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73" r:id="rId9"/>
    <p:sldId id="274" r:id="rId10"/>
    <p:sldId id="259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6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EDF1-7470-4A49-AAE5-311E344ACCE7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0889B-7296-4A51-82C8-31D2014E1B9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889B-7296-4A51-82C8-31D2014E1B9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889B-7296-4A51-82C8-31D2014E1B90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889B-7296-4A51-82C8-31D2014E1B90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889B-7296-4A51-82C8-31D2014E1B90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889B-7296-4A51-82C8-31D2014E1B90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889B-7296-4A51-82C8-31D2014E1B90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889B-7296-4A51-82C8-31D2014E1B90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38C4C06-02F4-4F2C-A884-A747A9DD8C56}" type="datetimeFigureOut">
              <a:rPr lang="es-ES" smtClean="0"/>
              <a:pPr/>
              <a:t>14/05/2019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8458200" cy="1470025"/>
          </a:xfrm>
        </p:spPr>
        <p:txBody>
          <a:bodyPr/>
          <a:lstStyle/>
          <a:p>
            <a:r>
              <a:rPr lang="es-ES" dirty="0"/>
              <a:t>Icinga2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0" y="3786190"/>
            <a:ext cx="9144000" cy="33239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s-ES" dirty="0"/>
              <a:t> </a:t>
            </a:r>
            <a:r>
              <a:rPr lang="es-ES" sz="2400" dirty="0"/>
              <a:t>Autores:</a:t>
            </a:r>
          </a:p>
          <a:p>
            <a:endParaRPr lang="es-ES" sz="2400" dirty="0"/>
          </a:p>
          <a:p>
            <a:pPr lvl="2">
              <a:buFont typeface="Arial" pitchFamily="34" charset="0"/>
              <a:buChar char="•"/>
            </a:pPr>
            <a:r>
              <a:rPr lang="es-ES" dirty="0"/>
              <a:t> Adrián González Rodríguez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Abraham Ramos Martín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Cristian Santos Guillén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Javier Valencia Rodríguez </a:t>
            </a:r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básica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Maestro:</a:t>
            </a:r>
          </a:p>
          <a:p>
            <a:pPr lvl="1"/>
            <a:r>
              <a:rPr lang="es-ES" dirty="0"/>
              <a:t>Servicio icinga2</a:t>
            </a:r>
          </a:p>
          <a:p>
            <a:pPr lvl="1"/>
            <a:r>
              <a:rPr lang="es-ES" dirty="0"/>
              <a:t>Base de datos </a:t>
            </a:r>
            <a:r>
              <a:rPr lang="es-ES" dirty="0" smtClean="0"/>
              <a:t>SQL</a:t>
            </a:r>
          </a:p>
          <a:p>
            <a:pPr lvl="1"/>
            <a:r>
              <a:rPr lang="es-ES" dirty="0" smtClean="0"/>
              <a:t>Interfaz </a:t>
            </a:r>
            <a:r>
              <a:rPr lang="es-ES" dirty="0"/>
              <a:t>web </a:t>
            </a:r>
          </a:p>
          <a:p>
            <a:pPr lvl="1"/>
            <a:r>
              <a:rPr lang="es-ES" dirty="0"/>
              <a:t>Datos de los clientes</a:t>
            </a:r>
          </a:p>
          <a:p>
            <a:pPr lvl="1"/>
            <a:r>
              <a:rPr lang="es-ES" dirty="0"/>
              <a:t>Notificaciones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Cliente Windows:</a:t>
            </a:r>
          </a:p>
          <a:p>
            <a:pPr lvl="1"/>
            <a:r>
              <a:rPr lang="es-ES" dirty="0" err="1" smtClean="0"/>
              <a:t>NSClient</a:t>
            </a:r>
            <a:r>
              <a:rPr lang="es-ES" dirty="0" smtClean="0"/>
              <a:t>++</a:t>
            </a:r>
          </a:p>
          <a:p>
            <a:pPr lvl="1"/>
            <a:r>
              <a:rPr lang="es-ES" dirty="0" smtClean="0"/>
              <a:t>Soporta otros agentes</a:t>
            </a:r>
          </a:p>
          <a:p>
            <a:r>
              <a:rPr lang="es-ES" dirty="0" smtClean="0"/>
              <a:t>Cliente Linux:</a:t>
            </a:r>
          </a:p>
          <a:p>
            <a:pPr lvl="1"/>
            <a:r>
              <a:rPr lang="es-ES" dirty="0" smtClean="0"/>
              <a:t>SSH</a:t>
            </a:r>
            <a:endParaRPr lang="es-ES" dirty="0"/>
          </a:p>
          <a:p>
            <a:pPr lvl="1"/>
            <a:r>
              <a:rPr lang="es-ES" dirty="0" smtClean="0"/>
              <a:t>Soporta otros agentes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maestro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s-ES" sz="1800" dirty="0" smtClean="0"/>
              <a:t>Instalar el repositorio de Icinga2:</a:t>
            </a:r>
          </a:p>
          <a:p>
            <a:pPr lvl="1"/>
            <a:r>
              <a:rPr lang="es-ES" sz="1400" dirty="0" smtClean="0"/>
              <a:t>sudo </a:t>
            </a:r>
            <a:r>
              <a:rPr lang="es-ES" sz="1400" dirty="0" err="1" smtClean="0"/>
              <a:t>apt-get</a:t>
            </a:r>
            <a:r>
              <a:rPr lang="es-ES" sz="1400" dirty="0" smtClean="0"/>
              <a:t> </a:t>
            </a:r>
            <a:r>
              <a:rPr lang="es-ES" sz="1400" dirty="0" err="1" smtClean="0"/>
              <a:t>install</a:t>
            </a:r>
            <a:r>
              <a:rPr lang="es-ES" sz="1400" dirty="0" smtClean="0"/>
              <a:t> </a:t>
            </a:r>
            <a:r>
              <a:rPr lang="es-ES" sz="1400" dirty="0" err="1" smtClean="0"/>
              <a:t>apt-transport-https</a:t>
            </a:r>
            <a:endParaRPr lang="es-ES" sz="1400" dirty="0" smtClean="0"/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 err="1" smtClean="0"/>
              <a:t>wget</a:t>
            </a:r>
            <a:r>
              <a:rPr lang="en-US" sz="1400" dirty="0" smtClean="0"/>
              <a:t> -</a:t>
            </a:r>
            <a:r>
              <a:rPr lang="en-US" sz="1400" dirty="0" err="1" smtClean="0"/>
              <a:t>qO</a:t>
            </a:r>
            <a:r>
              <a:rPr lang="en-US" sz="1400" dirty="0" smtClean="0"/>
              <a:t> - https://packages.icinga.com/icinga.key | </a:t>
            </a:r>
            <a:r>
              <a:rPr lang="en-US" sz="1400" dirty="0" err="1" smtClean="0"/>
              <a:t>sudo</a:t>
            </a:r>
            <a:r>
              <a:rPr lang="en-US" sz="1400" dirty="0" smtClean="0"/>
              <a:t> apt-key add –</a:t>
            </a:r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add-apt-repository "</a:t>
            </a:r>
            <a:r>
              <a:rPr lang="en-US" sz="1400" dirty="0" err="1" smtClean="0"/>
              <a:t>deb</a:t>
            </a:r>
            <a:r>
              <a:rPr lang="en-US" sz="1400" dirty="0" smtClean="0"/>
              <a:t> https://packages.icinga.com/ubuntu </a:t>
            </a:r>
            <a:r>
              <a:rPr lang="en-US" sz="1400" dirty="0" err="1" smtClean="0"/>
              <a:t>icinga</a:t>
            </a:r>
            <a:r>
              <a:rPr lang="en-US" sz="1400" dirty="0" smtClean="0"/>
              <a:t>-bionic main"</a:t>
            </a:r>
            <a:endParaRPr lang="es-ES" sz="1600" dirty="0" smtClean="0"/>
          </a:p>
          <a:p>
            <a:r>
              <a:rPr lang="es-ES" sz="1800" dirty="0" smtClean="0"/>
              <a:t>Instalar Icinga2:</a:t>
            </a:r>
          </a:p>
          <a:p>
            <a:pPr lvl="1"/>
            <a:r>
              <a:rPr lang="es-ES" sz="1400" dirty="0" smtClean="0"/>
              <a:t>sudo </a:t>
            </a:r>
            <a:r>
              <a:rPr lang="es-ES" sz="1400" dirty="0" err="1" smtClean="0"/>
              <a:t>apt-get</a:t>
            </a:r>
            <a:r>
              <a:rPr lang="es-ES" sz="1400" dirty="0" smtClean="0"/>
              <a:t> </a:t>
            </a:r>
            <a:r>
              <a:rPr lang="es-ES" sz="1400" dirty="0" err="1" smtClean="0"/>
              <a:t>update</a:t>
            </a:r>
            <a:endParaRPr lang="es-ES" sz="1400" dirty="0" smtClean="0"/>
          </a:p>
          <a:p>
            <a:pPr lvl="1"/>
            <a:r>
              <a:rPr lang="es-ES" sz="1400" dirty="0" smtClean="0"/>
              <a:t>sudo </a:t>
            </a:r>
            <a:r>
              <a:rPr lang="es-ES" sz="1400" dirty="0" err="1" smtClean="0"/>
              <a:t>apt-get</a:t>
            </a:r>
            <a:r>
              <a:rPr lang="es-ES" sz="1400" dirty="0" smtClean="0"/>
              <a:t> </a:t>
            </a:r>
            <a:r>
              <a:rPr lang="es-ES" sz="1400" dirty="0" err="1" smtClean="0"/>
              <a:t>install</a:t>
            </a:r>
            <a:r>
              <a:rPr lang="es-ES" sz="1400" dirty="0" smtClean="0"/>
              <a:t> icinga2 </a:t>
            </a:r>
            <a:r>
              <a:rPr lang="es-ES" sz="1400" dirty="0" err="1" smtClean="0"/>
              <a:t>monitoring-plugins</a:t>
            </a:r>
            <a:endParaRPr lang="es-ES" sz="1800" dirty="0" smtClean="0"/>
          </a:p>
          <a:p>
            <a:r>
              <a:rPr lang="es-ES" sz="1800" dirty="0" smtClean="0"/>
              <a:t>Habilitar acceso remoto a icinga2:</a:t>
            </a:r>
          </a:p>
          <a:p>
            <a:pPr lvl="1"/>
            <a:r>
              <a:rPr lang="es-ES" sz="1400" dirty="0" smtClean="0"/>
              <a:t>sudo icinga2 api </a:t>
            </a:r>
            <a:r>
              <a:rPr lang="es-ES" sz="1400" dirty="0" err="1" smtClean="0"/>
              <a:t>setup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400" dirty="0" smtClean="0"/>
              <a:t>Una vez inicializado el acceso remoto debemos de añadir un usuario en el fichero </a:t>
            </a:r>
            <a:r>
              <a:rPr lang="es-ES" sz="1400" b="1" dirty="0" smtClean="0"/>
              <a:t>/</a:t>
            </a:r>
            <a:r>
              <a:rPr lang="es-ES" sz="1400" b="1" dirty="0" err="1" smtClean="0"/>
              <a:t>etc</a:t>
            </a:r>
            <a:r>
              <a:rPr lang="es-ES" sz="1400" b="1" dirty="0" smtClean="0"/>
              <a:t>/icinga2/</a:t>
            </a:r>
            <a:r>
              <a:rPr lang="es-ES" sz="1400" b="1" dirty="0" err="1" smtClean="0"/>
              <a:t>conf.d</a:t>
            </a:r>
            <a:r>
              <a:rPr lang="es-ES" sz="1400" b="1" dirty="0" smtClean="0"/>
              <a:t>/api-</a:t>
            </a:r>
            <a:r>
              <a:rPr lang="es-ES" sz="1400" b="1" dirty="0" err="1" smtClean="0"/>
              <a:t>users.conf</a:t>
            </a:r>
            <a:r>
              <a:rPr lang="es-ES" sz="1400" dirty="0" smtClean="0"/>
              <a:t>:</a:t>
            </a:r>
          </a:p>
          <a:p>
            <a:pPr lvl="1"/>
            <a:r>
              <a:rPr lang="es-ES" sz="1400" dirty="0" err="1" smtClean="0"/>
              <a:t>object</a:t>
            </a:r>
            <a:r>
              <a:rPr lang="es-ES" sz="1400" dirty="0" smtClean="0"/>
              <a:t> </a:t>
            </a:r>
            <a:r>
              <a:rPr lang="es-ES" sz="1400" dirty="0" err="1" smtClean="0"/>
              <a:t>ApiUser</a:t>
            </a:r>
            <a:r>
              <a:rPr lang="es-ES" sz="1400" dirty="0" smtClean="0"/>
              <a:t> "</a:t>
            </a:r>
            <a:r>
              <a:rPr lang="es-ES" sz="1400" dirty="0" err="1" smtClean="0"/>
              <a:t>api_user</a:t>
            </a:r>
            <a:r>
              <a:rPr lang="es-ES" sz="1400" dirty="0" smtClean="0"/>
              <a:t>" { </a:t>
            </a:r>
          </a:p>
          <a:p>
            <a:pPr lvl="1">
              <a:buNone/>
            </a:pPr>
            <a:r>
              <a:rPr lang="es-ES" sz="1400" dirty="0" smtClean="0"/>
              <a:t>		</a:t>
            </a:r>
            <a:r>
              <a:rPr lang="es-ES" sz="1400" dirty="0" err="1" smtClean="0"/>
              <a:t>password</a:t>
            </a:r>
            <a:r>
              <a:rPr lang="es-ES" sz="1400" dirty="0" smtClean="0"/>
              <a:t> = "12345678" </a:t>
            </a:r>
          </a:p>
          <a:p>
            <a:pPr lvl="1">
              <a:buNone/>
            </a:pPr>
            <a:r>
              <a:rPr lang="es-ES" sz="1400" dirty="0" smtClean="0"/>
              <a:t>		</a:t>
            </a:r>
            <a:r>
              <a:rPr lang="es-ES" sz="1400" dirty="0" err="1" smtClean="0"/>
              <a:t>permissions</a:t>
            </a:r>
            <a:r>
              <a:rPr lang="es-ES" sz="1400" dirty="0" smtClean="0"/>
              <a:t> = [ "*" ]</a:t>
            </a:r>
          </a:p>
          <a:p>
            <a:pPr lvl="1">
              <a:buNone/>
            </a:pPr>
            <a:r>
              <a:rPr lang="es-ES" sz="1400" dirty="0" smtClean="0"/>
              <a:t>	}</a:t>
            </a:r>
          </a:p>
          <a:p>
            <a:pPr lvl="1">
              <a:buNone/>
            </a:pPr>
            <a:r>
              <a:rPr lang="es-ES" sz="1400" dirty="0" smtClean="0">
                <a:solidFill>
                  <a:schemeClr val="tx1"/>
                </a:solidFill>
              </a:rPr>
              <a:t>Reiniciamos el servicio para aplicar los cambios efectuados:</a:t>
            </a:r>
          </a:p>
          <a:p>
            <a:pPr lvl="1"/>
            <a:r>
              <a:rPr lang="es-ES" sz="1400" dirty="0" smtClean="0"/>
              <a:t>sudo </a:t>
            </a:r>
            <a:r>
              <a:rPr lang="es-ES" sz="1400" dirty="0" err="1" smtClean="0"/>
              <a:t>systemctl</a:t>
            </a:r>
            <a:r>
              <a:rPr lang="es-ES" sz="1400" dirty="0" smtClean="0"/>
              <a:t> </a:t>
            </a:r>
            <a:r>
              <a:rPr lang="es-ES" sz="1400" dirty="0" err="1" smtClean="0"/>
              <a:t>restart</a:t>
            </a:r>
            <a:r>
              <a:rPr lang="es-ES" sz="1400" dirty="0" smtClean="0"/>
              <a:t> icinga2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maestro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 smtClean="0"/>
              <a:t>Instalación de MYSQL:</a:t>
            </a:r>
          </a:p>
          <a:p>
            <a:pPr lvl="1"/>
            <a:r>
              <a:rPr lang="es-ES" sz="1500" dirty="0" smtClean="0"/>
              <a:t>sudo </a:t>
            </a:r>
            <a:r>
              <a:rPr lang="es-ES" sz="1500" dirty="0" err="1" smtClean="0"/>
              <a:t>apt-get</a:t>
            </a:r>
            <a:r>
              <a:rPr lang="es-ES" sz="1500" dirty="0" smtClean="0"/>
              <a:t> </a:t>
            </a:r>
            <a:r>
              <a:rPr lang="es-ES" sz="1500" dirty="0" err="1" smtClean="0"/>
              <a:t>install</a:t>
            </a:r>
            <a:r>
              <a:rPr lang="es-ES" sz="1500" dirty="0" smtClean="0"/>
              <a:t> </a:t>
            </a:r>
            <a:r>
              <a:rPr lang="es-ES" sz="1500" dirty="0" err="1" smtClean="0"/>
              <a:t>mysql-client</a:t>
            </a:r>
            <a:r>
              <a:rPr lang="es-ES" sz="1500" dirty="0" smtClean="0"/>
              <a:t> </a:t>
            </a:r>
            <a:r>
              <a:rPr lang="es-ES" sz="1500" dirty="0" err="1" smtClean="0"/>
              <a:t>mysql</a:t>
            </a:r>
            <a:r>
              <a:rPr lang="es-ES" sz="1500" dirty="0" smtClean="0"/>
              <a:t>-server icinga2-ido-mysql</a:t>
            </a:r>
          </a:p>
          <a:p>
            <a:pPr lvl="1"/>
            <a:r>
              <a:rPr lang="es-ES" sz="1500" dirty="0" smtClean="0"/>
              <a:t>sudo </a:t>
            </a:r>
            <a:r>
              <a:rPr lang="es-ES" sz="1500" dirty="0" err="1" smtClean="0"/>
              <a:t>mysql_secure_installation</a:t>
            </a:r>
            <a:endParaRPr lang="es-ES" sz="1500" dirty="0" smtClean="0"/>
          </a:p>
          <a:p>
            <a:r>
              <a:rPr lang="es-ES" sz="1800" dirty="0" err="1" smtClean="0"/>
              <a:t>Creación de base de datos:</a:t>
            </a:r>
          </a:p>
          <a:p>
            <a:pPr lvl="1"/>
            <a:r>
              <a:rPr lang="es-ES" sz="1500" dirty="0" err="1" smtClean="0"/>
              <a:t>mysql</a:t>
            </a:r>
            <a:r>
              <a:rPr lang="es-ES" sz="1500" dirty="0" smtClean="0"/>
              <a:t> -u </a:t>
            </a:r>
            <a:r>
              <a:rPr lang="es-ES" sz="1500" dirty="0" err="1" smtClean="0"/>
              <a:t>root</a:t>
            </a:r>
            <a:r>
              <a:rPr lang="es-ES" sz="1500" dirty="0" smtClean="0"/>
              <a:t> -p</a:t>
            </a:r>
          </a:p>
          <a:p>
            <a:pPr lvl="1"/>
            <a:r>
              <a:rPr lang="es-ES" sz="1500" dirty="0" smtClean="0"/>
              <a:t>CREATE DATABASE icinga2;</a:t>
            </a:r>
          </a:p>
          <a:p>
            <a:pPr lvl="1"/>
            <a:r>
              <a:rPr lang="en-US" sz="1500" dirty="0" smtClean="0"/>
              <a:t>GRANT ALL ON icinga2.* TO 'icinga2'@'localhost' IDENTIFIED BY 'Icinga_2';</a:t>
            </a:r>
          </a:p>
          <a:p>
            <a:pPr lvl="1"/>
            <a:r>
              <a:rPr lang="es-ES" sz="1500" dirty="0" err="1" smtClean="0"/>
              <a:t>quit</a:t>
            </a:r>
            <a:endParaRPr lang="es-ES" sz="1500" dirty="0" smtClean="0"/>
          </a:p>
          <a:p>
            <a:pPr lvl="1"/>
            <a:endParaRPr lang="es-ES" sz="1500" dirty="0" smtClean="0"/>
          </a:p>
          <a:p>
            <a:pPr lvl="1"/>
            <a:r>
              <a:rPr lang="es-ES" sz="1500" dirty="0" err="1" smtClean="0"/>
              <a:t>mysql</a:t>
            </a:r>
            <a:r>
              <a:rPr lang="es-ES" sz="1500" dirty="0" smtClean="0"/>
              <a:t> -u </a:t>
            </a:r>
            <a:r>
              <a:rPr lang="es-ES" sz="1500" dirty="0" err="1" smtClean="0"/>
              <a:t>root</a:t>
            </a:r>
            <a:r>
              <a:rPr lang="es-ES" sz="1500" dirty="0" smtClean="0"/>
              <a:t> -p icinga2 &lt; /</a:t>
            </a:r>
            <a:r>
              <a:rPr lang="es-ES" sz="1500" dirty="0" err="1" smtClean="0"/>
              <a:t>usr</a:t>
            </a:r>
            <a:r>
              <a:rPr lang="es-ES" sz="1500" dirty="0" smtClean="0"/>
              <a:t>/share/icinga2-ido-mysql/</a:t>
            </a:r>
            <a:r>
              <a:rPr lang="es-ES" sz="1500" dirty="0" err="1" smtClean="0"/>
              <a:t>schema</a:t>
            </a:r>
            <a:r>
              <a:rPr lang="es-ES" sz="1500" dirty="0" smtClean="0"/>
              <a:t>/mysql.sql</a:t>
            </a:r>
          </a:p>
          <a:p>
            <a:r>
              <a:rPr lang="es-ES" sz="1800" dirty="0" smtClean="0"/>
              <a:t>Creación de usuario para el módulo:</a:t>
            </a:r>
          </a:p>
          <a:p>
            <a:pPr>
              <a:buNone/>
            </a:pPr>
            <a:r>
              <a:rPr lang="es-ES" sz="1400" dirty="0" smtClean="0"/>
              <a:t>	Editamos el fichero </a:t>
            </a:r>
            <a:r>
              <a:rPr lang="es-ES" sz="1400" b="1" dirty="0" smtClean="0"/>
              <a:t>/</a:t>
            </a:r>
            <a:r>
              <a:rPr lang="es-ES" sz="1400" b="1" dirty="0" err="1" smtClean="0"/>
              <a:t>etc</a:t>
            </a:r>
            <a:r>
              <a:rPr lang="es-ES" sz="1400" b="1" dirty="0" smtClean="0"/>
              <a:t>/icinga2/</a:t>
            </a:r>
            <a:r>
              <a:rPr lang="es-ES" sz="1400" b="1" dirty="0" err="1" smtClean="0"/>
              <a:t>features-available</a:t>
            </a:r>
            <a:r>
              <a:rPr lang="es-ES" sz="1400" b="1" dirty="0" smtClean="0"/>
              <a:t>/ido-</a:t>
            </a:r>
            <a:r>
              <a:rPr lang="es-ES" sz="1400" b="1" dirty="0" err="1" smtClean="0"/>
              <a:t>mysql.conf</a:t>
            </a:r>
            <a:r>
              <a:rPr lang="es-ES" sz="1400" dirty="0" smtClean="0"/>
              <a:t>:</a:t>
            </a:r>
          </a:p>
          <a:p>
            <a:pPr lvl="1"/>
            <a:r>
              <a:rPr lang="es-ES" sz="1500" dirty="0" err="1" smtClean="0"/>
              <a:t>object</a:t>
            </a:r>
            <a:r>
              <a:rPr lang="es-ES" sz="1500" dirty="0" smtClean="0"/>
              <a:t> </a:t>
            </a:r>
            <a:r>
              <a:rPr lang="es-ES" sz="1500" dirty="0" err="1" smtClean="0"/>
              <a:t>IdoMysqlConnection</a:t>
            </a:r>
            <a:r>
              <a:rPr lang="es-ES" sz="1500" dirty="0" smtClean="0"/>
              <a:t> "ido-mysql-2" {</a:t>
            </a:r>
          </a:p>
          <a:p>
            <a:pPr lvl="1">
              <a:buNone/>
            </a:pPr>
            <a:r>
              <a:rPr lang="es-ES" sz="1500" dirty="0" smtClean="0"/>
              <a:t>		</a:t>
            </a:r>
            <a:r>
              <a:rPr lang="es-ES" sz="1500" dirty="0" err="1" smtClean="0"/>
              <a:t>user</a:t>
            </a:r>
            <a:r>
              <a:rPr lang="es-ES" sz="1500" dirty="0" smtClean="0"/>
              <a:t> = "icinga2",</a:t>
            </a:r>
          </a:p>
          <a:p>
            <a:pPr lvl="1">
              <a:buNone/>
            </a:pPr>
            <a:r>
              <a:rPr lang="es-ES" sz="1500" dirty="0" smtClean="0"/>
              <a:t>		</a:t>
            </a:r>
            <a:r>
              <a:rPr lang="es-ES" sz="1500" dirty="0" err="1" smtClean="0"/>
              <a:t>password</a:t>
            </a:r>
            <a:r>
              <a:rPr lang="es-ES" sz="1500" dirty="0" smtClean="0"/>
              <a:t> = "Icinga_2",</a:t>
            </a:r>
          </a:p>
          <a:p>
            <a:pPr lvl="1">
              <a:buNone/>
            </a:pPr>
            <a:r>
              <a:rPr lang="es-ES" sz="1500" dirty="0" smtClean="0"/>
              <a:t>		host = "</a:t>
            </a:r>
            <a:r>
              <a:rPr lang="es-ES" sz="1500" dirty="0" err="1" smtClean="0"/>
              <a:t>localhost</a:t>
            </a:r>
            <a:r>
              <a:rPr lang="es-ES" sz="1500" dirty="0" smtClean="0"/>
              <a:t>",</a:t>
            </a:r>
          </a:p>
          <a:p>
            <a:pPr lvl="1">
              <a:buNone/>
            </a:pPr>
            <a:r>
              <a:rPr lang="es-ES" sz="1500" dirty="0" smtClean="0"/>
              <a:t>		</a:t>
            </a:r>
            <a:r>
              <a:rPr lang="es-ES" sz="1500" dirty="0" err="1" smtClean="0"/>
              <a:t>database</a:t>
            </a:r>
            <a:r>
              <a:rPr lang="es-ES" sz="1500" dirty="0" smtClean="0"/>
              <a:t> = "icinga2“</a:t>
            </a:r>
          </a:p>
          <a:p>
            <a:pPr lvl="1">
              <a:buNone/>
            </a:pPr>
            <a:r>
              <a:rPr lang="es-ES" sz="1500" dirty="0" smtClean="0"/>
              <a:t>	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maestro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25112"/>
          </a:xfrm>
        </p:spPr>
        <p:txBody>
          <a:bodyPr>
            <a:normAutofit/>
          </a:bodyPr>
          <a:lstStyle/>
          <a:p>
            <a:r>
              <a:rPr lang="es-ES" sz="1700" dirty="0" smtClean="0"/>
              <a:t>Habilitar módulo de MYSQL:</a:t>
            </a:r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icinga2 feature enable </a:t>
            </a:r>
            <a:r>
              <a:rPr lang="en-US" sz="1400" dirty="0" err="1" smtClean="0"/>
              <a:t>ido-mysql</a:t>
            </a:r>
            <a:endParaRPr lang="en-US" sz="1400" dirty="0" smtClean="0"/>
          </a:p>
          <a:p>
            <a:pPr lvl="1">
              <a:buNone/>
            </a:pPr>
            <a:r>
              <a:rPr lang="es-ES" sz="1300" dirty="0" smtClean="0">
                <a:solidFill>
                  <a:schemeClr val="tx1"/>
                </a:solidFill>
              </a:rPr>
              <a:t>Ahora reiniciaremos el servicio para aplicar los cambios efectuados:</a:t>
            </a:r>
          </a:p>
          <a:p>
            <a:pPr lvl="1"/>
            <a:r>
              <a:rPr lang="es-ES" sz="1400" dirty="0" smtClean="0"/>
              <a:t>sudo </a:t>
            </a:r>
            <a:r>
              <a:rPr lang="es-ES" sz="1400" dirty="0" err="1" smtClean="0"/>
              <a:t>systemctl</a:t>
            </a:r>
            <a:r>
              <a:rPr lang="es-ES" sz="1400" dirty="0" smtClean="0"/>
              <a:t> </a:t>
            </a:r>
            <a:r>
              <a:rPr lang="es-ES" sz="1400" dirty="0" err="1" smtClean="0"/>
              <a:t>restart</a:t>
            </a:r>
            <a:r>
              <a:rPr lang="es-ES" sz="1400" dirty="0" smtClean="0"/>
              <a:t> icinga2</a:t>
            </a:r>
            <a:endParaRPr lang="en-US" sz="1300" dirty="0" smtClean="0">
              <a:solidFill>
                <a:schemeClr val="tx1"/>
              </a:solidFill>
            </a:endParaRPr>
          </a:p>
          <a:p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s-ES" sz="1700" dirty="0" smtClean="0"/>
              <a:t>Instalación de la interfaz web:</a:t>
            </a:r>
          </a:p>
          <a:p>
            <a:pPr lvl="1"/>
            <a:r>
              <a:rPr lang="es-ES" sz="1400" dirty="0" smtClean="0"/>
              <a:t>sudo </a:t>
            </a:r>
            <a:r>
              <a:rPr lang="es-ES" sz="1400" dirty="0" err="1" smtClean="0"/>
              <a:t>apt-get</a:t>
            </a:r>
            <a:r>
              <a:rPr lang="es-ES" sz="1400" dirty="0" smtClean="0"/>
              <a:t> </a:t>
            </a:r>
            <a:r>
              <a:rPr lang="es-ES" sz="1400" dirty="0" err="1" smtClean="0"/>
              <a:t>install</a:t>
            </a:r>
            <a:r>
              <a:rPr lang="es-ES" sz="1400" dirty="0" smtClean="0"/>
              <a:t> apache2 icingaweb2 </a:t>
            </a:r>
            <a:r>
              <a:rPr lang="es-ES" sz="1400" dirty="0" err="1" smtClean="0"/>
              <a:t>icingacli</a:t>
            </a:r>
            <a:r>
              <a:rPr lang="es-ES" sz="1400" dirty="0" smtClean="0"/>
              <a:t> libapache2-mod-php</a:t>
            </a:r>
          </a:p>
          <a:p>
            <a:r>
              <a:rPr lang="es-ES" sz="1700" dirty="0" smtClean="0"/>
              <a:t>Creación de base de datos para la interfaz:</a:t>
            </a:r>
          </a:p>
          <a:p>
            <a:pPr lvl="1"/>
            <a:r>
              <a:rPr lang="es-ES" sz="1400" dirty="0" err="1" smtClean="0"/>
              <a:t>mysql</a:t>
            </a:r>
            <a:r>
              <a:rPr lang="es-ES" sz="1400" dirty="0" smtClean="0"/>
              <a:t> -u </a:t>
            </a:r>
            <a:r>
              <a:rPr lang="es-ES" sz="1400" dirty="0" err="1" smtClean="0"/>
              <a:t>root</a:t>
            </a:r>
            <a:r>
              <a:rPr lang="es-ES" sz="1400" dirty="0" smtClean="0"/>
              <a:t> –p</a:t>
            </a:r>
          </a:p>
          <a:p>
            <a:pPr lvl="1"/>
            <a:r>
              <a:rPr lang="es-ES" sz="1400" dirty="0" smtClean="0"/>
              <a:t>CREATE DATABASE icingaweb2;</a:t>
            </a:r>
          </a:p>
          <a:p>
            <a:pPr lvl="1"/>
            <a:r>
              <a:rPr lang="en-US" sz="1400" dirty="0" smtClean="0"/>
              <a:t>GRANT ALL ON icingaweb2.* TO 'icingaweb2'@'localhost' IDENTIFIED BY 'Icingaweb_2';</a:t>
            </a:r>
          </a:p>
          <a:p>
            <a:pPr lvl="1"/>
            <a:r>
              <a:rPr lang="es-ES" sz="1400" dirty="0" err="1" smtClean="0"/>
              <a:t>quit</a:t>
            </a:r>
            <a:endParaRPr lang="es-ES" sz="1400" dirty="0" smtClean="0"/>
          </a:p>
          <a:p>
            <a:r>
              <a:rPr lang="es-ES" sz="1700" dirty="0" smtClean="0"/>
              <a:t>Generar </a:t>
            </a:r>
            <a:r>
              <a:rPr lang="es-ES" sz="1700" dirty="0" err="1" smtClean="0"/>
              <a:t>token</a:t>
            </a:r>
            <a:r>
              <a:rPr lang="es-ES" sz="1700" dirty="0" smtClean="0"/>
              <a:t> de configuración:</a:t>
            </a:r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 err="1" smtClean="0"/>
              <a:t>icingacli</a:t>
            </a:r>
            <a:r>
              <a:rPr lang="en-US" sz="1400" dirty="0" smtClean="0"/>
              <a:t> setup token create</a:t>
            </a:r>
          </a:p>
          <a:p>
            <a:r>
              <a:rPr lang="es-ES" sz="1700" dirty="0" smtClean="0"/>
              <a:t>Reinicio del servicio apache2:/</a:t>
            </a:r>
          </a:p>
          <a:p>
            <a:pPr lvl="1"/>
            <a:r>
              <a:rPr lang="es-ES" sz="1400" dirty="0" smtClean="0"/>
              <a:t>sudo </a:t>
            </a:r>
            <a:r>
              <a:rPr lang="es-ES" sz="1400" dirty="0" err="1" smtClean="0"/>
              <a:t>systemctl</a:t>
            </a:r>
            <a:r>
              <a:rPr lang="es-ES" sz="1400" dirty="0" smtClean="0"/>
              <a:t> </a:t>
            </a:r>
            <a:r>
              <a:rPr lang="es-ES" sz="1400" dirty="0" err="1" smtClean="0"/>
              <a:t>restart</a:t>
            </a:r>
            <a:r>
              <a:rPr lang="es-ES" sz="1400" dirty="0" smtClean="0"/>
              <a:t> apache2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cliente Windows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Descargar </a:t>
            </a:r>
            <a:r>
              <a:rPr lang="es-ES" dirty="0" err="1" smtClean="0"/>
              <a:t>NSClient</a:t>
            </a:r>
            <a:r>
              <a:rPr lang="es-ES" dirty="0" smtClean="0"/>
              <a:t>++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s-ES" dirty="0" smtClean="0"/>
              <a:t>Herramienta de monitoreo</a:t>
            </a:r>
            <a:endParaRPr lang="es-ES" dirty="0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5087" y="2874962"/>
            <a:ext cx="21336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718050" y="3091250"/>
            <a:ext cx="4041775" cy="31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cliente Windows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Tipo de instalación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s-ES" dirty="0" smtClean="0"/>
              <a:t>Configuración</a:t>
            </a:r>
            <a:endParaRPr lang="es-E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85899"/>
            <a:ext cx="4041775" cy="313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718050" y="3084984"/>
            <a:ext cx="4041775" cy="313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cliente Windows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/>
              <a:t>Y por último accedemos a la interfaz web y activamos los siguientes servicios: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00372"/>
            <a:ext cx="3962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71876"/>
            <a:ext cx="72961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cliente Linux</a:t>
            </a:r>
            <a:endParaRPr lang="es-ES" dirty="0"/>
          </a:p>
        </p:txBody>
      </p:sp>
      <p:pic>
        <p:nvPicPr>
          <p:cNvPr id="8" name="Picture 2" descr="C:\Users\Alumno\Desktop\ssh-3-600x433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b="54965"/>
          <a:stretch>
            <a:fillRect/>
          </a:stretch>
        </p:blipFill>
        <p:spPr bwMode="auto">
          <a:xfrm>
            <a:off x="857224" y="3571876"/>
            <a:ext cx="5715000" cy="1857388"/>
          </a:xfrm>
          <a:prstGeom prst="rect">
            <a:avLst/>
          </a:prstGeom>
          <a:noFill/>
        </p:spPr>
      </p:pic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642910" y="2214554"/>
            <a:ext cx="5857884" cy="1184275"/>
          </a:xfrm>
        </p:spPr>
        <p:txBody>
          <a:bodyPr>
            <a:normAutofit fontScale="85000" lnSpcReduction="20000"/>
          </a:bodyPr>
          <a:lstStyle/>
          <a:p>
            <a:r>
              <a:rPr lang="es-ES" sz="1800" dirty="0" smtClean="0"/>
              <a:t>Configurar SSH sin contraseña mediante clave pública</a:t>
            </a:r>
          </a:p>
          <a:p>
            <a:r>
              <a:rPr lang="es-ES" sz="1800" dirty="0" smtClean="0"/>
              <a:t>Generar clave pública y clave privada para el usuario “</a:t>
            </a:r>
            <a:r>
              <a:rPr lang="es-ES" sz="1800" dirty="0" err="1" smtClean="0"/>
              <a:t>nagios</a:t>
            </a:r>
            <a:r>
              <a:rPr lang="es-ES" sz="1800" dirty="0" smtClean="0"/>
              <a:t>”</a:t>
            </a:r>
          </a:p>
          <a:p>
            <a:pPr lvl="1"/>
            <a:r>
              <a:rPr lang="es-ES" sz="1600" dirty="0" err="1" smtClean="0"/>
              <a:t>Ssh-keygen</a:t>
            </a:r>
            <a:endParaRPr lang="es-ES" sz="1600" dirty="0" smtClean="0"/>
          </a:p>
          <a:p>
            <a:r>
              <a:rPr lang="es-ES" sz="1800" dirty="0" smtClean="0"/>
              <a:t>Copiar la clave pública a la máquina cliente </a:t>
            </a:r>
          </a:p>
          <a:p>
            <a:pPr lvl="1"/>
            <a:r>
              <a:rPr lang="es-ES" sz="1600" dirty="0" err="1" smtClean="0"/>
              <a:t>Ssh</a:t>
            </a:r>
            <a:r>
              <a:rPr lang="es-ES" sz="1600" dirty="0" smtClean="0"/>
              <a:t>-</a:t>
            </a:r>
            <a:r>
              <a:rPr lang="es-ES" sz="1600" dirty="0" err="1" smtClean="0"/>
              <a:t>copy</a:t>
            </a:r>
            <a:r>
              <a:rPr lang="es-ES" sz="1600" dirty="0" smtClean="0"/>
              <a:t>-id</a:t>
            </a:r>
            <a:endParaRPr lang="es-E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Maestro </a:t>
            </a:r>
          </a:p>
          <a:p>
            <a:pPr lvl="1"/>
            <a:r>
              <a:rPr lang="es-ES" dirty="0" smtClean="0"/>
              <a:t>10.1.1.165</a:t>
            </a:r>
          </a:p>
          <a:p>
            <a:r>
              <a:rPr lang="es-ES" dirty="0" smtClean="0"/>
              <a:t>Cliente 1</a:t>
            </a:r>
          </a:p>
          <a:p>
            <a:pPr lvl="1"/>
            <a:r>
              <a:rPr lang="es-ES" dirty="0" smtClean="0"/>
              <a:t>SSH</a:t>
            </a:r>
          </a:p>
          <a:p>
            <a:pPr lvl="1"/>
            <a:r>
              <a:rPr lang="es-ES" dirty="0" smtClean="0"/>
              <a:t>10.1.1.13</a:t>
            </a:r>
          </a:p>
          <a:p>
            <a:r>
              <a:rPr lang="es-ES" dirty="0" smtClean="0"/>
              <a:t>Cliente 2</a:t>
            </a:r>
          </a:p>
          <a:p>
            <a:pPr lvl="1"/>
            <a:r>
              <a:rPr lang="es-ES" dirty="0" smtClean="0"/>
              <a:t>WEB</a:t>
            </a:r>
          </a:p>
          <a:p>
            <a:pPr lvl="1"/>
            <a:r>
              <a:rPr lang="es-ES" dirty="0" smtClean="0"/>
              <a:t>10.1.1.124</a:t>
            </a:r>
          </a:p>
          <a:p>
            <a:r>
              <a:rPr lang="es-ES" dirty="0" smtClean="0"/>
              <a:t>Cliente 3</a:t>
            </a:r>
          </a:p>
          <a:p>
            <a:pPr lvl="1"/>
            <a:r>
              <a:rPr lang="es-ES" dirty="0" smtClean="0"/>
              <a:t>FTP</a:t>
            </a:r>
          </a:p>
          <a:p>
            <a:pPr lvl="1"/>
            <a:r>
              <a:rPr lang="es-ES" dirty="0" smtClean="0"/>
              <a:t>10.1.1.19</a:t>
            </a:r>
          </a:p>
          <a:p>
            <a:endParaRPr lang="es-ES" dirty="0"/>
          </a:p>
        </p:txBody>
      </p:sp>
      <p:pic>
        <p:nvPicPr>
          <p:cNvPr id="7" name="6 Marcador de contenido" descr="Screenshot_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922998"/>
            <a:ext cx="4038600" cy="317894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icinga2?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520280"/>
          </a:xfrm>
        </p:spPr>
        <p:txBody>
          <a:bodyPr>
            <a:normAutofit fontScale="92500" lnSpcReduction="10000"/>
          </a:bodyPr>
          <a:lstStyle/>
          <a:p>
            <a:r>
              <a:rPr lang="es-ES" sz="2400" b="1" dirty="0"/>
              <a:t>Icinga</a:t>
            </a:r>
            <a:r>
              <a:rPr lang="es-ES" sz="2400" dirty="0"/>
              <a:t> es un </a:t>
            </a:r>
            <a:r>
              <a:rPr lang="es-ES" sz="2400" dirty="0" err="1"/>
              <a:t>fork</a:t>
            </a:r>
            <a:r>
              <a:rPr lang="es-ES" sz="2400" dirty="0"/>
              <a:t> de </a:t>
            </a:r>
            <a:r>
              <a:rPr lang="es-ES" sz="2400" b="1" dirty="0"/>
              <a:t>Nagios</a:t>
            </a:r>
            <a:r>
              <a:rPr lang="es-ES" sz="2400" dirty="0"/>
              <a:t> creado en el año 2009. Es un sistema de monitorización de infraestructuras que añade más funcionalidades a Nagios.</a:t>
            </a:r>
          </a:p>
          <a:p>
            <a:endParaRPr lang="es-ES" sz="2400" dirty="0"/>
          </a:p>
          <a:p>
            <a:r>
              <a:rPr lang="es-ES" sz="2400" dirty="0"/>
              <a:t>Desarrollado en lenguaje C.</a:t>
            </a:r>
          </a:p>
          <a:p>
            <a:r>
              <a:rPr lang="es-ES" sz="2400" dirty="0"/>
              <a:t>Versión actual es Icinga2.</a:t>
            </a:r>
          </a:p>
          <a:p>
            <a:r>
              <a:rPr lang="es-ES" sz="2400" dirty="0"/>
              <a:t>Licencia GNU GPL (Software Libre).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168494-4FFB-4E51-9028-AD2F0661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 respecto a Nagios: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8D152AA-BB79-47EE-A90C-E79935A0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4" y="2447192"/>
            <a:ext cx="8229600" cy="3267808"/>
          </a:xfrm>
        </p:spPr>
        <p:txBody>
          <a:bodyPr>
            <a:normAutofit/>
          </a:bodyPr>
          <a:lstStyle/>
          <a:p>
            <a:r>
              <a:rPr lang="es-ES" sz="2400" dirty="0"/>
              <a:t>Moderna interfaz web.</a:t>
            </a:r>
          </a:p>
          <a:p>
            <a:r>
              <a:rPr lang="es-ES" sz="2400" dirty="0"/>
              <a:t>Incorporación de conectores adicionales para bases de datos </a:t>
            </a:r>
            <a:r>
              <a:rPr lang="es-ES" sz="2000" dirty="0"/>
              <a:t>(</a:t>
            </a:r>
            <a:r>
              <a:rPr lang="es-ES" sz="2000" b="1" dirty="0"/>
              <a:t>MySQL</a:t>
            </a:r>
            <a:r>
              <a:rPr lang="es-ES" sz="2000" dirty="0"/>
              <a:t>/</a:t>
            </a:r>
            <a:r>
              <a:rPr lang="es-ES" sz="2000" b="1" dirty="0"/>
              <a:t>MariaDB</a:t>
            </a:r>
            <a:r>
              <a:rPr lang="es-ES" sz="2000" dirty="0"/>
              <a:t>, </a:t>
            </a:r>
            <a:r>
              <a:rPr lang="es-ES" sz="2000" b="1" dirty="0"/>
              <a:t>Oracle</a:t>
            </a:r>
            <a:r>
              <a:rPr lang="es-ES" sz="2000" dirty="0"/>
              <a:t> y </a:t>
            </a:r>
            <a:r>
              <a:rPr lang="es-ES" sz="2000" b="1" dirty="0"/>
              <a:t>PostgreSQL</a:t>
            </a:r>
            <a:r>
              <a:rPr lang="es-ES" sz="2000" dirty="0"/>
              <a:t>).</a:t>
            </a:r>
          </a:p>
          <a:p>
            <a:r>
              <a:rPr lang="es-ES" sz="2000" dirty="0"/>
              <a:t>REST API.</a:t>
            </a:r>
          </a:p>
          <a:p>
            <a:r>
              <a:rPr lang="es-ES" sz="2000" dirty="0"/>
              <a:t>Compatibilidad con Nagios y sus </a:t>
            </a:r>
            <a:r>
              <a:rPr lang="es-ES" sz="2000" dirty="0" err="1"/>
              <a:t>plugins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Al ser software libre y disponer de una REST API, ha permitido que Icinga2 reciba mejoras de manera continua gracias a la comunidad y a las peticiones de los usuarios.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276798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57F3B7-54F7-4720-9947-078EEF34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Características: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21C596F-262F-4881-B2B0-CC2F3366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006080"/>
          </a:xfrm>
        </p:spPr>
        <p:txBody>
          <a:bodyPr>
            <a:normAutofit fontScale="92500"/>
          </a:bodyPr>
          <a:lstStyle/>
          <a:p>
            <a:pPr lvl="1"/>
            <a:r>
              <a:rPr lang="es-ES" sz="2000" dirty="0">
                <a:solidFill>
                  <a:schemeClr val="tx1"/>
                </a:solidFill>
              </a:rPr>
              <a:t>Monitorización de </a:t>
            </a:r>
            <a:r>
              <a:rPr lang="es-ES" sz="2000" i="1" dirty="0">
                <a:solidFill>
                  <a:schemeClr val="tx1"/>
                </a:solidFill>
              </a:rPr>
              <a:t>componentes de red</a:t>
            </a:r>
            <a:r>
              <a:rPr lang="es-ES" sz="2000" dirty="0">
                <a:solidFill>
                  <a:schemeClr val="tx1"/>
                </a:solidFill>
              </a:rPr>
              <a:t> (switches, routers, etc.)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Monitorización de </a:t>
            </a:r>
            <a:r>
              <a:rPr lang="es-ES" sz="2000" i="1" dirty="0">
                <a:solidFill>
                  <a:schemeClr val="tx1"/>
                </a:solidFill>
              </a:rPr>
              <a:t>servicios de red </a:t>
            </a:r>
            <a:r>
              <a:rPr lang="es-ES" sz="2000" dirty="0">
                <a:solidFill>
                  <a:schemeClr val="tx1"/>
                </a:solidFill>
              </a:rPr>
              <a:t>(SMTP, POP3, HTTP, ping, etc.)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Notificación a usuarios por correo electrónico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Nivel de alertas </a:t>
            </a:r>
            <a:r>
              <a:rPr lang="es-ES" sz="1700" b="1" dirty="0">
                <a:solidFill>
                  <a:schemeClr val="tx1"/>
                </a:solidFill>
              </a:rPr>
              <a:t>(Email, SMS, llamada telefónica, etc.)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Opción de utilizar la interfaz clásica o la actualizada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340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(Icinga Classic UI">
            <a:extLst>
              <a:ext uri="{FF2B5EF4-FFF2-40B4-BE49-F238E27FC236}">
                <a16:creationId xmlns:a16="http://schemas.microsoft.com/office/drawing/2014/main" xmlns="" id="{6B9CD519-1958-433D-B9C5-D4136A5B8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29600" cy="44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9747C72-EE40-4F37-B7DE-BA6D2D15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592" y="1124744"/>
            <a:ext cx="4258816" cy="70182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Icinga Classic UI</a:t>
            </a:r>
          </a:p>
        </p:txBody>
      </p:sp>
    </p:spTree>
    <p:extLst>
      <p:ext uri="{BB962C8B-B14F-4D97-AF65-F5344CB8AC3E}">
        <p14:creationId xmlns:p14="http://schemas.microsoft.com/office/powerpoint/2010/main" xmlns="" val="1183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8F66A15-F96A-4E92-9CD3-E6E6B6C1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592" y="1124744"/>
            <a:ext cx="4258816" cy="70182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Icinga Web</a:t>
            </a:r>
          </a:p>
        </p:txBody>
      </p:sp>
      <p:pic>
        <p:nvPicPr>
          <p:cNvPr id="2050" name="Picture 2" descr="Resultado de imagen de (Icinga web">
            <a:extLst>
              <a:ext uri="{FF2B5EF4-FFF2-40B4-BE49-F238E27FC236}">
                <a16:creationId xmlns:a16="http://schemas.microsoft.com/office/drawing/2014/main" xmlns="" id="{BB6AF706-2D71-454F-AE58-B4008194DF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133" y="2060848"/>
            <a:ext cx="7687733" cy="40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66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Maestro:</a:t>
            </a:r>
          </a:p>
          <a:p>
            <a:pPr lvl="1"/>
            <a:r>
              <a:rPr lang="es-ES" dirty="0"/>
              <a:t>Nodo raíz.</a:t>
            </a:r>
          </a:p>
          <a:p>
            <a:endParaRPr lang="es-ES" dirty="0"/>
          </a:p>
          <a:p>
            <a:r>
              <a:rPr lang="es-ES" dirty="0"/>
              <a:t>Satélite:</a:t>
            </a:r>
          </a:p>
          <a:p>
            <a:pPr lvl="1"/>
            <a:r>
              <a:rPr lang="es-ES" dirty="0"/>
              <a:t>Nodo subordinado de maestro. (Opcional)</a:t>
            </a:r>
          </a:p>
          <a:p>
            <a:endParaRPr lang="es-ES" dirty="0"/>
          </a:p>
          <a:p>
            <a:r>
              <a:rPr lang="es-ES" dirty="0"/>
              <a:t>Cliente:</a:t>
            </a:r>
          </a:p>
          <a:p>
            <a:pPr lvl="1"/>
            <a:r>
              <a:rPr lang="es-ES" dirty="0"/>
              <a:t>Nodos que van a ser monitorizados.</a:t>
            </a:r>
          </a:p>
        </p:txBody>
      </p:sp>
      <p:pic>
        <p:nvPicPr>
          <p:cNvPr id="5" name="4 Marcador de contenido" descr="Screenshot_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771402"/>
            <a:ext cx="4038600" cy="348213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B6C73E7-BFF4-428B-9FB6-18C738CE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4E30EA7-0450-45B1-AB1E-6DC4A82F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Maestro:</a:t>
            </a:r>
          </a:p>
          <a:p>
            <a:pPr lvl="1"/>
            <a:r>
              <a:rPr lang="es-ES" sz="2000" dirty="0"/>
              <a:t>Es el principal.</a:t>
            </a:r>
          </a:p>
          <a:p>
            <a:pPr lvl="1"/>
            <a:r>
              <a:rPr lang="es-ES" sz="2000" dirty="0"/>
              <a:t>Donde se instalan principalmente los servicios.</a:t>
            </a:r>
          </a:p>
          <a:p>
            <a:pPr lvl="1"/>
            <a:r>
              <a:rPr lang="es-ES" sz="2000" dirty="0"/>
              <a:t>Obtiene, almacena y notifica.</a:t>
            </a:r>
          </a:p>
          <a:p>
            <a:r>
              <a:rPr lang="es-ES" sz="2000" dirty="0"/>
              <a:t>Satélite:</a:t>
            </a:r>
          </a:p>
          <a:p>
            <a:pPr lvl="1"/>
            <a:r>
              <a:rPr lang="es-ES" sz="2000" dirty="0"/>
              <a:t>Opcional.</a:t>
            </a:r>
          </a:p>
          <a:p>
            <a:pPr lvl="1"/>
            <a:r>
              <a:rPr lang="es-ES" sz="2000" dirty="0"/>
              <a:t>Ejecuta o delega sobre los clientes.</a:t>
            </a:r>
          </a:p>
          <a:p>
            <a:pPr lvl="1"/>
            <a:r>
              <a:rPr lang="es-ES" sz="2000" dirty="0"/>
              <a:t>Recibe configuración sobre el Maestro.</a:t>
            </a:r>
          </a:p>
          <a:p>
            <a:pPr lvl="1"/>
            <a:r>
              <a:rPr lang="es-ES" sz="2000" dirty="0"/>
              <a:t>Ayuda al Maestro.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BC31DEE-99F0-42E9-BDE5-6A397EC3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576" y="2564904"/>
            <a:ext cx="1889224" cy="1153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19B8F4D7-B2C0-4F95-B796-34BEFDA0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60" y="4221088"/>
            <a:ext cx="1889224" cy="1116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882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C5E8DE-D8CB-4E27-8326-9F635705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0431A19-2391-42F0-B11D-11300D68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Cliente:</a:t>
            </a:r>
          </a:p>
          <a:p>
            <a:pPr lvl="1"/>
            <a:r>
              <a:rPr lang="es-ES" dirty="0"/>
              <a:t>Proviene de nodo padre.</a:t>
            </a:r>
          </a:p>
          <a:p>
            <a:pPr lvl="1"/>
            <a:r>
              <a:rPr lang="es-ES" dirty="0"/>
              <a:t>Ejecutará sus configuraciones.</a:t>
            </a:r>
          </a:p>
          <a:p>
            <a:pPr lvl="1"/>
            <a:r>
              <a:rPr lang="es-ES" dirty="0"/>
              <a:t>Recibe eventos del Maestro o Satélite.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B4D820E4-0C89-401A-AA3E-7A04D0A2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373066"/>
            <a:ext cx="2026655" cy="1312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746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722</TotalTime>
  <Words>524</Words>
  <Application>Microsoft Office PowerPoint</Application>
  <PresentationFormat>Presentación en pantalla (4:3)</PresentationFormat>
  <Paragraphs>162</Paragraphs>
  <Slides>18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Urbano</vt:lpstr>
      <vt:lpstr>Icinga2</vt:lpstr>
      <vt:lpstr>¿Qué es icinga2?</vt:lpstr>
      <vt:lpstr>Mejoras respecto a Nagios:</vt:lpstr>
      <vt:lpstr>Características:</vt:lpstr>
      <vt:lpstr>Icinga Classic UI</vt:lpstr>
      <vt:lpstr>Icinga Web</vt:lpstr>
      <vt:lpstr>Funcionamiento</vt:lpstr>
      <vt:lpstr>Funcionamiento</vt:lpstr>
      <vt:lpstr>Funcionamiento </vt:lpstr>
      <vt:lpstr>Configuración básica</vt:lpstr>
      <vt:lpstr>Configuración maestro</vt:lpstr>
      <vt:lpstr>Configuración maestro</vt:lpstr>
      <vt:lpstr>Configuración maestro</vt:lpstr>
      <vt:lpstr>Configuración cliente Windows</vt:lpstr>
      <vt:lpstr>Configuración cliente Windows</vt:lpstr>
      <vt:lpstr>Configuración cliente Windows</vt:lpstr>
      <vt:lpstr>Configuración cliente Linux</vt:lpstr>
      <vt:lpstr>Demostración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Icinga2</dc:title>
  <dc:creator>Usuario de Windows</dc:creator>
  <cp:lastModifiedBy>Usuario de Windows</cp:lastModifiedBy>
  <cp:revision>38</cp:revision>
  <dcterms:created xsi:type="dcterms:W3CDTF">2019-05-02T10:20:53Z</dcterms:created>
  <dcterms:modified xsi:type="dcterms:W3CDTF">2019-05-14T08:18:43Z</dcterms:modified>
</cp:coreProperties>
</file>