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68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99" autoAdjust="0"/>
  </p:normalViewPr>
  <p:slideViewPr>
    <p:cSldViewPr>
      <p:cViewPr varScale="1">
        <p:scale>
          <a:sx n="68" d="100"/>
          <a:sy n="68" d="100"/>
        </p:scale>
        <p:origin x="16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5B94227-66A0-458B-9E1A-4070524C5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C8D46F-975D-41CE-B349-17EDB4249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EACCEF-5DAD-4E4A-9C36-95A8255B0F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F403FD60-E329-4665-AEE4-A63B8872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BCACF48-633B-405A-9614-E741B9240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6E65B0-385A-4E9B-82E5-9CFF9BC8E6EB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2292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tevenson9e_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53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>
                <a:latin typeface="Book Antiqua" panose="02040602050305030304" pitchFamily="18" charset="0"/>
              </a:rPr>
              <a:t>McGraw-Hill/Irwin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3733800" y="6553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 i="1">
                <a:latin typeface="Book Antiqua" panose="02040602050305030304" pitchFamily="18" charset="0"/>
              </a:rPr>
              <a:t>Copyright</a:t>
            </a:r>
            <a:r>
              <a:rPr lang="en-US" altLang="en-US" sz="1200">
                <a:latin typeface="Book Antiqua" panose="02040602050305030304" pitchFamily="18" charset="0"/>
              </a:rPr>
              <a:t> </a:t>
            </a:r>
            <a:r>
              <a:rPr lang="en-US" altLang="en-US" sz="1200" b="1" i="1">
                <a:latin typeface="Book Antiqua" panose="02040602050305030304" pitchFamily="18" charset="0"/>
              </a:rPr>
              <a:t>© 2007 by The McGraw-Hill Companies, Inc. All rights reserved.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7600" y="187325"/>
            <a:ext cx="14478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#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438400"/>
            <a:ext cx="4114800" cy="3810000"/>
          </a:xfrm>
        </p:spPr>
        <p:txBody>
          <a:bodyPr anchor="ctr" anchorCtr="1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7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F99F872-4475-46FE-89C6-2A531588D2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70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FF9CC553-D2C1-4E3E-9199-ED183D9189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60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D1E7E2B-D1D8-4F77-85F7-DE55B3BEBD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5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9BA9A3B-5C17-4D74-8E43-79917015CA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1179779-DFA4-4A43-B49E-A38AE525BD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6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CC6AB1C-C4BC-4600-8DAA-A3F97788D8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99E7B04-3524-4462-BEEF-2B4946BD16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3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C4155E1-58FA-43F3-A8F2-A8CD54742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1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42732A0-FCAC-42C7-A5F9-F02ED1B9A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7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9E6D38FB-98A8-412A-A094-FEEB271566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4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30C4C8F-D457-4701-AD45-4EF75C5563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0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239BB3AF-FD5C-48C5-8D63-771083F58D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stevenson-master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762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pPr>
              <a:defRPr/>
            </a:pPr>
            <a:r>
              <a:rPr lang="en-US" altLang="en-US"/>
              <a:t>2-</a:t>
            </a:r>
            <a:fld id="{3A15FCCA-23A7-4C1D-9512-5665883AC8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4">
            <a:extLst>
              <a:ext uri="{FF2B5EF4-FFF2-40B4-BE49-F238E27FC236}">
                <a16:creationId xmlns:a16="http://schemas.microsoft.com/office/drawing/2014/main" id="{94D016DB-6B35-486F-9B2E-37C24D600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80" y="1070681"/>
            <a:ext cx="8594019" cy="346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91" tIns="50796" rIns="101591" bIns="50796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4889" dirty="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</a:rPr>
              <a:t>CHAPTER-2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dirty="0">
                <a:latin typeface="Arial" panose="020B0604020202020204" pitchFamily="34" charset="0"/>
              </a:rPr>
              <a:t>Competitiveness and Productivity</a:t>
            </a:r>
          </a:p>
          <a:p>
            <a:pPr>
              <a:spcBef>
                <a:spcPct val="50000"/>
              </a:spcBef>
            </a:pPr>
            <a:r>
              <a:rPr lang="en-US" altLang="en-US" sz="4889" dirty="0">
                <a:latin typeface="Arial" panose="020B0604020202020204" pitchFamily="34" charset="0"/>
              </a:rPr>
              <a:t>		</a:t>
            </a:r>
            <a:endParaRPr lang="en-US" altLang="en-US" sz="2222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EA5633DB-52F5-46EF-9C1D-F6590EC87F9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0650"/>
            <a:ext cx="7772400" cy="812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Productivity</a:t>
            </a:r>
            <a:endParaRPr lang="en-US" altLang="en-US" sz="720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476375"/>
            <a:ext cx="6129338" cy="38163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Partial measures</a:t>
            </a:r>
          </a:p>
          <a:p>
            <a:pPr lvl="1" eaLnBrk="1" hangingPunct="1">
              <a:buSzPct val="75000"/>
            </a:pPr>
            <a:r>
              <a:rPr lang="en-US" altLang="en-US"/>
              <a:t>output/(single input)</a:t>
            </a:r>
          </a:p>
          <a:p>
            <a:pPr eaLnBrk="1" hangingPunct="1"/>
            <a:r>
              <a:rPr lang="en-US" altLang="en-US"/>
              <a:t>Multi-factor measures</a:t>
            </a:r>
          </a:p>
          <a:p>
            <a:pPr lvl="1" eaLnBrk="1" hangingPunct="1">
              <a:buSzPct val="75000"/>
            </a:pPr>
            <a:r>
              <a:rPr lang="en-US" altLang="en-US"/>
              <a:t>output/(multiple inputs)</a:t>
            </a:r>
          </a:p>
          <a:p>
            <a:pPr eaLnBrk="1" hangingPunct="1"/>
            <a:r>
              <a:rPr lang="en-US" altLang="en-US"/>
              <a:t>Total measure</a:t>
            </a:r>
          </a:p>
          <a:p>
            <a:pPr lvl="1" eaLnBrk="1" hangingPunct="1">
              <a:buSzPct val="75000"/>
            </a:pPr>
            <a:r>
              <a:rPr lang="en-US" altLang="en-US"/>
              <a:t>output/(total inputs)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684588" y="4724400"/>
            <a:ext cx="4545012" cy="1184275"/>
            <a:chOff x="1861" y="3216"/>
            <a:chExt cx="2863" cy="746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1872" y="3264"/>
              <a:ext cx="2852" cy="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accent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1861" y="3216"/>
              <a:ext cx="2757" cy="704"/>
              <a:chOff x="1674" y="3265"/>
              <a:chExt cx="2757" cy="704"/>
            </a:xfrm>
          </p:grpSpPr>
          <p:sp>
            <p:nvSpPr>
              <p:cNvPr id="15368" name="Line 7"/>
              <p:cNvSpPr>
                <a:spLocks noChangeShapeType="1"/>
              </p:cNvSpPr>
              <p:nvPr/>
            </p:nvSpPr>
            <p:spPr bwMode="auto">
              <a:xfrm>
                <a:off x="3560" y="3606"/>
                <a:ext cx="860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Rectangle 8"/>
              <p:cNvSpPr>
                <a:spLocks noChangeArrowheads="1"/>
              </p:cNvSpPr>
              <p:nvPr/>
            </p:nvSpPr>
            <p:spPr bwMode="auto">
              <a:xfrm>
                <a:off x="1674" y="3436"/>
                <a:ext cx="112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Productiv</a:t>
                </a:r>
                <a:endParaRPr lang="en-US" altLang="en-US"/>
              </a:p>
            </p:txBody>
          </p:sp>
          <p:sp>
            <p:nvSpPr>
              <p:cNvPr id="15370" name="Rectangle 9"/>
              <p:cNvSpPr>
                <a:spLocks noChangeArrowheads="1"/>
              </p:cNvSpPr>
              <p:nvPr/>
            </p:nvSpPr>
            <p:spPr bwMode="auto">
              <a:xfrm>
                <a:off x="2787" y="3436"/>
                <a:ext cx="35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ity </a:t>
                </a:r>
                <a:endParaRPr lang="en-US" altLang="en-US"/>
              </a:p>
            </p:txBody>
          </p:sp>
          <p:sp>
            <p:nvSpPr>
              <p:cNvPr id="15371" name="Rectangle 10"/>
              <p:cNvSpPr>
                <a:spLocks noChangeArrowheads="1"/>
              </p:cNvSpPr>
              <p:nvPr/>
            </p:nvSpPr>
            <p:spPr bwMode="auto">
              <a:xfrm>
                <a:off x="3213" y="3436"/>
                <a:ext cx="15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:endParaRPr lang="en-US" altLang="en-US"/>
              </a:p>
            </p:txBody>
          </p:sp>
          <p:sp>
            <p:nvSpPr>
              <p:cNvPr id="15372" name="Rectangle 11"/>
              <p:cNvSpPr>
                <a:spLocks noChangeArrowheads="1"/>
              </p:cNvSpPr>
              <p:nvPr/>
            </p:nvSpPr>
            <p:spPr bwMode="auto">
              <a:xfrm>
                <a:off x="3437" y="3436"/>
                <a:ext cx="6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15373" name="Rectangle 12"/>
              <p:cNvSpPr>
                <a:spLocks noChangeArrowheads="1"/>
              </p:cNvSpPr>
              <p:nvPr/>
            </p:nvSpPr>
            <p:spPr bwMode="auto">
              <a:xfrm>
                <a:off x="3569" y="3265"/>
                <a:ext cx="86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Outputs</a:t>
                </a:r>
                <a:endParaRPr lang="en-US" altLang="en-US"/>
              </a:p>
            </p:txBody>
          </p:sp>
          <p:sp>
            <p:nvSpPr>
              <p:cNvPr id="15374" name="Rectangle 13"/>
              <p:cNvSpPr>
                <a:spLocks noChangeArrowheads="1"/>
              </p:cNvSpPr>
              <p:nvPr/>
            </p:nvSpPr>
            <p:spPr bwMode="auto">
              <a:xfrm>
                <a:off x="3662" y="3643"/>
                <a:ext cx="6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Inputs</a:t>
                </a:r>
                <a:endParaRPr lang="en-US" altLang="en-US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BB214A8F-4134-408D-AA15-13800655499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168275"/>
            <a:ext cx="9144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Productivity Growth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527050" y="2878138"/>
            <a:ext cx="8312150" cy="822325"/>
            <a:chOff x="528" y="1967"/>
            <a:chExt cx="5040" cy="518"/>
          </a:xfrm>
        </p:grpSpPr>
        <p:sp>
          <p:nvSpPr>
            <p:cNvPr id="16390" name="Text Box 4"/>
            <p:cNvSpPr txBox="1">
              <a:spLocks noChangeArrowheads="1"/>
            </p:cNvSpPr>
            <p:nvPr/>
          </p:nvSpPr>
          <p:spPr bwMode="auto">
            <a:xfrm>
              <a:off x="580" y="1967"/>
              <a:ext cx="48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Current Period Productivity – Previous Period Productivity</a:t>
              </a:r>
            </a:p>
            <a:p>
              <a:pPr algn="ctr"/>
              <a:r>
                <a:rPr lang="en-US" altLang="en-US" sz="2400"/>
                <a:t>Previous Period Productivity</a:t>
              </a: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528" y="2208"/>
              <a:ext cx="5040" cy="0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46125" y="2057400"/>
            <a:ext cx="452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>
                <a:solidFill>
                  <a:schemeClr val="tx2"/>
                </a:solidFill>
              </a:rPr>
              <a:t>Productivity Growth =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7C5DC554-BF88-4892-8FB3-341B902AFC4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301625"/>
            <a:ext cx="9144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ctr">
              <a:defRPr/>
            </a:pPr>
            <a:r>
              <a:rPr lang="en-US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Measures of Productivity</a:t>
            </a:r>
            <a:endParaRPr lang="en-US" altLang="en-US" sz="3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5413" y="838200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Table 2.4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62000" y="1676400"/>
            <a:ext cx="830580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600">
              <a:solidFill>
                <a:srgbClr val="2237A0"/>
              </a:solidFill>
              <a:latin typeface="Times New Roman" panose="02020603050405020304" pitchFamily="18" charset="0"/>
            </a:endParaRP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Partial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      Output      Output       Output      Output</a:t>
            </a:r>
            <a:b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</a:br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measures</a:t>
            </a:r>
            <a:r>
              <a:rPr lang="en-US" altLang="en-US" sz="2600">
                <a:solidFill>
                  <a:srgbClr val="2237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        Labor        Machine    Capital      Energy</a:t>
            </a:r>
          </a:p>
          <a:p>
            <a:endParaRPr lang="en-US" altLang="en-US" sz="2200">
              <a:solidFill>
                <a:srgbClr val="2237A0"/>
              </a:solidFill>
              <a:latin typeface="Times New Roman" panose="02020603050405020304" pitchFamily="18" charset="0"/>
            </a:endParaRP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Multifactor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             Output                             Output	</a:t>
            </a: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measures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           Labor + Machine      Labor + Capital + Energy</a:t>
            </a:r>
          </a:p>
          <a:p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	</a:t>
            </a: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Total</a:t>
            </a:r>
            <a:r>
              <a:rPr lang="en-US" altLang="en-US" sz="2200">
                <a:solidFill>
                  <a:srgbClr val="CE27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             Goods or Services Produced</a:t>
            </a:r>
          </a:p>
          <a:p>
            <a:r>
              <a:rPr lang="en-US" altLang="en-US" sz="2600">
                <a:solidFill>
                  <a:srgbClr val="CE2700"/>
                </a:solidFill>
                <a:latin typeface="Times New Roman" panose="02020603050405020304" pitchFamily="18" charset="0"/>
              </a:rPr>
              <a:t>measure</a:t>
            </a:r>
            <a:r>
              <a:rPr lang="en-US" altLang="en-US" sz="2200">
                <a:solidFill>
                  <a:srgbClr val="2237A0"/>
                </a:solidFill>
                <a:latin typeface="Times New Roman" panose="02020603050405020304" pitchFamily="18" charset="0"/>
              </a:rPr>
              <a:t>	            All inputs used to produce them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6670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8862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51054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64008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2667000" y="3635375"/>
            <a:ext cx="21336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5029200" y="3635375"/>
            <a:ext cx="3200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895600" y="4797425"/>
            <a:ext cx="41910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5149391-274C-46B2-8C04-FA6C4B5D1EB6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914400" y="2041525"/>
            <a:ext cx="7467600" cy="4283075"/>
            <a:chOff x="576" y="1200"/>
            <a:chExt cx="4704" cy="2698"/>
          </a:xfrm>
        </p:grpSpPr>
        <p:sp>
          <p:nvSpPr>
            <p:cNvPr id="18438" name="Rectangle 3"/>
            <p:cNvSpPr>
              <a:spLocks noChangeArrowheads="1"/>
            </p:cNvSpPr>
            <p:nvPr/>
          </p:nvSpPr>
          <p:spPr bwMode="auto">
            <a:xfrm>
              <a:off x="2064" y="3258"/>
              <a:ext cx="32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kilowatt-hour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Dollar value of output per kilowatt-hour</a:t>
              </a:r>
            </a:p>
          </p:txBody>
        </p:sp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576" y="3258"/>
              <a:ext cx="148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Energy Productivity</a:t>
              </a:r>
            </a:p>
          </p:txBody>
        </p:sp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2064" y="2549"/>
              <a:ext cx="321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dollar input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Dollar value of output per dollar input</a:t>
              </a:r>
            </a:p>
            <a:p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576" y="2549"/>
              <a:ext cx="1488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Capital Productivity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2064" y="1909"/>
              <a:ext cx="32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machine 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machine hour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576" y="1909"/>
              <a:ext cx="148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Machine Productivity</a:t>
              </a: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>
              <a:off x="2064" y="1200"/>
              <a:ext cx="321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labor 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shift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Value-added per labor hour</a:t>
              </a:r>
            </a:p>
          </p:txBody>
        </p:sp>
        <p:sp>
          <p:nvSpPr>
            <p:cNvPr id="18445" name="Rectangle 10"/>
            <p:cNvSpPr>
              <a:spLocks noChangeArrowheads="1"/>
            </p:cNvSpPr>
            <p:nvPr/>
          </p:nvSpPr>
          <p:spPr bwMode="auto">
            <a:xfrm>
              <a:off x="576" y="1200"/>
              <a:ext cx="1488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Labor Productivity</a:t>
              </a: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576" y="1200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576" y="190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576" y="254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>
              <a:off x="576" y="3258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>
              <a:off x="576" y="3898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576" y="1200"/>
              <a:ext cx="0" cy="2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2064" y="1200"/>
              <a:ext cx="0" cy="2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>
              <a:off x="5280" y="1200"/>
              <a:ext cx="0" cy="2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0" y="228600"/>
            <a:ext cx="9144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ctr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Examples of Partial Productivity Measures</a:t>
            </a:r>
          </a:p>
        </p:txBody>
      </p:sp>
      <p:sp>
        <p:nvSpPr>
          <p:cNvPr id="18437" name="Text Box 20"/>
          <p:cNvSpPr txBox="1">
            <a:spLocks noChangeArrowheads="1"/>
          </p:cNvSpPr>
          <p:nvPr/>
        </p:nvSpPr>
        <p:spPr bwMode="auto">
          <a:xfrm>
            <a:off x="114300" y="8382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Table 2.5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A4206E8C-3986-4E75-AF09-0A0781962AC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Example 3</a:t>
            </a:r>
            <a:endParaRPr lang="en-US" altLang="en-US" sz="2900">
              <a:solidFill>
                <a:srgbClr val="2D8BD8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43000" y="1733550"/>
            <a:ext cx="4300538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chemeClr val="tx2"/>
                </a:solidFill>
              </a:rPr>
              <a:t>7040 Units Produced    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labor of $1,000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materials: $520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overhead: $2000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5257800"/>
            <a:ext cx="7543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solidFill>
                  <a:schemeClr val="hlink"/>
                </a:solidFill>
              </a:rPr>
              <a:t>What is the multifactor productivity?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371600" y="5943600"/>
            <a:ext cx="56181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solidFill>
                  <a:schemeClr val="hlink"/>
                </a:solidFill>
              </a:rPr>
              <a:t>Ans. 2.0 units per dollar of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autoUpdateAnimBg="0"/>
      <p:bldP spid="430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9D9390-0D6D-4271-B78B-06A20D38DC8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828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Example 3  Solution</a:t>
            </a:r>
            <a:endParaRPr lang="en-US" altLang="en-US" sz="2900" b="1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981075" y="1600200"/>
            <a:ext cx="74009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	Output</a:t>
            </a:r>
          </a:p>
          <a:p>
            <a:r>
              <a:rPr lang="en-US" altLang="en-US" sz="3200">
                <a:solidFill>
                  <a:srgbClr val="0C6BAB"/>
                </a:solidFill>
              </a:rPr>
              <a:t>		Labor + Materials + Overhead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981075" y="3187700"/>
            <a:ext cx="60928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(7040 units)</a:t>
            </a:r>
          </a:p>
          <a:p>
            <a:r>
              <a:rPr lang="en-US" altLang="en-US" sz="3200">
                <a:solidFill>
                  <a:srgbClr val="0C6BAB"/>
                </a:solidFill>
              </a:rPr>
              <a:t>		$1000 + $520 + $2000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981075" y="4597400"/>
            <a:ext cx="61960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9796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</a:t>
            </a:r>
            <a:r>
              <a:rPr lang="en-US" altLang="en-US" sz="3200">
                <a:solidFill>
                  <a:srgbClr val="397968"/>
                </a:solidFill>
              </a:rPr>
              <a:t>2.0 </a:t>
            </a:r>
            <a:r>
              <a:rPr lang="en-US" altLang="en-US" sz="2400" b="1" i="1">
                <a:solidFill>
                  <a:schemeClr val="hlink"/>
                </a:solidFill>
              </a:rPr>
              <a:t>units per dollar of input</a:t>
            </a:r>
            <a:r>
              <a:rPr lang="en-US" altLang="en-US" sz="3200">
                <a:solidFill>
                  <a:srgbClr val="397968"/>
                </a:solidFill>
              </a:rPr>
              <a:t> 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2833688" y="2105025"/>
            <a:ext cx="5462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2909888" y="3733800"/>
            <a:ext cx="424338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5B75FB6-0174-478E-9A07-5AA51E5ABED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Process Yield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yield is the ratio of output of </a:t>
            </a:r>
            <a:r>
              <a:rPr lang="en-US" altLang="en-US" b="1" i="1" u="sng"/>
              <a:t>good</a:t>
            </a:r>
            <a:r>
              <a:rPr lang="en-US" altLang="en-US"/>
              <a:t> product to input</a:t>
            </a:r>
          </a:p>
          <a:p>
            <a:pPr eaLnBrk="1" hangingPunct="1"/>
            <a:r>
              <a:rPr lang="en-US" altLang="en-US"/>
              <a:t>Defective product is not included in the output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Service example:</a:t>
            </a:r>
          </a:p>
          <a:p>
            <a:pPr lvl="1" eaLnBrk="1" hangingPunct="1"/>
            <a:r>
              <a:rPr lang="en-US" altLang="en-US"/>
              <a:t>Ratio of cars rented to cars available to rent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73D6F40-2723-4F57-A801-5785826F0CF6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772400" cy="6731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Factors Affecting Productivity</a:t>
            </a:r>
            <a:endParaRPr lang="en-US" altLang="en-US" sz="4500" b="1">
              <a:solidFill>
                <a:srgbClr val="2D8BD8"/>
              </a:solidFill>
            </a:endParaRP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914400" y="1752600"/>
            <a:ext cx="7286625" cy="3862388"/>
            <a:chOff x="845" y="1538"/>
            <a:chExt cx="4302" cy="2145"/>
          </a:xfrm>
        </p:grpSpPr>
        <p:grpSp>
          <p:nvGrpSpPr>
            <p:cNvPr id="22533" name="Group 4"/>
            <p:cNvGrpSpPr>
              <a:grpSpLocks/>
            </p:cNvGrpSpPr>
            <p:nvPr/>
          </p:nvGrpSpPr>
          <p:grpSpPr bwMode="auto">
            <a:xfrm>
              <a:off x="845" y="1538"/>
              <a:ext cx="4302" cy="2145"/>
              <a:chOff x="845" y="1538"/>
              <a:chExt cx="4302" cy="2145"/>
            </a:xfrm>
          </p:grpSpPr>
          <p:grpSp>
            <p:nvGrpSpPr>
              <p:cNvPr id="22538" name="Group 5"/>
              <p:cNvGrpSpPr>
                <a:grpSpLocks/>
              </p:cNvGrpSpPr>
              <p:nvPr/>
            </p:nvGrpSpPr>
            <p:grpSpPr bwMode="auto">
              <a:xfrm>
                <a:off x="845" y="1538"/>
                <a:ext cx="2152" cy="1074"/>
                <a:chOff x="845" y="1538"/>
                <a:chExt cx="2152" cy="1074"/>
              </a:xfrm>
            </p:grpSpPr>
            <p:sp>
              <p:nvSpPr>
                <p:cNvPr id="22551" name="Rectangle 6"/>
                <p:cNvSpPr>
                  <a:spLocks noChangeArrowheads="1"/>
                </p:cNvSpPr>
                <p:nvPr/>
              </p:nvSpPr>
              <p:spPr bwMode="auto">
                <a:xfrm>
                  <a:off x="845" y="1539"/>
                  <a:ext cx="1525" cy="601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52" name="Freeform 7"/>
                <p:cNvSpPr>
                  <a:spLocks/>
                </p:cNvSpPr>
                <p:nvPr/>
              </p:nvSpPr>
              <p:spPr bwMode="auto">
                <a:xfrm>
                  <a:off x="2381" y="1538"/>
                  <a:ext cx="616" cy="1074"/>
                </a:xfrm>
                <a:custGeom>
                  <a:avLst/>
                  <a:gdLst>
                    <a:gd name="T0" fmla="*/ 0 w 616"/>
                    <a:gd name="T1" fmla="*/ 0 h 1074"/>
                    <a:gd name="T2" fmla="*/ 615 w 616"/>
                    <a:gd name="T3" fmla="*/ 1073 h 1074"/>
                    <a:gd name="T4" fmla="*/ 0 w 616"/>
                    <a:gd name="T5" fmla="*/ 612 h 1074"/>
                    <a:gd name="T6" fmla="*/ 0 w 616"/>
                    <a:gd name="T7" fmla="*/ 0 h 107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4">
                      <a:moveTo>
                        <a:pt x="0" y="0"/>
                      </a:moveTo>
                      <a:lnTo>
                        <a:pt x="615" y="1073"/>
                      </a:lnTo>
                      <a:lnTo>
                        <a:pt x="0" y="6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3" name="Freeform 8"/>
                <p:cNvSpPr>
                  <a:spLocks/>
                </p:cNvSpPr>
                <p:nvPr/>
              </p:nvSpPr>
              <p:spPr bwMode="auto">
                <a:xfrm>
                  <a:off x="845" y="2150"/>
                  <a:ext cx="2152" cy="462"/>
                </a:xfrm>
                <a:custGeom>
                  <a:avLst/>
                  <a:gdLst>
                    <a:gd name="T0" fmla="*/ 0 w 2152"/>
                    <a:gd name="T1" fmla="*/ 0 h 462"/>
                    <a:gd name="T2" fmla="*/ 1536 w 2152"/>
                    <a:gd name="T3" fmla="*/ 0 h 462"/>
                    <a:gd name="T4" fmla="*/ 2151 w 2152"/>
                    <a:gd name="T5" fmla="*/ 461 h 462"/>
                    <a:gd name="T6" fmla="*/ 0 w 2152"/>
                    <a:gd name="T7" fmla="*/ 0 h 4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" h="462">
                      <a:moveTo>
                        <a:pt x="0" y="0"/>
                      </a:moveTo>
                      <a:lnTo>
                        <a:pt x="1536" y="0"/>
                      </a:lnTo>
                      <a:lnTo>
                        <a:pt x="2151" y="46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39" name="Group 9"/>
              <p:cNvGrpSpPr>
                <a:grpSpLocks/>
              </p:cNvGrpSpPr>
              <p:nvPr/>
            </p:nvGrpSpPr>
            <p:grpSpPr bwMode="auto">
              <a:xfrm>
                <a:off x="845" y="2611"/>
                <a:ext cx="2152" cy="1072"/>
                <a:chOff x="845" y="2611"/>
                <a:chExt cx="2152" cy="1072"/>
              </a:xfrm>
            </p:grpSpPr>
            <p:sp>
              <p:nvSpPr>
                <p:cNvPr id="22548" name="Rectangle 10"/>
                <p:cNvSpPr>
                  <a:spLocks noChangeArrowheads="1"/>
                </p:cNvSpPr>
                <p:nvPr/>
              </p:nvSpPr>
              <p:spPr bwMode="auto">
                <a:xfrm>
                  <a:off x="845" y="3071"/>
                  <a:ext cx="1525" cy="599"/>
                </a:xfrm>
                <a:prstGeom prst="rect">
                  <a:avLst/>
                </a:prstGeom>
                <a:solidFill>
                  <a:srgbClr val="FF00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9" name="Freeform 11"/>
                <p:cNvSpPr>
                  <a:spLocks/>
                </p:cNvSpPr>
                <p:nvPr/>
              </p:nvSpPr>
              <p:spPr bwMode="auto">
                <a:xfrm>
                  <a:off x="845" y="2611"/>
                  <a:ext cx="2152" cy="458"/>
                </a:xfrm>
                <a:custGeom>
                  <a:avLst/>
                  <a:gdLst>
                    <a:gd name="T0" fmla="*/ 0 w 2152"/>
                    <a:gd name="T1" fmla="*/ 457 h 458"/>
                    <a:gd name="T2" fmla="*/ 2151 w 2152"/>
                    <a:gd name="T3" fmla="*/ 0 h 458"/>
                    <a:gd name="T4" fmla="*/ 1536 w 2152"/>
                    <a:gd name="T5" fmla="*/ 457 h 458"/>
                    <a:gd name="T6" fmla="*/ 0 w 2152"/>
                    <a:gd name="T7" fmla="*/ 457 h 45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" h="458">
                      <a:moveTo>
                        <a:pt x="0" y="457"/>
                      </a:moveTo>
                      <a:lnTo>
                        <a:pt x="2151" y="0"/>
                      </a:lnTo>
                      <a:lnTo>
                        <a:pt x="1536" y="457"/>
                      </a:lnTo>
                      <a:lnTo>
                        <a:pt x="0" y="457"/>
                      </a:lnTo>
                    </a:path>
                  </a:pathLst>
                </a:custGeom>
                <a:solidFill>
                  <a:srgbClr val="800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0" name="Freeform 12"/>
                <p:cNvSpPr>
                  <a:spLocks/>
                </p:cNvSpPr>
                <p:nvPr/>
              </p:nvSpPr>
              <p:spPr bwMode="auto">
                <a:xfrm>
                  <a:off x="2381" y="2611"/>
                  <a:ext cx="616" cy="1072"/>
                </a:xfrm>
                <a:custGeom>
                  <a:avLst/>
                  <a:gdLst>
                    <a:gd name="T0" fmla="*/ 0 w 616"/>
                    <a:gd name="T1" fmla="*/ 1071 h 1072"/>
                    <a:gd name="T2" fmla="*/ 0 w 616"/>
                    <a:gd name="T3" fmla="*/ 459 h 1072"/>
                    <a:gd name="T4" fmla="*/ 615 w 616"/>
                    <a:gd name="T5" fmla="*/ 0 h 1072"/>
                    <a:gd name="T6" fmla="*/ 0 w 616"/>
                    <a:gd name="T7" fmla="*/ 1071 h 10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2">
                      <a:moveTo>
                        <a:pt x="0" y="1071"/>
                      </a:moveTo>
                      <a:lnTo>
                        <a:pt x="0" y="459"/>
                      </a:lnTo>
                      <a:lnTo>
                        <a:pt x="615" y="0"/>
                      </a:lnTo>
                      <a:lnTo>
                        <a:pt x="0" y="1071"/>
                      </a:lnTo>
                    </a:path>
                  </a:pathLst>
                </a:custGeom>
                <a:solidFill>
                  <a:srgbClr val="C000C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0" name="Group 13"/>
              <p:cNvGrpSpPr>
                <a:grpSpLocks/>
              </p:cNvGrpSpPr>
              <p:nvPr/>
            </p:nvGrpSpPr>
            <p:grpSpPr bwMode="auto">
              <a:xfrm>
                <a:off x="2996" y="1538"/>
                <a:ext cx="2151" cy="1074"/>
                <a:chOff x="2996" y="1538"/>
                <a:chExt cx="2151" cy="1074"/>
              </a:xfrm>
            </p:grpSpPr>
            <p:sp>
              <p:nvSpPr>
                <p:cNvPr id="22545" name="Rectangle 14"/>
                <p:cNvSpPr>
                  <a:spLocks noChangeArrowheads="1"/>
                </p:cNvSpPr>
                <p:nvPr/>
              </p:nvSpPr>
              <p:spPr bwMode="auto">
                <a:xfrm>
                  <a:off x="3611" y="1539"/>
                  <a:ext cx="1526" cy="601"/>
                </a:xfrm>
                <a:prstGeom prst="rect">
                  <a:avLst/>
                </a:prstGeom>
                <a:solidFill>
                  <a:srgbClr val="FF8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6" name="Freeform 15"/>
                <p:cNvSpPr>
                  <a:spLocks/>
                </p:cNvSpPr>
                <p:nvPr/>
              </p:nvSpPr>
              <p:spPr bwMode="auto">
                <a:xfrm>
                  <a:off x="2996" y="1538"/>
                  <a:ext cx="616" cy="1074"/>
                </a:xfrm>
                <a:custGeom>
                  <a:avLst/>
                  <a:gdLst>
                    <a:gd name="T0" fmla="*/ 615 w 616"/>
                    <a:gd name="T1" fmla="*/ 0 h 1074"/>
                    <a:gd name="T2" fmla="*/ 0 w 616"/>
                    <a:gd name="T3" fmla="*/ 1073 h 1074"/>
                    <a:gd name="T4" fmla="*/ 615 w 616"/>
                    <a:gd name="T5" fmla="*/ 612 h 1074"/>
                    <a:gd name="T6" fmla="*/ 615 w 616"/>
                    <a:gd name="T7" fmla="*/ 0 h 107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4">
                      <a:moveTo>
                        <a:pt x="615" y="0"/>
                      </a:moveTo>
                      <a:lnTo>
                        <a:pt x="0" y="1073"/>
                      </a:lnTo>
                      <a:lnTo>
                        <a:pt x="615" y="612"/>
                      </a:lnTo>
                      <a:lnTo>
                        <a:pt x="615" y="0"/>
                      </a:lnTo>
                    </a:path>
                  </a:pathLst>
                </a:custGeom>
                <a:solidFill>
                  <a:srgbClr val="804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7" name="Freeform 16"/>
                <p:cNvSpPr>
                  <a:spLocks/>
                </p:cNvSpPr>
                <p:nvPr/>
              </p:nvSpPr>
              <p:spPr bwMode="auto">
                <a:xfrm>
                  <a:off x="2996" y="2150"/>
                  <a:ext cx="2151" cy="462"/>
                </a:xfrm>
                <a:custGeom>
                  <a:avLst/>
                  <a:gdLst>
                    <a:gd name="T0" fmla="*/ 2150 w 2151"/>
                    <a:gd name="T1" fmla="*/ 0 h 462"/>
                    <a:gd name="T2" fmla="*/ 614 w 2151"/>
                    <a:gd name="T3" fmla="*/ 0 h 462"/>
                    <a:gd name="T4" fmla="*/ 0 w 2151"/>
                    <a:gd name="T5" fmla="*/ 461 h 462"/>
                    <a:gd name="T6" fmla="*/ 2150 w 2151"/>
                    <a:gd name="T7" fmla="*/ 0 h 4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" h="462">
                      <a:moveTo>
                        <a:pt x="2150" y="0"/>
                      </a:moveTo>
                      <a:lnTo>
                        <a:pt x="614" y="0"/>
                      </a:lnTo>
                      <a:lnTo>
                        <a:pt x="0" y="461"/>
                      </a:lnTo>
                      <a:lnTo>
                        <a:pt x="2150" y="0"/>
                      </a:lnTo>
                    </a:path>
                  </a:pathLst>
                </a:custGeom>
                <a:solidFill>
                  <a:srgbClr val="402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1" name="Group 17"/>
              <p:cNvGrpSpPr>
                <a:grpSpLocks/>
              </p:cNvGrpSpPr>
              <p:nvPr/>
            </p:nvGrpSpPr>
            <p:grpSpPr bwMode="auto">
              <a:xfrm>
                <a:off x="2996" y="2611"/>
                <a:ext cx="2151" cy="1072"/>
                <a:chOff x="2996" y="2611"/>
                <a:chExt cx="2151" cy="1072"/>
              </a:xfrm>
            </p:grpSpPr>
            <p:sp>
              <p:nvSpPr>
                <p:cNvPr id="225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1" y="3071"/>
                  <a:ext cx="1526" cy="599"/>
                </a:xfrm>
                <a:prstGeom prst="rect">
                  <a:avLst/>
                </a:prstGeom>
                <a:solidFill>
                  <a:srgbClr val="00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3" name="Freeform 19"/>
                <p:cNvSpPr>
                  <a:spLocks/>
                </p:cNvSpPr>
                <p:nvPr/>
              </p:nvSpPr>
              <p:spPr bwMode="auto">
                <a:xfrm>
                  <a:off x="2996" y="2611"/>
                  <a:ext cx="2151" cy="458"/>
                </a:xfrm>
                <a:custGeom>
                  <a:avLst/>
                  <a:gdLst>
                    <a:gd name="T0" fmla="*/ 2150 w 2151"/>
                    <a:gd name="T1" fmla="*/ 457 h 458"/>
                    <a:gd name="T2" fmla="*/ 0 w 2151"/>
                    <a:gd name="T3" fmla="*/ 0 h 458"/>
                    <a:gd name="T4" fmla="*/ 614 w 2151"/>
                    <a:gd name="T5" fmla="*/ 457 h 458"/>
                    <a:gd name="T6" fmla="*/ 2150 w 2151"/>
                    <a:gd name="T7" fmla="*/ 457 h 45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" h="458">
                      <a:moveTo>
                        <a:pt x="2150" y="457"/>
                      </a:moveTo>
                      <a:lnTo>
                        <a:pt x="0" y="0"/>
                      </a:lnTo>
                      <a:lnTo>
                        <a:pt x="614" y="457"/>
                      </a:lnTo>
                      <a:lnTo>
                        <a:pt x="2150" y="457"/>
                      </a:lnTo>
                    </a:path>
                  </a:pathLst>
                </a:custGeom>
                <a:solidFill>
                  <a:srgbClr val="006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4" name="Freeform 20"/>
                <p:cNvSpPr>
                  <a:spLocks/>
                </p:cNvSpPr>
                <p:nvPr/>
              </p:nvSpPr>
              <p:spPr bwMode="auto">
                <a:xfrm>
                  <a:off x="2996" y="2611"/>
                  <a:ext cx="616" cy="1072"/>
                </a:xfrm>
                <a:custGeom>
                  <a:avLst/>
                  <a:gdLst>
                    <a:gd name="T0" fmla="*/ 615 w 616"/>
                    <a:gd name="T1" fmla="*/ 1071 h 1072"/>
                    <a:gd name="T2" fmla="*/ 615 w 616"/>
                    <a:gd name="T3" fmla="*/ 459 h 1072"/>
                    <a:gd name="T4" fmla="*/ 0 w 616"/>
                    <a:gd name="T5" fmla="*/ 0 h 1072"/>
                    <a:gd name="T6" fmla="*/ 615 w 616"/>
                    <a:gd name="T7" fmla="*/ 1071 h 10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2">
                      <a:moveTo>
                        <a:pt x="615" y="1071"/>
                      </a:moveTo>
                      <a:lnTo>
                        <a:pt x="615" y="459"/>
                      </a:lnTo>
                      <a:lnTo>
                        <a:pt x="0" y="0"/>
                      </a:lnTo>
                      <a:lnTo>
                        <a:pt x="615" y="1071"/>
                      </a:lnTo>
                    </a:path>
                  </a:pathLst>
                </a:custGeom>
                <a:solidFill>
                  <a:srgbClr val="00A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534" name="Rectangle 21"/>
            <p:cNvSpPr>
              <a:spLocks noChangeArrowheads="1"/>
            </p:cNvSpPr>
            <p:nvPr/>
          </p:nvSpPr>
          <p:spPr bwMode="auto">
            <a:xfrm>
              <a:off x="1149" y="1672"/>
              <a:ext cx="80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Capital</a:t>
              </a:r>
            </a:p>
          </p:txBody>
        </p:sp>
        <p:sp>
          <p:nvSpPr>
            <p:cNvPr id="22535" name="Rectangle 22"/>
            <p:cNvSpPr>
              <a:spLocks noChangeArrowheads="1"/>
            </p:cNvSpPr>
            <p:nvPr/>
          </p:nvSpPr>
          <p:spPr bwMode="auto">
            <a:xfrm>
              <a:off x="3953" y="1672"/>
              <a:ext cx="80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Quality</a:t>
              </a:r>
            </a:p>
          </p:txBody>
        </p:sp>
        <p:sp>
          <p:nvSpPr>
            <p:cNvPr id="22536" name="Rectangle 23"/>
            <p:cNvSpPr>
              <a:spLocks noChangeArrowheads="1"/>
            </p:cNvSpPr>
            <p:nvPr/>
          </p:nvSpPr>
          <p:spPr bwMode="auto">
            <a:xfrm>
              <a:off x="938" y="3187"/>
              <a:ext cx="126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Technology</a:t>
              </a:r>
            </a:p>
          </p:txBody>
        </p:sp>
        <p:sp>
          <p:nvSpPr>
            <p:cNvPr id="22537" name="Rectangle 24"/>
            <p:cNvSpPr>
              <a:spLocks noChangeArrowheads="1"/>
            </p:cNvSpPr>
            <p:nvPr/>
          </p:nvSpPr>
          <p:spPr bwMode="auto">
            <a:xfrm>
              <a:off x="3615" y="3187"/>
              <a:ext cx="141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Management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40FA930C-0D36-4D64-8E73-0D64707EBF4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6113" y="1489075"/>
            <a:ext cx="7724775" cy="4441825"/>
          </a:xfrm>
        </p:spPr>
        <p:txBody>
          <a:bodyPr/>
          <a:lstStyle/>
          <a:p>
            <a:pPr eaLnBrk="1" hangingPunct="1"/>
            <a:r>
              <a:rPr lang="en-US" altLang="en-US"/>
              <a:t>Standardization</a:t>
            </a:r>
          </a:p>
          <a:p>
            <a:pPr eaLnBrk="1" hangingPunct="1"/>
            <a:r>
              <a:rPr lang="en-US" altLang="en-US"/>
              <a:t>Quality</a:t>
            </a:r>
          </a:p>
          <a:p>
            <a:pPr eaLnBrk="1" hangingPunct="1"/>
            <a:r>
              <a:rPr lang="en-US" altLang="en-US"/>
              <a:t>Use of Internet</a:t>
            </a:r>
          </a:p>
          <a:p>
            <a:pPr eaLnBrk="1" hangingPunct="1"/>
            <a:r>
              <a:rPr lang="en-US" altLang="en-US"/>
              <a:t>Computer viruses</a:t>
            </a:r>
          </a:p>
          <a:p>
            <a:pPr eaLnBrk="1" hangingPunct="1"/>
            <a:r>
              <a:rPr lang="en-US" altLang="en-US"/>
              <a:t>Searching for lost or misplaced items</a:t>
            </a:r>
          </a:p>
          <a:p>
            <a:pPr eaLnBrk="1" hangingPunct="1"/>
            <a:r>
              <a:rPr lang="en-US" altLang="en-US"/>
              <a:t>Scrap rates</a:t>
            </a:r>
          </a:p>
          <a:p>
            <a:pPr eaLnBrk="1" hangingPunct="1"/>
            <a:r>
              <a:rPr lang="en-US" altLang="en-US"/>
              <a:t>New workers</a:t>
            </a:r>
          </a:p>
          <a:p>
            <a:pPr eaLnBrk="1" hangingPunct="1"/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3600"/>
              <a:t>Other Factors Affecting Productivity</a:t>
            </a:r>
            <a:endParaRPr lang="en-US" altLang="en-US" sz="36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F7D7DF53-04CF-4F4A-9518-C69834CA043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8186738" cy="4441825"/>
          </a:xfrm>
        </p:spPr>
        <p:txBody>
          <a:bodyPr/>
          <a:lstStyle/>
          <a:p>
            <a:pPr eaLnBrk="1" hangingPunct="1"/>
            <a:r>
              <a:rPr lang="en-US" altLang="en-US"/>
              <a:t>Safety</a:t>
            </a:r>
          </a:p>
          <a:p>
            <a:pPr eaLnBrk="1" hangingPunct="1"/>
            <a:r>
              <a:rPr lang="en-US" altLang="en-US"/>
              <a:t>Shortage of IT workers</a:t>
            </a:r>
          </a:p>
          <a:p>
            <a:pPr eaLnBrk="1" hangingPunct="1"/>
            <a:r>
              <a:rPr lang="en-US" altLang="en-US"/>
              <a:t>Layoffs</a:t>
            </a:r>
          </a:p>
          <a:p>
            <a:pPr eaLnBrk="1" hangingPunct="1"/>
            <a:r>
              <a:rPr lang="en-US" altLang="en-US"/>
              <a:t>Labor turnover</a:t>
            </a:r>
          </a:p>
          <a:p>
            <a:pPr eaLnBrk="1" hangingPunct="1"/>
            <a:r>
              <a:rPr lang="en-US" altLang="en-US"/>
              <a:t>Design of the workspace</a:t>
            </a:r>
          </a:p>
          <a:p>
            <a:pPr eaLnBrk="1" hangingPunct="1"/>
            <a:r>
              <a:rPr lang="en-US" altLang="en-US"/>
              <a:t>Incentive plans that reward productivity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36538"/>
            <a:ext cx="7772400" cy="6762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3600"/>
              <a:t>Other Factors Affecting Productivity</a:t>
            </a:r>
            <a:endParaRPr lang="en-US" altLang="en-US" sz="3600" b="1">
              <a:solidFill>
                <a:srgbClr val="2D8B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8B462E-604E-4D25-9D54-37B430B8BA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Define Competitiveness and its importance.</a:t>
            </a:r>
          </a:p>
          <a:p>
            <a:pPr eaLnBrk="1" hangingPunct="1"/>
            <a:r>
              <a:rPr lang="en-US" altLang="en-US" dirty="0"/>
              <a:t>Define the term productivity and explain why it is important to organizations and to countries. </a:t>
            </a:r>
          </a:p>
          <a:p>
            <a:pPr eaLnBrk="1" hangingPunct="1"/>
            <a:r>
              <a:rPr lang="en-US" altLang="en-US" dirty="0"/>
              <a:t>List some of the reasons for poor productivity and some ways of improving it.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A0027A1D-0F11-4C3F-A641-92080B717AD3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Outsourcing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Higher productivity in another company is a key reason organizations outsource work</a:t>
            </a:r>
          </a:p>
          <a:p>
            <a:pPr eaLnBrk="1" hangingPunct="1"/>
            <a:r>
              <a:rPr lang="en-US" altLang="en-US"/>
              <a:t>Improving productivity may reduce the need for outsourcing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199EF514-1C83-4710-9BB8-5F91C20334F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88"/>
            <a:ext cx="7772400" cy="9128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Improving Productivity</a:t>
            </a:r>
            <a:endParaRPr lang="en-US" altLang="en-US" sz="2900" b="1">
              <a:solidFill>
                <a:srgbClr val="2D8BD8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62100"/>
            <a:ext cx="7799388" cy="4852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Develop productivity measures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Determine critical (bottleneck) operations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Develop methods for productivity improvements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Establish reasonable goals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Get management support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Measure and publicize improvements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Don’t confuse productivity with efficiency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0CC85944-8DAD-4B0B-BF8A-A99A81933E6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38200" y="1257300"/>
            <a:ext cx="7331075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Competitiveness:</a:t>
            </a:r>
          </a:p>
          <a:p>
            <a:pPr>
              <a:defRPr/>
            </a:pPr>
            <a:endParaRPr lang="en-US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800">
                <a:solidFill>
                  <a:schemeClr val="hlink"/>
                </a:solidFill>
              </a:rPr>
              <a:t>How effectively an organization meets the wants and needs of customers relative to others that offer similar goods or 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E31DBC48-D9BB-4724-B14E-5EAA19FF665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84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Marketing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478838" cy="4724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Identifying consumer wants and needs</a:t>
            </a:r>
          </a:p>
          <a:p>
            <a:pPr eaLnBrk="1" hangingPunct="1"/>
            <a:r>
              <a:rPr lang="en-US" altLang="en-US" dirty="0"/>
              <a:t>Pricing</a:t>
            </a:r>
          </a:p>
          <a:p>
            <a:pPr eaLnBrk="1" hangingPunct="1"/>
            <a:r>
              <a:rPr lang="en-US" altLang="en-US" dirty="0"/>
              <a:t>Advertising and promotion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9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DD4142-6457-40D6-841F-04B8178077D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7000"/>
            <a:ext cx="7772400" cy="809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219200"/>
            <a:ext cx="8129588" cy="4941888"/>
          </a:xfrm>
        </p:spPr>
        <p:txBody>
          <a:bodyPr/>
          <a:lstStyle/>
          <a:p>
            <a:pPr marL="285750" indent="-285750" eaLnBrk="1" hangingPunct="1"/>
            <a:endParaRPr lang="en-US" altLang="en-US" dirty="0"/>
          </a:p>
          <a:p>
            <a:pPr marL="285750" indent="-285750" eaLnBrk="1" hangingPunct="1"/>
            <a:endParaRPr lang="en-US" altLang="en-US" dirty="0"/>
          </a:p>
          <a:p>
            <a:pPr marL="285750" indent="-285750" eaLnBrk="1" hangingPunct="1"/>
            <a:r>
              <a:rPr lang="en-US" altLang="en-US" dirty="0"/>
              <a:t>Product and service design</a:t>
            </a:r>
          </a:p>
          <a:p>
            <a:pPr marL="285750" indent="-285750" eaLnBrk="1" hangingPunct="1"/>
            <a:r>
              <a:rPr lang="en-US" altLang="en-US" dirty="0"/>
              <a:t>Cost</a:t>
            </a:r>
          </a:p>
          <a:p>
            <a:pPr marL="285750" indent="-285750" eaLnBrk="1" hangingPunct="1"/>
            <a:r>
              <a:rPr lang="en-US" altLang="en-US" dirty="0"/>
              <a:t>Location</a:t>
            </a:r>
          </a:p>
          <a:p>
            <a:pPr marL="285750" indent="-285750" eaLnBrk="1" hangingPunct="1"/>
            <a:r>
              <a:rPr lang="en-US" altLang="en-US" dirty="0"/>
              <a:t>Quality</a:t>
            </a:r>
          </a:p>
          <a:p>
            <a:pPr marL="285750" indent="-285750" eaLnBrk="1" hangingPunct="1"/>
            <a:r>
              <a:rPr lang="en-US" altLang="en-US" dirty="0"/>
              <a:t>Quick response</a:t>
            </a:r>
          </a:p>
          <a:p>
            <a:pPr marL="285750" indent="-285750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1336987-8A33-4B25-956F-03671F22EE6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5400"/>
            <a:ext cx="7772400" cy="1150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Operations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19200"/>
            <a:ext cx="8356600" cy="4941888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Flexibility</a:t>
            </a:r>
          </a:p>
          <a:p>
            <a:pPr eaLnBrk="1" hangingPunct="1"/>
            <a:r>
              <a:rPr lang="en-US" altLang="en-US" dirty="0"/>
              <a:t>Inventory management</a:t>
            </a:r>
          </a:p>
          <a:p>
            <a:pPr eaLnBrk="1" hangingPunct="1"/>
            <a:r>
              <a:rPr lang="en-US" altLang="en-US" dirty="0"/>
              <a:t>Supply chain management</a:t>
            </a:r>
          </a:p>
          <a:p>
            <a:pPr eaLnBrk="1" hangingPunct="1"/>
            <a:r>
              <a:rPr lang="en-US" altLang="en-US" dirty="0"/>
              <a:t>Service and service quality</a:t>
            </a:r>
          </a:p>
          <a:p>
            <a:pPr eaLnBrk="1" hangingPunct="1"/>
            <a:r>
              <a:rPr lang="en-US" altLang="en-US" dirty="0"/>
              <a:t>Managers and workers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70AEAF83-F9AD-4BDA-BEAA-615063FC3C18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8900"/>
            <a:ext cx="77724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Why Some Organizations Fail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489075"/>
            <a:ext cx="7877175" cy="4441825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Too much emphasis on short-term financial performance</a:t>
            </a:r>
          </a:p>
          <a:p>
            <a:pPr eaLnBrk="1" hangingPunct="1"/>
            <a:r>
              <a:rPr lang="en-US" altLang="en-US" dirty="0"/>
              <a:t>Failing to take advantage of strengths and opportunities</a:t>
            </a:r>
          </a:p>
          <a:p>
            <a:pPr eaLnBrk="1" hangingPunct="1"/>
            <a:r>
              <a:rPr lang="en-US" altLang="en-US" dirty="0"/>
              <a:t>Neglecting operations strategy</a:t>
            </a:r>
          </a:p>
          <a:p>
            <a:pPr eaLnBrk="1" hangingPunct="1"/>
            <a:r>
              <a:rPr lang="en-US" altLang="en-US" dirty="0"/>
              <a:t>Failing to recognize competitive threats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139801AE-A2C0-4749-8393-006EEC17189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8900"/>
            <a:ext cx="77724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Why Some Organizations Fail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11263"/>
            <a:ext cx="7988300" cy="4941887"/>
          </a:xfrm>
        </p:spPr>
        <p:txBody>
          <a:bodyPr/>
          <a:lstStyle/>
          <a:p>
            <a:pPr eaLnBrk="1" hangingPunct="1"/>
            <a:r>
              <a:rPr lang="en-US" altLang="en-US" dirty="0"/>
              <a:t>Too much emphasis in product and service design and not enough on improvement</a:t>
            </a:r>
          </a:p>
          <a:p>
            <a:pPr eaLnBrk="1" hangingPunct="1"/>
            <a:r>
              <a:rPr lang="en-US" altLang="en-US" dirty="0"/>
              <a:t>Neglecting investments in capital and human resources</a:t>
            </a:r>
          </a:p>
          <a:p>
            <a:pPr eaLnBrk="1" hangingPunct="1"/>
            <a:r>
              <a:rPr lang="en-US" altLang="en-US" dirty="0"/>
              <a:t>Failing to establish good internal communications</a:t>
            </a:r>
          </a:p>
          <a:p>
            <a:pPr eaLnBrk="1" hangingPunct="1"/>
            <a:r>
              <a:rPr lang="en-US" altLang="en-US" dirty="0"/>
              <a:t>Failing to consider customer wants and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8C20F7F7-22B8-48F4-8C96-B6E55786EC8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556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Productivity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230313"/>
            <a:ext cx="8172450" cy="4941887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Productivity</a:t>
            </a:r>
          </a:p>
          <a:p>
            <a:pPr lvl="1" eaLnBrk="1" hangingPunct="1"/>
            <a:r>
              <a:rPr lang="en-US" altLang="en-US" dirty="0"/>
              <a:t>A measure of the effective use of resources, usually expressed as the ratio of output to input</a:t>
            </a:r>
          </a:p>
          <a:p>
            <a:pPr eaLnBrk="1" hangingPunct="1"/>
            <a:r>
              <a:rPr lang="en-US" altLang="en-US" dirty="0"/>
              <a:t>Productivity ratios are used for</a:t>
            </a:r>
          </a:p>
          <a:p>
            <a:pPr lvl="1" eaLnBrk="1" hangingPunct="1"/>
            <a:r>
              <a:rPr lang="en-US" altLang="en-US" dirty="0"/>
              <a:t>Planning workforce requirements</a:t>
            </a:r>
          </a:p>
          <a:p>
            <a:pPr lvl="1" eaLnBrk="1" hangingPunct="1"/>
            <a:r>
              <a:rPr lang="en-US" altLang="en-US" dirty="0"/>
              <a:t>Scheduling equipment</a:t>
            </a:r>
          </a:p>
          <a:p>
            <a:pPr lvl="1" eaLnBrk="1" hangingPunct="1"/>
            <a:r>
              <a:rPr lang="en-US" altLang="en-US" dirty="0"/>
              <a:t>Financial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518</Words>
  <Application>Microsoft Office PowerPoint</Application>
  <PresentationFormat>On-screen Show (4:3)</PresentationFormat>
  <Paragraphs>169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Century Gothic</vt:lpstr>
      <vt:lpstr>Times New Roman</vt:lpstr>
      <vt:lpstr>Wingdings</vt:lpstr>
      <vt:lpstr>Default Design</vt:lpstr>
      <vt:lpstr>PowerPoint Presentation</vt:lpstr>
      <vt:lpstr>Learning Objectives</vt:lpstr>
      <vt:lpstr>PowerPoint Presentation</vt:lpstr>
      <vt:lpstr>Businesses Compete Using Marketing</vt:lpstr>
      <vt:lpstr>Businesses Compete Using Operations</vt:lpstr>
      <vt:lpstr>Businesses Compete Using Operations</vt:lpstr>
      <vt:lpstr>Why Some Organizations Fail</vt:lpstr>
      <vt:lpstr>Why Some Organizations Fail</vt:lpstr>
      <vt:lpstr>Productivity</vt:lpstr>
      <vt:lpstr>Productivity</vt:lpstr>
      <vt:lpstr>PowerPoint Presentation</vt:lpstr>
      <vt:lpstr>PowerPoint Presentation</vt:lpstr>
      <vt:lpstr>PowerPoint Presentation</vt:lpstr>
      <vt:lpstr>Example 3</vt:lpstr>
      <vt:lpstr>Example 3  Solution</vt:lpstr>
      <vt:lpstr>Process Yield</vt:lpstr>
      <vt:lpstr>Factors Affecting Productivity</vt:lpstr>
      <vt:lpstr>Other Factors Affecting Productivity</vt:lpstr>
      <vt:lpstr>Other Factors Affecting Productivity</vt:lpstr>
      <vt:lpstr>Outsourcing</vt:lpstr>
      <vt:lpstr>Improving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Stevenson 9e</dc:subject>
  <dc:creator>Ralph Butler</dc:creator>
  <cp:lastModifiedBy> </cp:lastModifiedBy>
  <cp:revision>18</cp:revision>
  <cp:lastPrinted>1601-01-01T00:00:00Z</cp:lastPrinted>
  <dcterms:created xsi:type="dcterms:W3CDTF">1601-01-01T00:00:00Z</dcterms:created>
  <dcterms:modified xsi:type="dcterms:W3CDTF">2019-05-26T05:25:30Z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