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89" r:id="rId4"/>
    <p:sldId id="264" r:id="rId5"/>
    <p:sldId id="269" r:id="rId6"/>
    <p:sldId id="288" r:id="rId7"/>
    <p:sldId id="28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99" autoAdjust="0"/>
  </p:normalViewPr>
  <p:slideViewPr>
    <p:cSldViewPr>
      <p:cViewPr varScale="1">
        <p:scale>
          <a:sx n="72" d="100"/>
          <a:sy n="72" d="100"/>
        </p:scale>
        <p:origin x="3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111A36-E10B-4811-887F-8D5F36F4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E559BC-A50D-4F35-ABAA-D88A2BEA9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9C650-F46A-4815-A39A-E25C9F6824F2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1400" b="1" i="1">
                <a:latin typeface="Book Antiqua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r>
              <a:rPr lang="en-US" sz="1200" b="1" i="1">
                <a:latin typeface="Book Antiqua" pitchFamily="18" charset="0"/>
              </a:rPr>
              <a:t>Copyright</a:t>
            </a:r>
            <a:r>
              <a:rPr lang="en-US" sz="1200">
                <a:latin typeface="Book Antiqua" pitchFamily="18" charset="0"/>
              </a:rPr>
              <a:t> </a:t>
            </a:r>
            <a:r>
              <a:rPr lang="en-US" sz="1200" b="1" i="1">
                <a:latin typeface="Book Antiqua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11B37AF6-BEFD-4E21-B169-A066DC0DC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6CA4D04C-3684-4CC6-8B64-F252984BF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2864A3F2-BA7A-4924-BA42-B2E2979B9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02D61765-84A5-4D8C-BF96-3DBCF8DC4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A738DDAF-6FDB-455E-94B3-0178C19E6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9CA03C0C-3672-4922-BCD0-89EDCCEC2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714547D3-30F1-4B02-909D-B1DCD0872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62A408B1-994E-4784-8E32-F9844BBC3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5CAAC833-F976-4BDF-8705-566710472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1D663D38-0C00-4733-8D53-846F2C302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11-</a:t>
            </a:r>
            <a:fld id="{66782614-1BF7-4F98-A138-51D4D464D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 descr="stevenson-master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/>
            </a:lvl1pPr>
          </a:lstStyle>
          <a:p>
            <a:pPr>
              <a:defRPr/>
            </a:pPr>
            <a:r>
              <a:rPr lang="en-US"/>
              <a:t>11-</a:t>
            </a:r>
            <a:fld id="{AB251B91-F532-4439-A5E9-44BDE5237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11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676400"/>
            <a:ext cx="3886200" cy="4495800"/>
          </a:xfrm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chemeClr val="tx2"/>
                </a:solidFill>
                <a:effectLst/>
              </a:rPr>
              <a:t>Supply Chain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D6ABEEA1-499A-4009-ADD0-628096032C99}" type="slidenum">
              <a:rPr lang="en-US"/>
              <a:pPr/>
              <a:t>2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19075"/>
            <a:ext cx="7772400" cy="736600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dirty="0"/>
              <a:t>Supply Chain Management</a:t>
            </a:r>
            <a:endParaRPr lang="en-US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509713"/>
            <a:ext cx="7246938" cy="3783012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45000"/>
              </a:spcBef>
            </a:pPr>
            <a:r>
              <a:rPr lang="en-US" i="1" u="sng" dirty="0"/>
              <a:t>Supply Chain</a:t>
            </a:r>
            <a:r>
              <a:rPr lang="en-US" dirty="0"/>
              <a:t>: the sequence of organizations - their facilities, functions, and activities - that are involved in producing and delivering a product or service.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4992688"/>
            <a:ext cx="9144000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Sometimes referred to as </a:t>
            </a:r>
            <a:r>
              <a:rPr lang="en-US" sz="28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value chains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Supply Chain for Bread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02D61765-84A5-4D8C-BF96-3DBCF8DC46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1524000"/>
            <a:ext cx="5648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1D44F2DD-8B18-4B76-B1DC-C98E13F5B47F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836613"/>
          </a:xfrm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sz="4000" dirty="0"/>
              <a:t> Typical Supply Chain for a Manufacturer</a:t>
            </a:r>
            <a:endParaRPr lang="en-US" sz="4000" b="1" dirty="0"/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533400" y="2133600"/>
            <a:ext cx="8001000" cy="1524000"/>
            <a:chOff x="528" y="1584"/>
            <a:chExt cx="5040" cy="960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528" y="1584"/>
              <a:ext cx="550" cy="288"/>
            </a:xfrm>
            <a:prstGeom prst="rect">
              <a:avLst/>
            </a:prstGeom>
            <a:solidFill>
              <a:srgbClr val="F0FDC5"/>
            </a:solidFill>
            <a:ln w="12700">
              <a:solidFill>
                <a:srgbClr val="701A5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Supplier</a:t>
              </a:r>
            </a:p>
          </p:txBody>
        </p:sp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528" y="1911"/>
              <a:ext cx="550" cy="288"/>
            </a:xfrm>
            <a:prstGeom prst="rect">
              <a:avLst/>
            </a:prstGeom>
            <a:solidFill>
              <a:srgbClr val="F0FDC5"/>
            </a:solidFill>
            <a:ln w="12700">
              <a:solidFill>
                <a:srgbClr val="701A5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Supplier</a:t>
              </a: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528" y="2256"/>
              <a:ext cx="550" cy="288"/>
            </a:xfrm>
            <a:prstGeom prst="rect">
              <a:avLst/>
            </a:prstGeom>
            <a:solidFill>
              <a:srgbClr val="F0FDC5"/>
            </a:solidFill>
            <a:ln w="12700">
              <a:solidFill>
                <a:srgbClr val="701A5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Supplier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1307" y="1911"/>
              <a:ext cx="550" cy="288"/>
            </a:xfrm>
            <a:prstGeom prst="rect">
              <a:avLst/>
            </a:prstGeom>
            <a:solidFill>
              <a:srgbClr val="F0FDC5"/>
            </a:solidFill>
            <a:ln w="12700">
              <a:solidFill>
                <a:srgbClr val="701A5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charset="0"/>
                </a:rPr>
                <a:t>Storage</a:t>
              </a:r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1032" y="1632"/>
              <a:ext cx="321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7200">
                  <a:latin typeface="Times New Roman" charset="0"/>
                  <a:cs typeface="Times New Roman" charset="0"/>
                </a:rPr>
                <a:t>}</a:t>
              </a:r>
              <a:endParaRPr lang="en-US" sz="7200">
                <a:latin typeface="Times New Roman" charset="0"/>
              </a:endParaRPr>
            </a:p>
          </p:txBody>
        </p:sp>
        <p:grpSp>
          <p:nvGrpSpPr>
            <p:cNvPr id="8203" name="Group 9"/>
            <p:cNvGrpSpPr>
              <a:grpSpLocks/>
            </p:cNvGrpSpPr>
            <p:nvPr/>
          </p:nvGrpSpPr>
          <p:grpSpPr bwMode="auto">
            <a:xfrm>
              <a:off x="1857" y="1911"/>
              <a:ext cx="733" cy="288"/>
              <a:chOff x="1857" y="1911"/>
              <a:chExt cx="733" cy="288"/>
            </a:xfrm>
          </p:grpSpPr>
          <p:sp>
            <p:nvSpPr>
              <p:cNvPr id="8216" name="Rectangle 10"/>
              <p:cNvSpPr>
                <a:spLocks noChangeArrowheads="1"/>
              </p:cNvSpPr>
              <p:nvPr/>
            </p:nvSpPr>
            <p:spPr bwMode="auto">
              <a:xfrm>
                <a:off x="2040" y="1911"/>
                <a:ext cx="550" cy="288"/>
              </a:xfrm>
              <a:prstGeom prst="rect">
                <a:avLst/>
              </a:prstGeom>
              <a:solidFill>
                <a:srgbClr val="F0FDC5"/>
              </a:solidFill>
              <a:ln w="12700">
                <a:solidFill>
                  <a:srgbClr val="701A5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Times New Roman" charset="0"/>
                  </a:rPr>
                  <a:t>Mfg.</a:t>
                </a:r>
              </a:p>
            </p:txBody>
          </p:sp>
          <p:sp>
            <p:nvSpPr>
              <p:cNvPr id="8217" name="Line 11"/>
              <p:cNvSpPr>
                <a:spLocks noChangeShapeType="1"/>
              </p:cNvSpPr>
              <p:nvPr/>
            </p:nvSpPr>
            <p:spPr bwMode="auto">
              <a:xfrm>
                <a:off x="1857" y="2055"/>
                <a:ext cx="183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2590" y="1911"/>
              <a:ext cx="733" cy="288"/>
              <a:chOff x="2590" y="1911"/>
              <a:chExt cx="733" cy="288"/>
            </a:xfrm>
          </p:grpSpPr>
          <p:sp>
            <p:nvSpPr>
              <p:cNvPr id="8214" name="Rectangle 13"/>
              <p:cNvSpPr>
                <a:spLocks noChangeArrowheads="1"/>
              </p:cNvSpPr>
              <p:nvPr/>
            </p:nvSpPr>
            <p:spPr bwMode="auto">
              <a:xfrm>
                <a:off x="2773" y="1911"/>
                <a:ext cx="550" cy="288"/>
              </a:xfrm>
              <a:prstGeom prst="rect">
                <a:avLst/>
              </a:prstGeom>
              <a:solidFill>
                <a:srgbClr val="F0FDC5"/>
              </a:solidFill>
              <a:ln w="12700">
                <a:solidFill>
                  <a:srgbClr val="701A5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Times New Roman" charset="0"/>
                  </a:rPr>
                  <a:t>Storage</a:t>
                </a:r>
              </a:p>
            </p:txBody>
          </p:sp>
          <p:sp>
            <p:nvSpPr>
              <p:cNvPr id="8215" name="Line 14"/>
              <p:cNvSpPr>
                <a:spLocks noChangeShapeType="1"/>
              </p:cNvSpPr>
              <p:nvPr/>
            </p:nvSpPr>
            <p:spPr bwMode="auto">
              <a:xfrm>
                <a:off x="2590" y="2055"/>
                <a:ext cx="183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5" name="Group 15"/>
            <p:cNvGrpSpPr>
              <a:grpSpLocks/>
            </p:cNvGrpSpPr>
            <p:nvPr/>
          </p:nvGrpSpPr>
          <p:grpSpPr bwMode="auto">
            <a:xfrm>
              <a:off x="3323" y="1911"/>
              <a:ext cx="733" cy="288"/>
              <a:chOff x="3323" y="1911"/>
              <a:chExt cx="733" cy="288"/>
            </a:xfrm>
          </p:grpSpPr>
          <p:sp>
            <p:nvSpPr>
              <p:cNvPr id="8212" name="Rectangle 16"/>
              <p:cNvSpPr>
                <a:spLocks noChangeArrowheads="1"/>
              </p:cNvSpPr>
              <p:nvPr/>
            </p:nvSpPr>
            <p:spPr bwMode="auto">
              <a:xfrm>
                <a:off x="3506" y="1911"/>
                <a:ext cx="550" cy="288"/>
              </a:xfrm>
              <a:prstGeom prst="rect">
                <a:avLst/>
              </a:prstGeom>
              <a:solidFill>
                <a:srgbClr val="F0FDC5"/>
              </a:solidFill>
              <a:ln w="12700">
                <a:solidFill>
                  <a:srgbClr val="701A5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Times New Roman" charset="0"/>
                  </a:rPr>
                  <a:t>Dist.</a:t>
                </a:r>
              </a:p>
            </p:txBody>
          </p:sp>
          <p:sp>
            <p:nvSpPr>
              <p:cNvPr id="8213" name="Line 17"/>
              <p:cNvSpPr>
                <a:spLocks noChangeShapeType="1"/>
              </p:cNvSpPr>
              <p:nvPr/>
            </p:nvSpPr>
            <p:spPr bwMode="auto">
              <a:xfrm>
                <a:off x="3323" y="2055"/>
                <a:ext cx="183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6" name="Group 18"/>
            <p:cNvGrpSpPr>
              <a:grpSpLocks/>
            </p:cNvGrpSpPr>
            <p:nvPr/>
          </p:nvGrpSpPr>
          <p:grpSpPr bwMode="auto">
            <a:xfrm>
              <a:off x="4056" y="1911"/>
              <a:ext cx="733" cy="288"/>
              <a:chOff x="4056" y="1911"/>
              <a:chExt cx="733" cy="288"/>
            </a:xfrm>
          </p:grpSpPr>
          <p:sp>
            <p:nvSpPr>
              <p:cNvPr id="8210" name="Rectangle 19"/>
              <p:cNvSpPr>
                <a:spLocks noChangeArrowheads="1"/>
              </p:cNvSpPr>
              <p:nvPr/>
            </p:nvSpPr>
            <p:spPr bwMode="auto">
              <a:xfrm>
                <a:off x="4239" y="1911"/>
                <a:ext cx="550" cy="288"/>
              </a:xfrm>
              <a:prstGeom prst="rect">
                <a:avLst/>
              </a:prstGeom>
              <a:solidFill>
                <a:srgbClr val="F0FDC5"/>
              </a:solidFill>
              <a:ln w="12700">
                <a:solidFill>
                  <a:srgbClr val="701A5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 dirty="0">
                    <a:latin typeface="Times New Roman" charset="0"/>
                  </a:rPr>
                  <a:t>Retailer</a:t>
                </a:r>
              </a:p>
            </p:txBody>
          </p:sp>
          <p:sp>
            <p:nvSpPr>
              <p:cNvPr id="8211" name="Line 20"/>
              <p:cNvSpPr>
                <a:spLocks noChangeShapeType="1"/>
              </p:cNvSpPr>
              <p:nvPr/>
            </p:nvSpPr>
            <p:spPr bwMode="auto">
              <a:xfrm>
                <a:off x="4056" y="2055"/>
                <a:ext cx="183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7" name="Group 21"/>
            <p:cNvGrpSpPr>
              <a:grpSpLocks/>
            </p:cNvGrpSpPr>
            <p:nvPr/>
          </p:nvGrpSpPr>
          <p:grpSpPr bwMode="auto">
            <a:xfrm>
              <a:off x="4789" y="1911"/>
              <a:ext cx="779" cy="288"/>
              <a:chOff x="4789" y="1911"/>
              <a:chExt cx="779" cy="288"/>
            </a:xfrm>
          </p:grpSpPr>
          <p:sp>
            <p:nvSpPr>
              <p:cNvPr id="8208" name="Rectangle 22"/>
              <p:cNvSpPr>
                <a:spLocks noChangeArrowheads="1"/>
              </p:cNvSpPr>
              <p:nvPr/>
            </p:nvSpPr>
            <p:spPr bwMode="auto">
              <a:xfrm>
                <a:off x="4972" y="1911"/>
                <a:ext cx="596" cy="288"/>
              </a:xfrm>
              <a:prstGeom prst="rect">
                <a:avLst/>
              </a:prstGeom>
              <a:solidFill>
                <a:srgbClr val="F0FDC5"/>
              </a:solidFill>
              <a:ln w="12700">
                <a:solidFill>
                  <a:srgbClr val="701A5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Times New Roman" charset="0"/>
                  </a:rPr>
                  <a:t>Customer</a:t>
                </a:r>
              </a:p>
            </p:txBody>
          </p:sp>
          <p:sp>
            <p:nvSpPr>
              <p:cNvPr id="8209" name="Line 23"/>
              <p:cNvSpPr>
                <a:spLocks noChangeShapeType="1"/>
              </p:cNvSpPr>
              <p:nvPr/>
            </p:nvSpPr>
            <p:spPr bwMode="auto">
              <a:xfrm>
                <a:off x="4789" y="2055"/>
                <a:ext cx="183" cy="0"/>
              </a:xfrm>
              <a:prstGeom prst="line">
                <a:avLst/>
              </a:prstGeom>
              <a:noFill/>
              <a:ln w="12700">
                <a:solidFill>
                  <a:srgbClr val="701A5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7" name="Text Box 24"/>
          <p:cNvSpPr txBox="1">
            <a:spLocks noChangeArrowheads="1"/>
          </p:cNvSpPr>
          <p:nvPr/>
        </p:nvSpPr>
        <p:spPr bwMode="auto">
          <a:xfrm>
            <a:off x="114300" y="839788"/>
            <a:ext cx="18970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Figure 11.1a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11-</a:t>
            </a:r>
            <a:fld id="{728F2E99-246D-40CD-B6AF-DB5EF0AAAD5E}" type="slidenum">
              <a:rPr lang="en-US"/>
              <a:pPr/>
              <a:t>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9175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Benefits of Supply Chain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230313"/>
            <a:ext cx="7977187" cy="4941887"/>
          </a:xfrm>
        </p:spPr>
        <p:txBody>
          <a:bodyPr/>
          <a:lstStyle/>
          <a:p>
            <a:pPr eaLnBrk="1" hangingPunct="1"/>
            <a:r>
              <a:rPr lang="en-US"/>
              <a:t>Lower inventories</a:t>
            </a:r>
          </a:p>
          <a:p>
            <a:pPr eaLnBrk="1" hangingPunct="1"/>
            <a:r>
              <a:rPr lang="en-US"/>
              <a:t>Higher productivity</a:t>
            </a:r>
          </a:p>
          <a:p>
            <a:pPr eaLnBrk="1" hangingPunct="1"/>
            <a:r>
              <a:rPr lang="en-US"/>
              <a:t>Greater agility</a:t>
            </a:r>
          </a:p>
          <a:p>
            <a:pPr eaLnBrk="1" hangingPunct="1"/>
            <a:r>
              <a:rPr lang="en-US"/>
              <a:t>Shorter lead times</a:t>
            </a:r>
          </a:p>
          <a:p>
            <a:pPr eaLnBrk="1" hangingPunct="1"/>
            <a:r>
              <a:rPr lang="en-US"/>
              <a:t>Higher profits</a:t>
            </a:r>
          </a:p>
          <a:p>
            <a:pPr eaLnBrk="1" hangingPunct="1"/>
            <a:r>
              <a:rPr lang="en-US"/>
              <a:t>Greater customer loyalty</a:t>
            </a:r>
          </a:p>
          <a:p>
            <a:pPr eaLnBrk="1" hangingPunct="1"/>
            <a:r>
              <a:rPr lang="en-US"/>
              <a:t>Integrates separate organizations into a cohesive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3600" dirty="0"/>
              <a:t>A Framework for </a:t>
            </a:r>
            <a:br>
              <a:rPr lang="en-US" sz="3600" dirty="0"/>
            </a:br>
            <a:r>
              <a:rPr lang="en-US" sz="3600" dirty="0"/>
              <a:t>Structuring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864A3F2-BA7A-4924-BA42-B2E2979B9C5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09" name="Group 1099"/>
          <p:cNvGrpSpPr>
            <a:grpSpLocks noGrp="1"/>
          </p:cNvGrpSpPr>
          <p:nvPr/>
        </p:nvGrpSpPr>
        <p:grpSpPr bwMode="auto">
          <a:xfrm>
            <a:off x="228600" y="1295400"/>
            <a:ext cx="8686800" cy="5334000"/>
            <a:chOff x="718" y="958"/>
            <a:chExt cx="4660" cy="3050"/>
          </a:xfrm>
        </p:grpSpPr>
        <p:sp>
          <p:nvSpPr>
            <p:cNvPr id="110" name="AutoShape 1045"/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4656" cy="3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47"/>
            <p:cNvSpPr>
              <a:spLocks noChangeArrowheads="1"/>
            </p:cNvSpPr>
            <p:nvPr/>
          </p:nvSpPr>
          <p:spPr bwMode="auto">
            <a:xfrm>
              <a:off x="718" y="958"/>
              <a:ext cx="4660" cy="3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48"/>
            <p:cNvSpPr>
              <a:spLocks noEditPoints="1"/>
            </p:cNvSpPr>
            <p:nvPr/>
          </p:nvSpPr>
          <p:spPr bwMode="auto">
            <a:xfrm>
              <a:off x="1573" y="2310"/>
              <a:ext cx="1168" cy="985"/>
            </a:xfrm>
            <a:custGeom>
              <a:avLst/>
              <a:gdLst>
                <a:gd name="T0" fmla="*/ 1166 w 1168"/>
                <a:gd name="T1" fmla="*/ 5 h 985"/>
                <a:gd name="T2" fmla="*/ 26 w 1168"/>
                <a:gd name="T3" fmla="*/ 968 h 985"/>
                <a:gd name="T4" fmla="*/ 24 w 1168"/>
                <a:gd name="T5" fmla="*/ 968 h 985"/>
                <a:gd name="T6" fmla="*/ 21 w 1168"/>
                <a:gd name="T7" fmla="*/ 968 h 985"/>
                <a:gd name="T8" fmla="*/ 21 w 1168"/>
                <a:gd name="T9" fmla="*/ 966 h 985"/>
                <a:gd name="T10" fmla="*/ 21 w 1168"/>
                <a:gd name="T11" fmla="*/ 966 h 985"/>
                <a:gd name="T12" fmla="*/ 21 w 1168"/>
                <a:gd name="T13" fmla="*/ 965 h 985"/>
                <a:gd name="T14" fmla="*/ 21 w 1168"/>
                <a:gd name="T15" fmla="*/ 963 h 985"/>
                <a:gd name="T16" fmla="*/ 1163 w 1168"/>
                <a:gd name="T17" fmla="*/ 2 h 985"/>
                <a:gd name="T18" fmla="*/ 1163 w 1168"/>
                <a:gd name="T19" fmla="*/ 0 h 985"/>
                <a:gd name="T20" fmla="*/ 1165 w 1168"/>
                <a:gd name="T21" fmla="*/ 0 h 985"/>
                <a:gd name="T22" fmla="*/ 1166 w 1168"/>
                <a:gd name="T23" fmla="*/ 0 h 985"/>
                <a:gd name="T24" fmla="*/ 1166 w 1168"/>
                <a:gd name="T25" fmla="*/ 2 h 985"/>
                <a:gd name="T26" fmla="*/ 1168 w 1168"/>
                <a:gd name="T27" fmla="*/ 3 h 985"/>
                <a:gd name="T28" fmla="*/ 1166 w 1168"/>
                <a:gd name="T29" fmla="*/ 5 h 985"/>
                <a:gd name="T30" fmla="*/ 1166 w 1168"/>
                <a:gd name="T31" fmla="*/ 5 h 985"/>
                <a:gd name="T32" fmla="*/ 42 w 1168"/>
                <a:gd name="T33" fmla="*/ 974 h 985"/>
                <a:gd name="T34" fmla="*/ 0 w 1168"/>
                <a:gd name="T35" fmla="*/ 985 h 985"/>
                <a:gd name="T36" fmla="*/ 15 w 1168"/>
                <a:gd name="T37" fmla="*/ 950 h 985"/>
                <a:gd name="T38" fmla="*/ 42 w 1168"/>
                <a:gd name="T39" fmla="*/ 974 h 9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68"/>
                <a:gd name="T61" fmla="*/ 0 h 985"/>
                <a:gd name="T62" fmla="*/ 1168 w 1168"/>
                <a:gd name="T63" fmla="*/ 985 h 9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68" h="985">
                  <a:moveTo>
                    <a:pt x="1166" y="5"/>
                  </a:moveTo>
                  <a:lnTo>
                    <a:pt x="26" y="968"/>
                  </a:lnTo>
                  <a:lnTo>
                    <a:pt x="24" y="968"/>
                  </a:lnTo>
                  <a:lnTo>
                    <a:pt x="21" y="968"/>
                  </a:lnTo>
                  <a:lnTo>
                    <a:pt x="21" y="966"/>
                  </a:lnTo>
                  <a:lnTo>
                    <a:pt x="21" y="965"/>
                  </a:lnTo>
                  <a:lnTo>
                    <a:pt x="21" y="963"/>
                  </a:lnTo>
                  <a:lnTo>
                    <a:pt x="1163" y="2"/>
                  </a:lnTo>
                  <a:lnTo>
                    <a:pt x="1163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2"/>
                  </a:lnTo>
                  <a:lnTo>
                    <a:pt x="1168" y="3"/>
                  </a:lnTo>
                  <a:lnTo>
                    <a:pt x="1166" y="5"/>
                  </a:lnTo>
                  <a:close/>
                  <a:moveTo>
                    <a:pt x="42" y="974"/>
                  </a:moveTo>
                  <a:lnTo>
                    <a:pt x="0" y="985"/>
                  </a:lnTo>
                  <a:lnTo>
                    <a:pt x="15" y="950"/>
                  </a:lnTo>
                  <a:lnTo>
                    <a:pt x="42" y="97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49"/>
            <p:cNvSpPr>
              <a:spLocks noEditPoints="1"/>
            </p:cNvSpPr>
            <p:nvPr/>
          </p:nvSpPr>
          <p:spPr bwMode="auto">
            <a:xfrm>
              <a:off x="2812" y="2310"/>
              <a:ext cx="1285" cy="985"/>
            </a:xfrm>
            <a:custGeom>
              <a:avLst/>
              <a:gdLst>
                <a:gd name="T0" fmla="*/ 6 w 1285"/>
                <a:gd name="T1" fmla="*/ 2 h 985"/>
                <a:gd name="T2" fmla="*/ 1261 w 1285"/>
                <a:gd name="T3" fmla="*/ 965 h 985"/>
                <a:gd name="T4" fmla="*/ 1263 w 1285"/>
                <a:gd name="T5" fmla="*/ 966 h 985"/>
                <a:gd name="T6" fmla="*/ 1263 w 1285"/>
                <a:gd name="T7" fmla="*/ 966 h 985"/>
                <a:gd name="T8" fmla="*/ 1263 w 1285"/>
                <a:gd name="T9" fmla="*/ 968 h 985"/>
                <a:gd name="T10" fmla="*/ 1263 w 1285"/>
                <a:gd name="T11" fmla="*/ 968 h 985"/>
                <a:gd name="T12" fmla="*/ 1261 w 1285"/>
                <a:gd name="T13" fmla="*/ 969 h 985"/>
                <a:gd name="T14" fmla="*/ 1260 w 1285"/>
                <a:gd name="T15" fmla="*/ 969 h 985"/>
                <a:gd name="T16" fmla="*/ 1260 w 1285"/>
                <a:gd name="T17" fmla="*/ 969 h 985"/>
                <a:gd name="T18" fmla="*/ 1258 w 1285"/>
                <a:gd name="T19" fmla="*/ 969 h 985"/>
                <a:gd name="T20" fmla="*/ 0 w 1285"/>
                <a:gd name="T21" fmla="*/ 5 h 985"/>
                <a:gd name="T22" fmla="*/ 0 w 1285"/>
                <a:gd name="T23" fmla="*/ 3 h 985"/>
                <a:gd name="T24" fmla="*/ 0 w 1285"/>
                <a:gd name="T25" fmla="*/ 3 h 985"/>
                <a:gd name="T26" fmla="*/ 0 w 1285"/>
                <a:gd name="T27" fmla="*/ 2 h 985"/>
                <a:gd name="T28" fmla="*/ 2 w 1285"/>
                <a:gd name="T29" fmla="*/ 0 h 985"/>
                <a:gd name="T30" fmla="*/ 4 w 1285"/>
                <a:gd name="T31" fmla="*/ 0 h 985"/>
                <a:gd name="T32" fmla="*/ 6 w 1285"/>
                <a:gd name="T33" fmla="*/ 2 h 985"/>
                <a:gd name="T34" fmla="*/ 6 w 1285"/>
                <a:gd name="T35" fmla="*/ 2 h 985"/>
                <a:gd name="T36" fmla="*/ 1269 w 1285"/>
                <a:gd name="T37" fmla="*/ 950 h 985"/>
                <a:gd name="T38" fmla="*/ 1285 w 1285"/>
                <a:gd name="T39" fmla="*/ 985 h 985"/>
                <a:gd name="T40" fmla="*/ 1243 w 1285"/>
                <a:gd name="T41" fmla="*/ 976 h 985"/>
                <a:gd name="T42" fmla="*/ 1269 w 1285"/>
                <a:gd name="T43" fmla="*/ 950 h 9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5"/>
                <a:gd name="T67" fmla="*/ 0 h 985"/>
                <a:gd name="T68" fmla="*/ 1285 w 1285"/>
                <a:gd name="T69" fmla="*/ 985 h 9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5" h="985">
                  <a:moveTo>
                    <a:pt x="6" y="2"/>
                  </a:moveTo>
                  <a:lnTo>
                    <a:pt x="1261" y="965"/>
                  </a:lnTo>
                  <a:lnTo>
                    <a:pt x="1263" y="966"/>
                  </a:lnTo>
                  <a:lnTo>
                    <a:pt x="1263" y="968"/>
                  </a:lnTo>
                  <a:lnTo>
                    <a:pt x="1261" y="969"/>
                  </a:lnTo>
                  <a:lnTo>
                    <a:pt x="1260" y="969"/>
                  </a:lnTo>
                  <a:lnTo>
                    <a:pt x="1258" y="96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close/>
                  <a:moveTo>
                    <a:pt x="1269" y="950"/>
                  </a:moveTo>
                  <a:lnTo>
                    <a:pt x="1285" y="985"/>
                  </a:lnTo>
                  <a:lnTo>
                    <a:pt x="1243" y="976"/>
                  </a:lnTo>
                  <a:lnTo>
                    <a:pt x="1269" y="9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050"/>
            <p:cNvSpPr>
              <a:spLocks noEditPoints="1"/>
            </p:cNvSpPr>
            <p:nvPr/>
          </p:nvSpPr>
          <p:spPr bwMode="auto">
            <a:xfrm>
              <a:off x="2834" y="2310"/>
              <a:ext cx="39" cy="985"/>
            </a:xfrm>
            <a:custGeom>
              <a:avLst/>
              <a:gdLst>
                <a:gd name="T0" fmla="*/ 24 w 39"/>
                <a:gd name="T1" fmla="*/ 3 h 985"/>
                <a:gd name="T2" fmla="*/ 24 w 39"/>
                <a:gd name="T3" fmla="*/ 957 h 985"/>
                <a:gd name="T4" fmla="*/ 22 w 39"/>
                <a:gd name="T5" fmla="*/ 958 h 985"/>
                <a:gd name="T6" fmla="*/ 22 w 39"/>
                <a:gd name="T7" fmla="*/ 960 h 985"/>
                <a:gd name="T8" fmla="*/ 22 w 39"/>
                <a:gd name="T9" fmla="*/ 960 h 985"/>
                <a:gd name="T10" fmla="*/ 20 w 39"/>
                <a:gd name="T11" fmla="*/ 960 h 985"/>
                <a:gd name="T12" fmla="*/ 19 w 39"/>
                <a:gd name="T13" fmla="*/ 960 h 985"/>
                <a:gd name="T14" fmla="*/ 19 w 39"/>
                <a:gd name="T15" fmla="*/ 960 h 985"/>
                <a:gd name="T16" fmla="*/ 17 w 39"/>
                <a:gd name="T17" fmla="*/ 958 h 985"/>
                <a:gd name="T18" fmla="*/ 17 w 39"/>
                <a:gd name="T19" fmla="*/ 957 h 985"/>
                <a:gd name="T20" fmla="*/ 17 w 39"/>
                <a:gd name="T21" fmla="*/ 3 h 985"/>
                <a:gd name="T22" fmla="*/ 17 w 39"/>
                <a:gd name="T23" fmla="*/ 2 h 985"/>
                <a:gd name="T24" fmla="*/ 19 w 39"/>
                <a:gd name="T25" fmla="*/ 2 h 985"/>
                <a:gd name="T26" fmla="*/ 19 w 39"/>
                <a:gd name="T27" fmla="*/ 0 h 985"/>
                <a:gd name="T28" fmla="*/ 20 w 39"/>
                <a:gd name="T29" fmla="*/ 0 h 985"/>
                <a:gd name="T30" fmla="*/ 22 w 39"/>
                <a:gd name="T31" fmla="*/ 0 h 985"/>
                <a:gd name="T32" fmla="*/ 22 w 39"/>
                <a:gd name="T33" fmla="*/ 2 h 985"/>
                <a:gd name="T34" fmla="*/ 22 w 39"/>
                <a:gd name="T35" fmla="*/ 2 h 985"/>
                <a:gd name="T36" fmla="*/ 24 w 39"/>
                <a:gd name="T37" fmla="*/ 3 h 985"/>
                <a:gd name="T38" fmla="*/ 24 w 39"/>
                <a:gd name="T39" fmla="*/ 3 h 985"/>
                <a:gd name="T40" fmla="*/ 39 w 39"/>
                <a:gd name="T41" fmla="*/ 952 h 985"/>
                <a:gd name="T42" fmla="*/ 20 w 39"/>
                <a:gd name="T43" fmla="*/ 985 h 985"/>
                <a:gd name="T44" fmla="*/ 0 w 39"/>
                <a:gd name="T45" fmla="*/ 952 h 985"/>
                <a:gd name="T46" fmla="*/ 39 w 39"/>
                <a:gd name="T47" fmla="*/ 952 h 9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985"/>
                <a:gd name="T74" fmla="*/ 39 w 39"/>
                <a:gd name="T75" fmla="*/ 985 h 9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985">
                  <a:moveTo>
                    <a:pt x="24" y="3"/>
                  </a:moveTo>
                  <a:lnTo>
                    <a:pt x="24" y="957"/>
                  </a:lnTo>
                  <a:lnTo>
                    <a:pt x="22" y="958"/>
                  </a:lnTo>
                  <a:lnTo>
                    <a:pt x="22" y="960"/>
                  </a:lnTo>
                  <a:lnTo>
                    <a:pt x="20" y="960"/>
                  </a:lnTo>
                  <a:lnTo>
                    <a:pt x="19" y="960"/>
                  </a:lnTo>
                  <a:lnTo>
                    <a:pt x="17" y="958"/>
                  </a:lnTo>
                  <a:lnTo>
                    <a:pt x="17" y="957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952"/>
                  </a:moveTo>
                  <a:lnTo>
                    <a:pt x="20" y="985"/>
                  </a:lnTo>
                  <a:lnTo>
                    <a:pt x="0" y="952"/>
                  </a:lnTo>
                  <a:lnTo>
                    <a:pt x="39" y="9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051"/>
            <p:cNvSpPr>
              <a:spLocks noChangeArrowheads="1"/>
            </p:cNvSpPr>
            <p:nvPr/>
          </p:nvSpPr>
          <p:spPr bwMode="auto">
            <a:xfrm>
              <a:off x="2231" y="1129"/>
              <a:ext cx="1407" cy="271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1052"/>
            <p:cNvSpPr>
              <a:spLocks noChangeArrowheads="1"/>
            </p:cNvSpPr>
            <p:nvPr/>
          </p:nvSpPr>
          <p:spPr bwMode="auto">
            <a:xfrm>
              <a:off x="2275" y="1191"/>
              <a:ext cx="116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</a:rPr>
                <a:t>Competitive Strategy</a:t>
              </a:r>
              <a:endParaRPr lang="en-US"/>
            </a:p>
          </p:txBody>
        </p:sp>
        <p:sp>
          <p:nvSpPr>
            <p:cNvPr id="117" name="Rectangle 1053"/>
            <p:cNvSpPr>
              <a:spLocks noChangeArrowheads="1"/>
            </p:cNvSpPr>
            <p:nvPr/>
          </p:nvSpPr>
          <p:spPr bwMode="auto">
            <a:xfrm>
              <a:off x="2233" y="1535"/>
              <a:ext cx="1407" cy="4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1054"/>
            <p:cNvSpPr>
              <a:spLocks noChangeArrowheads="1"/>
            </p:cNvSpPr>
            <p:nvPr/>
          </p:nvSpPr>
          <p:spPr bwMode="auto">
            <a:xfrm>
              <a:off x="2478" y="1601"/>
              <a:ext cx="80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</a:rPr>
                <a:t>Supply Chain </a:t>
              </a:r>
              <a:endParaRPr lang="en-US"/>
            </a:p>
          </p:txBody>
        </p:sp>
        <p:sp>
          <p:nvSpPr>
            <p:cNvPr id="119" name="Rectangle 1055"/>
            <p:cNvSpPr>
              <a:spLocks noChangeArrowheads="1"/>
            </p:cNvSpPr>
            <p:nvPr/>
          </p:nvSpPr>
          <p:spPr bwMode="auto">
            <a:xfrm>
              <a:off x="2675" y="1763"/>
              <a:ext cx="46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</a:rPr>
                <a:t>Strategy</a:t>
              </a:r>
              <a:endParaRPr lang="en-US"/>
            </a:p>
          </p:txBody>
        </p:sp>
        <p:sp>
          <p:nvSpPr>
            <p:cNvPr id="120" name="Freeform 1056"/>
            <p:cNvSpPr>
              <a:spLocks noEditPoints="1"/>
            </p:cNvSpPr>
            <p:nvPr/>
          </p:nvSpPr>
          <p:spPr bwMode="auto">
            <a:xfrm>
              <a:off x="1846" y="2262"/>
              <a:ext cx="1979" cy="102"/>
            </a:xfrm>
            <a:custGeom>
              <a:avLst/>
              <a:gdLst>
                <a:gd name="T0" fmla="*/ 97 w 1979"/>
                <a:gd name="T1" fmla="*/ 34 h 102"/>
                <a:gd name="T2" fmla="*/ 1882 w 1979"/>
                <a:gd name="T3" fmla="*/ 34 h 102"/>
                <a:gd name="T4" fmla="*/ 1882 w 1979"/>
                <a:gd name="T5" fmla="*/ 69 h 102"/>
                <a:gd name="T6" fmla="*/ 97 w 1979"/>
                <a:gd name="T7" fmla="*/ 69 h 102"/>
                <a:gd name="T8" fmla="*/ 97 w 1979"/>
                <a:gd name="T9" fmla="*/ 34 h 102"/>
                <a:gd name="T10" fmla="*/ 115 w 1979"/>
                <a:gd name="T11" fmla="*/ 102 h 102"/>
                <a:gd name="T12" fmla="*/ 0 w 1979"/>
                <a:gd name="T13" fmla="*/ 51 h 102"/>
                <a:gd name="T14" fmla="*/ 115 w 1979"/>
                <a:gd name="T15" fmla="*/ 0 h 102"/>
                <a:gd name="T16" fmla="*/ 115 w 1979"/>
                <a:gd name="T17" fmla="*/ 102 h 102"/>
                <a:gd name="T18" fmla="*/ 1862 w 1979"/>
                <a:gd name="T19" fmla="*/ 0 h 102"/>
                <a:gd name="T20" fmla="*/ 1979 w 1979"/>
                <a:gd name="T21" fmla="*/ 51 h 102"/>
                <a:gd name="T22" fmla="*/ 1862 w 1979"/>
                <a:gd name="T23" fmla="*/ 102 h 102"/>
                <a:gd name="T24" fmla="*/ 1862 w 1979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79"/>
                <a:gd name="T40" fmla="*/ 0 h 102"/>
                <a:gd name="T41" fmla="*/ 1979 w 1979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79" h="102">
                  <a:moveTo>
                    <a:pt x="97" y="34"/>
                  </a:moveTo>
                  <a:lnTo>
                    <a:pt x="1882" y="34"/>
                  </a:lnTo>
                  <a:lnTo>
                    <a:pt x="1882" y="69"/>
                  </a:lnTo>
                  <a:lnTo>
                    <a:pt x="97" y="69"/>
                  </a:lnTo>
                  <a:lnTo>
                    <a:pt x="97" y="34"/>
                  </a:lnTo>
                  <a:close/>
                  <a:moveTo>
                    <a:pt x="115" y="102"/>
                  </a:moveTo>
                  <a:lnTo>
                    <a:pt x="0" y="51"/>
                  </a:lnTo>
                  <a:lnTo>
                    <a:pt x="115" y="0"/>
                  </a:lnTo>
                  <a:lnTo>
                    <a:pt x="115" y="102"/>
                  </a:lnTo>
                  <a:close/>
                  <a:moveTo>
                    <a:pt x="1862" y="0"/>
                  </a:moveTo>
                  <a:lnTo>
                    <a:pt x="1979" y="51"/>
                  </a:lnTo>
                  <a:lnTo>
                    <a:pt x="1862" y="102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1057"/>
            <p:cNvSpPr>
              <a:spLocks noChangeArrowheads="1"/>
            </p:cNvSpPr>
            <p:nvPr/>
          </p:nvSpPr>
          <p:spPr bwMode="auto">
            <a:xfrm>
              <a:off x="969" y="2018"/>
              <a:ext cx="57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 dirty="0">
                  <a:solidFill>
                    <a:srgbClr val="000000"/>
                  </a:solidFill>
                </a:rPr>
                <a:t>Efficiency</a:t>
              </a:r>
              <a:endParaRPr lang="en-US" dirty="0"/>
            </a:p>
          </p:txBody>
        </p:sp>
        <p:sp>
          <p:nvSpPr>
            <p:cNvPr id="122" name="Rectangle 1058"/>
            <p:cNvSpPr>
              <a:spLocks noChangeArrowheads="1"/>
            </p:cNvSpPr>
            <p:nvPr/>
          </p:nvSpPr>
          <p:spPr bwMode="auto">
            <a:xfrm>
              <a:off x="3843" y="2053"/>
              <a:ext cx="8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</a:rPr>
                <a:t>Responsiveness</a:t>
              </a:r>
              <a:endParaRPr lang="en-US"/>
            </a:p>
          </p:txBody>
        </p:sp>
        <p:sp>
          <p:nvSpPr>
            <p:cNvPr id="123" name="Rectangle 1059"/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900"/>
            </a:p>
            <a:p>
              <a:pPr algn="ctr"/>
              <a:endParaRPr lang="en-US" b="1"/>
            </a:p>
          </p:txBody>
        </p:sp>
        <p:sp>
          <p:nvSpPr>
            <p:cNvPr id="124" name="Rectangle 1060"/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1061"/>
            <p:cNvSpPr>
              <a:spLocks noChangeArrowheads="1"/>
            </p:cNvSpPr>
            <p:nvPr/>
          </p:nvSpPr>
          <p:spPr bwMode="auto">
            <a:xfrm>
              <a:off x="1374" y="2850"/>
              <a:ext cx="4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Facilities</a:t>
              </a:r>
            </a:p>
          </p:txBody>
        </p:sp>
        <p:sp>
          <p:nvSpPr>
            <p:cNvPr id="126" name="Rectangle 1062"/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1063"/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064"/>
            <p:cNvSpPr>
              <a:spLocks noChangeArrowheads="1"/>
            </p:cNvSpPr>
            <p:nvPr/>
          </p:nvSpPr>
          <p:spPr bwMode="auto">
            <a:xfrm>
              <a:off x="2584" y="2850"/>
              <a:ext cx="5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Inventory</a:t>
              </a:r>
            </a:p>
          </p:txBody>
        </p:sp>
        <p:sp>
          <p:nvSpPr>
            <p:cNvPr id="129" name="Rectangle 1065"/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1066"/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067"/>
            <p:cNvSpPr>
              <a:spLocks noChangeArrowheads="1"/>
            </p:cNvSpPr>
            <p:nvPr/>
          </p:nvSpPr>
          <p:spPr bwMode="auto">
            <a:xfrm>
              <a:off x="3756" y="2850"/>
              <a:ext cx="84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Transportation</a:t>
              </a:r>
            </a:p>
          </p:txBody>
        </p:sp>
        <p:sp>
          <p:nvSpPr>
            <p:cNvPr id="132" name="Rectangle 1068"/>
            <p:cNvSpPr>
              <a:spLocks noChangeArrowheads="1"/>
            </p:cNvSpPr>
            <p:nvPr/>
          </p:nvSpPr>
          <p:spPr bwMode="auto">
            <a:xfrm>
              <a:off x="1146" y="3295"/>
              <a:ext cx="1049" cy="338"/>
            </a:xfrm>
            <a:prstGeom prst="rect">
              <a:avLst/>
            </a:prstGeom>
            <a:solidFill>
              <a:schemeClr val="bg1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Rectangle 1069"/>
            <p:cNvSpPr>
              <a:spLocks noChangeArrowheads="1"/>
            </p:cNvSpPr>
            <p:nvPr/>
          </p:nvSpPr>
          <p:spPr bwMode="auto">
            <a:xfrm>
              <a:off x="1344" y="3392"/>
              <a:ext cx="6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/>
                <a:t>Information</a:t>
              </a:r>
            </a:p>
          </p:txBody>
        </p:sp>
        <p:sp>
          <p:nvSpPr>
            <p:cNvPr id="134" name="Freeform 1070"/>
            <p:cNvSpPr>
              <a:spLocks noEditPoints="1"/>
            </p:cNvSpPr>
            <p:nvPr/>
          </p:nvSpPr>
          <p:spPr bwMode="auto">
            <a:xfrm>
              <a:off x="1650" y="2310"/>
              <a:ext cx="1130" cy="413"/>
            </a:xfrm>
            <a:custGeom>
              <a:avLst/>
              <a:gdLst>
                <a:gd name="T0" fmla="*/ 1128 w 1130"/>
                <a:gd name="T1" fmla="*/ 7 h 413"/>
                <a:gd name="T2" fmla="*/ 31 w 1130"/>
                <a:gd name="T3" fmla="*/ 402 h 413"/>
                <a:gd name="T4" fmla="*/ 31 w 1130"/>
                <a:gd name="T5" fmla="*/ 402 h 413"/>
                <a:gd name="T6" fmla="*/ 29 w 1130"/>
                <a:gd name="T7" fmla="*/ 402 h 413"/>
                <a:gd name="T8" fmla="*/ 28 w 1130"/>
                <a:gd name="T9" fmla="*/ 400 h 413"/>
                <a:gd name="T10" fmla="*/ 28 w 1130"/>
                <a:gd name="T11" fmla="*/ 399 h 413"/>
                <a:gd name="T12" fmla="*/ 28 w 1130"/>
                <a:gd name="T13" fmla="*/ 399 h 413"/>
                <a:gd name="T14" fmla="*/ 28 w 1130"/>
                <a:gd name="T15" fmla="*/ 397 h 413"/>
                <a:gd name="T16" fmla="*/ 29 w 1130"/>
                <a:gd name="T17" fmla="*/ 397 h 413"/>
                <a:gd name="T18" fmla="*/ 1126 w 1130"/>
                <a:gd name="T19" fmla="*/ 0 h 413"/>
                <a:gd name="T20" fmla="*/ 1126 w 1130"/>
                <a:gd name="T21" fmla="*/ 0 h 413"/>
                <a:gd name="T22" fmla="*/ 1128 w 1130"/>
                <a:gd name="T23" fmla="*/ 0 h 413"/>
                <a:gd name="T24" fmla="*/ 1130 w 1130"/>
                <a:gd name="T25" fmla="*/ 2 h 413"/>
                <a:gd name="T26" fmla="*/ 1130 w 1130"/>
                <a:gd name="T27" fmla="*/ 3 h 413"/>
                <a:gd name="T28" fmla="*/ 1130 w 1130"/>
                <a:gd name="T29" fmla="*/ 5 h 413"/>
                <a:gd name="T30" fmla="*/ 1128 w 1130"/>
                <a:gd name="T31" fmla="*/ 7 h 413"/>
                <a:gd name="T32" fmla="*/ 1128 w 1130"/>
                <a:gd name="T33" fmla="*/ 7 h 413"/>
                <a:gd name="T34" fmla="*/ 44 w 1130"/>
                <a:gd name="T35" fmla="*/ 413 h 413"/>
                <a:gd name="T36" fmla="*/ 0 w 1130"/>
                <a:gd name="T37" fmla="*/ 410 h 413"/>
                <a:gd name="T38" fmla="*/ 29 w 1130"/>
                <a:gd name="T39" fmla="*/ 381 h 413"/>
                <a:gd name="T40" fmla="*/ 44 w 1130"/>
                <a:gd name="T41" fmla="*/ 413 h 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30"/>
                <a:gd name="T64" fmla="*/ 0 h 413"/>
                <a:gd name="T65" fmla="*/ 1130 w 1130"/>
                <a:gd name="T66" fmla="*/ 413 h 4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30" h="413">
                  <a:moveTo>
                    <a:pt x="1128" y="7"/>
                  </a:moveTo>
                  <a:lnTo>
                    <a:pt x="31" y="402"/>
                  </a:lnTo>
                  <a:lnTo>
                    <a:pt x="29" y="402"/>
                  </a:lnTo>
                  <a:lnTo>
                    <a:pt x="28" y="400"/>
                  </a:lnTo>
                  <a:lnTo>
                    <a:pt x="28" y="399"/>
                  </a:lnTo>
                  <a:lnTo>
                    <a:pt x="28" y="397"/>
                  </a:lnTo>
                  <a:lnTo>
                    <a:pt x="29" y="397"/>
                  </a:lnTo>
                  <a:lnTo>
                    <a:pt x="1126" y="0"/>
                  </a:lnTo>
                  <a:lnTo>
                    <a:pt x="1128" y="0"/>
                  </a:lnTo>
                  <a:lnTo>
                    <a:pt x="1130" y="2"/>
                  </a:lnTo>
                  <a:lnTo>
                    <a:pt x="1130" y="3"/>
                  </a:lnTo>
                  <a:lnTo>
                    <a:pt x="1130" y="5"/>
                  </a:lnTo>
                  <a:lnTo>
                    <a:pt x="1128" y="7"/>
                  </a:lnTo>
                  <a:close/>
                  <a:moveTo>
                    <a:pt x="44" y="413"/>
                  </a:moveTo>
                  <a:lnTo>
                    <a:pt x="0" y="410"/>
                  </a:lnTo>
                  <a:lnTo>
                    <a:pt x="29" y="381"/>
                  </a:lnTo>
                  <a:lnTo>
                    <a:pt x="44" y="41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071"/>
            <p:cNvSpPr>
              <a:spLocks noEditPoints="1"/>
            </p:cNvSpPr>
            <p:nvPr/>
          </p:nvSpPr>
          <p:spPr bwMode="auto">
            <a:xfrm>
              <a:off x="2758" y="2310"/>
              <a:ext cx="38" cy="443"/>
            </a:xfrm>
            <a:custGeom>
              <a:avLst/>
              <a:gdLst>
                <a:gd name="T0" fmla="*/ 22 w 38"/>
                <a:gd name="T1" fmla="*/ 3 h 443"/>
                <a:gd name="T2" fmla="*/ 22 w 38"/>
                <a:gd name="T3" fmla="*/ 415 h 443"/>
                <a:gd name="T4" fmla="*/ 22 w 38"/>
                <a:gd name="T5" fmla="*/ 416 h 443"/>
                <a:gd name="T6" fmla="*/ 22 w 38"/>
                <a:gd name="T7" fmla="*/ 418 h 443"/>
                <a:gd name="T8" fmla="*/ 20 w 38"/>
                <a:gd name="T9" fmla="*/ 418 h 443"/>
                <a:gd name="T10" fmla="*/ 18 w 38"/>
                <a:gd name="T11" fmla="*/ 418 h 443"/>
                <a:gd name="T12" fmla="*/ 18 w 38"/>
                <a:gd name="T13" fmla="*/ 418 h 443"/>
                <a:gd name="T14" fmla="*/ 16 w 38"/>
                <a:gd name="T15" fmla="*/ 418 h 443"/>
                <a:gd name="T16" fmla="*/ 16 w 38"/>
                <a:gd name="T17" fmla="*/ 416 h 443"/>
                <a:gd name="T18" fmla="*/ 16 w 38"/>
                <a:gd name="T19" fmla="*/ 415 h 443"/>
                <a:gd name="T20" fmla="*/ 16 w 38"/>
                <a:gd name="T21" fmla="*/ 3 h 443"/>
                <a:gd name="T22" fmla="*/ 16 w 38"/>
                <a:gd name="T23" fmla="*/ 2 h 443"/>
                <a:gd name="T24" fmla="*/ 16 w 38"/>
                <a:gd name="T25" fmla="*/ 2 h 443"/>
                <a:gd name="T26" fmla="*/ 18 w 38"/>
                <a:gd name="T27" fmla="*/ 0 h 443"/>
                <a:gd name="T28" fmla="*/ 18 w 38"/>
                <a:gd name="T29" fmla="*/ 0 h 443"/>
                <a:gd name="T30" fmla="*/ 20 w 38"/>
                <a:gd name="T31" fmla="*/ 0 h 443"/>
                <a:gd name="T32" fmla="*/ 22 w 38"/>
                <a:gd name="T33" fmla="*/ 2 h 443"/>
                <a:gd name="T34" fmla="*/ 22 w 38"/>
                <a:gd name="T35" fmla="*/ 2 h 443"/>
                <a:gd name="T36" fmla="*/ 22 w 38"/>
                <a:gd name="T37" fmla="*/ 3 h 443"/>
                <a:gd name="T38" fmla="*/ 22 w 38"/>
                <a:gd name="T39" fmla="*/ 3 h 443"/>
                <a:gd name="T40" fmla="*/ 38 w 38"/>
                <a:gd name="T41" fmla="*/ 410 h 443"/>
                <a:gd name="T42" fmla="*/ 18 w 38"/>
                <a:gd name="T43" fmla="*/ 443 h 443"/>
                <a:gd name="T44" fmla="*/ 0 w 38"/>
                <a:gd name="T45" fmla="*/ 410 h 443"/>
                <a:gd name="T46" fmla="*/ 38 w 38"/>
                <a:gd name="T47" fmla="*/ 410 h 4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"/>
                <a:gd name="T73" fmla="*/ 0 h 443"/>
                <a:gd name="T74" fmla="*/ 38 w 38"/>
                <a:gd name="T75" fmla="*/ 443 h 4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" h="443">
                  <a:moveTo>
                    <a:pt x="22" y="3"/>
                  </a:moveTo>
                  <a:lnTo>
                    <a:pt x="22" y="415"/>
                  </a:lnTo>
                  <a:lnTo>
                    <a:pt x="22" y="416"/>
                  </a:lnTo>
                  <a:lnTo>
                    <a:pt x="22" y="418"/>
                  </a:lnTo>
                  <a:lnTo>
                    <a:pt x="20" y="418"/>
                  </a:lnTo>
                  <a:lnTo>
                    <a:pt x="18" y="418"/>
                  </a:lnTo>
                  <a:lnTo>
                    <a:pt x="16" y="418"/>
                  </a:lnTo>
                  <a:lnTo>
                    <a:pt x="16" y="416"/>
                  </a:lnTo>
                  <a:lnTo>
                    <a:pt x="16" y="415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3"/>
                  </a:lnTo>
                  <a:close/>
                  <a:moveTo>
                    <a:pt x="38" y="410"/>
                  </a:moveTo>
                  <a:lnTo>
                    <a:pt x="18" y="443"/>
                  </a:lnTo>
                  <a:lnTo>
                    <a:pt x="0" y="410"/>
                  </a:lnTo>
                  <a:lnTo>
                    <a:pt x="38" y="41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072"/>
            <p:cNvSpPr>
              <a:spLocks noEditPoints="1"/>
            </p:cNvSpPr>
            <p:nvPr/>
          </p:nvSpPr>
          <p:spPr bwMode="auto">
            <a:xfrm>
              <a:off x="2774" y="2310"/>
              <a:ext cx="1283" cy="415"/>
            </a:xfrm>
            <a:custGeom>
              <a:avLst/>
              <a:gdLst>
                <a:gd name="T0" fmla="*/ 4 w 1283"/>
                <a:gd name="T1" fmla="*/ 0 h 415"/>
                <a:gd name="T2" fmla="*/ 1254 w 1283"/>
                <a:gd name="T3" fmla="*/ 397 h 415"/>
                <a:gd name="T4" fmla="*/ 1256 w 1283"/>
                <a:gd name="T5" fmla="*/ 399 h 415"/>
                <a:gd name="T6" fmla="*/ 1256 w 1283"/>
                <a:gd name="T7" fmla="*/ 400 h 415"/>
                <a:gd name="T8" fmla="*/ 1256 w 1283"/>
                <a:gd name="T9" fmla="*/ 402 h 415"/>
                <a:gd name="T10" fmla="*/ 1256 w 1283"/>
                <a:gd name="T11" fmla="*/ 402 h 415"/>
                <a:gd name="T12" fmla="*/ 1254 w 1283"/>
                <a:gd name="T13" fmla="*/ 404 h 415"/>
                <a:gd name="T14" fmla="*/ 1254 w 1283"/>
                <a:gd name="T15" fmla="*/ 404 h 415"/>
                <a:gd name="T16" fmla="*/ 1252 w 1283"/>
                <a:gd name="T17" fmla="*/ 404 h 415"/>
                <a:gd name="T18" fmla="*/ 2 w 1283"/>
                <a:gd name="T19" fmla="*/ 7 h 415"/>
                <a:gd name="T20" fmla="*/ 0 w 1283"/>
                <a:gd name="T21" fmla="*/ 5 h 415"/>
                <a:gd name="T22" fmla="*/ 0 w 1283"/>
                <a:gd name="T23" fmla="*/ 3 h 415"/>
                <a:gd name="T24" fmla="*/ 0 w 1283"/>
                <a:gd name="T25" fmla="*/ 2 h 415"/>
                <a:gd name="T26" fmla="*/ 2 w 1283"/>
                <a:gd name="T27" fmla="*/ 2 h 415"/>
                <a:gd name="T28" fmla="*/ 2 w 1283"/>
                <a:gd name="T29" fmla="*/ 0 h 415"/>
                <a:gd name="T30" fmla="*/ 4 w 1283"/>
                <a:gd name="T31" fmla="*/ 0 h 415"/>
                <a:gd name="T32" fmla="*/ 4 w 1283"/>
                <a:gd name="T33" fmla="*/ 0 h 415"/>
                <a:gd name="T34" fmla="*/ 1254 w 1283"/>
                <a:gd name="T35" fmla="*/ 383 h 415"/>
                <a:gd name="T36" fmla="*/ 1283 w 1283"/>
                <a:gd name="T37" fmla="*/ 410 h 415"/>
                <a:gd name="T38" fmla="*/ 1241 w 1283"/>
                <a:gd name="T39" fmla="*/ 415 h 415"/>
                <a:gd name="T40" fmla="*/ 1254 w 1283"/>
                <a:gd name="T41" fmla="*/ 383 h 4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3"/>
                <a:gd name="T64" fmla="*/ 0 h 415"/>
                <a:gd name="T65" fmla="*/ 1283 w 1283"/>
                <a:gd name="T66" fmla="*/ 415 h 4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3" h="415">
                  <a:moveTo>
                    <a:pt x="4" y="0"/>
                  </a:moveTo>
                  <a:lnTo>
                    <a:pt x="1254" y="397"/>
                  </a:lnTo>
                  <a:lnTo>
                    <a:pt x="1256" y="399"/>
                  </a:lnTo>
                  <a:lnTo>
                    <a:pt x="1256" y="400"/>
                  </a:lnTo>
                  <a:lnTo>
                    <a:pt x="1256" y="402"/>
                  </a:lnTo>
                  <a:lnTo>
                    <a:pt x="1254" y="404"/>
                  </a:lnTo>
                  <a:lnTo>
                    <a:pt x="1252" y="404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close/>
                  <a:moveTo>
                    <a:pt x="1254" y="383"/>
                  </a:moveTo>
                  <a:lnTo>
                    <a:pt x="1283" y="410"/>
                  </a:lnTo>
                  <a:lnTo>
                    <a:pt x="1241" y="415"/>
                  </a:lnTo>
                  <a:lnTo>
                    <a:pt x="1254" y="3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073"/>
            <p:cNvSpPr>
              <a:spLocks noEditPoints="1"/>
            </p:cNvSpPr>
            <p:nvPr/>
          </p:nvSpPr>
          <p:spPr bwMode="auto">
            <a:xfrm>
              <a:off x="2834" y="1972"/>
              <a:ext cx="39" cy="139"/>
            </a:xfrm>
            <a:custGeom>
              <a:avLst/>
              <a:gdLst>
                <a:gd name="T0" fmla="*/ 24 w 39"/>
                <a:gd name="T1" fmla="*/ 3 h 139"/>
                <a:gd name="T2" fmla="*/ 24 w 39"/>
                <a:gd name="T3" fmla="*/ 110 h 139"/>
                <a:gd name="T4" fmla="*/ 22 w 39"/>
                <a:gd name="T5" fmla="*/ 112 h 139"/>
                <a:gd name="T6" fmla="*/ 22 w 39"/>
                <a:gd name="T7" fmla="*/ 112 h 139"/>
                <a:gd name="T8" fmla="*/ 22 w 39"/>
                <a:gd name="T9" fmla="*/ 113 h 139"/>
                <a:gd name="T10" fmla="*/ 20 w 39"/>
                <a:gd name="T11" fmla="*/ 113 h 139"/>
                <a:gd name="T12" fmla="*/ 19 w 39"/>
                <a:gd name="T13" fmla="*/ 113 h 139"/>
                <a:gd name="T14" fmla="*/ 19 w 39"/>
                <a:gd name="T15" fmla="*/ 112 h 139"/>
                <a:gd name="T16" fmla="*/ 17 w 39"/>
                <a:gd name="T17" fmla="*/ 112 h 139"/>
                <a:gd name="T18" fmla="*/ 17 w 39"/>
                <a:gd name="T19" fmla="*/ 110 h 139"/>
                <a:gd name="T20" fmla="*/ 17 w 39"/>
                <a:gd name="T21" fmla="*/ 3 h 139"/>
                <a:gd name="T22" fmla="*/ 17 w 39"/>
                <a:gd name="T23" fmla="*/ 2 h 139"/>
                <a:gd name="T24" fmla="*/ 19 w 39"/>
                <a:gd name="T25" fmla="*/ 0 h 139"/>
                <a:gd name="T26" fmla="*/ 19 w 39"/>
                <a:gd name="T27" fmla="*/ 0 h 139"/>
                <a:gd name="T28" fmla="*/ 20 w 39"/>
                <a:gd name="T29" fmla="*/ 0 h 139"/>
                <a:gd name="T30" fmla="*/ 22 w 39"/>
                <a:gd name="T31" fmla="*/ 0 h 139"/>
                <a:gd name="T32" fmla="*/ 22 w 39"/>
                <a:gd name="T33" fmla="*/ 0 h 139"/>
                <a:gd name="T34" fmla="*/ 22 w 39"/>
                <a:gd name="T35" fmla="*/ 2 h 139"/>
                <a:gd name="T36" fmla="*/ 24 w 39"/>
                <a:gd name="T37" fmla="*/ 3 h 139"/>
                <a:gd name="T38" fmla="*/ 24 w 39"/>
                <a:gd name="T39" fmla="*/ 3 h 139"/>
                <a:gd name="T40" fmla="*/ 39 w 39"/>
                <a:gd name="T41" fmla="*/ 104 h 139"/>
                <a:gd name="T42" fmla="*/ 20 w 39"/>
                <a:gd name="T43" fmla="*/ 139 h 139"/>
                <a:gd name="T44" fmla="*/ 0 w 39"/>
                <a:gd name="T45" fmla="*/ 104 h 139"/>
                <a:gd name="T46" fmla="*/ 39 w 39"/>
                <a:gd name="T47" fmla="*/ 104 h 1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9"/>
                <a:gd name="T74" fmla="*/ 39 w 39"/>
                <a:gd name="T75" fmla="*/ 139 h 1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9">
                  <a:moveTo>
                    <a:pt x="24" y="3"/>
                  </a:moveTo>
                  <a:lnTo>
                    <a:pt x="24" y="110"/>
                  </a:lnTo>
                  <a:lnTo>
                    <a:pt x="22" y="112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2"/>
                  </a:lnTo>
                  <a:lnTo>
                    <a:pt x="17" y="112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104"/>
                  </a:moveTo>
                  <a:lnTo>
                    <a:pt x="20" y="139"/>
                  </a:lnTo>
                  <a:lnTo>
                    <a:pt x="0" y="104"/>
                  </a:lnTo>
                  <a:lnTo>
                    <a:pt x="39" y="10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074"/>
            <p:cNvSpPr>
              <a:spLocks noEditPoints="1"/>
            </p:cNvSpPr>
            <p:nvPr/>
          </p:nvSpPr>
          <p:spPr bwMode="auto">
            <a:xfrm>
              <a:off x="2834" y="1397"/>
              <a:ext cx="39" cy="138"/>
            </a:xfrm>
            <a:custGeom>
              <a:avLst/>
              <a:gdLst>
                <a:gd name="T0" fmla="*/ 24 w 39"/>
                <a:gd name="T1" fmla="*/ 3 h 138"/>
                <a:gd name="T2" fmla="*/ 24 w 39"/>
                <a:gd name="T3" fmla="*/ 110 h 138"/>
                <a:gd name="T4" fmla="*/ 22 w 39"/>
                <a:gd name="T5" fmla="*/ 111 h 138"/>
                <a:gd name="T6" fmla="*/ 22 w 39"/>
                <a:gd name="T7" fmla="*/ 111 h 138"/>
                <a:gd name="T8" fmla="*/ 22 w 39"/>
                <a:gd name="T9" fmla="*/ 113 h 138"/>
                <a:gd name="T10" fmla="*/ 20 w 39"/>
                <a:gd name="T11" fmla="*/ 113 h 138"/>
                <a:gd name="T12" fmla="*/ 19 w 39"/>
                <a:gd name="T13" fmla="*/ 113 h 138"/>
                <a:gd name="T14" fmla="*/ 19 w 39"/>
                <a:gd name="T15" fmla="*/ 111 h 138"/>
                <a:gd name="T16" fmla="*/ 17 w 39"/>
                <a:gd name="T17" fmla="*/ 111 h 138"/>
                <a:gd name="T18" fmla="*/ 17 w 39"/>
                <a:gd name="T19" fmla="*/ 110 h 138"/>
                <a:gd name="T20" fmla="*/ 17 w 39"/>
                <a:gd name="T21" fmla="*/ 3 h 138"/>
                <a:gd name="T22" fmla="*/ 17 w 39"/>
                <a:gd name="T23" fmla="*/ 1 h 138"/>
                <a:gd name="T24" fmla="*/ 19 w 39"/>
                <a:gd name="T25" fmla="*/ 0 h 138"/>
                <a:gd name="T26" fmla="*/ 19 w 39"/>
                <a:gd name="T27" fmla="*/ 0 h 138"/>
                <a:gd name="T28" fmla="*/ 20 w 39"/>
                <a:gd name="T29" fmla="*/ 0 h 138"/>
                <a:gd name="T30" fmla="*/ 22 w 39"/>
                <a:gd name="T31" fmla="*/ 0 h 138"/>
                <a:gd name="T32" fmla="*/ 22 w 39"/>
                <a:gd name="T33" fmla="*/ 0 h 138"/>
                <a:gd name="T34" fmla="*/ 22 w 39"/>
                <a:gd name="T35" fmla="*/ 1 h 138"/>
                <a:gd name="T36" fmla="*/ 24 w 39"/>
                <a:gd name="T37" fmla="*/ 3 h 138"/>
                <a:gd name="T38" fmla="*/ 24 w 39"/>
                <a:gd name="T39" fmla="*/ 3 h 138"/>
                <a:gd name="T40" fmla="*/ 39 w 39"/>
                <a:gd name="T41" fmla="*/ 103 h 138"/>
                <a:gd name="T42" fmla="*/ 20 w 39"/>
                <a:gd name="T43" fmla="*/ 138 h 138"/>
                <a:gd name="T44" fmla="*/ 0 w 39"/>
                <a:gd name="T45" fmla="*/ 103 h 138"/>
                <a:gd name="T46" fmla="*/ 39 w 39"/>
                <a:gd name="T47" fmla="*/ 103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8"/>
                <a:gd name="T74" fmla="*/ 39 w 39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8">
                  <a:moveTo>
                    <a:pt x="24" y="3"/>
                  </a:moveTo>
                  <a:lnTo>
                    <a:pt x="24" y="110"/>
                  </a:lnTo>
                  <a:lnTo>
                    <a:pt x="22" y="111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4" y="3"/>
                  </a:lnTo>
                  <a:close/>
                  <a:moveTo>
                    <a:pt x="39" y="103"/>
                  </a:moveTo>
                  <a:lnTo>
                    <a:pt x="20" y="138"/>
                  </a:lnTo>
                  <a:lnTo>
                    <a:pt x="0" y="103"/>
                  </a:lnTo>
                  <a:lnTo>
                    <a:pt x="39" y="10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1075"/>
            <p:cNvSpPr>
              <a:spLocks noChangeArrowheads="1"/>
            </p:cNvSpPr>
            <p:nvPr/>
          </p:nvSpPr>
          <p:spPr bwMode="auto">
            <a:xfrm>
              <a:off x="2164" y="2139"/>
              <a:ext cx="127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</a:rPr>
                <a:t>Supply chain structure</a:t>
              </a:r>
              <a:endParaRPr lang="en-US"/>
            </a:p>
          </p:txBody>
        </p:sp>
        <p:sp>
          <p:nvSpPr>
            <p:cNvPr id="142" name="Rectangle 1078"/>
            <p:cNvSpPr>
              <a:spLocks noChangeArrowheads="1"/>
            </p:cNvSpPr>
            <p:nvPr/>
          </p:nvSpPr>
          <p:spPr bwMode="auto">
            <a:xfrm>
              <a:off x="2368" y="3295"/>
              <a:ext cx="1049" cy="338"/>
            </a:xfrm>
            <a:prstGeom prst="rect">
              <a:avLst/>
            </a:prstGeom>
            <a:solidFill>
              <a:schemeClr val="bg1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079"/>
            <p:cNvSpPr>
              <a:spLocks noChangeArrowheads="1"/>
            </p:cNvSpPr>
            <p:nvPr/>
          </p:nvSpPr>
          <p:spPr bwMode="auto">
            <a:xfrm>
              <a:off x="2600" y="3392"/>
              <a:ext cx="4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/>
                <a:t>Sourcing</a:t>
              </a:r>
            </a:p>
          </p:txBody>
        </p:sp>
        <p:sp>
          <p:nvSpPr>
            <p:cNvPr id="144" name="Rectangle 1080"/>
            <p:cNvSpPr>
              <a:spLocks noChangeArrowheads="1"/>
            </p:cNvSpPr>
            <p:nvPr/>
          </p:nvSpPr>
          <p:spPr bwMode="auto">
            <a:xfrm>
              <a:off x="3591" y="3295"/>
              <a:ext cx="1049" cy="338"/>
            </a:xfrm>
            <a:prstGeom prst="rect">
              <a:avLst/>
            </a:prstGeom>
            <a:solidFill>
              <a:schemeClr val="bg1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1081"/>
            <p:cNvSpPr>
              <a:spLocks noChangeArrowheads="1"/>
            </p:cNvSpPr>
            <p:nvPr/>
          </p:nvSpPr>
          <p:spPr bwMode="auto">
            <a:xfrm>
              <a:off x="3936" y="3401"/>
              <a:ext cx="3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/>
                <a:t>Pricing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/>
              <a:t>Drivers of Supply Chain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11-</a:t>
            </a:r>
            <a:fld id="{2864A3F2-BA7A-4924-BA42-B2E2979B9C5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Facilities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places where inventory is stored, assembled, or fabricated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production sites and storage sites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Inventory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500" dirty="0">
                <a:ea typeface="+mn-ea"/>
                <a:cs typeface="+mn-cs"/>
              </a:rPr>
              <a:t>raw</a:t>
            </a:r>
            <a:r>
              <a:rPr lang="en-US" sz="2400" dirty="0"/>
              <a:t> materials, WIP, finished goods within a supply chain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inventory policies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Transportation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moving inventory from point to point in a supply chain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combinations of transportation modes and routes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Information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data and analysis regarding inventory, transportation, facilities throughout the supply chain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potentially the biggest driver of supply chain performance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Sourcing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functions a firm performs and functions that are outsourced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/>
              <a:t>Pricing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 dirty="0"/>
              <a:t>Price associated with goods and services provided by a firm to the supply chain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219</Words>
  <Application>Microsoft Office PowerPoint</Application>
  <PresentationFormat>On-screen Show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Times New Roman</vt:lpstr>
      <vt:lpstr>Wingdings</vt:lpstr>
      <vt:lpstr>Default Design</vt:lpstr>
      <vt:lpstr>11</vt:lpstr>
      <vt:lpstr>Supply Chain Management</vt:lpstr>
      <vt:lpstr>A Supply Chain for Bread</vt:lpstr>
      <vt:lpstr> Typical Supply Chain for a Manufacturer</vt:lpstr>
      <vt:lpstr>Benefits of Supply Chain Management</vt:lpstr>
      <vt:lpstr>A Framework for  Structuring Drivers</vt:lpstr>
      <vt:lpstr>Drivers of Supply Chain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teacher</cp:lastModifiedBy>
  <cp:revision>33</cp:revision>
  <cp:lastPrinted>1601-01-01T00:00:00Z</cp:lastPrinted>
  <dcterms:created xsi:type="dcterms:W3CDTF">1601-01-01T00:00:00Z</dcterms:created>
  <dcterms:modified xsi:type="dcterms:W3CDTF">2016-11-29T06:16:04Z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