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4" r:id="rId5"/>
    <p:sldId id="260" r:id="rId6"/>
    <p:sldId id="266" r:id="rId7"/>
    <p:sldId id="261" r:id="rId8"/>
    <p:sldId id="267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F31-3292-43BF-8418-4153C251A5C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F87-9D98-4580-A94E-FD65D19E02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4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F31-3292-43BF-8418-4153C251A5C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F87-9D98-4580-A94E-FD65D19E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0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F31-3292-43BF-8418-4153C251A5C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F87-9D98-4580-A94E-FD65D19E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1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F31-3292-43BF-8418-4153C251A5C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F87-9D98-4580-A94E-FD65D19E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0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F31-3292-43BF-8418-4153C251A5C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F87-9D98-4580-A94E-FD65D19E02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02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F31-3292-43BF-8418-4153C251A5C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F87-9D98-4580-A94E-FD65D19E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F31-3292-43BF-8418-4153C251A5C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F87-9D98-4580-A94E-FD65D19E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0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F31-3292-43BF-8418-4153C251A5C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F87-9D98-4580-A94E-FD65D19E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F31-3292-43BF-8418-4153C251A5C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F87-9D98-4580-A94E-FD65D19E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0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452F31-3292-43BF-8418-4153C251A5C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9EDF87-9D98-4580-A94E-FD65D19E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7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F31-3292-43BF-8418-4153C251A5C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F87-9D98-4580-A94E-FD65D19E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452F31-3292-43BF-8418-4153C251A5C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9EDF87-9D98-4580-A94E-FD65D19E02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chive.ics.uci.edu/ml/datasets/AI4I+2020+Predictive+Maintenance+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79C72-ADE0-42BA-B44C-08C532ED4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72" y="639097"/>
            <a:ext cx="11054799" cy="3686015"/>
          </a:xfrm>
        </p:spPr>
        <p:txBody>
          <a:bodyPr>
            <a:normAutofit/>
          </a:bodyPr>
          <a:lstStyle/>
          <a:p>
            <a:r>
              <a:rPr lang="en-US" sz="6800" b="1" dirty="0"/>
              <a:t>Predictive Maintenance: Failure Prediction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BC028-2A53-41BB-A4FE-87594216E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By Ibrahim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asiri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0E0CBB-3694-41B1-8526-4723A934BF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401058" y="915440"/>
            <a:ext cx="52292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5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05DD-8E69-4967-B231-7B0E128D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52D4A-4520-42D2-ABA4-10DF7CC4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More features to be collected to and make the model more complex. </a:t>
            </a:r>
          </a:p>
          <a:p>
            <a:r>
              <a:rPr lang="en-US" dirty="0"/>
              <a:t>- </a:t>
            </a:r>
            <a:r>
              <a:rPr lang="en-US" dirty="0">
                <a:latin typeface="Inter"/>
              </a:rPr>
              <a:t>U</a:t>
            </a:r>
            <a:r>
              <a:rPr lang="en-US" b="0" i="0" dirty="0">
                <a:effectLst/>
                <a:latin typeface="Inter"/>
              </a:rPr>
              <a:t>se sensors to monitor </a:t>
            </a:r>
            <a:r>
              <a:rPr lang="en-US" dirty="0">
                <a:latin typeface="Inter"/>
              </a:rPr>
              <a:t>the machine</a:t>
            </a:r>
            <a:r>
              <a:rPr lang="en-US" b="0" i="0" dirty="0">
                <a:effectLst/>
                <a:latin typeface="Inter"/>
              </a:rPr>
              <a:t>, then continuously evaluates it against historical trends to predict failure before it occurs.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147D9-9F42-43A0-A7FC-DCB4E7951A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962775" y="134203"/>
            <a:ext cx="52292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1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22BB-64F2-4F17-9453-5152876F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5789-4841-4ECD-87B1-3AF25C4BB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- The different type of maintenance are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Preventive maintenance, corrective maintenance and predictive maintenance.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Predictive maintenance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go beyond time-scheduled maintenance to condition-based action to predict the likelihood of future failures by applying machine learning and data analytics to reduce asset failures and their costs.</a:t>
            </a:r>
          </a:p>
          <a:p>
            <a:r>
              <a:rPr lang="en-US" b="1" dirty="0"/>
              <a:t>-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uild a machine learning model that predicts the machinery failure and types. 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model will help to recognize the machinery behavior to: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Reduce the down time for the machine, spare parts inventory strategy, smooth operation and optimize maintenance cost by predicting the failures.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9FFAC-6A19-49AF-A038-C67BDDC3E6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962775" y="134203"/>
            <a:ext cx="52292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526D-1C7A-417E-A652-7F79C17E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67DE-1E75-48B8-8F00-E4E1CE13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consists of 10 000 data points stored as rows with 10 columns: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Failure types 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 wear failure (TWF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heat dissipation failure (HDF),power failure (PWF)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overstrain failure (OSF),random failures (RNF)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Acknowledgements</a:t>
            </a:r>
            <a:endParaRPr lang="en-US" sz="16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UCI : </a:t>
            </a: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https://archive.ics.uci.edu/ml/datasets/AI4I+2020+Predictive+Maintenance+Dataset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solidFill>
                  <a:srgbClr val="12365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Dua</a:t>
            </a:r>
            <a:r>
              <a:rPr lang="en-US" sz="1600" dirty="0">
                <a:solidFill>
                  <a:srgbClr val="12365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D. and Graff, C. (2019). UCI Machine Learning Repository [http://archive.ics.uci.edu/ml].</a:t>
            </a:r>
            <a:endParaRPr 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92433-A5FD-4710-9969-0239CFC7C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6" y="2185364"/>
            <a:ext cx="10449016" cy="18100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7A9D02-A45A-45E5-8EE6-6ADD82025A6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962775" y="134203"/>
            <a:ext cx="52292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9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24">
            <a:extLst>
              <a:ext uri="{FF2B5EF4-FFF2-40B4-BE49-F238E27FC236}">
                <a16:creationId xmlns:a16="http://schemas.microsoft.com/office/drawing/2014/main" id="{699373FF-C78A-430B-A246-6048999CE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1DE91-9380-408D-8F11-A15D65B5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28" y="734278"/>
            <a:ext cx="6846166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EDA and Data preparation 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C33BEBB-4141-4558-BD2D-0761B5232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77" y="372291"/>
            <a:ext cx="4424902" cy="1322696"/>
          </a:xfrm>
          <a:prstGeom prst="rect">
            <a:avLst/>
          </a:prstGeom>
        </p:spPr>
      </p:pic>
      <p:cxnSp>
        <p:nvCxnSpPr>
          <p:cNvPr id="51" name="Straight Connector 26">
            <a:extLst>
              <a:ext uri="{FF2B5EF4-FFF2-40B4-BE49-F238E27FC236}">
                <a16:creationId xmlns:a16="http://schemas.microsoft.com/office/drawing/2014/main" id="{03EBB925-FEC3-4CD5-9271-3D75EBB53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9772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3F0AA36-AF0A-4231-A77D-FD7FD08CB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97" y="1972977"/>
            <a:ext cx="4451934" cy="1976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038F82-28A7-4F89-B3B1-877A02742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97" y="4257185"/>
            <a:ext cx="4451934" cy="2077131"/>
          </a:xfrm>
          <a:prstGeom prst="rect">
            <a:avLst/>
          </a:prstGeom>
        </p:spPr>
      </p:pic>
      <p:sp>
        <p:nvSpPr>
          <p:cNvPr id="52" name="TextBox 5">
            <a:extLst>
              <a:ext uri="{FF2B5EF4-FFF2-40B4-BE49-F238E27FC236}">
                <a16:creationId xmlns:a16="http://schemas.microsoft.com/office/drawing/2014/main" id="{586D487C-5621-4650-A703-A39A7047BC9F}"/>
              </a:ext>
            </a:extLst>
          </p:cNvPr>
          <p:cNvSpPr txBox="1"/>
          <p:nvPr/>
        </p:nvSpPr>
        <p:spPr>
          <a:xfrm>
            <a:off x="5010817" y="2251519"/>
            <a:ext cx="6847996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missing data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Over-sampling using Smote would be required since the data is imbalanced (96.5% no failure ,3.5% failure happened)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Outliers in rotational speed and torque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Encoding for type and failure types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28">
            <a:extLst>
              <a:ext uri="{FF2B5EF4-FFF2-40B4-BE49-F238E27FC236}">
                <a16:creationId xmlns:a16="http://schemas.microsoft.com/office/drawing/2014/main" id="{109B2863-A1A5-4050-8DE8-9BC0AD47F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30">
            <a:extLst>
              <a:ext uri="{FF2B5EF4-FFF2-40B4-BE49-F238E27FC236}">
                <a16:creationId xmlns:a16="http://schemas.microsoft.com/office/drawing/2014/main" id="{F1F76955-21E0-4116-A6AA-19DB89B50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A8DE12F-C01A-4E2F-8749-B9E9D5343E7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962775" y="134203"/>
            <a:ext cx="52292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8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0B4E9-FAD0-4FC3-BAB2-A8E5F6A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Plots and </a:t>
            </a:r>
            <a:r>
              <a:rPr lang="en-US" sz="6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corr</a:t>
            </a:r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78E30-4F7A-4CDC-958B-30CA4E2C3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040" y="271789"/>
            <a:ext cx="5322789" cy="20556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9955739D-91A8-44AE-A9EE-9A52A198D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087" y="271789"/>
            <a:ext cx="5067874" cy="431886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15C10-8A67-4EF9-8DBE-E43FB84B9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040" y="2338369"/>
            <a:ext cx="5322789" cy="22522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156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0B4E9-FAD0-4FC3-BAB2-A8E5F6A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/>
              <a:t>Logistic Regression model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F70FCF-27B7-434D-8854-2FE018532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6" y="2065931"/>
            <a:ext cx="5120956" cy="17748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F78D6D-AF36-4A6C-A04F-82D744AAB6E3}"/>
              </a:ext>
            </a:extLst>
          </p:cNvPr>
          <p:cNvSpPr txBox="1"/>
          <p:nvPr/>
        </p:nvSpPr>
        <p:spPr>
          <a:xfrm>
            <a:off x="180338" y="1385104"/>
            <a:ext cx="5799256" cy="338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1- Class report for failure prediction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365E5C-DDC5-49B5-BDFC-718AE323AD84}"/>
              </a:ext>
            </a:extLst>
          </p:cNvPr>
          <p:cNvSpPr txBox="1"/>
          <p:nvPr/>
        </p:nvSpPr>
        <p:spPr>
          <a:xfrm>
            <a:off x="6217976" y="1379905"/>
            <a:ext cx="588962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2- Class report for failure type prediction 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8C0BBE-3535-4EF9-A4BF-F3D1016B2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733" y="2065931"/>
            <a:ext cx="5390597" cy="17748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3FC214-E3BF-46BC-8E89-28D6190F9145}"/>
              </a:ext>
            </a:extLst>
          </p:cNvPr>
          <p:cNvSpPr txBox="1"/>
          <p:nvPr/>
        </p:nvSpPr>
        <p:spPr>
          <a:xfrm>
            <a:off x="8928804" y="3449732"/>
            <a:ext cx="390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0 HDF    1 No failure    2 OSF    3 PF    4 RF   5 TWF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B31A376-E0A9-4970-9CEA-40BFD637879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716851" y="21648"/>
            <a:ext cx="52292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4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590C-0B95-4DE1-A063-48904290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Logistic Regression model results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3D5F6-7822-4685-BDFE-185FBE96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65" y="3727271"/>
            <a:ext cx="5120956" cy="16154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32FF0D-51A5-413E-85D6-E7CA3C1E0D2E}"/>
              </a:ext>
            </a:extLst>
          </p:cNvPr>
          <p:cNvSpPr txBox="1"/>
          <p:nvPr/>
        </p:nvSpPr>
        <p:spPr>
          <a:xfrm>
            <a:off x="82572" y="1811772"/>
            <a:ext cx="536028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1- Confusion matrix , class report &amp; </a:t>
            </a:r>
            <a:r>
              <a:rPr lang="en-US" sz="1600" dirty="0" err="1"/>
              <a:t>Kfold</a:t>
            </a:r>
            <a:r>
              <a:rPr lang="en-US" sz="1600" dirty="0"/>
              <a:t> for failure prediction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0E8376-7BEA-4EC0-AD7B-A9222B1B3470}"/>
              </a:ext>
            </a:extLst>
          </p:cNvPr>
          <p:cNvCxnSpPr/>
          <p:nvPr/>
        </p:nvCxnSpPr>
        <p:spPr>
          <a:xfrm>
            <a:off x="5677989" y="2063931"/>
            <a:ext cx="0" cy="389273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147EDB-9D65-410E-AA20-73F263E51283}"/>
              </a:ext>
            </a:extLst>
          </p:cNvPr>
          <p:cNvSpPr txBox="1"/>
          <p:nvPr/>
        </p:nvSpPr>
        <p:spPr>
          <a:xfrm>
            <a:off x="5843292" y="1811772"/>
            <a:ext cx="603519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2- Confusion matrix , class report &amp; </a:t>
            </a:r>
            <a:r>
              <a:rPr lang="en-US" sz="1600" dirty="0" err="1"/>
              <a:t>Kfold</a:t>
            </a:r>
            <a:r>
              <a:rPr lang="en-US" sz="1600" dirty="0"/>
              <a:t> for failure type prediction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A8548A-0648-4A7D-BE9E-ED8B5BEE8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627" y="2200275"/>
            <a:ext cx="5390596" cy="1480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5B9220-0C19-4F39-B14C-EC2C0652A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794" y="2474195"/>
            <a:ext cx="2414135" cy="8834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AD08A6-A544-477F-88F8-863CC7D53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87" y="5506041"/>
            <a:ext cx="5360283" cy="4506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D33890-9350-458F-B794-E4B39D734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626" y="3730684"/>
            <a:ext cx="5390597" cy="16120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3A5705-A516-4B03-85BA-0184EBCE5B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7627" y="5506041"/>
            <a:ext cx="5460270" cy="4506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0590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0B4E9-FAD0-4FC3-BAB2-A8E5F6A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/>
              <a:t>Random Forest model </a:t>
            </a:r>
            <a:endParaRPr lang="en-US" sz="6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31352C-06B9-4864-822C-F262C6F36D7E}"/>
              </a:ext>
            </a:extLst>
          </p:cNvPr>
          <p:cNvSpPr txBox="1"/>
          <p:nvPr/>
        </p:nvSpPr>
        <p:spPr>
          <a:xfrm>
            <a:off x="485040" y="1863950"/>
            <a:ext cx="536028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3- Class report for failure prediction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6F27A5-8F5A-4493-A6FE-96C8F0559239}"/>
              </a:ext>
            </a:extLst>
          </p:cNvPr>
          <p:cNvSpPr txBox="1"/>
          <p:nvPr/>
        </p:nvSpPr>
        <p:spPr>
          <a:xfrm>
            <a:off x="6415897" y="1874946"/>
            <a:ext cx="554834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4- Class report for failure type prediction 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5775A26-754F-4961-A124-216647EA1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40" y="2560971"/>
            <a:ext cx="5207717" cy="18053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9406DDE-F2F0-47A4-A871-89C9B507C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314" y="2560971"/>
            <a:ext cx="5390595" cy="17944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353BC1-8693-4190-8783-88BAB8CA4714}"/>
              </a:ext>
            </a:extLst>
          </p:cNvPr>
          <p:cNvSpPr txBox="1"/>
          <p:nvPr/>
        </p:nvSpPr>
        <p:spPr>
          <a:xfrm>
            <a:off x="8979361" y="4316010"/>
            <a:ext cx="390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0 HDF    1 No failure    2 OSF    3 PF    4 RF   5 TWF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3447FBA-9E04-4F6D-8C39-5EED0734ACE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545390" y="159158"/>
            <a:ext cx="52292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2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590C-0B95-4DE1-A063-48904290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Random Forest model results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2FF0D-51A5-413E-85D6-E7CA3C1E0D2E}"/>
              </a:ext>
            </a:extLst>
          </p:cNvPr>
          <p:cNvSpPr txBox="1"/>
          <p:nvPr/>
        </p:nvSpPr>
        <p:spPr>
          <a:xfrm>
            <a:off x="82572" y="1811772"/>
            <a:ext cx="536028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3- Confusion matrix , class report &amp; </a:t>
            </a:r>
            <a:r>
              <a:rPr lang="en-US" sz="1600" dirty="0" err="1"/>
              <a:t>Kfold</a:t>
            </a:r>
            <a:r>
              <a:rPr lang="en-US" sz="1600" dirty="0"/>
              <a:t> for failure prediction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0E8376-7BEA-4EC0-AD7B-A9222B1B3470}"/>
              </a:ext>
            </a:extLst>
          </p:cNvPr>
          <p:cNvCxnSpPr/>
          <p:nvPr/>
        </p:nvCxnSpPr>
        <p:spPr>
          <a:xfrm>
            <a:off x="5677989" y="2063931"/>
            <a:ext cx="0" cy="389273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147EDB-9D65-410E-AA20-73F263E51283}"/>
              </a:ext>
            </a:extLst>
          </p:cNvPr>
          <p:cNvSpPr txBox="1"/>
          <p:nvPr/>
        </p:nvSpPr>
        <p:spPr>
          <a:xfrm>
            <a:off x="5843292" y="1811772"/>
            <a:ext cx="603519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4- Confusion matrix , class report &amp; </a:t>
            </a:r>
            <a:r>
              <a:rPr lang="en-US" sz="1600" dirty="0" err="1"/>
              <a:t>Kfold</a:t>
            </a:r>
            <a:r>
              <a:rPr lang="en-US" sz="1600" dirty="0"/>
              <a:t> for failure type prediction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8B467-5A8F-44B6-8319-665D55423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28" y="2415966"/>
            <a:ext cx="1533525" cy="1266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4A9D8E-1FAC-4C87-81AF-35F96F1EA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6" y="3730684"/>
            <a:ext cx="5207717" cy="16619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4B553F-0A2B-4A46-BAF5-23CB7B378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36" y="5506041"/>
            <a:ext cx="5207717" cy="5784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311AF0-E644-4688-9B1D-DEA3E797D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627" y="2224738"/>
            <a:ext cx="5390595" cy="14580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620CF2-8051-4A03-B48F-A4807FE87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627" y="3730684"/>
            <a:ext cx="5390595" cy="16619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020D20-3A3F-40F9-ABA4-7998158243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7628" y="5478625"/>
            <a:ext cx="5390594" cy="552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14554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404</TotalTime>
  <Words>409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Retrospect</vt:lpstr>
      <vt:lpstr>Predictive Maintenance: Failure Prediction Model </vt:lpstr>
      <vt:lpstr>Introduction</vt:lpstr>
      <vt:lpstr>Data set</vt:lpstr>
      <vt:lpstr>EDA and Data preparation  </vt:lpstr>
      <vt:lpstr>Plots and corr matrix</vt:lpstr>
      <vt:lpstr>Logistic Regression model</vt:lpstr>
      <vt:lpstr>Logistic Regression model results   </vt:lpstr>
      <vt:lpstr>Random Forest model </vt:lpstr>
      <vt:lpstr>Random Forest model results 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maintenance: failure prediction model </dc:title>
  <dc:creator>alsamr295@gmail.com</dc:creator>
  <cp:lastModifiedBy>alsamr295@gmail.com</cp:lastModifiedBy>
  <cp:revision>4</cp:revision>
  <dcterms:created xsi:type="dcterms:W3CDTF">2021-12-15T23:48:37Z</dcterms:created>
  <dcterms:modified xsi:type="dcterms:W3CDTF">2021-12-16T14:33:22Z</dcterms:modified>
</cp:coreProperties>
</file>