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240" cy="939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240" cy="9756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240" cy="9036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4640" cy="363960"/>
          </a:xfrm>
          <a:prstGeom prst="rect">
            <a:avLst/>
          </a:prstGeom>
          <a:ln>
            <a:noFill/>
          </a:ln>
        </p:spPr>
      </p:pic>
      <p:sp>
        <p:nvSpPr>
          <p:cNvPr id="89" name="PlaceHolder 4"/>
          <p:cNvSpPr>
            <a:spLocks noGrp="1"/>
          </p:cNvSpPr>
          <p:nvPr>
            <p:ph type="title"/>
          </p:nvPr>
        </p:nvSpPr>
        <p:spPr>
          <a:xfrm>
            <a:off x="576000" y="712800"/>
            <a:ext cx="1102860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PROJECT TITLE</a:t>
            </a:r>
            <a:endParaRPr b="0" lang="en-IN" sz="3600" spc="-1" strike="noStrike">
              <a:latin typeface="Arial"/>
            </a:endParaRPr>
          </a:p>
        </p:txBody>
      </p:sp>
      <p:sp>
        <p:nvSpPr>
          <p:cNvPr id="128" name="CustomShape 2"/>
          <p:cNvSpPr/>
          <p:nvPr/>
        </p:nvSpPr>
        <p:spPr>
          <a:xfrm>
            <a:off x="-329760" y="1034280"/>
            <a:ext cx="12725640" cy="5774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CAPSTONE PROJECT</a:t>
            </a:r>
            <a:endParaRPr b="0" lang="en-IN" sz="3200" spc="-1" strike="noStrike">
              <a:latin typeface="Arial"/>
            </a:endParaRPr>
          </a:p>
        </p:txBody>
      </p:sp>
      <p:sp>
        <p:nvSpPr>
          <p:cNvPr id="129" name="CustomShape 3"/>
          <p:cNvSpPr/>
          <p:nvPr/>
        </p:nvSpPr>
        <p:spPr>
          <a:xfrm>
            <a:off x="2522880" y="4586400"/>
            <a:ext cx="797904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gn="ctr">
              <a:lnSpc>
                <a:spcPct val="100000"/>
              </a:lnSpc>
            </a:pPr>
            <a:r>
              <a:rPr b="1" lang="en-US" sz="2000" spc="-1" strike="noStrike">
                <a:solidFill>
                  <a:srgbClr val="1482ac"/>
                </a:solidFill>
                <a:latin typeface="Arial"/>
                <a:ea typeface="DejaVu Sans"/>
              </a:rPr>
              <a:t>1. ASIR VALKAR HEZWELD . X -VV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rmAutofit/>
          </a:bodyPr>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latin typeface="Arial"/>
            </a:endParaRPr>
          </a:p>
          <a:p>
            <a:pPr>
              <a:lnSpc>
                <a:spcPct val="110000"/>
              </a:lnSpc>
              <a:spcBef>
                <a:spcPts val="340"/>
              </a:spcBef>
              <a:spcAft>
                <a:spcPts val="601"/>
              </a:spcAft>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441720" y="1087200"/>
            <a:ext cx="11612520" cy="556272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endParaRPr b="0" lang="en-IN" sz="18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Collection:</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Gather historical data on bike rentals, including time, date, location, and other relevant factors.</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IN" sz="12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Preprocessing:</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Clean and preprocess the collected data to handle missing values, outliers, and inconsistencies.</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Feature engineering to extract relevant features from the data that might impact bike demand.</a:t>
            </a:r>
            <a:endParaRPr b="0" lang="en-IN" sz="12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Machine Learning Algorithm:</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IN" sz="12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Deployment:</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IN" sz="1200" spc="-1" strike="noStrike">
              <a:latin typeface="Arial"/>
            </a:endParaRPr>
          </a:p>
          <a:p>
            <a:pPr marL="305280" indent="-30420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Evaluation:</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Fine-tune the model based on feedback and continuous monitoring of prediction accuracy.</a:t>
            </a:r>
            <a:endParaRPr b="0" lang="en-IN" sz="1200" spc="-1" strike="noStrike">
              <a:latin typeface="Arial"/>
            </a:endParaRPr>
          </a:p>
          <a:p>
            <a:pPr lvl="1" marL="630000" indent="-304200">
              <a:lnSpc>
                <a:spcPct val="10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Result:</a:t>
            </a:r>
            <a:endParaRPr b="0" lang="en-IN" sz="1200" spc="-1" strike="noStrike">
              <a:latin typeface="Arial"/>
            </a:endParaRPr>
          </a:p>
          <a:p>
            <a:pPr>
              <a:lnSpc>
                <a:spcPct val="110000"/>
              </a:lnSpc>
              <a:spcBef>
                <a:spcPts val="340"/>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latin typeface="Arial"/>
            </a:endParaRPr>
          </a:p>
          <a:p>
            <a:pPr marL="305280" indent="-30420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Autofit/>
          </a:bodyPr>
          <a:p>
            <a:pPr marL="305280" indent="-30420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IN" sz="1400" spc="-1" strike="noStrike">
              <a:latin typeface="Arial"/>
            </a:endParaRPr>
          </a:p>
          <a:p>
            <a:pPr lvl="1" marL="630000" indent="-30420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latin typeface="Arial"/>
            </a:endParaRPr>
          </a:p>
          <a:p>
            <a:pPr>
              <a:lnSpc>
                <a:spcPct val="110000"/>
              </a:lnSpc>
              <a:spcBef>
                <a:spcPts val="340"/>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rmAutofit/>
          </a:bodyPr>
          <a:p>
            <a:pPr marL="305280" indent="-30420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400"/>
              </a:spcBef>
              <a:spcAft>
                <a:spcPts val="601"/>
              </a:spcAft>
              <a:tabLst>
                <a:tab algn="l" pos="0"/>
              </a:tabLst>
            </a:pPr>
            <a:endParaRPr b="0" lang="en-IN" sz="18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8600" cy="52920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779</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2024-04-05T10:25:19Z</dcterms:modified>
  <cp:revision>28</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