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1C74F40-D5A0-4F42-AA92-0362D19FC5B5}"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4002668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C74F40-D5A0-4F42-AA92-0362D19FC5B5}"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3041474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C74F40-D5A0-4F42-AA92-0362D19FC5B5}"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1247199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C74F40-D5A0-4F42-AA92-0362D19FC5B5}"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1342508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C74F40-D5A0-4F42-AA92-0362D19FC5B5}"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8356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1C74F40-D5A0-4F42-AA92-0362D19FC5B5}"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2676994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1C74F40-D5A0-4F42-AA92-0362D19FC5B5}" type="datetimeFigureOut">
              <a:rPr lang="en-IN" smtClean="0"/>
              <a:t>25-03-2024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1210560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1C74F40-D5A0-4F42-AA92-0362D19FC5B5}" type="datetimeFigureOut">
              <a:rPr lang="en-IN" smtClean="0"/>
              <a:t>25-03-2024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204296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74F40-D5A0-4F42-AA92-0362D19FC5B5}" type="datetimeFigureOut">
              <a:rPr lang="en-IN" smtClean="0"/>
              <a:t>25-03-2024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3502950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C74F40-D5A0-4F42-AA92-0362D19FC5B5}"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3964417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C74F40-D5A0-4F42-AA92-0362D19FC5B5}"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480912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C74F40-D5A0-4F42-AA92-0362D19FC5B5}" type="datetimeFigureOut">
              <a:rPr lang="en-IN" smtClean="0"/>
              <a:t>25-03-2024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4ED29-D5A3-4D4F-86BE-EFE3B0E6F497}" type="slidenum">
              <a:rPr lang="en-IN" smtClean="0"/>
              <a:t>‹#›</a:t>
            </a:fld>
            <a:endParaRPr lang="en-IN"/>
          </a:p>
        </p:txBody>
      </p:sp>
    </p:spTree>
    <p:extLst>
      <p:ext uri="{BB962C8B-B14F-4D97-AF65-F5344CB8AC3E}">
        <p14:creationId xmlns:p14="http://schemas.microsoft.com/office/powerpoint/2010/main" val="2250861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2387600"/>
          </a:xfrm>
        </p:spPr>
        <p:txBody>
          <a:bodyPr>
            <a:normAutofit/>
          </a:bodyPr>
          <a:lstStyle/>
          <a:p>
            <a:r>
              <a:rPr lang="en-US" sz="2800" b="1" dirty="0">
                <a:latin typeface="Times New Roman" panose="02020603050405020304" pitchFamily="18" charset="0"/>
                <a:cs typeface="Times New Roman" panose="02020603050405020304" pitchFamily="18" charset="0"/>
              </a:rPr>
              <a:t>IPL PREDECTION ANALYSIS</a:t>
            </a:r>
            <a:endParaRPr lang="en-IN"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fontScale="70000" lnSpcReduction="20000"/>
          </a:bodyPr>
          <a:lstStyle/>
          <a:p>
            <a:pPr algn="l"/>
            <a:r>
              <a:rPr lang="en-US" dirty="0"/>
              <a:t>                                                                                      PRESENTED BY:</a:t>
            </a:r>
          </a:p>
          <a:p>
            <a:pPr algn="l"/>
            <a:r>
              <a:rPr lang="en-US" dirty="0"/>
              <a:t>                                                                                       ASIS JOVIN A</a:t>
            </a:r>
          </a:p>
          <a:p>
            <a:pPr algn="l"/>
            <a:r>
              <a:rPr lang="en-US" dirty="0"/>
              <a:t>                                                                                       III YEAR,KVCET</a:t>
            </a:r>
            <a:r>
              <a:rPr lang="en-IN" dirty="0"/>
              <a:t>,AI&amp;DS</a:t>
            </a:r>
          </a:p>
          <a:p>
            <a:pPr algn="l"/>
            <a:r>
              <a:rPr lang="en-US" dirty="0"/>
              <a:t>                                                                                       NM ID:au421221243002</a:t>
            </a:r>
          </a:p>
          <a:p>
            <a:pPr algn="l"/>
            <a:r>
              <a:rPr lang="en-US" dirty="0"/>
              <a:t>                                                                                       Gmail id: asisjovinfernando2003@gmail.com</a:t>
            </a:r>
          </a:p>
          <a:p>
            <a:endParaRPr lang="en-US" dirty="0"/>
          </a:p>
        </p:txBody>
      </p:sp>
    </p:spTree>
    <p:extLst>
      <p:ext uri="{BB962C8B-B14F-4D97-AF65-F5344CB8AC3E}">
        <p14:creationId xmlns:p14="http://schemas.microsoft.com/office/powerpoint/2010/main" val="158469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640" y="325121"/>
            <a:ext cx="10551160" cy="1365568"/>
          </a:xfrm>
        </p:spPr>
        <p:txBody>
          <a:bodyPr>
            <a:normAutofit/>
          </a:bodyPr>
          <a:lstStyle/>
          <a:p>
            <a:r>
              <a:rPr lang="en-US" sz="3200" b="1" dirty="0">
                <a:latin typeface="Times New Roman" panose="02020603050405020304" pitchFamily="18" charset="0"/>
                <a:cs typeface="Times New Roman" panose="02020603050405020304" pitchFamily="18" charset="0"/>
              </a:rPr>
              <a:t>Future works: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a:t>Moving forward, there are several avenues for future work in the domain of IPL analysis using collaborative filtering techniques. Firstly, incorporating more sophisticated machine learning models, such as deep learning architectures, could further enhance the accuracy and predictive capabilities of the models by capturing complex nonlinear relationships within the data.</a:t>
            </a:r>
          </a:p>
          <a:p>
            <a:r>
              <a:rPr lang="en-US" dirty="0"/>
              <a:t> Additionally, exploring advanced feature engineering techniques, including sentiment analysis of match commentary and social media data, could provide valuable insights into the psychological and emotional aspects influencing player performance and team dynamics.</a:t>
            </a:r>
            <a:endParaRPr lang="en-IN" dirty="0"/>
          </a:p>
        </p:txBody>
      </p:sp>
    </p:spTree>
    <p:extLst>
      <p:ext uri="{BB962C8B-B14F-4D97-AF65-F5344CB8AC3E}">
        <p14:creationId xmlns:p14="http://schemas.microsoft.com/office/powerpoint/2010/main" val="2980372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REFERENCE:</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Data set: https://www.kaggle.com/code/akashdubey022/data-analysis-and-prediction-of-ipl/log</a:t>
            </a:r>
          </a:p>
          <a:p>
            <a:r>
              <a:rPr lang="en-US" dirty="0"/>
              <a:t>Libraries(</a:t>
            </a:r>
            <a:r>
              <a:rPr lang="en-US" dirty="0" err="1"/>
              <a:t>pandas,numpy</a:t>
            </a:r>
            <a:r>
              <a:rPr lang="en-US" dirty="0"/>
              <a:t> </a:t>
            </a:r>
            <a:r>
              <a:rPr lang="en-US" dirty="0" err="1"/>
              <a:t>etc</a:t>
            </a:r>
            <a:r>
              <a:rPr lang="en-US" dirty="0"/>
              <a:t>….)</a:t>
            </a:r>
          </a:p>
          <a:p>
            <a:r>
              <a:rPr lang="en-US" dirty="0" err="1"/>
              <a:t>Github:https</a:t>
            </a:r>
            <a:r>
              <a:rPr lang="en-US" dirty="0"/>
              <a:t>://www.github.com/ipl-analysis</a:t>
            </a:r>
          </a:p>
          <a:p>
            <a:endParaRPr lang="en-IN" dirty="0"/>
          </a:p>
        </p:txBody>
      </p:sp>
    </p:spTree>
    <p:extLst>
      <p:ext uri="{BB962C8B-B14F-4D97-AF65-F5344CB8AC3E}">
        <p14:creationId xmlns:p14="http://schemas.microsoft.com/office/powerpoint/2010/main" val="1398261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291"/>
            <a:ext cx="10515600" cy="1325563"/>
          </a:xfrm>
        </p:spPr>
        <p:txBody>
          <a:bodyPr>
            <a:normAutofit/>
          </a:bodyPr>
          <a:lstStyle/>
          <a:p>
            <a:r>
              <a:rPr lang="en-US" sz="2400" b="1" dirty="0">
                <a:latin typeface="Times New Roman" panose="02020603050405020304" pitchFamily="18" charset="0"/>
                <a:cs typeface="Times New Roman" panose="02020603050405020304" pitchFamily="18" charset="0"/>
              </a:rPr>
              <a:t>   PROBLEM STATEMENT: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19200"/>
            <a:ext cx="10083800" cy="4957763"/>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In the realm of sports analytics, particularly in the context of the Indian Premier League (IPL), leveraging collaborative filtering techniques presents a compelling challenge. The IPL, a premier Twenty20 cricket league, features a multitude of players with varying skill sets and performances across different seasons and teams. </a:t>
            </a:r>
          </a:p>
          <a:p>
            <a:pPr algn="just"/>
            <a:r>
              <a:rPr lang="en-US" sz="2400" dirty="0">
                <a:latin typeface="Times New Roman" panose="02020603050405020304" pitchFamily="18" charset="0"/>
                <a:cs typeface="Times New Roman" panose="02020603050405020304" pitchFamily="18" charset="0"/>
              </a:rPr>
              <a:t>The problem at hand involves analyzing player performance data within IPL matches using collaborative filtering methods to derive meaningful insights. Collaborative filtering involves predicting player performance or team dynamics based on past behaviors and interactions, such as batting averages, bowling economy rates, strike rates, and match-winning contributions. </a:t>
            </a:r>
          </a:p>
          <a:p>
            <a:pPr algn="just"/>
            <a:r>
              <a:rPr lang="en-US" sz="2400" dirty="0">
                <a:latin typeface="Times New Roman" panose="02020603050405020304" pitchFamily="18" charset="0"/>
                <a:cs typeface="Times New Roman" panose="02020603050405020304" pitchFamily="18" charset="0"/>
              </a:rPr>
              <a:t>By employing collaborative filtering algorithms, we aim to uncover hidden patterns, player synergies, and team strategies within the IPL ecosystem. This analysis could potentially aid team management in player selection, strategic planning, and identifying key matchups, thereby enhancing their competitive edge in the dynamic landscape of IPL cricket.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2605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dirty="0">
                <a:latin typeface="Times New Roman" panose="02020603050405020304" pitchFamily="18" charset="0"/>
                <a:cs typeface="Times New Roman" panose="02020603050405020304" pitchFamily="18" charset="0"/>
              </a:rPr>
              <a:t>PROPOSED SYSTEM</a:t>
            </a:r>
            <a:br>
              <a:rPr lang="en-IN"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lstStyle/>
          <a:p>
            <a:endParaRPr lang="en-IN" dirty="0"/>
          </a:p>
        </p:txBody>
      </p:sp>
      <p:sp>
        <p:nvSpPr>
          <p:cNvPr id="4" name="Rectangle 3"/>
          <p:cNvSpPr/>
          <p:nvPr/>
        </p:nvSpPr>
        <p:spPr>
          <a:xfrm>
            <a:off x="838200" y="1761173"/>
            <a:ext cx="2418080" cy="72136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collection </a:t>
            </a:r>
            <a:endParaRPr lang="en-IN" dirty="0"/>
          </a:p>
        </p:txBody>
      </p:sp>
      <p:sp>
        <p:nvSpPr>
          <p:cNvPr id="5" name="Rectangle 4"/>
          <p:cNvSpPr/>
          <p:nvPr/>
        </p:nvSpPr>
        <p:spPr>
          <a:xfrm>
            <a:off x="4886960" y="1825625"/>
            <a:ext cx="2418080" cy="72136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 the necessary functions</a:t>
            </a:r>
            <a:endParaRPr lang="en-IN" dirty="0"/>
          </a:p>
        </p:txBody>
      </p:sp>
      <p:sp>
        <p:nvSpPr>
          <p:cNvPr id="6" name="Rectangle 5"/>
          <p:cNvSpPr/>
          <p:nvPr/>
        </p:nvSpPr>
        <p:spPr>
          <a:xfrm>
            <a:off x="8935720" y="1825625"/>
            <a:ext cx="2418080" cy="72136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preparation</a:t>
            </a:r>
            <a:endParaRPr lang="en-IN" dirty="0"/>
          </a:p>
        </p:txBody>
      </p:sp>
      <p:sp>
        <p:nvSpPr>
          <p:cNvPr id="7" name="Rectangle 6"/>
          <p:cNvSpPr/>
          <p:nvPr/>
        </p:nvSpPr>
        <p:spPr>
          <a:xfrm>
            <a:off x="8935720" y="3640614"/>
            <a:ext cx="2418080" cy="72136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processing</a:t>
            </a:r>
            <a:endParaRPr lang="en-IN" dirty="0"/>
          </a:p>
        </p:txBody>
      </p:sp>
      <p:sp>
        <p:nvSpPr>
          <p:cNvPr id="8" name="Rectangle 7"/>
          <p:cNvSpPr/>
          <p:nvPr/>
        </p:nvSpPr>
        <p:spPr>
          <a:xfrm>
            <a:off x="4886960" y="3738880"/>
            <a:ext cx="2418080" cy="72136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Splitting of Data</a:t>
            </a:r>
            <a:endParaRPr lang="en-IN" dirty="0"/>
          </a:p>
        </p:txBody>
      </p:sp>
      <p:sp>
        <p:nvSpPr>
          <p:cNvPr id="9" name="Rectangle 8"/>
          <p:cNvSpPr/>
          <p:nvPr/>
        </p:nvSpPr>
        <p:spPr>
          <a:xfrm>
            <a:off x="838200" y="3890646"/>
            <a:ext cx="2418080" cy="72136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building</a:t>
            </a:r>
            <a:endParaRPr lang="en-IN" dirty="0"/>
          </a:p>
        </p:txBody>
      </p:sp>
      <p:sp>
        <p:nvSpPr>
          <p:cNvPr id="10" name="Rectangle 9"/>
          <p:cNvSpPr/>
          <p:nvPr/>
        </p:nvSpPr>
        <p:spPr>
          <a:xfrm>
            <a:off x="838200" y="5455603"/>
            <a:ext cx="2418080" cy="72136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the model</a:t>
            </a:r>
            <a:endParaRPr lang="en-IN" dirty="0"/>
          </a:p>
        </p:txBody>
      </p:sp>
      <p:sp>
        <p:nvSpPr>
          <p:cNvPr id="11" name="Rectangle 10"/>
          <p:cNvSpPr/>
          <p:nvPr/>
        </p:nvSpPr>
        <p:spPr>
          <a:xfrm>
            <a:off x="4886960" y="5455603"/>
            <a:ext cx="2418080" cy="72136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 the model</a:t>
            </a:r>
            <a:endParaRPr lang="en-IN" dirty="0"/>
          </a:p>
        </p:txBody>
      </p:sp>
      <p:sp>
        <p:nvSpPr>
          <p:cNvPr id="12" name="Rectangle 11"/>
          <p:cNvSpPr/>
          <p:nvPr/>
        </p:nvSpPr>
        <p:spPr>
          <a:xfrm>
            <a:off x="8935720" y="5354320"/>
            <a:ext cx="2418080" cy="72136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Accuracy of the model</a:t>
            </a:r>
            <a:endParaRPr lang="en-IN" dirty="0"/>
          </a:p>
        </p:txBody>
      </p:sp>
      <p:sp>
        <p:nvSpPr>
          <p:cNvPr id="13" name="Right Arrow 12"/>
          <p:cNvSpPr/>
          <p:nvPr/>
        </p:nvSpPr>
        <p:spPr>
          <a:xfrm>
            <a:off x="3256280" y="2009614"/>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7305040" y="2080259"/>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a:off x="3256280" y="5652135"/>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Arrow 15"/>
          <p:cNvSpPr/>
          <p:nvPr/>
        </p:nvSpPr>
        <p:spPr>
          <a:xfrm>
            <a:off x="7305040" y="5608398"/>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Arrow 17"/>
          <p:cNvSpPr/>
          <p:nvPr/>
        </p:nvSpPr>
        <p:spPr>
          <a:xfrm rot="10800000">
            <a:off x="3256280" y="4001294"/>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ight Arrow 18"/>
          <p:cNvSpPr/>
          <p:nvPr/>
        </p:nvSpPr>
        <p:spPr>
          <a:xfrm rot="10800000">
            <a:off x="7305040" y="3991249"/>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ight Arrow 19"/>
          <p:cNvSpPr/>
          <p:nvPr/>
        </p:nvSpPr>
        <p:spPr>
          <a:xfrm rot="5400000">
            <a:off x="9633703" y="2961920"/>
            <a:ext cx="1083151" cy="27424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16"/>
          <p:cNvSpPr/>
          <p:nvPr/>
        </p:nvSpPr>
        <p:spPr>
          <a:xfrm>
            <a:off x="1889760" y="4612006"/>
            <a:ext cx="203200" cy="84359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72653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SYSTEM APPROACH</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SYSTEM REQUIREMENTS:</a:t>
            </a:r>
          </a:p>
          <a:p>
            <a:endParaRPr lang="en-US" dirty="0"/>
          </a:p>
          <a:p>
            <a:r>
              <a:rPr lang="en-US" dirty="0"/>
              <a:t> HARDWARE: Laptop i3 processor with 4gb ram,keyboard,mouse</a:t>
            </a:r>
          </a:p>
          <a:p>
            <a:endParaRPr lang="en-US" dirty="0"/>
          </a:p>
          <a:p>
            <a:r>
              <a:rPr lang="en-US" dirty="0"/>
              <a:t>Software: Google Collab</a:t>
            </a:r>
            <a:endParaRPr lang="en-IN" dirty="0"/>
          </a:p>
        </p:txBody>
      </p:sp>
    </p:spTree>
    <p:extLst>
      <p:ext uri="{BB962C8B-B14F-4D97-AF65-F5344CB8AC3E}">
        <p14:creationId xmlns:p14="http://schemas.microsoft.com/office/powerpoint/2010/main" val="1297265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45800" cy="2510155"/>
          </a:xfrm>
        </p:spPr>
        <p:txBody>
          <a:bodyPr>
            <a:normAutofit/>
          </a:bodyPr>
          <a:lstStyle/>
          <a:p>
            <a:r>
              <a:rPr lang="en-US" sz="2400" b="1" dirty="0">
                <a:latin typeface="Times New Roman" panose="02020603050405020304" pitchFamily="18" charset="0"/>
                <a:cs typeface="Times New Roman" panose="02020603050405020304" pitchFamily="18" charset="0"/>
              </a:rPr>
              <a:t>Problem Formulation: </a:t>
            </a:r>
            <a:r>
              <a:rPr lang="en-US" sz="2400" dirty="0">
                <a:latin typeface="Times New Roman" panose="02020603050405020304" pitchFamily="18" charset="0"/>
                <a:cs typeface="Times New Roman" panose="02020603050405020304" pitchFamily="18" charset="0"/>
              </a:rPr>
              <a:t>The problem at hand involves leveraging collaborative filtering techniques to analyze player performance data within the Indian Premier League (IPL). Specifically, the formulation revolves around predicting player performance and team dynamics based on historical data, including batting averages, bowling economy rates, strike rates, and match-winning contributions.</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672080"/>
            <a:ext cx="10845800" cy="4185919"/>
          </a:xfrm>
        </p:spPr>
        <p:txBody>
          <a:bodyPr>
            <a:normAutofit fontScale="47500" lnSpcReduction="20000"/>
          </a:bodyPr>
          <a:lstStyle/>
          <a:p>
            <a:r>
              <a:rPr lang="en-IN" sz="5100" b="1" dirty="0">
                <a:latin typeface="Times New Roman" panose="02020603050405020304" pitchFamily="18" charset="0"/>
                <a:cs typeface="Times New Roman" panose="02020603050405020304" pitchFamily="18" charset="0"/>
              </a:rPr>
              <a:t>Data Exploration:</a:t>
            </a:r>
            <a:endParaRPr lang="en-IN" sz="5100" dirty="0">
              <a:latin typeface="Times New Roman" panose="02020603050405020304" pitchFamily="18" charset="0"/>
              <a:cs typeface="Times New Roman" panose="02020603050405020304" pitchFamily="18" charset="0"/>
            </a:endParaRPr>
          </a:p>
          <a:p>
            <a:r>
              <a:rPr lang="en-IN" sz="5100" dirty="0">
                <a:latin typeface="Times New Roman" panose="02020603050405020304" pitchFamily="18" charset="0"/>
                <a:cs typeface="Times New Roman" panose="02020603050405020304" pitchFamily="18" charset="0"/>
              </a:rPr>
              <a:t>Dataset collection.</a:t>
            </a:r>
          </a:p>
          <a:p>
            <a:r>
              <a:rPr lang="en-IN" sz="5100" dirty="0">
                <a:latin typeface="Times New Roman" panose="02020603050405020304" pitchFamily="18" charset="0"/>
                <a:cs typeface="Times New Roman" panose="02020603050405020304" pitchFamily="18" charset="0"/>
              </a:rPr>
              <a:t>Exploratory data analysis (EDA).</a:t>
            </a:r>
          </a:p>
          <a:p>
            <a:r>
              <a:rPr lang="en-IN" sz="5100" b="1" dirty="0">
                <a:latin typeface="Times New Roman" panose="02020603050405020304" pitchFamily="18" charset="0"/>
                <a:cs typeface="Times New Roman" panose="02020603050405020304" pitchFamily="18" charset="0"/>
              </a:rPr>
              <a:t>Algorithm Selection and Implementation:</a:t>
            </a:r>
            <a:endParaRPr lang="en-IN" sz="5100" dirty="0">
              <a:latin typeface="Times New Roman" panose="02020603050405020304" pitchFamily="18" charset="0"/>
              <a:cs typeface="Times New Roman" panose="02020603050405020304" pitchFamily="18" charset="0"/>
            </a:endParaRPr>
          </a:p>
          <a:p>
            <a:r>
              <a:rPr lang="en-IN" sz="5100" dirty="0">
                <a:latin typeface="Times New Roman" panose="02020603050405020304" pitchFamily="18" charset="0"/>
                <a:cs typeface="Times New Roman" panose="02020603050405020304" pitchFamily="18" charset="0"/>
              </a:rPr>
              <a:t>Utilizing Convolutional Neural Networks (CNNs).</a:t>
            </a:r>
          </a:p>
          <a:p>
            <a:r>
              <a:rPr lang="en-IN" sz="5100" dirty="0">
                <a:latin typeface="Times New Roman" panose="02020603050405020304" pitchFamily="18" charset="0"/>
                <a:cs typeface="Times New Roman" panose="02020603050405020304" pitchFamily="18" charset="0"/>
              </a:rPr>
              <a:t>Training and validation.</a:t>
            </a:r>
          </a:p>
          <a:p>
            <a:r>
              <a:rPr lang="en-IN" sz="5100" dirty="0">
                <a:latin typeface="Times New Roman" panose="02020603050405020304" pitchFamily="18" charset="0"/>
                <a:cs typeface="Times New Roman" panose="02020603050405020304" pitchFamily="18" charset="0"/>
              </a:rPr>
              <a:t>Model evaluation.</a:t>
            </a:r>
          </a:p>
          <a:p>
            <a:r>
              <a:rPr lang="en-IN" sz="5100" b="1" dirty="0">
                <a:latin typeface="Times New Roman" panose="02020603050405020304" pitchFamily="18" charset="0"/>
                <a:cs typeface="Times New Roman" panose="02020603050405020304" pitchFamily="18" charset="0"/>
              </a:rPr>
              <a:t>Deployment:</a:t>
            </a:r>
            <a:endParaRPr lang="en-IN" sz="5100" dirty="0">
              <a:latin typeface="Times New Roman" panose="02020603050405020304" pitchFamily="18" charset="0"/>
              <a:cs typeface="Times New Roman" panose="02020603050405020304" pitchFamily="18" charset="0"/>
            </a:endParaRPr>
          </a:p>
          <a:p>
            <a:r>
              <a:rPr lang="en-IN" sz="5100" dirty="0">
                <a:latin typeface="Times New Roman" panose="02020603050405020304" pitchFamily="18" charset="0"/>
                <a:cs typeface="Times New Roman" panose="02020603050405020304" pitchFamily="18" charset="0"/>
              </a:rPr>
              <a:t>Integration into application.</a:t>
            </a:r>
          </a:p>
          <a:p>
            <a:r>
              <a:rPr lang="en-IN" sz="5100" dirty="0">
                <a:latin typeface="Times New Roman" panose="02020603050405020304" pitchFamily="18" charset="0"/>
                <a:cs typeface="Times New Roman" panose="02020603050405020304" pitchFamily="18" charset="0"/>
              </a:rPr>
              <a:t>Scalability and reliability.</a:t>
            </a:r>
          </a:p>
          <a:p>
            <a:r>
              <a:rPr lang="en-IN" sz="5100" dirty="0">
                <a:latin typeface="Times New Roman" panose="02020603050405020304" pitchFamily="18" charset="0"/>
                <a:cs typeface="Times New Roman" panose="02020603050405020304" pitchFamily="18" charset="0"/>
              </a:rPr>
              <a:t>Continuous improvement.</a:t>
            </a:r>
          </a:p>
          <a:p>
            <a:endParaRPr lang="en-US" sz="51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11735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endParaRPr lang="en-IN" dirty="0"/>
          </a:p>
        </p:txBody>
      </p:sp>
      <p:sp>
        <p:nvSpPr>
          <p:cNvPr id="3" name="Content Placeholder 2"/>
          <p:cNvSpPr>
            <a:spLocks noGrp="1"/>
          </p:cNvSpPr>
          <p:nvPr>
            <p:ph idx="1"/>
          </p:nvPr>
        </p:nvSpPr>
        <p:spPr>
          <a:xfrm>
            <a:off x="838200" y="528320"/>
            <a:ext cx="10515600" cy="5648643"/>
          </a:xfrm>
        </p:spPr>
        <p:txBody>
          <a:bodyPr>
            <a:normAutofit fontScale="85000" lnSpcReduction="20000"/>
          </a:bodyPr>
          <a:lstStyle/>
          <a:p>
            <a:endParaRPr lang="en-US" dirty="0"/>
          </a:p>
          <a:p>
            <a:pPr marL="0" indent="0">
              <a:buNone/>
            </a:pPr>
            <a:r>
              <a:rPr lang="en-US" dirty="0">
                <a:latin typeface="Times New Roman" panose="02020603050405020304" pitchFamily="18" charset="0"/>
                <a:cs typeface="Times New Roman" panose="02020603050405020304" pitchFamily="18" charset="0"/>
              </a:rPr>
              <a:t>F</a:t>
            </a:r>
            <a:r>
              <a:rPr lang="en-US" b="1" dirty="0">
                <a:latin typeface="Times New Roman" panose="02020603050405020304" pitchFamily="18" charset="0"/>
                <a:cs typeface="Times New Roman" panose="02020603050405020304" pitchFamily="18" charset="0"/>
              </a:rPr>
              <a:t>eatures Used for Training:</a:t>
            </a:r>
          </a:p>
          <a:p>
            <a:r>
              <a:rPr lang="en-US" dirty="0">
                <a:latin typeface="Times New Roman" panose="02020603050405020304" pitchFamily="18" charset="0"/>
                <a:cs typeface="Times New Roman" panose="02020603050405020304" pitchFamily="18" charset="0"/>
              </a:rPr>
              <a:t>In the training phase, a variety of features extracted from the IPL data are utilized to build effective collaborative filtering models. These features encompass a wide range of player-specific statistics, match-related metrics, and contextual factors essential for understanding player performance and team dynamics within the IPL.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Player-specific features include batting averages, bowling economy rates, strike rates, number of wickets taken, runs scored, and other performance indicators. These metrics provide insights into individual player capabilities and contributions to their respective teams.</a:t>
            </a:r>
          </a:p>
          <a:p>
            <a:pPr marL="0" indent="0">
              <a:buNone/>
            </a:pPr>
            <a:r>
              <a:rPr lang="en-US" b="1" dirty="0">
                <a:latin typeface="Times New Roman" panose="02020603050405020304" pitchFamily="18" charset="0"/>
                <a:cs typeface="Times New Roman" panose="02020603050405020304" pitchFamily="18" charset="0"/>
              </a:rPr>
              <a:t>Training </a:t>
            </a:r>
            <a:r>
              <a:rPr lang="en-US" b="1" dirty="0" err="1">
                <a:latin typeface="Times New Roman" panose="02020603050405020304" pitchFamily="18" charset="0"/>
                <a:cs typeface="Times New Roman" panose="02020603050405020304" pitchFamily="18" charset="0"/>
              </a:rPr>
              <a:t>Hyperparameters</a:t>
            </a:r>
            <a:r>
              <a:rPr lang="en-US" b="1" dirty="0">
                <a:latin typeface="Times New Roman" panose="02020603050405020304" pitchFamily="18" charset="0"/>
                <a:cs typeface="Times New Roman" panose="02020603050405020304" pitchFamily="18" charset="0"/>
              </a:rPr>
              <a:t> Used:</a:t>
            </a:r>
          </a:p>
          <a:p>
            <a:r>
              <a:rPr lang="en-US" dirty="0">
                <a:latin typeface="Times New Roman" panose="02020603050405020304" pitchFamily="18" charset="0"/>
                <a:cs typeface="Times New Roman" panose="02020603050405020304" pitchFamily="18" charset="0"/>
              </a:rPr>
              <a:t>Epochs:10</a:t>
            </a:r>
          </a:p>
          <a:p>
            <a:r>
              <a:rPr lang="en-US" dirty="0">
                <a:latin typeface="Times New Roman" panose="02020603050405020304" pitchFamily="18" charset="0"/>
                <a:cs typeface="Times New Roman" panose="02020603050405020304" pitchFamily="18" charset="0"/>
              </a:rPr>
              <a:t>Batch size:32</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Model Evaluation (Accuracy): 79%</a:t>
            </a:r>
          </a:p>
        </p:txBody>
      </p:sp>
    </p:spTree>
    <p:extLst>
      <p:ext uri="{BB962C8B-B14F-4D97-AF65-F5344CB8AC3E}">
        <p14:creationId xmlns:p14="http://schemas.microsoft.com/office/powerpoint/2010/main" val="1949866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endParaRPr lang="en-IN" dirty="0"/>
          </a:p>
        </p:txBody>
      </p:sp>
      <p:sp>
        <p:nvSpPr>
          <p:cNvPr id="3" name="Content Placeholder 2"/>
          <p:cNvSpPr>
            <a:spLocks noGrp="1"/>
          </p:cNvSpPr>
          <p:nvPr>
            <p:ph idx="1"/>
          </p:nvPr>
        </p:nvSpPr>
        <p:spPr>
          <a:xfrm>
            <a:off x="762000" y="548640"/>
            <a:ext cx="10591800" cy="5628323"/>
          </a:xfrm>
        </p:spPr>
        <p:txBody>
          <a:bodyPr/>
          <a:lstStyle/>
          <a:p>
            <a:r>
              <a:rPr lang="en-US" b="1" dirty="0"/>
              <a:t>Data Preprocessing:</a:t>
            </a:r>
            <a:r>
              <a:rPr lang="en-US" dirty="0"/>
              <a:t> Handle missing values, scale features, and encode categorical variables.</a:t>
            </a:r>
          </a:p>
          <a:p>
            <a:r>
              <a:rPr lang="en-US" b="1" dirty="0"/>
              <a:t>Input to Model: </a:t>
            </a:r>
            <a:r>
              <a:rPr lang="en-US" dirty="0"/>
              <a:t>A one-line input to the collaborative filtering model could consist of historical player statistics, match outcomes, and contextual factors such as venue conditions, pitch type, and weather conditions, concatenated into a feature vector for training the model.</a:t>
            </a:r>
          </a:p>
          <a:p>
            <a:r>
              <a:rPr lang="en-US" b="1" dirty="0"/>
              <a:t>Model Prediction:</a:t>
            </a:r>
            <a:r>
              <a:rPr lang="en-US" dirty="0"/>
              <a:t> Obtain the model's prediction for the new data.</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8187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RESULT:</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Accuracy :79%</a:t>
            </a:r>
          </a:p>
          <a:p>
            <a:pPr marL="0" indent="0">
              <a:buNone/>
            </a:pPr>
            <a:r>
              <a:rPr lang="en-US" dirty="0"/>
              <a:t>No of team </a:t>
            </a:r>
            <a:r>
              <a:rPr lang="en-US" dirty="0" err="1"/>
              <a:t>ipl</a:t>
            </a:r>
            <a:r>
              <a:rPr lang="en-US" dirty="0"/>
              <a:t> matches won</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440" y="2884190"/>
            <a:ext cx="9804400" cy="3811250"/>
          </a:xfrm>
          <a:prstGeom prst="rect">
            <a:avLst/>
          </a:prstGeom>
        </p:spPr>
      </p:pic>
    </p:spTree>
    <p:extLst>
      <p:ext uri="{BB962C8B-B14F-4D97-AF65-F5344CB8AC3E}">
        <p14:creationId xmlns:p14="http://schemas.microsoft.com/office/powerpoint/2010/main" val="3925898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US" dirty="0"/>
              <a:t>In conclusion, leveraging collaborative filtering techniques for analyzing player performance data within the Indian Premier League (IPL) offers valuable insights into the dynamics of cricket matches. </a:t>
            </a:r>
          </a:p>
          <a:p>
            <a:pPr algn="just"/>
            <a:r>
              <a:rPr lang="en-US" dirty="0"/>
              <a:t>By incorporating player statistics, match outcomes, and contextual factors, collaborative filtering models can accurately predict player performance and team synergies, aiding IPL franchises in strategic decision-making and team composition.</a:t>
            </a:r>
          </a:p>
          <a:p>
            <a:pPr algn="just"/>
            <a:r>
              <a:rPr lang="en-US" dirty="0"/>
              <a:t> Through careful parameter tuning and feature engineering, these models can uncover hidden patterns and relationships within the IPL ecosystem, ultimately enhancing the competitive edge of teams in the league. As the IPL continues to evolve, collaborative filtering remains a powerful tool for extracting actionable insights from vast amounts of historical data, thereby contributing to the growth and success of cricket in the modern era.</a:t>
            </a:r>
            <a:endParaRPr lang="en-IN" dirty="0"/>
          </a:p>
        </p:txBody>
      </p:sp>
    </p:spTree>
    <p:extLst>
      <p:ext uri="{BB962C8B-B14F-4D97-AF65-F5344CB8AC3E}">
        <p14:creationId xmlns:p14="http://schemas.microsoft.com/office/powerpoint/2010/main" val="2643539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782</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IPL PREDECTION ANALYSIS</vt:lpstr>
      <vt:lpstr>   PROBLEM STATEMENT:</vt:lpstr>
      <vt:lpstr>PROPOSED SYSTEM </vt:lpstr>
      <vt:lpstr>SYSTEM APPROACH</vt:lpstr>
      <vt:lpstr>Problem Formulation: The problem at hand involves leveraging collaborative filtering techniques to analyze player performance data within the Indian Premier League (IPL). Specifically, the formulation revolves around predicting player performance and team dynamics based on historical data, including batting averages, bowling economy rates, strike rates, and match-winning contributions. </vt:lpstr>
      <vt:lpstr>.</vt:lpstr>
      <vt:lpstr>.</vt:lpstr>
      <vt:lpstr>RESULT:</vt:lpstr>
      <vt:lpstr>CONCLUSION:</vt:lpstr>
      <vt:lpstr>Future works: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QUALITY ANALYSIS USING CONVOLUTIONAL NEURAL NETWORK</dc:title>
  <dc:creator>JOEVIN</dc:creator>
  <cp:lastModifiedBy>JOEVIN</cp:lastModifiedBy>
  <cp:revision>10</cp:revision>
  <dcterms:created xsi:type="dcterms:W3CDTF">2024-03-25T12:05:05Z</dcterms:created>
  <dcterms:modified xsi:type="dcterms:W3CDTF">2024-03-25T16:31:09Z</dcterms:modified>
</cp:coreProperties>
</file>