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5"/>
  </p:notesMasterIdLst>
  <p:sldIdLst>
    <p:sldId id="338" r:id="rId2"/>
    <p:sldId id="304" r:id="rId3"/>
    <p:sldId id="259" r:id="rId4"/>
    <p:sldId id="857" r:id="rId5"/>
    <p:sldId id="3857" r:id="rId6"/>
    <p:sldId id="257" r:id="rId7"/>
    <p:sldId id="3866" r:id="rId8"/>
    <p:sldId id="3865" r:id="rId9"/>
    <p:sldId id="848" r:id="rId10"/>
    <p:sldId id="318" r:id="rId11"/>
    <p:sldId id="3868" r:id="rId12"/>
    <p:sldId id="3869" r:id="rId13"/>
    <p:sldId id="317" r:id="rId14"/>
    <p:sldId id="260" r:id="rId15"/>
    <p:sldId id="309" r:id="rId16"/>
    <p:sldId id="328" r:id="rId17"/>
    <p:sldId id="850" r:id="rId18"/>
    <p:sldId id="3863" r:id="rId19"/>
    <p:sldId id="335" r:id="rId20"/>
    <p:sldId id="336" r:id="rId21"/>
    <p:sldId id="3867" r:id="rId22"/>
    <p:sldId id="858" r:id="rId23"/>
    <p:sldId id="859" r:id="rId24"/>
    <p:sldId id="860" r:id="rId25"/>
    <p:sldId id="3859" r:id="rId26"/>
    <p:sldId id="3860" r:id="rId27"/>
    <p:sldId id="3861" r:id="rId28"/>
    <p:sldId id="3862" r:id="rId29"/>
    <p:sldId id="3864" r:id="rId30"/>
    <p:sldId id="3870" r:id="rId31"/>
    <p:sldId id="3871" r:id="rId32"/>
    <p:sldId id="3872" r:id="rId33"/>
    <p:sldId id="267" r:id="rId3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6BD7E4D-92FF-0BC2-AC49-C58B5CB57D5E}" name="Archana  Malik" initials="AM" userId="S::Archana.15026@lpu.in::b81a9e95-4631-499a-ba3b-8b9607d35f08"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85967" autoAdjust="0"/>
  </p:normalViewPr>
  <p:slideViewPr>
    <p:cSldViewPr>
      <p:cViewPr varScale="1">
        <p:scale>
          <a:sx n="71" d="100"/>
          <a:sy n="71" d="100"/>
        </p:scale>
        <p:origin x="1810"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rgi kalia" userId="cb59b880211b7ac4" providerId="LiveId" clId="{0C1E2927-7443-4E42-B1FC-5DF3D0B1C211}"/>
    <pc:docChg chg="modSld">
      <pc:chgData name="gargi kalia" userId="cb59b880211b7ac4" providerId="LiveId" clId="{0C1E2927-7443-4E42-B1FC-5DF3D0B1C211}" dt="2025-10-05T17:16:42.277" v="3" actId="123"/>
      <pc:docMkLst>
        <pc:docMk/>
      </pc:docMkLst>
      <pc:sldChg chg="modSp mod">
        <pc:chgData name="gargi kalia" userId="cb59b880211b7ac4" providerId="LiveId" clId="{0C1E2927-7443-4E42-B1FC-5DF3D0B1C211}" dt="2025-10-05T17:14:05.768" v="2" actId="20577"/>
        <pc:sldMkLst>
          <pc:docMk/>
          <pc:sldMk cId="2696754337" sldId="3865"/>
        </pc:sldMkLst>
        <pc:spChg chg="mod">
          <ac:chgData name="gargi kalia" userId="cb59b880211b7ac4" providerId="LiveId" clId="{0C1E2927-7443-4E42-B1FC-5DF3D0B1C211}" dt="2025-10-05T17:14:05.768" v="2" actId="20577"/>
          <ac:spMkLst>
            <pc:docMk/>
            <pc:sldMk cId="2696754337" sldId="3865"/>
            <ac:spMk id="5" creationId="{6DBE4FDE-6E50-4129-7F98-585C849BA539}"/>
          </ac:spMkLst>
        </pc:spChg>
      </pc:sldChg>
      <pc:sldChg chg="modSp mod">
        <pc:chgData name="gargi kalia" userId="cb59b880211b7ac4" providerId="LiveId" clId="{0C1E2927-7443-4E42-B1FC-5DF3D0B1C211}" dt="2025-10-05T17:04:22.657" v="0" actId="5793"/>
        <pc:sldMkLst>
          <pc:docMk/>
          <pc:sldMk cId="3389572161" sldId="3866"/>
        </pc:sldMkLst>
        <pc:spChg chg="mod">
          <ac:chgData name="gargi kalia" userId="cb59b880211b7ac4" providerId="LiveId" clId="{0C1E2927-7443-4E42-B1FC-5DF3D0B1C211}" dt="2025-10-05T17:04:22.657" v="0" actId="5793"/>
          <ac:spMkLst>
            <pc:docMk/>
            <pc:sldMk cId="3389572161" sldId="3866"/>
            <ac:spMk id="3" creationId="{FFC0942E-5A4D-148D-5284-711DD61ECE89}"/>
          </ac:spMkLst>
        </pc:spChg>
      </pc:sldChg>
      <pc:sldChg chg="modSp mod">
        <pc:chgData name="gargi kalia" userId="cb59b880211b7ac4" providerId="LiveId" clId="{0C1E2927-7443-4E42-B1FC-5DF3D0B1C211}" dt="2025-10-05T17:16:42.277" v="3" actId="123"/>
        <pc:sldMkLst>
          <pc:docMk/>
          <pc:sldMk cId="1372506125" sldId="3869"/>
        </pc:sldMkLst>
        <pc:spChg chg="mod">
          <ac:chgData name="gargi kalia" userId="cb59b880211b7ac4" providerId="LiveId" clId="{0C1E2927-7443-4E42-B1FC-5DF3D0B1C211}" dt="2025-10-05T17:16:42.277" v="3" actId="123"/>
          <ac:spMkLst>
            <pc:docMk/>
            <pc:sldMk cId="1372506125" sldId="3869"/>
            <ac:spMk id="3" creationId="{066CB31F-274D-83F2-E49B-E90FBFEF3AD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2D2C033-E378-17C3-18C2-7CEE429BA7ED}"/>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IN"/>
          </a:p>
        </p:txBody>
      </p:sp>
      <p:sp>
        <p:nvSpPr>
          <p:cNvPr id="3" name="Date Placeholder 2">
            <a:extLst>
              <a:ext uri="{FF2B5EF4-FFF2-40B4-BE49-F238E27FC236}">
                <a16:creationId xmlns:a16="http://schemas.microsoft.com/office/drawing/2014/main" id="{E48C7CBC-9108-225F-213C-CDC7FAA36B05}"/>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FAB003E5-2BE6-4B37-B7DE-2B6016BA080E}" type="datetimeFigureOut">
              <a:rPr lang="en-IN"/>
              <a:pPr>
                <a:defRPr/>
              </a:pPr>
              <a:t>05-10-2025</a:t>
            </a:fld>
            <a:endParaRPr lang="en-IN"/>
          </a:p>
        </p:txBody>
      </p:sp>
      <p:sp>
        <p:nvSpPr>
          <p:cNvPr id="4" name="Slide Image Placeholder 3">
            <a:extLst>
              <a:ext uri="{FF2B5EF4-FFF2-40B4-BE49-F238E27FC236}">
                <a16:creationId xmlns:a16="http://schemas.microsoft.com/office/drawing/2014/main" id="{AA52EB60-F769-85A0-BC65-75FC5099C354}"/>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a:extLst>
              <a:ext uri="{FF2B5EF4-FFF2-40B4-BE49-F238E27FC236}">
                <a16:creationId xmlns:a16="http://schemas.microsoft.com/office/drawing/2014/main" id="{C1B66989-EB97-1D6B-E7FA-F3B92B6BAE53}"/>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a:extLst>
              <a:ext uri="{FF2B5EF4-FFF2-40B4-BE49-F238E27FC236}">
                <a16:creationId xmlns:a16="http://schemas.microsoft.com/office/drawing/2014/main" id="{D366B853-46AB-25D1-F11A-542E784F01E5}"/>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IN"/>
          </a:p>
        </p:txBody>
      </p:sp>
      <p:sp>
        <p:nvSpPr>
          <p:cNvPr id="7" name="Slide Number Placeholder 6">
            <a:extLst>
              <a:ext uri="{FF2B5EF4-FFF2-40B4-BE49-F238E27FC236}">
                <a16:creationId xmlns:a16="http://schemas.microsoft.com/office/drawing/2014/main" id="{BDFB5BDE-1C90-2A66-4300-3A538E8F335D}"/>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90BED6B5-8CB8-4CA1-BF2C-F9D5744A56B0}"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48749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9F0C7676-454B-6E7D-7A32-232A56F0DA8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a:extLst>
              <a:ext uri="{FF2B5EF4-FFF2-40B4-BE49-F238E27FC236}">
                <a16:creationId xmlns:a16="http://schemas.microsoft.com/office/drawing/2014/main" id="{8F908531-36EB-F160-319B-6D7BD47A837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17412" name="Slide Number Placeholder 3">
            <a:extLst>
              <a:ext uri="{FF2B5EF4-FFF2-40B4-BE49-F238E27FC236}">
                <a16:creationId xmlns:a16="http://schemas.microsoft.com/office/drawing/2014/main" id="{6967E7A1-FF42-A847-0439-7C1AE35A24E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CACB826-8BC0-4236-A760-7D12A270C1B7}" type="slidenum">
              <a:rPr lang="en-IN" altLang="en-US" smtClean="0"/>
              <a:pPr>
                <a:spcBef>
                  <a:spcPct val="0"/>
                </a:spcBef>
              </a:pPr>
              <a:t>6</a:t>
            </a:fld>
            <a:endParaRPr lang="en-IN" altLang="en-US"/>
          </a:p>
        </p:txBody>
      </p:sp>
    </p:spTree>
    <p:extLst>
      <p:ext uri="{BB962C8B-B14F-4D97-AF65-F5344CB8AC3E}">
        <p14:creationId xmlns:p14="http://schemas.microsoft.com/office/powerpoint/2010/main" val="3101252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F1F1F"/>
                </a:solidFill>
                <a:effectLst/>
                <a:highlight>
                  <a:srgbClr val="FFFFFF"/>
                </a:highlight>
                <a:latin typeface="Google Sans"/>
              </a:rPr>
              <a:t>Analytics is </a:t>
            </a:r>
            <a:r>
              <a:rPr lang="en-US" b="0" i="0" dirty="0">
                <a:solidFill>
                  <a:srgbClr val="040C28"/>
                </a:solidFill>
                <a:effectLst/>
                <a:latin typeface="Google Sans"/>
              </a:rPr>
              <a:t>the process of discovering, interpreting, and communicating significant patterns in data</a:t>
            </a:r>
            <a:r>
              <a:rPr lang="en-US" b="0" i="0" dirty="0">
                <a:solidFill>
                  <a:srgbClr val="1F1F1F"/>
                </a:solidFill>
                <a:effectLst/>
                <a:highlight>
                  <a:srgbClr val="FFFFFF"/>
                </a:highlight>
                <a:latin typeface="Google Sans"/>
              </a:rPr>
              <a:t>. . Quite simply, analytics helps us see insights and meaningful data that we might not otherwise detect.</a:t>
            </a:r>
          </a:p>
          <a:p>
            <a:r>
              <a:rPr lang="en-US" b="0" i="0" dirty="0">
                <a:solidFill>
                  <a:srgbClr val="1F1F1F"/>
                </a:solidFill>
                <a:effectLst/>
                <a:highlight>
                  <a:srgbClr val="FFFFFF"/>
                </a:highlight>
                <a:latin typeface="Google Sans"/>
              </a:rPr>
              <a:t> </a:t>
            </a:r>
            <a:r>
              <a:rPr lang="en-US" b="0" i="0" dirty="0">
                <a:solidFill>
                  <a:srgbClr val="040C28"/>
                </a:solidFill>
                <a:effectLst/>
                <a:latin typeface="Google Sans"/>
              </a:rPr>
              <a:t>analysis deals with events that have already happened, while analytics steps on past and current data, and is primarily forward-looking</a:t>
            </a:r>
            <a:r>
              <a:rPr lang="en-US" b="0" i="0" dirty="0">
                <a:solidFill>
                  <a:srgbClr val="1F1F1F"/>
                </a:solidFill>
                <a:effectLst/>
                <a:highlight>
                  <a:srgbClr val="FFFFFF"/>
                </a:highlight>
                <a:latin typeface="Google Sans"/>
              </a:rPr>
              <a:t>.</a:t>
            </a:r>
            <a:endParaRPr lang="en-IN" dirty="0"/>
          </a:p>
        </p:txBody>
      </p:sp>
      <p:sp>
        <p:nvSpPr>
          <p:cNvPr id="4" name="Slide Number Placeholder 3"/>
          <p:cNvSpPr>
            <a:spLocks noGrp="1"/>
          </p:cNvSpPr>
          <p:nvPr>
            <p:ph type="sldNum" sz="quarter" idx="5"/>
          </p:nvPr>
        </p:nvSpPr>
        <p:spPr/>
        <p:txBody>
          <a:bodyPr/>
          <a:lstStyle/>
          <a:p>
            <a:pPr>
              <a:defRPr/>
            </a:pPr>
            <a:fld id="{90BED6B5-8CB8-4CA1-BF2C-F9D5744A56B0}" type="slidenum">
              <a:rPr lang="en-IN" altLang="en-US" smtClean="0"/>
              <a:pPr>
                <a:defRPr/>
              </a:pPr>
              <a:t>15</a:t>
            </a:fld>
            <a:endParaRPr lang="en-IN" altLang="en-US" dirty="0"/>
          </a:p>
        </p:txBody>
      </p:sp>
    </p:spTree>
    <p:extLst>
      <p:ext uri="{BB962C8B-B14F-4D97-AF65-F5344CB8AC3E}">
        <p14:creationId xmlns:p14="http://schemas.microsoft.com/office/powerpoint/2010/main" val="1555692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61F5E1A-EFB8-C278-5E2B-0A3DBBB9B3C4}"/>
              </a:ext>
            </a:extLst>
          </p:cNvPr>
          <p:cNvSpPr>
            <a:spLocks noGrp="1"/>
          </p:cNvSpPr>
          <p:nvPr>
            <p:ph type="dt" sz="half" idx="10"/>
          </p:nvPr>
        </p:nvSpPr>
        <p:spPr/>
        <p:txBody>
          <a:bodyPr/>
          <a:lstStyle>
            <a:lvl1pPr>
              <a:defRPr/>
            </a:lvl1pPr>
          </a:lstStyle>
          <a:p>
            <a:pPr>
              <a:defRPr/>
            </a:pPr>
            <a:fld id="{10F473AD-CFB5-44C9-B5EA-50557DCEDBE2}" type="datetime1">
              <a:rPr lang="en-IN"/>
              <a:pPr>
                <a:defRPr/>
              </a:pPr>
              <a:t>05-10-2025</a:t>
            </a:fld>
            <a:endParaRPr lang="en-IN"/>
          </a:p>
        </p:txBody>
      </p:sp>
      <p:sp>
        <p:nvSpPr>
          <p:cNvPr id="5" name="Footer Placeholder 4">
            <a:extLst>
              <a:ext uri="{FF2B5EF4-FFF2-40B4-BE49-F238E27FC236}">
                <a16:creationId xmlns:a16="http://schemas.microsoft.com/office/drawing/2014/main" id="{BC9AE043-6A3D-EB73-A2F3-52426DF10336}"/>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0EDDB69B-A67D-E563-8296-D73088BE2336}"/>
              </a:ext>
            </a:extLst>
          </p:cNvPr>
          <p:cNvSpPr>
            <a:spLocks noGrp="1"/>
          </p:cNvSpPr>
          <p:nvPr>
            <p:ph type="sldNum" sz="quarter" idx="12"/>
          </p:nvPr>
        </p:nvSpPr>
        <p:spPr/>
        <p:txBody>
          <a:bodyPr/>
          <a:lstStyle>
            <a:lvl1pPr>
              <a:defRPr/>
            </a:lvl1pPr>
          </a:lstStyle>
          <a:p>
            <a:pPr>
              <a:defRPr/>
            </a:pPr>
            <a:fld id="{71303260-F58A-4396-93A7-F0D52821DBF4}" type="slidenum">
              <a:rPr lang="en-IN" altLang="en-US"/>
              <a:pPr>
                <a:defRPr/>
              </a:pPr>
              <a:t>‹#›</a:t>
            </a:fld>
            <a:endParaRPr lang="en-IN" altLang="en-US"/>
          </a:p>
        </p:txBody>
      </p:sp>
    </p:spTree>
    <p:extLst>
      <p:ext uri="{BB962C8B-B14F-4D97-AF65-F5344CB8AC3E}">
        <p14:creationId xmlns:p14="http://schemas.microsoft.com/office/powerpoint/2010/main" val="3038874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4529D0-2693-A11A-D926-AA53749E89E7}"/>
              </a:ext>
            </a:extLst>
          </p:cNvPr>
          <p:cNvSpPr>
            <a:spLocks noGrp="1"/>
          </p:cNvSpPr>
          <p:nvPr>
            <p:ph type="dt" sz="half" idx="10"/>
          </p:nvPr>
        </p:nvSpPr>
        <p:spPr/>
        <p:txBody>
          <a:bodyPr/>
          <a:lstStyle>
            <a:lvl1pPr>
              <a:defRPr/>
            </a:lvl1pPr>
          </a:lstStyle>
          <a:p>
            <a:pPr>
              <a:defRPr/>
            </a:pPr>
            <a:fld id="{C8923FA3-1B24-4503-BE49-F9583462278A}" type="datetime1">
              <a:rPr lang="en-IN"/>
              <a:pPr>
                <a:defRPr/>
              </a:pPr>
              <a:t>05-10-2025</a:t>
            </a:fld>
            <a:endParaRPr lang="en-IN"/>
          </a:p>
        </p:txBody>
      </p:sp>
      <p:sp>
        <p:nvSpPr>
          <p:cNvPr id="5" name="Footer Placeholder 4">
            <a:extLst>
              <a:ext uri="{FF2B5EF4-FFF2-40B4-BE49-F238E27FC236}">
                <a16:creationId xmlns:a16="http://schemas.microsoft.com/office/drawing/2014/main" id="{803AE46F-C7C1-657D-0396-868F912D64EF}"/>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B1CA22D0-96DD-39A5-88C5-EC83AF6580F6}"/>
              </a:ext>
            </a:extLst>
          </p:cNvPr>
          <p:cNvSpPr>
            <a:spLocks noGrp="1"/>
          </p:cNvSpPr>
          <p:nvPr>
            <p:ph type="sldNum" sz="quarter" idx="12"/>
          </p:nvPr>
        </p:nvSpPr>
        <p:spPr/>
        <p:txBody>
          <a:bodyPr/>
          <a:lstStyle>
            <a:lvl1pPr>
              <a:defRPr/>
            </a:lvl1pPr>
          </a:lstStyle>
          <a:p>
            <a:pPr>
              <a:defRPr/>
            </a:pPr>
            <a:fld id="{699E2051-08A4-47DD-9A89-CB6762B1A51C}" type="slidenum">
              <a:rPr lang="en-IN" altLang="en-US"/>
              <a:pPr>
                <a:defRPr/>
              </a:pPr>
              <a:t>‹#›</a:t>
            </a:fld>
            <a:endParaRPr lang="en-IN" altLang="en-US"/>
          </a:p>
        </p:txBody>
      </p:sp>
    </p:spTree>
    <p:extLst>
      <p:ext uri="{BB962C8B-B14F-4D97-AF65-F5344CB8AC3E}">
        <p14:creationId xmlns:p14="http://schemas.microsoft.com/office/powerpoint/2010/main" val="3651992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D8402E-4607-814F-FDEF-FDEAC42C1AB9}"/>
              </a:ext>
            </a:extLst>
          </p:cNvPr>
          <p:cNvSpPr>
            <a:spLocks noGrp="1"/>
          </p:cNvSpPr>
          <p:nvPr>
            <p:ph type="dt" sz="half" idx="10"/>
          </p:nvPr>
        </p:nvSpPr>
        <p:spPr/>
        <p:txBody>
          <a:bodyPr/>
          <a:lstStyle>
            <a:lvl1pPr>
              <a:defRPr/>
            </a:lvl1pPr>
          </a:lstStyle>
          <a:p>
            <a:pPr>
              <a:defRPr/>
            </a:pPr>
            <a:fld id="{BD39E884-7B42-4EA3-9F9A-2C54D0379759}" type="datetime1">
              <a:rPr lang="en-IN"/>
              <a:pPr>
                <a:defRPr/>
              </a:pPr>
              <a:t>05-10-2025</a:t>
            </a:fld>
            <a:endParaRPr lang="en-IN"/>
          </a:p>
        </p:txBody>
      </p:sp>
      <p:sp>
        <p:nvSpPr>
          <p:cNvPr id="5" name="Footer Placeholder 4">
            <a:extLst>
              <a:ext uri="{FF2B5EF4-FFF2-40B4-BE49-F238E27FC236}">
                <a16:creationId xmlns:a16="http://schemas.microsoft.com/office/drawing/2014/main" id="{68BFC0E5-549F-110E-A347-1BA97395D488}"/>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D0BDD30B-0F98-E763-B2A9-42D5764D0156}"/>
              </a:ext>
            </a:extLst>
          </p:cNvPr>
          <p:cNvSpPr>
            <a:spLocks noGrp="1"/>
          </p:cNvSpPr>
          <p:nvPr>
            <p:ph type="sldNum" sz="quarter" idx="12"/>
          </p:nvPr>
        </p:nvSpPr>
        <p:spPr/>
        <p:txBody>
          <a:bodyPr/>
          <a:lstStyle>
            <a:lvl1pPr>
              <a:defRPr/>
            </a:lvl1pPr>
          </a:lstStyle>
          <a:p>
            <a:pPr>
              <a:defRPr/>
            </a:pPr>
            <a:fld id="{3A9ADBC5-F584-49F1-A67D-85F141F6189E}" type="slidenum">
              <a:rPr lang="en-IN" altLang="en-US"/>
              <a:pPr>
                <a:defRPr/>
              </a:pPr>
              <a:t>‹#›</a:t>
            </a:fld>
            <a:endParaRPr lang="en-IN" altLang="en-US"/>
          </a:p>
        </p:txBody>
      </p:sp>
    </p:spTree>
    <p:extLst>
      <p:ext uri="{BB962C8B-B14F-4D97-AF65-F5344CB8AC3E}">
        <p14:creationId xmlns:p14="http://schemas.microsoft.com/office/powerpoint/2010/main" val="1158781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5"/>
        <p:cNvGrpSpPr/>
        <p:nvPr/>
      </p:nvGrpSpPr>
      <p:grpSpPr>
        <a:xfrm>
          <a:off x="0" y="0"/>
          <a:ext cx="0" cy="0"/>
          <a:chOff x="0" y="0"/>
          <a:chExt cx="0" cy="0"/>
        </a:xfrm>
      </p:grpSpPr>
      <p:pic>
        <p:nvPicPr>
          <p:cNvPr id="2" name="Google Shape;16;p62">
            <a:extLst>
              <a:ext uri="{FF2B5EF4-FFF2-40B4-BE49-F238E27FC236}">
                <a16:creationId xmlns:a16="http://schemas.microsoft.com/office/drawing/2014/main" id="{22E1E422-0DD5-0A77-A96D-FE8328642700}"/>
              </a:ext>
            </a:extLst>
          </p:cNvPr>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6638" y="207963"/>
            <a:ext cx="159385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Google Shape;17;p62">
            <a:extLst>
              <a:ext uri="{FF2B5EF4-FFF2-40B4-BE49-F238E27FC236}">
                <a16:creationId xmlns:a16="http://schemas.microsoft.com/office/drawing/2014/main" id="{E81515D3-C165-91A8-3822-A63A39C0EDA8}"/>
              </a:ext>
            </a:extLst>
          </p:cNvPr>
          <p:cNvSpPr/>
          <p:nvPr/>
        </p:nvSpPr>
        <p:spPr>
          <a:xfrm>
            <a:off x="0" y="6354763"/>
            <a:ext cx="6092825" cy="503237"/>
          </a:xfrm>
          <a:prstGeom prst="rect">
            <a:avLst/>
          </a:prstGeom>
          <a:solidFill>
            <a:srgbClr val="ED771F"/>
          </a:solidFill>
          <a:ln>
            <a:noFill/>
          </a:ln>
        </p:spPr>
        <p:txBody>
          <a:bodyPr spcFirstLastPara="1" lIns="68569" tIns="34275" rIns="68569" bIns="34275" anchor="ctr"/>
          <a:lstStyle/>
          <a:p>
            <a:pPr algn="ctr" defTabSz="685800" eaLnBrk="1" fontAlgn="auto" hangingPunct="1">
              <a:spcBef>
                <a:spcPts val="0"/>
              </a:spcBef>
              <a:spcAft>
                <a:spcPts val="0"/>
              </a:spcAft>
              <a:buClr>
                <a:srgbClr val="000000"/>
              </a:buClr>
              <a:buSzPts val="1800"/>
              <a:buFont typeface="Arial"/>
              <a:buNone/>
              <a:defRPr/>
            </a:pPr>
            <a:endParaRPr sz="1350">
              <a:solidFill>
                <a:prstClr val="white"/>
              </a:solidFill>
              <a:latin typeface="Calibri"/>
              <a:ea typeface="Calibri"/>
              <a:cs typeface="Calibri"/>
              <a:sym typeface="Calibri"/>
            </a:endParaRPr>
          </a:p>
        </p:txBody>
      </p:sp>
      <p:sp>
        <p:nvSpPr>
          <p:cNvPr id="4" name="Google Shape;18;p62">
            <a:extLst>
              <a:ext uri="{FF2B5EF4-FFF2-40B4-BE49-F238E27FC236}">
                <a16:creationId xmlns:a16="http://schemas.microsoft.com/office/drawing/2014/main" id="{26BA7DE6-2933-56C4-F2A9-5FFE6E679832}"/>
              </a:ext>
            </a:extLst>
          </p:cNvPr>
          <p:cNvSpPr/>
          <p:nvPr/>
        </p:nvSpPr>
        <p:spPr>
          <a:xfrm>
            <a:off x="6264275" y="6354763"/>
            <a:ext cx="2879725" cy="503237"/>
          </a:xfrm>
          <a:prstGeom prst="rect">
            <a:avLst/>
          </a:prstGeom>
          <a:solidFill>
            <a:srgbClr val="EE771E"/>
          </a:solidFill>
          <a:ln>
            <a:noFill/>
          </a:ln>
        </p:spPr>
        <p:txBody>
          <a:bodyPr spcFirstLastPara="1" lIns="68569" tIns="34275" rIns="68569" bIns="34275" anchor="ctr"/>
          <a:lstStyle/>
          <a:p>
            <a:pPr algn="ctr" defTabSz="685800" eaLnBrk="1" fontAlgn="auto" hangingPunct="1">
              <a:spcBef>
                <a:spcPts val="0"/>
              </a:spcBef>
              <a:spcAft>
                <a:spcPts val="0"/>
              </a:spcAft>
              <a:buClr>
                <a:srgbClr val="000000"/>
              </a:buClr>
              <a:buSzPts val="1800"/>
              <a:buFont typeface="Arial"/>
              <a:buNone/>
              <a:defRPr/>
            </a:pPr>
            <a:endParaRPr sz="1350">
              <a:solidFill>
                <a:prstClr val="white"/>
              </a:solidFill>
              <a:latin typeface="Calibri"/>
              <a:ea typeface="Calibri"/>
              <a:cs typeface="Calibri"/>
              <a:sym typeface="Calibri"/>
            </a:endParaRPr>
          </a:p>
        </p:txBody>
      </p:sp>
      <p:sp>
        <p:nvSpPr>
          <p:cNvPr id="5" name="Google Shape;19;p62">
            <a:extLst>
              <a:ext uri="{FF2B5EF4-FFF2-40B4-BE49-F238E27FC236}">
                <a16:creationId xmlns:a16="http://schemas.microsoft.com/office/drawing/2014/main" id="{00B39CBA-BF95-14CB-768B-CE9CA05EB94E}"/>
              </a:ext>
            </a:extLst>
          </p:cNvPr>
          <p:cNvSpPr txBox="1"/>
          <p:nvPr/>
        </p:nvSpPr>
        <p:spPr>
          <a:xfrm>
            <a:off x="7304088" y="6467475"/>
            <a:ext cx="1176337" cy="207963"/>
          </a:xfrm>
          <a:prstGeom prst="rect">
            <a:avLst/>
          </a:prstGeom>
          <a:noFill/>
          <a:ln>
            <a:noFill/>
          </a:ln>
        </p:spPr>
        <p:txBody>
          <a:bodyPr spcFirstLastPara="1" lIns="68569" tIns="34275" rIns="68569" bIns="34275">
            <a:spAutoFit/>
          </a:bodyPr>
          <a:lstStyle/>
          <a:p>
            <a:pPr defTabSz="685800" eaLnBrk="1" fontAlgn="auto" hangingPunct="1">
              <a:spcBef>
                <a:spcPts val="0"/>
              </a:spcBef>
              <a:spcAft>
                <a:spcPts val="0"/>
              </a:spcAft>
              <a:buClr>
                <a:srgbClr val="000000"/>
              </a:buClr>
              <a:buSzPts val="1200"/>
              <a:buFont typeface="Arial"/>
              <a:buNone/>
              <a:defRPr/>
            </a:pPr>
            <a:r>
              <a:rPr lang="en-US" sz="900" b="1">
                <a:solidFill>
                  <a:prstClr val="white"/>
                </a:solidFill>
                <a:latin typeface="Open Sans"/>
                <a:ea typeface="Open Sans"/>
                <a:cs typeface="Open Sans"/>
                <a:sym typeface="Open Sans"/>
              </a:rPr>
              <a:t>WWW.LPU.IN</a:t>
            </a:r>
            <a:endParaRPr sz="1050">
              <a:solidFill>
                <a:srgbClr val="000000"/>
              </a:solidFill>
              <a:latin typeface="Arial"/>
              <a:ea typeface="Arial"/>
              <a:cs typeface="Arial"/>
              <a:sym typeface="Arial"/>
            </a:endParaRPr>
          </a:p>
        </p:txBody>
      </p:sp>
    </p:spTree>
    <p:extLst>
      <p:ext uri="{BB962C8B-B14F-4D97-AF65-F5344CB8AC3E}">
        <p14:creationId xmlns:p14="http://schemas.microsoft.com/office/powerpoint/2010/main" val="2251064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DED9EC-99A1-8481-732A-0B05E51E3E18}"/>
              </a:ext>
            </a:extLst>
          </p:cNvPr>
          <p:cNvSpPr>
            <a:spLocks noGrp="1"/>
          </p:cNvSpPr>
          <p:nvPr>
            <p:ph type="dt" sz="half" idx="10"/>
          </p:nvPr>
        </p:nvSpPr>
        <p:spPr/>
        <p:txBody>
          <a:bodyPr/>
          <a:lstStyle>
            <a:lvl1pPr>
              <a:defRPr/>
            </a:lvl1pPr>
          </a:lstStyle>
          <a:p>
            <a:pPr>
              <a:defRPr/>
            </a:pPr>
            <a:fld id="{45359BCA-A04A-412F-9E88-65527A9DA2C5}" type="datetime1">
              <a:rPr lang="en-IN"/>
              <a:pPr>
                <a:defRPr/>
              </a:pPr>
              <a:t>05-10-2025</a:t>
            </a:fld>
            <a:endParaRPr lang="en-IN"/>
          </a:p>
        </p:txBody>
      </p:sp>
      <p:sp>
        <p:nvSpPr>
          <p:cNvPr id="5" name="Footer Placeholder 4">
            <a:extLst>
              <a:ext uri="{FF2B5EF4-FFF2-40B4-BE49-F238E27FC236}">
                <a16:creationId xmlns:a16="http://schemas.microsoft.com/office/drawing/2014/main" id="{C28C0AA3-8561-9813-46E9-452AEDCAE8D7}"/>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8308C615-F0AC-2697-4A38-A75FCB821884}"/>
              </a:ext>
            </a:extLst>
          </p:cNvPr>
          <p:cNvSpPr>
            <a:spLocks noGrp="1"/>
          </p:cNvSpPr>
          <p:nvPr>
            <p:ph type="sldNum" sz="quarter" idx="12"/>
          </p:nvPr>
        </p:nvSpPr>
        <p:spPr/>
        <p:txBody>
          <a:bodyPr/>
          <a:lstStyle>
            <a:lvl1pPr>
              <a:defRPr/>
            </a:lvl1pPr>
          </a:lstStyle>
          <a:p>
            <a:pPr>
              <a:defRPr/>
            </a:pPr>
            <a:fld id="{5EAF16E9-3B9A-4A97-BAC2-4E21E22807D3}" type="slidenum">
              <a:rPr lang="en-IN" altLang="en-US"/>
              <a:pPr>
                <a:defRPr/>
              </a:pPr>
              <a:t>‹#›</a:t>
            </a:fld>
            <a:endParaRPr lang="en-IN" altLang="en-US"/>
          </a:p>
        </p:txBody>
      </p:sp>
    </p:spTree>
    <p:extLst>
      <p:ext uri="{BB962C8B-B14F-4D97-AF65-F5344CB8AC3E}">
        <p14:creationId xmlns:p14="http://schemas.microsoft.com/office/powerpoint/2010/main" val="2823007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28D88D-CAD6-F223-9274-F9D52833A212}"/>
              </a:ext>
            </a:extLst>
          </p:cNvPr>
          <p:cNvSpPr>
            <a:spLocks noGrp="1"/>
          </p:cNvSpPr>
          <p:nvPr>
            <p:ph type="dt" sz="half" idx="10"/>
          </p:nvPr>
        </p:nvSpPr>
        <p:spPr/>
        <p:txBody>
          <a:bodyPr/>
          <a:lstStyle>
            <a:lvl1pPr>
              <a:defRPr/>
            </a:lvl1pPr>
          </a:lstStyle>
          <a:p>
            <a:pPr>
              <a:defRPr/>
            </a:pPr>
            <a:fld id="{AF082D70-E9DF-4AA7-9B88-40CB9DB40E28}" type="datetime1">
              <a:rPr lang="en-IN"/>
              <a:pPr>
                <a:defRPr/>
              </a:pPr>
              <a:t>05-10-2025</a:t>
            </a:fld>
            <a:endParaRPr lang="en-IN"/>
          </a:p>
        </p:txBody>
      </p:sp>
      <p:sp>
        <p:nvSpPr>
          <p:cNvPr id="5" name="Footer Placeholder 4">
            <a:extLst>
              <a:ext uri="{FF2B5EF4-FFF2-40B4-BE49-F238E27FC236}">
                <a16:creationId xmlns:a16="http://schemas.microsoft.com/office/drawing/2014/main" id="{7FD6511A-AF44-A149-A99B-CEE03740F36C}"/>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04D880AF-4DDF-0917-AEDD-5731C46A72F3}"/>
              </a:ext>
            </a:extLst>
          </p:cNvPr>
          <p:cNvSpPr>
            <a:spLocks noGrp="1"/>
          </p:cNvSpPr>
          <p:nvPr>
            <p:ph type="sldNum" sz="quarter" idx="12"/>
          </p:nvPr>
        </p:nvSpPr>
        <p:spPr/>
        <p:txBody>
          <a:bodyPr/>
          <a:lstStyle>
            <a:lvl1pPr>
              <a:defRPr/>
            </a:lvl1pPr>
          </a:lstStyle>
          <a:p>
            <a:pPr>
              <a:defRPr/>
            </a:pPr>
            <a:fld id="{ADD3AE99-3B59-4B17-AFDD-9A81F5BEDF54}" type="slidenum">
              <a:rPr lang="en-IN" altLang="en-US"/>
              <a:pPr>
                <a:defRPr/>
              </a:pPr>
              <a:t>‹#›</a:t>
            </a:fld>
            <a:endParaRPr lang="en-IN" altLang="en-US"/>
          </a:p>
        </p:txBody>
      </p:sp>
    </p:spTree>
    <p:extLst>
      <p:ext uri="{BB962C8B-B14F-4D97-AF65-F5344CB8AC3E}">
        <p14:creationId xmlns:p14="http://schemas.microsoft.com/office/powerpoint/2010/main" val="2825528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a:extLst>
              <a:ext uri="{FF2B5EF4-FFF2-40B4-BE49-F238E27FC236}">
                <a16:creationId xmlns:a16="http://schemas.microsoft.com/office/drawing/2014/main" id="{B41E51DE-B044-4503-5CF2-5CC91022112A}"/>
              </a:ext>
            </a:extLst>
          </p:cNvPr>
          <p:cNvSpPr>
            <a:spLocks noGrp="1"/>
          </p:cNvSpPr>
          <p:nvPr>
            <p:ph type="dt" sz="half" idx="10"/>
          </p:nvPr>
        </p:nvSpPr>
        <p:spPr/>
        <p:txBody>
          <a:bodyPr/>
          <a:lstStyle>
            <a:lvl1pPr>
              <a:defRPr/>
            </a:lvl1pPr>
          </a:lstStyle>
          <a:p>
            <a:pPr>
              <a:defRPr/>
            </a:pPr>
            <a:fld id="{1D16CC17-4D5F-4A85-86EE-D9345E8C8DEF}" type="datetime1">
              <a:rPr lang="en-IN"/>
              <a:pPr>
                <a:defRPr/>
              </a:pPr>
              <a:t>05-10-2025</a:t>
            </a:fld>
            <a:endParaRPr lang="en-IN"/>
          </a:p>
        </p:txBody>
      </p:sp>
      <p:sp>
        <p:nvSpPr>
          <p:cNvPr id="6" name="Footer Placeholder 4">
            <a:extLst>
              <a:ext uri="{FF2B5EF4-FFF2-40B4-BE49-F238E27FC236}">
                <a16:creationId xmlns:a16="http://schemas.microsoft.com/office/drawing/2014/main" id="{993AFBDA-F5B7-6AA3-A8CA-561DD6CBA151}"/>
              </a:ext>
            </a:extLst>
          </p:cNvPr>
          <p:cNvSpPr>
            <a:spLocks noGrp="1"/>
          </p:cNvSpPr>
          <p:nvPr>
            <p:ph type="ftr" sz="quarter" idx="11"/>
          </p:nvPr>
        </p:nvSpPr>
        <p:spPr/>
        <p:txBody>
          <a:bodyPr/>
          <a:lstStyle>
            <a:lvl1pPr>
              <a:defRPr/>
            </a:lvl1pPr>
          </a:lstStyle>
          <a:p>
            <a:pPr>
              <a:defRPr/>
            </a:pPr>
            <a:endParaRPr lang="en-IN"/>
          </a:p>
        </p:txBody>
      </p:sp>
      <p:sp>
        <p:nvSpPr>
          <p:cNvPr id="7" name="Slide Number Placeholder 5">
            <a:extLst>
              <a:ext uri="{FF2B5EF4-FFF2-40B4-BE49-F238E27FC236}">
                <a16:creationId xmlns:a16="http://schemas.microsoft.com/office/drawing/2014/main" id="{D63F201C-C57A-51EE-A998-70897EAD234E}"/>
              </a:ext>
            </a:extLst>
          </p:cNvPr>
          <p:cNvSpPr>
            <a:spLocks noGrp="1"/>
          </p:cNvSpPr>
          <p:nvPr>
            <p:ph type="sldNum" sz="quarter" idx="12"/>
          </p:nvPr>
        </p:nvSpPr>
        <p:spPr/>
        <p:txBody>
          <a:bodyPr/>
          <a:lstStyle>
            <a:lvl1pPr>
              <a:defRPr/>
            </a:lvl1pPr>
          </a:lstStyle>
          <a:p>
            <a:pPr>
              <a:defRPr/>
            </a:pPr>
            <a:fld id="{CF8D46CC-213B-42F1-BCDD-DF6A9827DB48}" type="slidenum">
              <a:rPr lang="en-IN" altLang="en-US"/>
              <a:pPr>
                <a:defRPr/>
              </a:pPr>
              <a:t>‹#›</a:t>
            </a:fld>
            <a:endParaRPr lang="en-IN" altLang="en-US"/>
          </a:p>
        </p:txBody>
      </p:sp>
    </p:spTree>
    <p:extLst>
      <p:ext uri="{BB962C8B-B14F-4D97-AF65-F5344CB8AC3E}">
        <p14:creationId xmlns:p14="http://schemas.microsoft.com/office/powerpoint/2010/main" val="3293385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a:extLst>
              <a:ext uri="{FF2B5EF4-FFF2-40B4-BE49-F238E27FC236}">
                <a16:creationId xmlns:a16="http://schemas.microsoft.com/office/drawing/2014/main" id="{C26C11AE-E0CE-933E-6C52-2A50E405E95E}"/>
              </a:ext>
            </a:extLst>
          </p:cNvPr>
          <p:cNvSpPr>
            <a:spLocks noGrp="1"/>
          </p:cNvSpPr>
          <p:nvPr>
            <p:ph type="dt" sz="half" idx="10"/>
          </p:nvPr>
        </p:nvSpPr>
        <p:spPr/>
        <p:txBody>
          <a:bodyPr/>
          <a:lstStyle>
            <a:lvl1pPr>
              <a:defRPr/>
            </a:lvl1pPr>
          </a:lstStyle>
          <a:p>
            <a:pPr>
              <a:defRPr/>
            </a:pPr>
            <a:fld id="{4F552C48-30EA-420A-B569-51867FF5C03A}" type="datetime1">
              <a:rPr lang="en-IN"/>
              <a:pPr>
                <a:defRPr/>
              </a:pPr>
              <a:t>05-10-2025</a:t>
            </a:fld>
            <a:endParaRPr lang="en-IN"/>
          </a:p>
        </p:txBody>
      </p:sp>
      <p:sp>
        <p:nvSpPr>
          <p:cNvPr id="8" name="Footer Placeholder 4">
            <a:extLst>
              <a:ext uri="{FF2B5EF4-FFF2-40B4-BE49-F238E27FC236}">
                <a16:creationId xmlns:a16="http://schemas.microsoft.com/office/drawing/2014/main" id="{21632953-BB99-5DA5-72EA-C345A3A755F3}"/>
              </a:ext>
            </a:extLst>
          </p:cNvPr>
          <p:cNvSpPr>
            <a:spLocks noGrp="1"/>
          </p:cNvSpPr>
          <p:nvPr>
            <p:ph type="ftr" sz="quarter" idx="11"/>
          </p:nvPr>
        </p:nvSpPr>
        <p:spPr/>
        <p:txBody>
          <a:bodyPr/>
          <a:lstStyle>
            <a:lvl1pPr>
              <a:defRPr/>
            </a:lvl1pPr>
          </a:lstStyle>
          <a:p>
            <a:pPr>
              <a:defRPr/>
            </a:pPr>
            <a:endParaRPr lang="en-IN"/>
          </a:p>
        </p:txBody>
      </p:sp>
      <p:sp>
        <p:nvSpPr>
          <p:cNvPr id="9" name="Slide Number Placeholder 5">
            <a:extLst>
              <a:ext uri="{FF2B5EF4-FFF2-40B4-BE49-F238E27FC236}">
                <a16:creationId xmlns:a16="http://schemas.microsoft.com/office/drawing/2014/main" id="{259F362B-396A-5D92-0BF4-2B933D617F14}"/>
              </a:ext>
            </a:extLst>
          </p:cNvPr>
          <p:cNvSpPr>
            <a:spLocks noGrp="1"/>
          </p:cNvSpPr>
          <p:nvPr>
            <p:ph type="sldNum" sz="quarter" idx="12"/>
          </p:nvPr>
        </p:nvSpPr>
        <p:spPr/>
        <p:txBody>
          <a:bodyPr/>
          <a:lstStyle>
            <a:lvl1pPr>
              <a:defRPr/>
            </a:lvl1pPr>
          </a:lstStyle>
          <a:p>
            <a:pPr>
              <a:defRPr/>
            </a:pPr>
            <a:fld id="{630C2869-38FC-4913-9493-75875FA9D3E3}" type="slidenum">
              <a:rPr lang="en-IN" altLang="en-US"/>
              <a:pPr>
                <a:defRPr/>
              </a:pPr>
              <a:t>‹#›</a:t>
            </a:fld>
            <a:endParaRPr lang="en-IN" altLang="en-US"/>
          </a:p>
        </p:txBody>
      </p:sp>
    </p:spTree>
    <p:extLst>
      <p:ext uri="{BB962C8B-B14F-4D97-AF65-F5344CB8AC3E}">
        <p14:creationId xmlns:p14="http://schemas.microsoft.com/office/powerpoint/2010/main" val="2687083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a:extLst>
              <a:ext uri="{FF2B5EF4-FFF2-40B4-BE49-F238E27FC236}">
                <a16:creationId xmlns:a16="http://schemas.microsoft.com/office/drawing/2014/main" id="{0B07B1D4-A6BC-4F55-AE94-62093651E3F7}"/>
              </a:ext>
            </a:extLst>
          </p:cNvPr>
          <p:cNvSpPr>
            <a:spLocks noGrp="1"/>
          </p:cNvSpPr>
          <p:nvPr>
            <p:ph type="dt" sz="half" idx="10"/>
          </p:nvPr>
        </p:nvSpPr>
        <p:spPr/>
        <p:txBody>
          <a:bodyPr/>
          <a:lstStyle>
            <a:lvl1pPr>
              <a:defRPr/>
            </a:lvl1pPr>
          </a:lstStyle>
          <a:p>
            <a:pPr>
              <a:defRPr/>
            </a:pPr>
            <a:fld id="{7FE7BBBB-8880-490C-A4A5-53C16CF6D68C}" type="datetime1">
              <a:rPr lang="en-IN"/>
              <a:pPr>
                <a:defRPr/>
              </a:pPr>
              <a:t>05-10-2025</a:t>
            </a:fld>
            <a:endParaRPr lang="en-IN"/>
          </a:p>
        </p:txBody>
      </p:sp>
      <p:sp>
        <p:nvSpPr>
          <p:cNvPr id="4" name="Footer Placeholder 4">
            <a:extLst>
              <a:ext uri="{FF2B5EF4-FFF2-40B4-BE49-F238E27FC236}">
                <a16:creationId xmlns:a16="http://schemas.microsoft.com/office/drawing/2014/main" id="{4365B968-E75C-6488-DA1D-2807BFCAC189}"/>
              </a:ext>
            </a:extLst>
          </p:cNvPr>
          <p:cNvSpPr>
            <a:spLocks noGrp="1"/>
          </p:cNvSpPr>
          <p:nvPr>
            <p:ph type="ftr" sz="quarter" idx="11"/>
          </p:nvPr>
        </p:nvSpPr>
        <p:spPr/>
        <p:txBody>
          <a:bodyPr/>
          <a:lstStyle>
            <a:lvl1pPr>
              <a:defRPr/>
            </a:lvl1pPr>
          </a:lstStyle>
          <a:p>
            <a:pPr>
              <a:defRPr/>
            </a:pPr>
            <a:endParaRPr lang="en-IN"/>
          </a:p>
        </p:txBody>
      </p:sp>
      <p:sp>
        <p:nvSpPr>
          <p:cNvPr id="5" name="Slide Number Placeholder 5">
            <a:extLst>
              <a:ext uri="{FF2B5EF4-FFF2-40B4-BE49-F238E27FC236}">
                <a16:creationId xmlns:a16="http://schemas.microsoft.com/office/drawing/2014/main" id="{18BA44E7-3712-D31B-AF62-047E5E4B7235}"/>
              </a:ext>
            </a:extLst>
          </p:cNvPr>
          <p:cNvSpPr>
            <a:spLocks noGrp="1"/>
          </p:cNvSpPr>
          <p:nvPr>
            <p:ph type="sldNum" sz="quarter" idx="12"/>
          </p:nvPr>
        </p:nvSpPr>
        <p:spPr/>
        <p:txBody>
          <a:bodyPr/>
          <a:lstStyle>
            <a:lvl1pPr>
              <a:defRPr/>
            </a:lvl1pPr>
          </a:lstStyle>
          <a:p>
            <a:pPr>
              <a:defRPr/>
            </a:pPr>
            <a:fld id="{369D9DF0-7593-43B8-A339-21A7C4A1EA49}" type="slidenum">
              <a:rPr lang="en-IN" altLang="en-US"/>
              <a:pPr>
                <a:defRPr/>
              </a:pPr>
              <a:t>‹#›</a:t>
            </a:fld>
            <a:endParaRPr lang="en-IN" altLang="en-US"/>
          </a:p>
        </p:txBody>
      </p:sp>
    </p:spTree>
    <p:extLst>
      <p:ext uri="{BB962C8B-B14F-4D97-AF65-F5344CB8AC3E}">
        <p14:creationId xmlns:p14="http://schemas.microsoft.com/office/powerpoint/2010/main" val="2201110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D27E80EA-2C98-DBB7-E33D-56EFCF2E92C2}"/>
              </a:ext>
            </a:extLst>
          </p:cNvPr>
          <p:cNvSpPr>
            <a:spLocks noGrp="1"/>
          </p:cNvSpPr>
          <p:nvPr>
            <p:ph type="dt" sz="half" idx="10"/>
          </p:nvPr>
        </p:nvSpPr>
        <p:spPr/>
        <p:txBody>
          <a:bodyPr/>
          <a:lstStyle>
            <a:lvl1pPr>
              <a:defRPr/>
            </a:lvl1pPr>
          </a:lstStyle>
          <a:p>
            <a:pPr>
              <a:defRPr/>
            </a:pPr>
            <a:fld id="{B9B922A5-4DBC-461E-BEE1-DAEBF0A9AE60}" type="datetime1">
              <a:rPr lang="en-IN"/>
              <a:pPr>
                <a:defRPr/>
              </a:pPr>
              <a:t>05-10-2025</a:t>
            </a:fld>
            <a:endParaRPr lang="en-IN"/>
          </a:p>
        </p:txBody>
      </p:sp>
      <p:sp>
        <p:nvSpPr>
          <p:cNvPr id="3" name="Footer Placeholder 4">
            <a:extLst>
              <a:ext uri="{FF2B5EF4-FFF2-40B4-BE49-F238E27FC236}">
                <a16:creationId xmlns:a16="http://schemas.microsoft.com/office/drawing/2014/main" id="{062EDE5B-E994-36D4-80D0-D6B71471A6AA}"/>
              </a:ext>
            </a:extLst>
          </p:cNvPr>
          <p:cNvSpPr>
            <a:spLocks noGrp="1"/>
          </p:cNvSpPr>
          <p:nvPr>
            <p:ph type="ftr" sz="quarter" idx="11"/>
          </p:nvPr>
        </p:nvSpPr>
        <p:spPr/>
        <p:txBody>
          <a:bodyPr/>
          <a:lstStyle>
            <a:lvl1pPr>
              <a:defRPr/>
            </a:lvl1pPr>
          </a:lstStyle>
          <a:p>
            <a:pPr>
              <a:defRPr/>
            </a:pPr>
            <a:endParaRPr lang="en-IN"/>
          </a:p>
        </p:txBody>
      </p:sp>
      <p:sp>
        <p:nvSpPr>
          <p:cNvPr id="4" name="Slide Number Placeholder 5">
            <a:extLst>
              <a:ext uri="{FF2B5EF4-FFF2-40B4-BE49-F238E27FC236}">
                <a16:creationId xmlns:a16="http://schemas.microsoft.com/office/drawing/2014/main" id="{CA08D4A3-4062-8ABB-B17E-8DFB9C752923}"/>
              </a:ext>
            </a:extLst>
          </p:cNvPr>
          <p:cNvSpPr>
            <a:spLocks noGrp="1"/>
          </p:cNvSpPr>
          <p:nvPr>
            <p:ph type="sldNum" sz="quarter" idx="12"/>
          </p:nvPr>
        </p:nvSpPr>
        <p:spPr/>
        <p:txBody>
          <a:bodyPr/>
          <a:lstStyle>
            <a:lvl1pPr>
              <a:defRPr/>
            </a:lvl1pPr>
          </a:lstStyle>
          <a:p>
            <a:pPr>
              <a:defRPr/>
            </a:pPr>
            <a:fld id="{07BC69A3-443F-45B4-B044-42C27F625A73}" type="slidenum">
              <a:rPr lang="en-IN" altLang="en-US"/>
              <a:pPr>
                <a:defRPr/>
              </a:pPr>
              <a:t>‹#›</a:t>
            </a:fld>
            <a:endParaRPr lang="en-IN" altLang="en-US"/>
          </a:p>
        </p:txBody>
      </p:sp>
    </p:spTree>
    <p:extLst>
      <p:ext uri="{BB962C8B-B14F-4D97-AF65-F5344CB8AC3E}">
        <p14:creationId xmlns:p14="http://schemas.microsoft.com/office/powerpoint/2010/main" val="3378457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CE57C792-BB7A-B742-EC15-A0E8F8AE7B3B}"/>
              </a:ext>
            </a:extLst>
          </p:cNvPr>
          <p:cNvSpPr>
            <a:spLocks noGrp="1"/>
          </p:cNvSpPr>
          <p:nvPr>
            <p:ph type="dt" sz="half" idx="10"/>
          </p:nvPr>
        </p:nvSpPr>
        <p:spPr/>
        <p:txBody>
          <a:bodyPr/>
          <a:lstStyle>
            <a:lvl1pPr>
              <a:defRPr/>
            </a:lvl1pPr>
          </a:lstStyle>
          <a:p>
            <a:pPr>
              <a:defRPr/>
            </a:pPr>
            <a:fld id="{4655BD60-06DD-49BD-80E3-EA7278383A36}" type="datetime1">
              <a:rPr lang="en-IN"/>
              <a:pPr>
                <a:defRPr/>
              </a:pPr>
              <a:t>05-10-2025</a:t>
            </a:fld>
            <a:endParaRPr lang="en-IN"/>
          </a:p>
        </p:txBody>
      </p:sp>
      <p:sp>
        <p:nvSpPr>
          <p:cNvPr id="6" name="Footer Placeholder 4">
            <a:extLst>
              <a:ext uri="{FF2B5EF4-FFF2-40B4-BE49-F238E27FC236}">
                <a16:creationId xmlns:a16="http://schemas.microsoft.com/office/drawing/2014/main" id="{F31E2BB0-3849-EC6F-0BF7-9D62B1A819A0}"/>
              </a:ext>
            </a:extLst>
          </p:cNvPr>
          <p:cNvSpPr>
            <a:spLocks noGrp="1"/>
          </p:cNvSpPr>
          <p:nvPr>
            <p:ph type="ftr" sz="quarter" idx="11"/>
          </p:nvPr>
        </p:nvSpPr>
        <p:spPr/>
        <p:txBody>
          <a:bodyPr/>
          <a:lstStyle>
            <a:lvl1pPr>
              <a:defRPr/>
            </a:lvl1pPr>
          </a:lstStyle>
          <a:p>
            <a:pPr>
              <a:defRPr/>
            </a:pPr>
            <a:endParaRPr lang="en-IN"/>
          </a:p>
        </p:txBody>
      </p:sp>
      <p:sp>
        <p:nvSpPr>
          <p:cNvPr id="7" name="Slide Number Placeholder 5">
            <a:extLst>
              <a:ext uri="{FF2B5EF4-FFF2-40B4-BE49-F238E27FC236}">
                <a16:creationId xmlns:a16="http://schemas.microsoft.com/office/drawing/2014/main" id="{DE4558F1-70D9-2A06-1033-194338947784}"/>
              </a:ext>
            </a:extLst>
          </p:cNvPr>
          <p:cNvSpPr>
            <a:spLocks noGrp="1"/>
          </p:cNvSpPr>
          <p:nvPr>
            <p:ph type="sldNum" sz="quarter" idx="12"/>
          </p:nvPr>
        </p:nvSpPr>
        <p:spPr/>
        <p:txBody>
          <a:bodyPr/>
          <a:lstStyle>
            <a:lvl1pPr>
              <a:defRPr/>
            </a:lvl1pPr>
          </a:lstStyle>
          <a:p>
            <a:pPr>
              <a:defRPr/>
            </a:pPr>
            <a:fld id="{BD37734F-0525-44AE-AF64-650370E9E228}" type="slidenum">
              <a:rPr lang="en-IN" altLang="en-US"/>
              <a:pPr>
                <a:defRPr/>
              </a:pPr>
              <a:t>‹#›</a:t>
            </a:fld>
            <a:endParaRPr lang="en-IN" altLang="en-US"/>
          </a:p>
        </p:txBody>
      </p:sp>
    </p:spTree>
    <p:extLst>
      <p:ext uri="{BB962C8B-B14F-4D97-AF65-F5344CB8AC3E}">
        <p14:creationId xmlns:p14="http://schemas.microsoft.com/office/powerpoint/2010/main" val="25782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9935D9C5-830E-240B-A1CA-4020D83B2660}"/>
              </a:ext>
            </a:extLst>
          </p:cNvPr>
          <p:cNvSpPr>
            <a:spLocks noGrp="1"/>
          </p:cNvSpPr>
          <p:nvPr>
            <p:ph type="dt" sz="half" idx="10"/>
          </p:nvPr>
        </p:nvSpPr>
        <p:spPr/>
        <p:txBody>
          <a:bodyPr/>
          <a:lstStyle>
            <a:lvl1pPr>
              <a:defRPr/>
            </a:lvl1pPr>
          </a:lstStyle>
          <a:p>
            <a:pPr>
              <a:defRPr/>
            </a:pPr>
            <a:fld id="{4A78BD5D-E520-4626-BCB4-D69CF2B9F0D1}" type="datetime1">
              <a:rPr lang="en-IN"/>
              <a:pPr>
                <a:defRPr/>
              </a:pPr>
              <a:t>05-10-2025</a:t>
            </a:fld>
            <a:endParaRPr lang="en-IN"/>
          </a:p>
        </p:txBody>
      </p:sp>
      <p:sp>
        <p:nvSpPr>
          <p:cNvPr id="6" name="Footer Placeholder 4">
            <a:extLst>
              <a:ext uri="{FF2B5EF4-FFF2-40B4-BE49-F238E27FC236}">
                <a16:creationId xmlns:a16="http://schemas.microsoft.com/office/drawing/2014/main" id="{9D615F6E-60D0-6A75-FEAD-12766D6ECC4A}"/>
              </a:ext>
            </a:extLst>
          </p:cNvPr>
          <p:cNvSpPr>
            <a:spLocks noGrp="1"/>
          </p:cNvSpPr>
          <p:nvPr>
            <p:ph type="ftr" sz="quarter" idx="11"/>
          </p:nvPr>
        </p:nvSpPr>
        <p:spPr/>
        <p:txBody>
          <a:bodyPr/>
          <a:lstStyle>
            <a:lvl1pPr>
              <a:defRPr/>
            </a:lvl1pPr>
          </a:lstStyle>
          <a:p>
            <a:pPr>
              <a:defRPr/>
            </a:pPr>
            <a:endParaRPr lang="en-IN"/>
          </a:p>
        </p:txBody>
      </p:sp>
      <p:sp>
        <p:nvSpPr>
          <p:cNvPr id="7" name="Slide Number Placeholder 5">
            <a:extLst>
              <a:ext uri="{FF2B5EF4-FFF2-40B4-BE49-F238E27FC236}">
                <a16:creationId xmlns:a16="http://schemas.microsoft.com/office/drawing/2014/main" id="{D4547BE3-8B05-6FFC-8FE4-A5D70CBCF499}"/>
              </a:ext>
            </a:extLst>
          </p:cNvPr>
          <p:cNvSpPr>
            <a:spLocks noGrp="1"/>
          </p:cNvSpPr>
          <p:nvPr>
            <p:ph type="sldNum" sz="quarter" idx="12"/>
          </p:nvPr>
        </p:nvSpPr>
        <p:spPr/>
        <p:txBody>
          <a:bodyPr/>
          <a:lstStyle>
            <a:lvl1pPr>
              <a:defRPr/>
            </a:lvl1pPr>
          </a:lstStyle>
          <a:p>
            <a:pPr>
              <a:defRPr/>
            </a:pPr>
            <a:fld id="{34025078-4772-467D-9109-26E0ADE3BEFD}" type="slidenum">
              <a:rPr lang="en-IN" altLang="en-US"/>
              <a:pPr>
                <a:defRPr/>
              </a:pPr>
              <a:t>‹#›</a:t>
            </a:fld>
            <a:endParaRPr lang="en-IN" altLang="en-US"/>
          </a:p>
        </p:txBody>
      </p:sp>
    </p:spTree>
    <p:extLst>
      <p:ext uri="{BB962C8B-B14F-4D97-AF65-F5344CB8AC3E}">
        <p14:creationId xmlns:p14="http://schemas.microsoft.com/office/powerpoint/2010/main" val="686270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C8ECFA08-8D1D-11CB-1CA8-0707D075A9B4}"/>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7" name="Text Placeholder 2">
            <a:extLst>
              <a:ext uri="{FF2B5EF4-FFF2-40B4-BE49-F238E27FC236}">
                <a16:creationId xmlns:a16="http://schemas.microsoft.com/office/drawing/2014/main" id="{0BEF32C5-A1D0-B7C1-CE97-BC1572263F7E}"/>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a:extLst>
              <a:ext uri="{FF2B5EF4-FFF2-40B4-BE49-F238E27FC236}">
                <a16:creationId xmlns:a16="http://schemas.microsoft.com/office/drawing/2014/main" id="{AC653821-516D-84F1-BE65-1994124E964C}"/>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984D1A83-351A-47C3-887E-B6062AF52657}" type="datetime1">
              <a:rPr lang="en-IN"/>
              <a:pPr>
                <a:defRPr/>
              </a:pPr>
              <a:t>05-10-2025</a:t>
            </a:fld>
            <a:endParaRPr lang="en-IN"/>
          </a:p>
        </p:txBody>
      </p:sp>
      <p:sp>
        <p:nvSpPr>
          <p:cNvPr id="5" name="Footer Placeholder 4">
            <a:extLst>
              <a:ext uri="{FF2B5EF4-FFF2-40B4-BE49-F238E27FC236}">
                <a16:creationId xmlns:a16="http://schemas.microsoft.com/office/drawing/2014/main" id="{720FC9CC-7BC8-31E4-93C7-228B8A97ED4E}"/>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IN"/>
          </a:p>
        </p:txBody>
      </p:sp>
      <p:sp>
        <p:nvSpPr>
          <p:cNvPr id="6" name="Slide Number Placeholder 5">
            <a:extLst>
              <a:ext uri="{FF2B5EF4-FFF2-40B4-BE49-F238E27FC236}">
                <a16:creationId xmlns:a16="http://schemas.microsoft.com/office/drawing/2014/main" id="{3C48AECA-B0F3-A074-866C-D1574A417E63}"/>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1E2FDF77-0EDF-4A18-9DAD-6212643D5B98}"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scikit-learn.org/stable/modules/model_evaluation.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oleObject" Target="../embeddings/oleObject3.bin"/><Relationship Id="rId1" Type="http://schemas.openxmlformats.org/officeDocument/2006/relationships/slideLayout" Target="../slideLayouts/slideLayout2.xml"/><Relationship Id="rId4" Type="http://schemas.openxmlformats.org/officeDocument/2006/relationships/image" Target="../media/image12.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85E9D-2B90-B0E4-3C6A-AF28270F03C1}"/>
              </a:ext>
            </a:extLst>
          </p:cNvPr>
          <p:cNvSpPr>
            <a:spLocks noGrp="1"/>
          </p:cNvSpPr>
          <p:nvPr>
            <p:ph type="ctrTitle"/>
          </p:nvPr>
        </p:nvSpPr>
        <p:spPr>
          <a:xfrm>
            <a:off x="287338" y="2319338"/>
            <a:ext cx="8856662" cy="1470025"/>
          </a:xfrm>
        </p:spPr>
        <p:txBody>
          <a:bodyPr rtlCol="0">
            <a:noAutofit/>
          </a:bodyPr>
          <a:lstStyle/>
          <a:p>
            <a:pPr eaLnBrk="1" fontAlgn="auto" hangingPunct="1">
              <a:spcAft>
                <a:spcPts val="0"/>
              </a:spcAft>
              <a:defRPr/>
            </a:pPr>
            <a:br>
              <a:rPr lang="en-US" sz="5400" dirty="0">
                <a:solidFill>
                  <a:schemeClr val="tx2">
                    <a:lumMod val="50000"/>
                  </a:schemeClr>
                </a:solidFill>
                <a:latin typeface="Berlin Sans FB Demi" pitchFamily="34" charset="0"/>
              </a:rPr>
            </a:br>
            <a:r>
              <a:rPr lang="en-US" sz="5400" dirty="0">
                <a:solidFill>
                  <a:schemeClr val="tx2">
                    <a:lumMod val="50000"/>
                  </a:schemeClr>
                </a:solidFill>
                <a:latin typeface="Berlin Sans FB Demi" pitchFamily="34" charset="0"/>
              </a:rPr>
              <a:t>INT234</a:t>
            </a:r>
            <a:br>
              <a:rPr lang="en-US" sz="5400" dirty="0">
                <a:solidFill>
                  <a:schemeClr val="tx2">
                    <a:lumMod val="50000"/>
                  </a:schemeClr>
                </a:solidFill>
                <a:latin typeface="Berlin Sans FB Demi" pitchFamily="34" charset="0"/>
              </a:rPr>
            </a:br>
            <a:r>
              <a:rPr lang="en-US" sz="5400" dirty="0">
                <a:solidFill>
                  <a:schemeClr val="tx2">
                    <a:lumMod val="50000"/>
                  </a:schemeClr>
                </a:solidFill>
                <a:latin typeface="Berlin Sans FB Demi" pitchFamily="34" charset="0"/>
              </a:rPr>
              <a:t>PREDICTIVE ANALYTICS</a:t>
            </a:r>
            <a:br>
              <a:rPr lang="en-US" sz="5400" dirty="0">
                <a:solidFill>
                  <a:schemeClr val="tx2">
                    <a:lumMod val="50000"/>
                  </a:schemeClr>
                </a:solidFill>
                <a:latin typeface="Berlin Sans FB Demi" pitchFamily="34" charset="0"/>
              </a:rPr>
            </a:br>
            <a:br>
              <a:rPr lang="en-US" sz="5400" dirty="0">
                <a:solidFill>
                  <a:schemeClr val="tx2">
                    <a:lumMod val="50000"/>
                  </a:schemeClr>
                </a:solidFill>
                <a:latin typeface="Berlin Sans FB Demi" pitchFamily="34" charset="0"/>
              </a:rPr>
            </a:br>
            <a:endParaRPr lang="en-IN" sz="5400" dirty="0">
              <a:solidFill>
                <a:schemeClr val="tx2">
                  <a:lumMod val="50000"/>
                </a:schemeClr>
              </a:solidFill>
              <a:latin typeface="Berlin Sans FB Demi" pitchFamily="34" charset="0"/>
            </a:endParaRPr>
          </a:p>
        </p:txBody>
      </p:sp>
      <p:graphicFrame>
        <p:nvGraphicFramePr>
          <p:cNvPr id="6147" name="Object 86">
            <a:extLst>
              <a:ext uri="{FF2B5EF4-FFF2-40B4-BE49-F238E27FC236}">
                <a16:creationId xmlns:a16="http://schemas.microsoft.com/office/drawing/2014/main" id="{94D5542B-D287-3BE8-0F2A-EF69998866C9}"/>
              </a:ext>
            </a:extLst>
          </p:cNvPr>
          <p:cNvGraphicFramePr>
            <a:graphicFrameLocks noChangeAspect="1"/>
          </p:cNvGraphicFramePr>
          <p:nvPr/>
        </p:nvGraphicFramePr>
        <p:xfrm>
          <a:off x="7391400" y="85725"/>
          <a:ext cx="1676400" cy="679450"/>
        </p:xfrm>
        <a:graphic>
          <a:graphicData uri="http://schemas.openxmlformats.org/presentationml/2006/ole">
            <mc:AlternateContent xmlns:mc="http://schemas.openxmlformats.org/markup-compatibility/2006">
              <mc:Choice xmlns:v="urn:schemas-microsoft-com:vml" Requires="v">
                <p:oleObj r:id="rId2" imgW="13937020" imgH="5409524" progId="">
                  <p:embed/>
                </p:oleObj>
              </mc:Choice>
              <mc:Fallback>
                <p:oleObj r:id="rId2" imgW="13937020" imgH="5409524" progId="">
                  <p:embed/>
                  <p:pic>
                    <p:nvPicPr>
                      <p:cNvPr id="6147" name="Object 86">
                        <a:extLst>
                          <a:ext uri="{FF2B5EF4-FFF2-40B4-BE49-F238E27FC236}">
                            <a16:creationId xmlns:a16="http://schemas.microsoft.com/office/drawing/2014/main" id="{94D5542B-D287-3BE8-0F2A-EF69998866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6" name="Straight Connector 5">
            <a:extLst>
              <a:ext uri="{FF2B5EF4-FFF2-40B4-BE49-F238E27FC236}">
                <a16:creationId xmlns:a16="http://schemas.microsoft.com/office/drawing/2014/main" id="{1D196934-C79F-450C-2D62-2702B7724FD4}"/>
              </a:ext>
            </a:extLst>
          </p:cNvPr>
          <p:cNvCxnSpPr/>
          <p:nvPr/>
        </p:nvCxnSpPr>
        <p:spPr>
          <a:xfrm>
            <a:off x="1042988" y="3789363"/>
            <a:ext cx="7058025" cy="0"/>
          </a:xfrm>
          <a:prstGeom prst="line">
            <a:avLst/>
          </a:prstGeom>
        </p:spPr>
        <p:style>
          <a:lnRef idx="3">
            <a:schemeClr val="accent6"/>
          </a:lnRef>
          <a:fillRef idx="0">
            <a:schemeClr val="accent6"/>
          </a:fillRef>
          <a:effectRef idx="2">
            <a:schemeClr val="accent6"/>
          </a:effectRef>
          <a:fontRef idx="minor">
            <a:schemeClr val="tx1"/>
          </a:fontRef>
        </p:style>
      </p:cxnSp>
      <p:sp>
        <p:nvSpPr>
          <p:cNvPr id="5" name="TextBox 4">
            <a:extLst>
              <a:ext uri="{FF2B5EF4-FFF2-40B4-BE49-F238E27FC236}">
                <a16:creationId xmlns:a16="http://schemas.microsoft.com/office/drawing/2014/main" id="{79DD5C1B-738A-D10B-21CE-C31E8E81D57B}"/>
              </a:ext>
            </a:extLst>
          </p:cNvPr>
          <p:cNvSpPr txBox="1"/>
          <p:nvPr/>
        </p:nvSpPr>
        <p:spPr>
          <a:xfrm>
            <a:off x="3822700" y="3917950"/>
            <a:ext cx="1770063" cy="461963"/>
          </a:xfrm>
          <a:prstGeom prst="rect">
            <a:avLst/>
          </a:prstGeom>
          <a:noFill/>
        </p:spPr>
        <p:txBody>
          <a:bodyPr wrap="none">
            <a:spAutoFit/>
          </a:bodyPr>
          <a:lstStyle/>
          <a:p>
            <a:pPr eaLnBrk="1" fontAlgn="auto" hangingPunct="1">
              <a:spcBef>
                <a:spcPts val="0"/>
              </a:spcBef>
              <a:spcAft>
                <a:spcPts val="0"/>
              </a:spcAft>
              <a:defRPr/>
            </a:pPr>
            <a:r>
              <a:rPr lang="en-US" sz="2400" dirty="0">
                <a:solidFill>
                  <a:schemeClr val="accent1">
                    <a:lumMod val="75000"/>
                  </a:schemeClr>
                </a:solidFill>
                <a:latin typeface="Arial Rounded MT Bold" pitchFamily="34" charset="0"/>
                <a:cs typeface="+mn-cs"/>
              </a:rPr>
              <a:t>Lecture #0</a:t>
            </a:r>
            <a:endParaRPr lang="en-IN" sz="2400" dirty="0">
              <a:solidFill>
                <a:schemeClr val="accent1">
                  <a:lumMod val="75000"/>
                </a:schemeClr>
              </a:solidFill>
              <a:latin typeface="Arial Rounded MT Bold" pitchFamily="34" charset="0"/>
              <a:cs typeface="+mn-cs"/>
            </a:endParaRPr>
          </a:p>
        </p:txBody>
      </p:sp>
      <p:sp>
        <p:nvSpPr>
          <p:cNvPr id="7" name="Subtitle 6">
            <a:extLst>
              <a:ext uri="{FF2B5EF4-FFF2-40B4-BE49-F238E27FC236}">
                <a16:creationId xmlns:a16="http://schemas.microsoft.com/office/drawing/2014/main" id="{D587900D-1850-5266-46FB-D8FBEFF2DDCD}"/>
              </a:ext>
            </a:extLst>
          </p:cNvPr>
          <p:cNvSpPr>
            <a:spLocks noGrp="1"/>
          </p:cNvSpPr>
          <p:nvPr>
            <p:ph type="subTitle" idx="1"/>
          </p:nvPr>
        </p:nvSpPr>
        <p:spPr>
          <a:xfrm>
            <a:off x="1371600" y="4379913"/>
            <a:ext cx="6400800" cy="1752600"/>
          </a:xfrm>
        </p:spPr>
        <p:txBody>
          <a:bodyPr rtlCol="0">
            <a:normAutofit/>
          </a:bodyPr>
          <a:lstStyle/>
          <a:p>
            <a:pPr eaLnBrk="1" fontAlgn="auto" hangingPunct="1">
              <a:spcAft>
                <a:spcPts val="0"/>
              </a:spcAft>
              <a:defRPr/>
            </a:pPr>
            <a:r>
              <a:rPr lang="en-US" dirty="0"/>
              <a:t>The kick start session</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409D5394-97B5-59A0-2602-44F2695DAF1A}"/>
              </a:ext>
            </a:extLst>
          </p:cNvPr>
          <p:cNvSpPr>
            <a:spLocks noGrp="1"/>
          </p:cNvSpPr>
          <p:nvPr>
            <p:ph type="title"/>
          </p:nvPr>
        </p:nvSpPr>
        <p:spPr/>
        <p:txBody>
          <a:bodyPr/>
          <a:lstStyle/>
          <a:p>
            <a:r>
              <a:rPr lang="en-IN" altLang="en-US" sz="4000" dirty="0">
                <a:solidFill>
                  <a:srgbClr val="FF0000"/>
                </a:solidFill>
                <a:latin typeface="Times New Roman" panose="02020603050405020304" pitchFamily="18" charset="0"/>
                <a:cs typeface="Times New Roman" panose="02020603050405020304" pitchFamily="18" charset="0"/>
              </a:rPr>
              <a:t>Program Outcomes</a:t>
            </a:r>
            <a:endParaRPr lang="en-US" altLang="en-US" sz="4000" dirty="0">
              <a:solidFill>
                <a:srgbClr val="FF0000"/>
              </a:solidFill>
              <a:latin typeface="Times New Roman" panose="02020603050405020304" pitchFamily="18" charset="0"/>
              <a:cs typeface="Times New Roman" panose="02020603050405020304" pitchFamily="18" charset="0"/>
            </a:endParaRPr>
          </a:p>
        </p:txBody>
      </p:sp>
      <p:sp>
        <p:nvSpPr>
          <p:cNvPr id="21507" name="Slide Number Placeholder 4">
            <a:extLst>
              <a:ext uri="{FF2B5EF4-FFF2-40B4-BE49-F238E27FC236}">
                <a16:creationId xmlns:a16="http://schemas.microsoft.com/office/drawing/2014/main" id="{C9FAA909-75FD-5D73-80B9-5F46C949773B}"/>
              </a:ext>
            </a:extLst>
          </p:cNvPr>
          <p:cNvSpPr>
            <a:spLocks noGrp="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CDF3F3E-9CAC-4AF8-9F36-F23493358F97}" type="slidenum">
              <a:rPr lang="en-IN" altLang="en-US" sz="1200">
                <a:solidFill>
                  <a:srgbClr val="898989"/>
                </a:solidFill>
              </a:rPr>
              <a:pPr>
                <a:spcBef>
                  <a:spcPct val="0"/>
                </a:spcBef>
                <a:buFontTx/>
                <a:buNone/>
              </a:pPr>
              <a:t>10</a:t>
            </a:fld>
            <a:endParaRPr lang="en-IN" altLang="en-US" sz="1200">
              <a:solidFill>
                <a:srgbClr val="898989"/>
              </a:solidFill>
            </a:endParaRPr>
          </a:p>
        </p:txBody>
      </p:sp>
      <p:sp>
        <p:nvSpPr>
          <p:cNvPr id="21508" name="Rectangle 1">
            <a:extLst>
              <a:ext uri="{FF2B5EF4-FFF2-40B4-BE49-F238E27FC236}">
                <a16:creationId xmlns:a16="http://schemas.microsoft.com/office/drawing/2014/main" id="{33438618-F361-7422-30F6-94E780E317C2}"/>
              </a:ext>
            </a:extLst>
          </p:cNvPr>
          <p:cNvSpPr>
            <a:spLocks noChangeArrowheads="1"/>
          </p:cNvSpPr>
          <p:nvPr/>
        </p:nvSpPr>
        <p:spPr bwMode="auto">
          <a:xfrm>
            <a:off x="609600" y="1295400"/>
            <a:ext cx="7924800" cy="550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r>
              <a:rPr lang="en-IN" altLang="en-US" sz="1600" b="1"/>
              <a:t>PO1 : Engineering Knowledge : </a:t>
            </a:r>
            <a:r>
              <a:rPr lang="en-IN" altLang="en-US" sz="1600"/>
              <a:t>Apply knowledge of mathematics, natural science, computing, engineering fundamentals and an engineering specialization as specified in WK1 to WK4 respectively to develop to the solution of complex engineering problems.</a:t>
            </a:r>
          </a:p>
          <a:p>
            <a:pPr algn="just"/>
            <a:r>
              <a:rPr lang="en-IN" altLang="en-US" sz="1600" b="1"/>
              <a:t>PO2 : Problem Analysis :</a:t>
            </a:r>
            <a:r>
              <a:rPr lang="en-IN" altLang="en-US" sz="1600"/>
              <a:t> Identify, formulate, review research literature and analyze complex engineering problems reaching substantiated conclusions with consideration for sustainable development. (WK1 to WK4)</a:t>
            </a:r>
          </a:p>
          <a:p>
            <a:pPr algn="just"/>
            <a:r>
              <a:rPr lang="en-IN" altLang="en-US" sz="1600" b="1"/>
              <a:t>PO3 : Design/Development of Solutions :</a:t>
            </a:r>
            <a:r>
              <a:rPr lang="en-IN" altLang="en-US" sz="1600"/>
              <a:t> Design creative solutions for complex engineering problems and design/develop systems/components/processes to meet identified needs with consideration for the public health and safety, whole-life cost, net zero carbon, culture, society and environment as required. (WK5)</a:t>
            </a:r>
          </a:p>
          <a:p>
            <a:pPr algn="just"/>
            <a:r>
              <a:rPr lang="en-IN" altLang="en-US" sz="1600" b="1"/>
              <a:t>PO4 : Conduct Investigations of Complex Problems :</a:t>
            </a:r>
            <a:r>
              <a:rPr lang="en-IN" altLang="en-US" sz="1600"/>
              <a:t> Conduct investigations of complex engineering problems using research-based knowledge including design of experiments, modelling, analysis &amp; interpretation of data to provide valid conclusions. (WK8).</a:t>
            </a:r>
          </a:p>
          <a:p>
            <a:pPr algn="just"/>
            <a:r>
              <a:rPr lang="en-IN" altLang="en-US" sz="1600" b="1"/>
              <a:t>PO5 : Engineering Tool Usage :</a:t>
            </a:r>
            <a:r>
              <a:rPr lang="en-IN" altLang="en-US" sz="1600"/>
              <a:t> Create, select and apply appropriate techniques, resources and modern engineering &amp; IT tools, including prediction and modelling recognizing their limitations to solve complex engineering problems. (WK2 and WK6)</a:t>
            </a:r>
          </a:p>
          <a:p>
            <a:pPr algn="just"/>
            <a:r>
              <a:rPr lang="en-IN" altLang="en-US" sz="1600" b="1"/>
              <a:t>PO6 : The Engineer and The World :</a:t>
            </a:r>
            <a:r>
              <a:rPr lang="en-IN" altLang="en-US" sz="1600"/>
              <a:t> Analyze and evaluate societal and environmental aspects while solving complex engineering problems for its impact on sustainability with reference to economy, health, safety, legal framework, culture and environment. (WK1, WK5, and WK7).</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A534D7D2-9C8C-0E9E-B652-5F78810FE2C2}"/>
              </a:ext>
            </a:extLst>
          </p:cNvPr>
          <p:cNvSpPr>
            <a:spLocks noGrp="1"/>
          </p:cNvSpPr>
          <p:nvPr>
            <p:ph type="title"/>
          </p:nvPr>
        </p:nvSpPr>
        <p:spPr/>
        <p:txBody>
          <a:bodyPr/>
          <a:lstStyle/>
          <a:p>
            <a:r>
              <a:rPr lang="en-IN" altLang="en-US" sz="4000" dirty="0">
                <a:solidFill>
                  <a:srgbClr val="FF0000"/>
                </a:solidFill>
                <a:latin typeface="Times New Roman" panose="02020603050405020304" pitchFamily="18" charset="0"/>
                <a:cs typeface="Times New Roman" panose="02020603050405020304" pitchFamily="18" charset="0"/>
              </a:rPr>
              <a:t>Program Outcomes</a:t>
            </a:r>
            <a:endParaRPr lang="en-US" altLang="en-US" sz="4000" dirty="0">
              <a:solidFill>
                <a:srgbClr val="FF0000"/>
              </a:solidFill>
              <a:latin typeface="Times New Roman" panose="02020603050405020304" pitchFamily="18" charset="0"/>
              <a:cs typeface="Times New Roman" panose="02020603050405020304" pitchFamily="18" charset="0"/>
            </a:endParaRPr>
          </a:p>
        </p:txBody>
      </p:sp>
      <p:sp>
        <p:nvSpPr>
          <p:cNvPr id="22531" name="Slide Number Placeholder 4">
            <a:extLst>
              <a:ext uri="{FF2B5EF4-FFF2-40B4-BE49-F238E27FC236}">
                <a16:creationId xmlns:a16="http://schemas.microsoft.com/office/drawing/2014/main" id="{DD9723FE-FB2E-E0E5-3186-011011031BBB}"/>
              </a:ext>
            </a:extLst>
          </p:cNvPr>
          <p:cNvSpPr>
            <a:spLocks noGrp="1"/>
          </p:cNvSpPr>
          <p:nvPr>
            <p:ph type="sldNum" sz="quarter" idx="4294967295"/>
          </p:nvPr>
        </p:nvSpPr>
        <p:spPr bwMode="auto">
          <a:xfrm>
            <a:off x="0" y="0"/>
            <a:ext cx="0" cy="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6461A2F-C789-4F71-82C6-40597B7A1180}" type="slidenum">
              <a:rPr lang="en-IN" altLang="en-US" sz="1200">
                <a:solidFill>
                  <a:srgbClr val="898989"/>
                </a:solidFill>
              </a:rPr>
              <a:pPr>
                <a:spcBef>
                  <a:spcPct val="0"/>
                </a:spcBef>
                <a:buFontTx/>
                <a:buNone/>
              </a:pPr>
              <a:t>11</a:t>
            </a:fld>
            <a:endParaRPr lang="en-IN" altLang="en-US" sz="1200">
              <a:solidFill>
                <a:srgbClr val="898989"/>
              </a:solidFill>
            </a:endParaRPr>
          </a:p>
        </p:txBody>
      </p:sp>
      <p:sp>
        <p:nvSpPr>
          <p:cNvPr id="22532" name="Rectangle 1">
            <a:extLst>
              <a:ext uri="{FF2B5EF4-FFF2-40B4-BE49-F238E27FC236}">
                <a16:creationId xmlns:a16="http://schemas.microsoft.com/office/drawing/2014/main" id="{59062BCE-95FE-F843-3DDD-C096345C9464}"/>
              </a:ext>
            </a:extLst>
          </p:cNvPr>
          <p:cNvSpPr>
            <a:spLocks noChangeArrowheads="1"/>
          </p:cNvSpPr>
          <p:nvPr/>
        </p:nvSpPr>
        <p:spPr bwMode="auto">
          <a:xfrm>
            <a:off x="609600" y="1295400"/>
            <a:ext cx="7924800"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r>
              <a:rPr lang="en-IN" altLang="en-US" sz="1600" b="1" dirty="0"/>
              <a:t>PO7 : Ethics :</a:t>
            </a:r>
            <a:r>
              <a:rPr lang="en-IN" altLang="en-US" sz="1600" dirty="0"/>
              <a:t> Apply ethical principles and commit to professional ethics, human values, diversity and inclusion; adhere to national &amp; international laws. (WK9)</a:t>
            </a:r>
          </a:p>
          <a:p>
            <a:pPr algn="just"/>
            <a:r>
              <a:rPr lang="en-IN" altLang="en-US" sz="1600" b="1" dirty="0"/>
              <a:t>PO8 : Individual and Collaborative Team work :</a:t>
            </a:r>
            <a:r>
              <a:rPr lang="en-IN" altLang="en-US" sz="1600" dirty="0"/>
              <a:t> Function effectively as an individual, and as a member or leader in diverse/multi-disciplinary teams.</a:t>
            </a:r>
          </a:p>
          <a:p>
            <a:pPr algn="just"/>
            <a:r>
              <a:rPr lang="en-IN" altLang="en-US" sz="1600" b="1" dirty="0"/>
              <a:t>PO9 : Communication :</a:t>
            </a:r>
            <a:r>
              <a:rPr lang="en-IN" altLang="en-US" sz="1600" dirty="0"/>
              <a:t> Communicate effectively and inclusively within the engineering community and society at large, such as being able to comprehend and write effective reports and design documentation, make effective presentations considering cultural, language, and learning differences</a:t>
            </a:r>
          </a:p>
          <a:p>
            <a:pPr algn="just"/>
            <a:r>
              <a:rPr lang="en-IN" altLang="en-US" sz="1600" b="1" dirty="0"/>
              <a:t>PO10 : Project Management and Finance :</a:t>
            </a:r>
            <a:r>
              <a:rPr lang="en-IN" altLang="en-US" sz="1600" dirty="0"/>
              <a:t> Apply knowledge and understanding of engineering management principles and economic decision-making and apply these to one’s own work, as a member and leader in a team, and to manage projects and in multidisciplinary environments.</a:t>
            </a:r>
          </a:p>
          <a:p>
            <a:pPr algn="just"/>
            <a:r>
              <a:rPr lang="en-IN" altLang="en-US" sz="1600" b="1" dirty="0"/>
              <a:t>PO11 : Life-Long Learning :</a:t>
            </a:r>
            <a:r>
              <a:rPr lang="en-IN" altLang="en-US" sz="1600" dirty="0"/>
              <a:t> Recognize the need for, and have the preparation and ability for </a:t>
            </a:r>
            <a:r>
              <a:rPr lang="en-IN" altLang="en-US" sz="1600" dirty="0" err="1"/>
              <a:t>i</a:t>
            </a:r>
            <a:r>
              <a:rPr lang="en-IN" altLang="en-US" sz="1600" dirty="0"/>
              <a:t>) independent and life-long learning ii) adaptability to new and emerging technologies and iii) critical thinking in the broadest context of technological change. (WK8)</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FC9FC-94E0-A2F7-AF94-B9BD15C934B5}"/>
              </a:ext>
            </a:extLst>
          </p:cNvPr>
          <p:cNvSpPr>
            <a:spLocks noGrp="1"/>
          </p:cNvSpPr>
          <p:nvPr>
            <p:ph type="title"/>
          </p:nvPr>
        </p:nvSpPr>
        <p:spPr>
          <a:xfrm>
            <a:off x="457200" y="342107"/>
            <a:ext cx="8229600" cy="1143000"/>
          </a:xfrm>
        </p:spPr>
        <p:txBody>
          <a:bodyPr/>
          <a:lstStyle/>
          <a:p>
            <a:r>
              <a:rPr lang="en-US" sz="4000" dirty="0">
                <a:solidFill>
                  <a:srgbClr val="FF0000"/>
                </a:solidFill>
                <a:latin typeface="Times New Roman" panose="02020603050405020304" pitchFamily="18" charset="0"/>
                <a:cs typeface="Times New Roman" panose="02020603050405020304" pitchFamily="18" charset="0"/>
              </a:rPr>
              <a:t>Program Specific Outcomes</a:t>
            </a:r>
            <a:endParaRPr lang="en-IN" sz="4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66CB31F-274D-83F2-E49B-E90FBFEF3AD4}"/>
              </a:ext>
            </a:extLst>
          </p:cNvPr>
          <p:cNvSpPr>
            <a:spLocks noGrp="1"/>
          </p:cNvSpPr>
          <p:nvPr>
            <p:ph idx="1"/>
          </p:nvPr>
        </p:nvSpPr>
        <p:spPr/>
        <p:txBody>
          <a:bodyPr/>
          <a:lstStyle/>
          <a:p>
            <a:pPr algn="just"/>
            <a:r>
              <a:rPr lang="en-US" sz="2400" b="1" dirty="0"/>
              <a:t>PSO1 : </a:t>
            </a:r>
            <a:r>
              <a:rPr lang="en-US" sz="2400" dirty="0"/>
              <a:t>Apply acquired skills in software engineering, networking, security, databases, intelligent systems, cloud computing and operating systems to adapt and deploy innovative software solutions for diverse applications.</a:t>
            </a:r>
          </a:p>
          <a:p>
            <a:pPr algn="just"/>
            <a:r>
              <a:rPr lang="en-US" sz="2400" b="1" dirty="0"/>
              <a:t>PSO2 :</a:t>
            </a:r>
            <a:r>
              <a:rPr lang="en-US" sz="2400" dirty="0"/>
              <a:t> Apply diverse IT skills to design, develop, and evaluate innovative solutions for business environments, considering risks, and utilizing interdisciplinary knowledge for efficient real-time projects benefiting society.</a:t>
            </a:r>
            <a:endParaRPr lang="en-IN" sz="2400" dirty="0"/>
          </a:p>
        </p:txBody>
      </p:sp>
      <p:sp>
        <p:nvSpPr>
          <p:cNvPr id="5" name="Slide Number Placeholder 4">
            <a:extLst>
              <a:ext uri="{FF2B5EF4-FFF2-40B4-BE49-F238E27FC236}">
                <a16:creationId xmlns:a16="http://schemas.microsoft.com/office/drawing/2014/main" id="{4F614781-276B-E719-86CE-600C44222B10}"/>
              </a:ext>
            </a:extLst>
          </p:cNvPr>
          <p:cNvSpPr>
            <a:spLocks noGrp="1"/>
          </p:cNvSpPr>
          <p:nvPr>
            <p:ph type="sldNum" sz="quarter" idx="12"/>
          </p:nvPr>
        </p:nvSpPr>
        <p:spPr/>
        <p:txBody>
          <a:bodyPr/>
          <a:lstStyle/>
          <a:p>
            <a:pPr>
              <a:defRPr/>
            </a:pPr>
            <a:fld id="{4A4CB2D8-FBEB-4567-AD90-D85A74B61058}" type="slidenum">
              <a:rPr lang="en-IN" altLang="en-US" smtClean="0"/>
              <a:pPr>
                <a:defRPr/>
              </a:pPr>
              <a:t>12</a:t>
            </a:fld>
            <a:endParaRPr lang="en-IN" altLang="en-US"/>
          </a:p>
        </p:txBody>
      </p:sp>
    </p:spTree>
    <p:extLst>
      <p:ext uri="{BB962C8B-B14F-4D97-AF65-F5344CB8AC3E}">
        <p14:creationId xmlns:p14="http://schemas.microsoft.com/office/powerpoint/2010/main" val="1372506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48E82C6A-893E-C712-D62F-50E5D95C3158}"/>
              </a:ext>
            </a:extLst>
          </p:cNvPr>
          <p:cNvSpPr>
            <a:spLocks noGrp="1"/>
          </p:cNvSpPr>
          <p:nvPr>
            <p:ph type="title"/>
          </p:nvPr>
        </p:nvSpPr>
        <p:spPr>
          <a:xfrm>
            <a:off x="457200" y="304800"/>
            <a:ext cx="8229600" cy="1143000"/>
          </a:xfrm>
        </p:spPr>
        <p:txBody>
          <a:bodyPr/>
          <a:lstStyle/>
          <a:p>
            <a:r>
              <a:rPr lang="en-IN" altLang="en-US" sz="4000" dirty="0">
                <a:solidFill>
                  <a:srgbClr val="FF0000"/>
                </a:solidFill>
                <a:latin typeface="Times New Roman" panose="02020603050405020304" pitchFamily="18" charset="0"/>
                <a:cs typeface="Times New Roman" panose="02020603050405020304" pitchFamily="18" charset="0"/>
              </a:rPr>
              <a:t>Course Outcomes</a:t>
            </a:r>
            <a:endParaRPr lang="en-US" altLang="en-US" sz="4000" dirty="0">
              <a:solidFill>
                <a:srgbClr val="FF0000"/>
              </a:solidFill>
              <a:latin typeface="Times New Roman" panose="02020603050405020304" pitchFamily="18" charset="0"/>
              <a:cs typeface="Times New Roman" panose="02020603050405020304" pitchFamily="18" charset="0"/>
            </a:endParaRPr>
          </a:p>
        </p:txBody>
      </p:sp>
      <p:sp>
        <p:nvSpPr>
          <p:cNvPr id="10243" name="Content Placeholder 2">
            <a:extLst>
              <a:ext uri="{FF2B5EF4-FFF2-40B4-BE49-F238E27FC236}">
                <a16:creationId xmlns:a16="http://schemas.microsoft.com/office/drawing/2014/main" id="{DF10D453-731E-C201-B9DD-B9C3B11E89DD}"/>
              </a:ext>
            </a:extLst>
          </p:cNvPr>
          <p:cNvSpPr>
            <a:spLocks noGrp="1"/>
          </p:cNvSpPr>
          <p:nvPr>
            <p:ph idx="1"/>
          </p:nvPr>
        </p:nvSpPr>
        <p:spPr>
          <a:xfrm>
            <a:off x="457200" y="1600200"/>
            <a:ext cx="8229600" cy="4953000"/>
          </a:xfrm>
        </p:spPr>
        <p:txBody>
          <a:bodyPr/>
          <a:lstStyle/>
          <a:p>
            <a:pPr algn="just"/>
            <a:r>
              <a:rPr lang="en-US" altLang="en-US" sz="2400" dirty="0">
                <a:latin typeface="Times New Roman" panose="02020603050405020304" pitchFamily="18" charset="0"/>
              </a:rPr>
              <a:t>CO1 :: </a:t>
            </a:r>
            <a:r>
              <a:rPr lang="en-US" sz="2400" dirty="0"/>
              <a:t>understand the basics of data preprocessing and exploratory data analysis</a:t>
            </a:r>
          </a:p>
          <a:p>
            <a:pPr algn="just"/>
            <a:r>
              <a:rPr lang="en-US" altLang="en-US" sz="2400" dirty="0">
                <a:latin typeface="Times New Roman" panose="02020603050405020304" pitchFamily="18" charset="0"/>
              </a:rPr>
              <a:t>CO2 :: </a:t>
            </a:r>
            <a:r>
              <a:rPr lang="en-IN" sz="2400" dirty="0"/>
              <a:t>apply regression techniques and evaluate regression model performance</a:t>
            </a:r>
          </a:p>
          <a:p>
            <a:pPr algn="just"/>
            <a:r>
              <a:rPr lang="en-US" altLang="en-US" sz="2400" dirty="0">
                <a:latin typeface="Times New Roman" panose="02020603050405020304" pitchFamily="18" charset="0"/>
              </a:rPr>
              <a:t>CO3 :: </a:t>
            </a:r>
            <a:r>
              <a:rPr lang="en-US" sz="2400" dirty="0"/>
              <a:t>apply classification algorithms and assess their performance</a:t>
            </a:r>
          </a:p>
          <a:p>
            <a:pPr algn="just"/>
            <a:r>
              <a:rPr lang="en-US" altLang="en-US" sz="2400" dirty="0">
                <a:latin typeface="Times New Roman" panose="02020603050405020304" pitchFamily="18" charset="0"/>
              </a:rPr>
              <a:t>CO4 :: </a:t>
            </a:r>
            <a:r>
              <a:rPr lang="en-US" sz="2400" dirty="0"/>
              <a:t>analyze clustering algorithms and association rule mining in unsupervised learning</a:t>
            </a:r>
          </a:p>
          <a:p>
            <a:pPr algn="just"/>
            <a:r>
              <a:rPr lang="en-US" altLang="en-US" sz="2400" dirty="0">
                <a:latin typeface="Times New Roman" panose="02020603050405020304" pitchFamily="18" charset="0"/>
              </a:rPr>
              <a:t>CO5 :: </a:t>
            </a:r>
            <a:r>
              <a:rPr lang="en-US" sz="2400" dirty="0"/>
              <a:t>understand and implement foundational neural network models</a:t>
            </a:r>
          </a:p>
          <a:p>
            <a:pPr algn="just"/>
            <a:r>
              <a:rPr lang="en-US" altLang="en-US" sz="2400" dirty="0">
                <a:latin typeface="Times New Roman" panose="02020603050405020304" pitchFamily="18" charset="0"/>
              </a:rPr>
              <a:t>CO6 :: </a:t>
            </a:r>
            <a:r>
              <a:rPr lang="en-US" sz="2400" dirty="0"/>
              <a:t>evaluate model performance and apply various methods to enhance predictive accuracy</a:t>
            </a:r>
            <a:endParaRPr lang="en-US" altLang="en-US" sz="2400" dirty="0">
              <a:latin typeface="Times New Roman" panose="02020603050405020304" pitchFamily="18" charset="0"/>
            </a:endParaRPr>
          </a:p>
        </p:txBody>
      </p:sp>
      <p:sp>
        <p:nvSpPr>
          <p:cNvPr id="10244" name="Slide Number Placeholder 4">
            <a:extLst>
              <a:ext uri="{FF2B5EF4-FFF2-40B4-BE49-F238E27FC236}">
                <a16:creationId xmlns:a16="http://schemas.microsoft.com/office/drawing/2014/main" id="{8ACB6CF3-6000-9496-5A3F-DBDEDF91711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5E374C7-053D-46E7-A78C-424936EBE2A0}" type="slidenum">
              <a:rPr lang="en-IN" altLang="en-US" sz="1200" smtClean="0">
                <a:solidFill>
                  <a:srgbClr val="898989"/>
                </a:solidFill>
              </a:rPr>
              <a:pPr>
                <a:spcBef>
                  <a:spcPct val="0"/>
                </a:spcBef>
                <a:buFontTx/>
                <a:buNone/>
              </a:pPr>
              <a:t>13</a:t>
            </a:fld>
            <a:endParaRPr lang="en-IN" altLang="en-US" sz="1200" dirty="0">
              <a:solidFill>
                <a:srgbClr val="898989"/>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09ACEC22-7953-715B-B634-276A23FA766B}"/>
              </a:ext>
            </a:extLst>
          </p:cNvPr>
          <p:cNvSpPr>
            <a:spLocks noGrp="1"/>
          </p:cNvSpPr>
          <p:nvPr>
            <p:ph type="title"/>
          </p:nvPr>
        </p:nvSpPr>
        <p:spPr/>
        <p:txBody>
          <a:bodyPr/>
          <a:lstStyle/>
          <a:p>
            <a:pPr eaLnBrk="1" hangingPunct="1"/>
            <a:r>
              <a:rPr lang="en-IN" altLang="en-US" dirty="0"/>
              <a:t> </a:t>
            </a:r>
          </a:p>
        </p:txBody>
      </p:sp>
      <p:sp>
        <p:nvSpPr>
          <p:cNvPr id="18435" name="Content Placeholder 2">
            <a:extLst>
              <a:ext uri="{FF2B5EF4-FFF2-40B4-BE49-F238E27FC236}">
                <a16:creationId xmlns:a16="http://schemas.microsoft.com/office/drawing/2014/main" id="{8FF33330-CA10-83AA-BE89-91C539230CB8}"/>
              </a:ext>
            </a:extLst>
          </p:cNvPr>
          <p:cNvSpPr>
            <a:spLocks noGrp="1"/>
          </p:cNvSpPr>
          <p:nvPr>
            <p:ph idx="1"/>
          </p:nvPr>
        </p:nvSpPr>
        <p:spPr/>
        <p:txBody>
          <a:bodyPr/>
          <a:lstStyle/>
          <a:p>
            <a:pPr marL="0" indent="0" eaLnBrk="1" hangingPunct="1">
              <a:buFont typeface="Arial" panose="020B0604020202020204" pitchFamily="34" charset="0"/>
              <a:buNone/>
            </a:pPr>
            <a:r>
              <a:rPr lang="en-IN" altLang="en-US" dirty="0"/>
              <a:t> </a:t>
            </a:r>
          </a:p>
        </p:txBody>
      </p:sp>
      <p:pic>
        <p:nvPicPr>
          <p:cNvPr id="18436" name="Picture 2">
            <a:extLst>
              <a:ext uri="{FF2B5EF4-FFF2-40B4-BE49-F238E27FC236}">
                <a16:creationId xmlns:a16="http://schemas.microsoft.com/office/drawing/2014/main" id="{CF01C66C-C681-AED2-9C40-BAAE0E4114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1268413"/>
            <a:ext cx="3009900" cy="442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1B33A507-4E14-708B-2095-56960B01208D}"/>
              </a:ext>
            </a:extLst>
          </p:cNvPr>
          <p:cNvSpPr/>
          <p:nvPr/>
        </p:nvSpPr>
        <p:spPr>
          <a:xfrm>
            <a:off x="4021235" y="2033866"/>
            <a:ext cx="4655014" cy="2585323"/>
          </a:xfrm>
          <a:prstGeom prst="rect">
            <a:avLst/>
          </a:prstGeom>
          <a:noFill/>
        </p:spPr>
        <p:txBody>
          <a:bodyPr>
            <a:spAutoFit/>
          </a:bodyPr>
          <a:lstStyle/>
          <a:p>
            <a:pPr algn="ctr" eaLnBrk="1" fontAlgn="auto" hangingPunct="1">
              <a:spcBef>
                <a:spcPts val="0"/>
              </a:spcBef>
              <a:spcAft>
                <a:spcPts val="0"/>
              </a:spcAft>
              <a:defRPr/>
            </a:pPr>
            <a:r>
              <a:rPr lang="en-US" sz="5400"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mn-lt"/>
                <a:cs typeface="+mn-cs"/>
              </a:rPr>
              <a:t>What is Predictive Analytics?</a:t>
            </a:r>
          </a:p>
        </p:txBody>
      </p:sp>
      <p:sp>
        <p:nvSpPr>
          <p:cNvPr id="18438" name="Slide Number Placeholder 5">
            <a:extLst>
              <a:ext uri="{FF2B5EF4-FFF2-40B4-BE49-F238E27FC236}">
                <a16:creationId xmlns:a16="http://schemas.microsoft.com/office/drawing/2014/main" id="{296F0EAC-81E6-241F-D640-C6BE4D29E22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CD12C36-54D2-4311-AEF9-201A9072256A}" type="slidenum">
              <a:rPr lang="en-IN" altLang="en-US" sz="1200" smtClean="0">
                <a:solidFill>
                  <a:srgbClr val="898989"/>
                </a:solidFill>
              </a:rPr>
              <a:pPr>
                <a:spcBef>
                  <a:spcPct val="0"/>
                </a:spcBef>
                <a:buFontTx/>
                <a:buNone/>
              </a:pPr>
              <a:t>14</a:t>
            </a:fld>
            <a:endParaRPr lang="en-IN" altLang="en-US" sz="1200" dirty="0">
              <a:solidFill>
                <a:srgbClr val="898989"/>
              </a:solidFill>
            </a:endParaRPr>
          </a:p>
        </p:txBody>
      </p:sp>
    </p:spTree>
    <p:extLst>
      <p:ext uri="{BB962C8B-B14F-4D97-AF65-F5344CB8AC3E}">
        <p14:creationId xmlns:p14="http://schemas.microsoft.com/office/powerpoint/2010/main" val="2319846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E2A1EF05-6015-5A57-AA3A-B521915C3722}"/>
              </a:ext>
            </a:extLst>
          </p:cNvPr>
          <p:cNvSpPr>
            <a:spLocks noGrp="1"/>
          </p:cNvSpPr>
          <p:nvPr>
            <p:ph type="title"/>
          </p:nvPr>
        </p:nvSpPr>
        <p:spPr>
          <a:xfrm>
            <a:off x="457200" y="609600"/>
            <a:ext cx="8229600" cy="1143000"/>
          </a:xfrm>
        </p:spPr>
        <p:txBody>
          <a:bodyPr/>
          <a:lstStyle/>
          <a:p>
            <a:r>
              <a:rPr lang="en-US" altLang="en-US" dirty="0"/>
              <a:t>Predictive Analytics</a:t>
            </a:r>
          </a:p>
        </p:txBody>
      </p:sp>
      <p:sp>
        <p:nvSpPr>
          <p:cNvPr id="19459" name="Rectangle 3">
            <a:extLst>
              <a:ext uri="{FF2B5EF4-FFF2-40B4-BE49-F238E27FC236}">
                <a16:creationId xmlns:a16="http://schemas.microsoft.com/office/drawing/2014/main" id="{C8F0D216-4C6D-B943-79CF-B73B5D1EE23E}"/>
              </a:ext>
            </a:extLst>
          </p:cNvPr>
          <p:cNvSpPr>
            <a:spLocks noGrp="1"/>
          </p:cNvSpPr>
          <p:nvPr>
            <p:ph idx="1"/>
          </p:nvPr>
        </p:nvSpPr>
        <p:spPr>
          <a:xfrm>
            <a:off x="451945" y="1638299"/>
            <a:ext cx="8229600" cy="4610101"/>
          </a:xfrm>
        </p:spPr>
        <p:txBody>
          <a:bodyPr/>
          <a:lstStyle/>
          <a:p>
            <a:r>
              <a:rPr lang="en-US" sz="2800" dirty="0"/>
              <a:t>Uses statistical &amp; machine learning techniques</a:t>
            </a:r>
          </a:p>
          <a:p>
            <a:r>
              <a:rPr lang="en-US" sz="2800" dirty="0"/>
              <a:t>Analyzes current and historical data</a:t>
            </a:r>
          </a:p>
          <a:p>
            <a:r>
              <a:rPr lang="en-US" sz="2800" dirty="0"/>
              <a:t>Predicts possible future outcomes</a:t>
            </a:r>
          </a:p>
          <a:p>
            <a:r>
              <a:rPr lang="en-US" sz="2800" dirty="0"/>
              <a:t>Identifies trends and data patterns</a:t>
            </a:r>
          </a:p>
          <a:p>
            <a:r>
              <a:rPr lang="en-US" sz="2800" dirty="0"/>
              <a:t>Helps in informed decision-making</a:t>
            </a:r>
          </a:p>
          <a:p>
            <a:r>
              <a:rPr lang="en-US" sz="2800" dirty="0"/>
              <a:t>Supports business planning</a:t>
            </a:r>
          </a:p>
        </p:txBody>
      </p:sp>
      <p:sp>
        <p:nvSpPr>
          <p:cNvPr id="19460" name="Slide Number Placeholder 2">
            <a:extLst>
              <a:ext uri="{FF2B5EF4-FFF2-40B4-BE49-F238E27FC236}">
                <a16:creationId xmlns:a16="http://schemas.microsoft.com/office/drawing/2014/main" id="{C4386672-8B01-88B6-A822-FD310FB5F5B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84C572C-8D44-41DD-9A46-C5DB949FEB19}" type="slidenum">
              <a:rPr lang="en-IN" altLang="en-US" sz="1200" smtClean="0">
                <a:solidFill>
                  <a:srgbClr val="898989"/>
                </a:solidFill>
              </a:rPr>
              <a:pPr>
                <a:spcBef>
                  <a:spcPct val="0"/>
                </a:spcBef>
                <a:buFontTx/>
                <a:buNone/>
              </a:pPr>
              <a:t>15</a:t>
            </a:fld>
            <a:endParaRPr lang="en-IN" altLang="en-US" sz="1200" dirty="0">
              <a:solidFill>
                <a:srgbClr val="898989"/>
              </a:solidFill>
            </a:endParaRPr>
          </a:p>
        </p:txBody>
      </p:sp>
      <p:pic>
        <p:nvPicPr>
          <p:cNvPr id="2" name="Picture 1">
            <a:extLst>
              <a:ext uri="{FF2B5EF4-FFF2-40B4-BE49-F238E27FC236}">
                <a16:creationId xmlns:a16="http://schemas.microsoft.com/office/drawing/2014/main" id="{25560AC3-228D-C34F-58BC-2F4D9180D019}"/>
              </a:ext>
            </a:extLst>
          </p:cNvPr>
          <p:cNvPicPr>
            <a:picLocks noChangeAspect="1"/>
          </p:cNvPicPr>
          <p:nvPr/>
        </p:nvPicPr>
        <p:blipFill>
          <a:blip r:embed="rId3"/>
          <a:stretch>
            <a:fillRect/>
          </a:stretch>
        </p:blipFill>
        <p:spPr>
          <a:xfrm>
            <a:off x="5257800" y="4290219"/>
            <a:ext cx="3143064" cy="2045957"/>
          </a:xfrm>
          <a:prstGeom prst="rect">
            <a:avLst/>
          </a:prstGeom>
        </p:spPr>
      </p:pic>
    </p:spTree>
    <p:extLst>
      <p:ext uri="{BB962C8B-B14F-4D97-AF65-F5344CB8AC3E}">
        <p14:creationId xmlns:p14="http://schemas.microsoft.com/office/powerpoint/2010/main" val="295938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1C41F28A-2F70-EBBF-8256-330432FB01C8}"/>
              </a:ext>
            </a:extLst>
          </p:cNvPr>
          <p:cNvSpPr>
            <a:spLocks noGrp="1"/>
          </p:cNvSpPr>
          <p:nvPr>
            <p:ph type="title"/>
          </p:nvPr>
        </p:nvSpPr>
        <p:spPr/>
        <p:txBody>
          <a:bodyPr/>
          <a:lstStyle/>
          <a:p>
            <a:pPr algn="l"/>
            <a:r>
              <a:rPr lang="en-IN" dirty="0"/>
              <a:t>Importance of Predictive Analytics</a:t>
            </a:r>
            <a:endParaRPr lang="en-US" altLang="en-US" dirty="0"/>
          </a:p>
        </p:txBody>
      </p:sp>
      <p:sp>
        <p:nvSpPr>
          <p:cNvPr id="20483" name="Content Placeholder 2">
            <a:extLst>
              <a:ext uri="{FF2B5EF4-FFF2-40B4-BE49-F238E27FC236}">
                <a16:creationId xmlns:a16="http://schemas.microsoft.com/office/drawing/2014/main" id="{99E0EE69-0E48-356F-970D-ADF1544BD861}"/>
              </a:ext>
            </a:extLst>
          </p:cNvPr>
          <p:cNvSpPr>
            <a:spLocks noGrp="1"/>
          </p:cNvSpPr>
          <p:nvPr>
            <p:ph idx="1"/>
          </p:nvPr>
        </p:nvSpPr>
        <p:spPr/>
        <p:txBody>
          <a:bodyPr/>
          <a:lstStyle/>
          <a:p>
            <a:r>
              <a:rPr lang="en-US" sz="2800" dirty="0"/>
              <a:t>Organizations hold vast historical data</a:t>
            </a:r>
          </a:p>
          <a:p>
            <a:r>
              <a:rPr lang="en-US" sz="2800" dirty="0"/>
              <a:t>Data reveals useful hidden trends</a:t>
            </a:r>
          </a:p>
          <a:p>
            <a:r>
              <a:rPr lang="en-US" sz="2800" dirty="0"/>
              <a:t>Models built from historical patterns</a:t>
            </a:r>
          </a:p>
          <a:p>
            <a:r>
              <a:rPr lang="en-US" sz="2800" dirty="0"/>
              <a:t>Applied to current data sets</a:t>
            </a:r>
          </a:p>
          <a:p>
            <a:r>
              <a:rPr lang="en-US" sz="2800" dirty="0"/>
              <a:t>Predicts future behaviors or events</a:t>
            </a:r>
          </a:p>
          <a:p>
            <a:r>
              <a:rPr lang="en-US" sz="2800" dirty="0"/>
              <a:t>Increases efficiency &amp; profitability</a:t>
            </a:r>
          </a:p>
        </p:txBody>
      </p:sp>
      <p:sp>
        <p:nvSpPr>
          <p:cNvPr id="20484" name="Slide Number Placeholder 4">
            <a:extLst>
              <a:ext uri="{FF2B5EF4-FFF2-40B4-BE49-F238E27FC236}">
                <a16:creationId xmlns:a16="http://schemas.microsoft.com/office/drawing/2014/main" id="{C6A6867C-1BF9-C589-5C61-832C31D8E8E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9A220CE-B2EB-4155-8385-24CD0BB34D89}" type="slidenum">
              <a:rPr lang="en-IN" altLang="en-US" sz="1200" smtClean="0">
                <a:solidFill>
                  <a:srgbClr val="898989"/>
                </a:solidFill>
              </a:rPr>
              <a:pPr>
                <a:spcBef>
                  <a:spcPct val="0"/>
                </a:spcBef>
                <a:buFontTx/>
                <a:buNone/>
              </a:pPr>
              <a:t>16</a:t>
            </a:fld>
            <a:endParaRPr lang="en-IN" altLang="en-US" sz="1200">
              <a:solidFill>
                <a:srgbClr val="898989"/>
              </a:solidFill>
            </a:endParaRPr>
          </a:p>
        </p:txBody>
      </p:sp>
      <p:pic>
        <p:nvPicPr>
          <p:cNvPr id="3" name="Picture 2">
            <a:extLst>
              <a:ext uri="{FF2B5EF4-FFF2-40B4-BE49-F238E27FC236}">
                <a16:creationId xmlns:a16="http://schemas.microsoft.com/office/drawing/2014/main" id="{137457A2-C713-63F2-AE92-E69EF965ECF7}"/>
              </a:ext>
            </a:extLst>
          </p:cNvPr>
          <p:cNvPicPr>
            <a:picLocks noChangeAspect="1"/>
          </p:cNvPicPr>
          <p:nvPr/>
        </p:nvPicPr>
        <p:blipFill>
          <a:blip r:embed="rId2"/>
          <a:stretch>
            <a:fillRect/>
          </a:stretch>
        </p:blipFill>
        <p:spPr>
          <a:xfrm>
            <a:off x="5809891" y="4246380"/>
            <a:ext cx="3334109" cy="2488233"/>
          </a:xfrm>
          <a:prstGeom prst="rect">
            <a:avLst/>
          </a:prstGeom>
        </p:spPr>
      </p:pic>
    </p:spTree>
    <p:extLst>
      <p:ext uri="{BB962C8B-B14F-4D97-AF65-F5344CB8AC3E}">
        <p14:creationId xmlns:p14="http://schemas.microsoft.com/office/powerpoint/2010/main" val="3178818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3C6B8D-DDBC-5038-6919-2132B8CFBB22}"/>
              </a:ext>
            </a:extLst>
          </p:cNvPr>
          <p:cNvSpPr>
            <a:spLocks noGrp="1"/>
          </p:cNvSpPr>
          <p:nvPr>
            <p:ph idx="1"/>
          </p:nvPr>
        </p:nvSpPr>
        <p:spPr/>
        <p:txBody>
          <a:bodyPr/>
          <a:lstStyle/>
          <a:p>
            <a:r>
              <a:rPr lang="en-US" sz="2800" dirty="0"/>
              <a:t>High demand across all industries</a:t>
            </a:r>
          </a:p>
          <a:p>
            <a:r>
              <a:rPr lang="en-US" sz="2800" dirty="0"/>
              <a:t>Drives data-informed decision-making</a:t>
            </a:r>
          </a:p>
          <a:p>
            <a:r>
              <a:rPr lang="en-US" sz="2800" dirty="0"/>
              <a:t>Offers competitive business advantage</a:t>
            </a:r>
          </a:p>
          <a:p>
            <a:r>
              <a:rPr lang="en-US" sz="2800" dirty="0"/>
              <a:t>Optimizes processes and resources</a:t>
            </a:r>
          </a:p>
          <a:p>
            <a:r>
              <a:rPr lang="en-US" sz="2800" dirty="0"/>
              <a:t>Enhances customer understanding and experience</a:t>
            </a:r>
          </a:p>
          <a:p>
            <a:r>
              <a:rPr lang="en-US" sz="2800" dirty="0"/>
              <a:t>Enables future-ready organizations</a:t>
            </a:r>
          </a:p>
        </p:txBody>
      </p:sp>
      <p:sp>
        <p:nvSpPr>
          <p:cNvPr id="21507" name="Slide Number Placeholder 3">
            <a:extLst>
              <a:ext uri="{FF2B5EF4-FFF2-40B4-BE49-F238E27FC236}">
                <a16:creationId xmlns:a16="http://schemas.microsoft.com/office/drawing/2014/main" id="{9785884C-FB90-1587-8EAF-505F83F4978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552A529-09F6-418B-9B2F-7A3145EAE0BE}" type="slidenum">
              <a:rPr lang="en-IN" altLang="en-US" sz="1200" smtClean="0">
                <a:solidFill>
                  <a:srgbClr val="898989"/>
                </a:solidFill>
              </a:rPr>
              <a:pPr>
                <a:spcBef>
                  <a:spcPct val="0"/>
                </a:spcBef>
                <a:buFontTx/>
                <a:buNone/>
              </a:pPr>
              <a:t>17</a:t>
            </a:fld>
            <a:endParaRPr lang="en-IN" altLang="en-US" sz="1200">
              <a:solidFill>
                <a:srgbClr val="898989"/>
              </a:solidFill>
            </a:endParaRPr>
          </a:p>
        </p:txBody>
      </p:sp>
      <p:sp>
        <p:nvSpPr>
          <p:cNvPr id="2" name="Title 1">
            <a:extLst>
              <a:ext uri="{FF2B5EF4-FFF2-40B4-BE49-F238E27FC236}">
                <a16:creationId xmlns:a16="http://schemas.microsoft.com/office/drawing/2014/main" id="{D4C93CCE-67E5-5725-38B2-3775AA08909C}"/>
              </a:ext>
            </a:extLst>
          </p:cNvPr>
          <p:cNvSpPr txBox="1">
            <a:spLocks/>
          </p:cNvSpPr>
          <p:nvPr/>
        </p:nvSpPr>
        <p:spPr bwMode="auto">
          <a:xfrm>
            <a:off x="952500" y="463550"/>
            <a:ext cx="7239000" cy="1143000"/>
          </a:xfrm>
          <a:prstGeom prst="rect">
            <a:avLst/>
          </a:prstGeom>
          <a:noFill/>
          <a:ln>
            <a:noFill/>
          </a:ln>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b="1" dirty="0"/>
              <a:t>Why Predictive Analytics?</a:t>
            </a:r>
            <a:endParaRPr lang="en-US" dirty="0"/>
          </a:p>
        </p:txBody>
      </p:sp>
    </p:spTree>
    <p:extLst>
      <p:ext uri="{BB962C8B-B14F-4D97-AF65-F5344CB8AC3E}">
        <p14:creationId xmlns:p14="http://schemas.microsoft.com/office/powerpoint/2010/main" val="2961631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66DCA-B98C-26FE-8114-B3CD2FA3A4BD}"/>
              </a:ext>
            </a:extLst>
          </p:cNvPr>
          <p:cNvSpPr>
            <a:spLocks noGrp="1"/>
          </p:cNvSpPr>
          <p:nvPr>
            <p:ph type="title"/>
          </p:nvPr>
        </p:nvSpPr>
        <p:spPr>
          <a:xfrm>
            <a:off x="457200" y="1081415"/>
            <a:ext cx="8229600" cy="1143000"/>
          </a:xfrm>
        </p:spPr>
        <p:txBody>
          <a:bodyPr/>
          <a:lstStyle/>
          <a:p>
            <a:r>
              <a:rPr lang="en-US" b="1" dirty="0"/>
              <a:t>A Valuable Skillset</a:t>
            </a:r>
            <a:br>
              <a:rPr lang="en-US" dirty="0"/>
            </a:br>
            <a:endParaRPr lang="en-IN" dirty="0"/>
          </a:p>
        </p:txBody>
      </p:sp>
      <p:sp>
        <p:nvSpPr>
          <p:cNvPr id="3" name="Content Placeholder 2">
            <a:extLst>
              <a:ext uri="{FF2B5EF4-FFF2-40B4-BE49-F238E27FC236}">
                <a16:creationId xmlns:a16="http://schemas.microsoft.com/office/drawing/2014/main" id="{D2974977-F575-9E9C-7510-51A5CE7750DE}"/>
              </a:ext>
            </a:extLst>
          </p:cNvPr>
          <p:cNvSpPr>
            <a:spLocks noGrp="1"/>
          </p:cNvSpPr>
          <p:nvPr>
            <p:ph idx="1"/>
          </p:nvPr>
        </p:nvSpPr>
        <p:spPr>
          <a:xfrm>
            <a:off x="486103" y="2061560"/>
            <a:ext cx="8229600" cy="4525963"/>
          </a:xfrm>
        </p:spPr>
        <p:txBody>
          <a:bodyPr/>
          <a:lstStyle/>
          <a:p>
            <a:r>
              <a:rPr lang="en-US" sz="2800" dirty="0"/>
              <a:t>Uses historical data and models</a:t>
            </a:r>
          </a:p>
          <a:p>
            <a:r>
              <a:rPr lang="en-US" sz="2800" dirty="0"/>
              <a:t>Applies statistical and AI techniques</a:t>
            </a:r>
          </a:p>
          <a:p>
            <a:r>
              <a:rPr lang="en-US" sz="2800" dirty="0"/>
              <a:t>Identifies trends and patterns clearly</a:t>
            </a:r>
          </a:p>
          <a:p>
            <a:r>
              <a:rPr lang="en-US" sz="2800" dirty="0"/>
              <a:t>Predicts future events with accuracy</a:t>
            </a:r>
          </a:p>
          <a:p>
            <a:r>
              <a:rPr lang="en-US" sz="2800" dirty="0"/>
              <a:t>Supports smarter strategic business planning</a:t>
            </a:r>
          </a:p>
          <a:p>
            <a:r>
              <a:rPr lang="en-US" sz="2800" dirty="0"/>
              <a:t>Increases employability and job prospects</a:t>
            </a:r>
          </a:p>
          <a:p>
            <a:endParaRPr lang="en-IN" dirty="0"/>
          </a:p>
        </p:txBody>
      </p:sp>
      <p:sp>
        <p:nvSpPr>
          <p:cNvPr id="4" name="Slide Number Placeholder 3">
            <a:extLst>
              <a:ext uri="{FF2B5EF4-FFF2-40B4-BE49-F238E27FC236}">
                <a16:creationId xmlns:a16="http://schemas.microsoft.com/office/drawing/2014/main" id="{F657719C-1E17-1525-0DC3-373F23582711}"/>
              </a:ext>
            </a:extLst>
          </p:cNvPr>
          <p:cNvSpPr>
            <a:spLocks noGrp="1"/>
          </p:cNvSpPr>
          <p:nvPr>
            <p:ph type="sldNum" sz="quarter" idx="12"/>
          </p:nvPr>
        </p:nvSpPr>
        <p:spPr/>
        <p:txBody>
          <a:bodyPr/>
          <a:lstStyle/>
          <a:p>
            <a:pPr>
              <a:defRPr/>
            </a:pPr>
            <a:fld id="{5EAF16E9-3B9A-4A97-BAC2-4E21E22807D3}" type="slidenum">
              <a:rPr lang="en-IN" altLang="en-US" smtClean="0"/>
              <a:pPr>
                <a:defRPr/>
              </a:pPr>
              <a:t>18</a:t>
            </a:fld>
            <a:endParaRPr lang="en-IN" altLang="en-US"/>
          </a:p>
        </p:txBody>
      </p:sp>
    </p:spTree>
    <p:extLst>
      <p:ext uri="{BB962C8B-B14F-4D97-AF65-F5344CB8AC3E}">
        <p14:creationId xmlns:p14="http://schemas.microsoft.com/office/powerpoint/2010/main" val="3315817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a:extLst>
              <a:ext uri="{FF2B5EF4-FFF2-40B4-BE49-F238E27FC236}">
                <a16:creationId xmlns:a16="http://schemas.microsoft.com/office/drawing/2014/main" id="{2A76E839-1638-57B0-CB07-37E928A28CF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D59AD2B-821C-40F2-9FB8-BCF27E4C763A}" type="slidenum">
              <a:rPr lang="en-IN" altLang="en-US" sz="1200" smtClean="0">
                <a:solidFill>
                  <a:srgbClr val="898989"/>
                </a:solidFill>
              </a:rPr>
              <a:pPr>
                <a:spcBef>
                  <a:spcPct val="0"/>
                </a:spcBef>
                <a:buFontTx/>
                <a:buNone/>
              </a:pPr>
              <a:t>19</a:t>
            </a:fld>
            <a:endParaRPr lang="en-IN" altLang="en-US" sz="1200">
              <a:solidFill>
                <a:srgbClr val="898989"/>
              </a:solidFill>
            </a:endParaRPr>
          </a:p>
        </p:txBody>
      </p:sp>
      <p:sp>
        <p:nvSpPr>
          <p:cNvPr id="14339" name="Content Placeholder 5">
            <a:extLst>
              <a:ext uri="{FF2B5EF4-FFF2-40B4-BE49-F238E27FC236}">
                <a16:creationId xmlns:a16="http://schemas.microsoft.com/office/drawing/2014/main" id="{5D2DEBEC-3BD0-66BD-7188-82002D0B74B1}"/>
              </a:ext>
            </a:extLst>
          </p:cNvPr>
          <p:cNvSpPr>
            <a:spLocks noGrp="1"/>
          </p:cNvSpPr>
          <p:nvPr>
            <p:ph idx="1"/>
          </p:nvPr>
        </p:nvSpPr>
        <p:spPr>
          <a:xfrm>
            <a:off x="459828" y="1203325"/>
            <a:ext cx="8229600" cy="5518150"/>
          </a:xfrm>
        </p:spPr>
        <p:txBody>
          <a:bodyPr/>
          <a:lstStyle/>
          <a:p>
            <a:pPr marL="0" indent="0" algn="just">
              <a:buFont typeface="Arial" panose="020B0604020202020204" pitchFamily="34" charset="0"/>
              <a:buNone/>
            </a:pPr>
            <a:r>
              <a:rPr lang="en-US" altLang="en-US" sz="2000" b="1" dirty="0"/>
              <a:t>Unit I</a:t>
            </a:r>
          </a:p>
          <a:p>
            <a:pPr marL="0" indent="0" algn="just">
              <a:buNone/>
            </a:pPr>
            <a:r>
              <a:rPr lang="en-US" sz="2000" dirty="0"/>
              <a:t>Introduction and Data Preparation : Introduction to Predictive Analytics, machine learning and its types, supervised and unsupervised learning, data preprocessing</a:t>
            </a:r>
          </a:p>
          <a:p>
            <a:pPr marL="0" indent="0" algn="just">
              <a:buNone/>
            </a:pPr>
            <a:endParaRPr lang="en-US" altLang="en-US" sz="2000" dirty="0"/>
          </a:p>
          <a:p>
            <a:pPr marL="0" indent="0" algn="just">
              <a:buFont typeface="Arial" panose="020B0604020202020204" pitchFamily="34" charset="0"/>
              <a:buNone/>
            </a:pPr>
            <a:r>
              <a:rPr lang="en-US" altLang="en-US" sz="2000" b="1" dirty="0"/>
              <a:t>Unit II </a:t>
            </a:r>
          </a:p>
          <a:p>
            <a:pPr marL="0" indent="0" algn="just">
              <a:buNone/>
            </a:pPr>
            <a:r>
              <a:rPr lang="en-IN" sz="2000" dirty="0"/>
              <a:t>SUPERVISED LEARNING: REGRESSION : Simple Linear Regression, Multiple Linear Regression, Polynomial Regression, Logistic Regression, Ordinary Least Squares Estimation, Correlations, Evaluate Model Performance: Mean Absolute Error (MAE), Mean Squared Error (MSE), R-squared (R²) Score, Root Mean Squared Error (RMSE)</a:t>
            </a:r>
          </a:p>
          <a:p>
            <a:pPr marL="0" indent="0" algn="just">
              <a:buNone/>
            </a:pPr>
            <a:endParaRPr lang="en-US" altLang="en-US" sz="2000"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r>
              <a:rPr lang="en-US" altLang="en-US" sz="2000" b="1" dirty="0"/>
              <a:t>Unit III </a:t>
            </a:r>
          </a:p>
          <a:p>
            <a:pPr marL="0" indent="0" algn="just">
              <a:buNone/>
            </a:pPr>
            <a:r>
              <a:rPr lang="en-IN" sz="2000" dirty="0"/>
              <a:t>SUPERVISED LEARNING: CLASSIFICATION : Lazy </a:t>
            </a:r>
            <a:r>
              <a:rPr lang="en-IN" sz="2000" dirty="0" err="1"/>
              <a:t>learning:Nearest</a:t>
            </a:r>
            <a:r>
              <a:rPr lang="en-IN" sz="2000" dirty="0"/>
              <a:t> </a:t>
            </a:r>
            <a:r>
              <a:rPr lang="en-IN" sz="2000" dirty="0" err="1"/>
              <a:t>neighbors</a:t>
            </a:r>
            <a:r>
              <a:rPr lang="en-IN" sz="2000" dirty="0"/>
              <a:t>, Naïve Bayes, Divide and Conquer: Decision Trees and Rules, Support vector machine, Evaluate Model Performance: Accuracy, Logarithmic Loss, Area Under Curve, Precision, Recall, F1 Score, Confusion Matrix</a:t>
            </a:r>
            <a:endParaRPr lang="en-US" altLang="en-US" sz="2000" dirty="0"/>
          </a:p>
        </p:txBody>
      </p:sp>
      <p:sp>
        <p:nvSpPr>
          <p:cNvPr id="2" name="Title 1">
            <a:extLst>
              <a:ext uri="{FF2B5EF4-FFF2-40B4-BE49-F238E27FC236}">
                <a16:creationId xmlns:a16="http://schemas.microsoft.com/office/drawing/2014/main" id="{FDD8D079-F3A5-CBE0-F636-410856BF0B5C}"/>
              </a:ext>
            </a:extLst>
          </p:cNvPr>
          <p:cNvSpPr>
            <a:spLocks noGrp="1"/>
          </p:cNvSpPr>
          <p:nvPr>
            <p:ph type="title"/>
          </p:nvPr>
        </p:nvSpPr>
        <p:spPr>
          <a:xfrm>
            <a:off x="0" y="231994"/>
            <a:ext cx="8229600" cy="1143000"/>
          </a:xfrm>
        </p:spPr>
        <p:txBody>
          <a:bodyPr/>
          <a:lstStyle/>
          <a:p>
            <a:pPr>
              <a:defRPr/>
            </a:pPr>
            <a:r>
              <a:rPr lang="en-US" altLang="en-US" b="1" dirty="0">
                <a:solidFill>
                  <a:schemeClr val="accent6"/>
                </a:solidFill>
                <a:latin typeface="Times New Roman" panose="02020603050405020304" pitchFamily="18" charset="0"/>
                <a:cs typeface="Times New Roman" panose="02020603050405020304" pitchFamily="18" charset="0"/>
              </a:rPr>
              <a:t>Course Content</a:t>
            </a:r>
            <a:endParaRPr lang="en-GB" altLang="en-US" b="1" dirty="0">
              <a:solidFill>
                <a:schemeClr val="accent6"/>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D71C9A2E-022D-BA91-2995-23BBEA270474}"/>
              </a:ext>
            </a:extLst>
          </p:cNvPr>
          <p:cNvSpPr>
            <a:spLocks noGrp="1"/>
          </p:cNvSpPr>
          <p:nvPr>
            <p:ph type="title"/>
          </p:nvPr>
        </p:nvSpPr>
        <p:spPr>
          <a:xfrm>
            <a:off x="609600" y="609600"/>
            <a:ext cx="8229600" cy="1143000"/>
          </a:xfrm>
        </p:spPr>
        <p:txBody>
          <a:bodyPr/>
          <a:lstStyle/>
          <a:p>
            <a:pPr algn="l" eaLnBrk="1" hangingPunct="1"/>
            <a:r>
              <a:rPr lang="en-US" sz="4800" b="0" i="0" u="none" dirty="0">
                <a:solidFill>
                  <a:srgbClr val="FF0000"/>
                </a:solidFill>
                <a:latin typeface="Times New Roman"/>
                <a:ea typeface="Times New Roman"/>
                <a:cs typeface="Times New Roman"/>
                <a:sym typeface="Times New Roman"/>
              </a:rPr>
              <a:t>Course Overview</a:t>
            </a:r>
            <a:endParaRPr lang="en-IN" altLang="en-US" sz="4800" dirty="0">
              <a:solidFill>
                <a:srgbClr val="C00000"/>
              </a:solidFill>
            </a:endParaRPr>
          </a:p>
        </p:txBody>
      </p:sp>
      <p:sp>
        <p:nvSpPr>
          <p:cNvPr id="3" name="Content Placeholder 2">
            <a:extLst>
              <a:ext uri="{FF2B5EF4-FFF2-40B4-BE49-F238E27FC236}">
                <a16:creationId xmlns:a16="http://schemas.microsoft.com/office/drawing/2014/main" id="{4A1210B5-0B3A-2642-BDAB-47C35C0B7D24}"/>
              </a:ext>
            </a:extLst>
          </p:cNvPr>
          <p:cNvSpPr>
            <a:spLocks noGrp="1"/>
          </p:cNvSpPr>
          <p:nvPr>
            <p:ph idx="1"/>
          </p:nvPr>
        </p:nvSpPr>
        <p:spPr>
          <a:xfrm>
            <a:off x="849775" y="2438400"/>
            <a:ext cx="8229600" cy="5068887"/>
          </a:xfrm>
        </p:spPr>
        <p:txBody>
          <a:bodyPr rtlCol="0">
            <a:normAutofit/>
          </a:bodyPr>
          <a:lstStyle/>
          <a:p>
            <a:pPr eaLnBrk="1" fontAlgn="auto" hangingPunct="1">
              <a:spcAft>
                <a:spcPts val="0"/>
              </a:spcAft>
              <a:defRPr/>
            </a:pPr>
            <a:r>
              <a:rPr lang="en-US" sz="4000" dirty="0">
                <a:solidFill>
                  <a:srgbClr val="C00000"/>
                </a:solidFill>
                <a:sym typeface="Times New Roman"/>
              </a:rPr>
              <a:t>Course Code : INT234</a:t>
            </a:r>
            <a:endParaRPr lang="en-US" sz="4000" dirty="0">
              <a:solidFill>
                <a:srgbClr val="C00000"/>
              </a:solidFill>
            </a:endParaRPr>
          </a:p>
          <a:p>
            <a:pPr eaLnBrk="1" fontAlgn="auto" hangingPunct="1">
              <a:spcAft>
                <a:spcPts val="0"/>
              </a:spcAft>
              <a:defRPr/>
            </a:pPr>
            <a:r>
              <a:rPr lang="en-US" sz="4000" dirty="0">
                <a:solidFill>
                  <a:srgbClr val="C00000"/>
                </a:solidFill>
              </a:rPr>
              <a:t>LTP – 2 0 2[Two Lectures and Two Practical's/week]</a:t>
            </a:r>
          </a:p>
          <a:p>
            <a:pPr eaLnBrk="1" fontAlgn="auto" hangingPunct="1">
              <a:spcAft>
                <a:spcPts val="0"/>
              </a:spcAft>
              <a:defRPr/>
            </a:pPr>
            <a:r>
              <a:rPr lang="en-US" sz="4000" dirty="0">
                <a:solidFill>
                  <a:srgbClr val="C00000"/>
                </a:solidFill>
              </a:rPr>
              <a:t>Credits – 3 </a:t>
            </a:r>
          </a:p>
          <a:p>
            <a:pPr>
              <a:buFont typeface="Arial" charset="0"/>
              <a:buNone/>
              <a:defRPr/>
            </a:pPr>
            <a:endParaRPr lang="de-DE" b="1" dirty="0"/>
          </a:p>
          <a:p>
            <a:pPr eaLnBrk="1" fontAlgn="auto" hangingPunct="1">
              <a:spcAft>
                <a:spcPts val="0"/>
              </a:spcAft>
              <a:defRPr/>
            </a:pPr>
            <a:endParaRPr lang="en-IN" dirty="0">
              <a:solidFill>
                <a:schemeClr val="accent6">
                  <a:lumMod val="75000"/>
                </a:schemeClr>
              </a:solidFill>
            </a:endParaRPr>
          </a:p>
        </p:txBody>
      </p:sp>
      <p:graphicFrame>
        <p:nvGraphicFramePr>
          <p:cNvPr id="7173" name="Object 35">
            <a:extLst>
              <a:ext uri="{FF2B5EF4-FFF2-40B4-BE49-F238E27FC236}">
                <a16:creationId xmlns:a16="http://schemas.microsoft.com/office/drawing/2014/main" id="{97566AF9-5EFB-B66F-6ABF-289A20FC5616}"/>
              </a:ext>
            </a:extLst>
          </p:cNvPr>
          <p:cNvGraphicFramePr>
            <a:graphicFrameLocks noChangeAspect="1"/>
          </p:cNvGraphicFramePr>
          <p:nvPr/>
        </p:nvGraphicFramePr>
        <p:xfrm>
          <a:off x="7391400" y="85725"/>
          <a:ext cx="1676400" cy="679450"/>
        </p:xfrm>
        <a:graphic>
          <a:graphicData uri="http://schemas.openxmlformats.org/presentationml/2006/ole">
            <mc:AlternateContent xmlns:mc="http://schemas.openxmlformats.org/markup-compatibility/2006">
              <mc:Choice xmlns:v="urn:schemas-microsoft-com:vml" Requires="v">
                <p:oleObj r:id="rId2" imgW="13937020" imgH="5409524" progId="">
                  <p:embed/>
                </p:oleObj>
              </mc:Choice>
              <mc:Fallback>
                <p:oleObj r:id="rId2" imgW="13937020" imgH="5409524" progId="">
                  <p:embed/>
                  <p:pic>
                    <p:nvPicPr>
                      <p:cNvPr id="7173" name="Object 35">
                        <a:extLst>
                          <a:ext uri="{FF2B5EF4-FFF2-40B4-BE49-F238E27FC236}">
                            <a16:creationId xmlns:a16="http://schemas.microsoft.com/office/drawing/2014/main" id="{97566AF9-5EFB-B66F-6ABF-289A20FC56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a:extLst>
              <a:ext uri="{FF2B5EF4-FFF2-40B4-BE49-F238E27FC236}">
                <a16:creationId xmlns:a16="http://schemas.microsoft.com/office/drawing/2014/main" id="{A3AC193F-D48C-72AF-4FBC-AADF46F551A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04D0DC2-E98B-46C5-A28F-82BC71A85E76}" type="slidenum">
              <a:rPr lang="en-IN" altLang="en-US" sz="1200" smtClean="0">
                <a:solidFill>
                  <a:srgbClr val="898989"/>
                </a:solidFill>
              </a:rPr>
              <a:pPr>
                <a:spcBef>
                  <a:spcPct val="0"/>
                </a:spcBef>
                <a:buFontTx/>
                <a:buNone/>
              </a:pPr>
              <a:t>20</a:t>
            </a:fld>
            <a:endParaRPr lang="en-IN" altLang="en-US" sz="1200">
              <a:solidFill>
                <a:srgbClr val="898989"/>
              </a:solidFill>
            </a:endParaRPr>
          </a:p>
        </p:txBody>
      </p:sp>
      <p:sp>
        <p:nvSpPr>
          <p:cNvPr id="15363" name="Content Placeholder 5">
            <a:extLst>
              <a:ext uri="{FF2B5EF4-FFF2-40B4-BE49-F238E27FC236}">
                <a16:creationId xmlns:a16="http://schemas.microsoft.com/office/drawing/2014/main" id="{A31AE6B0-6308-91B2-2576-4D34B83E279A}"/>
              </a:ext>
            </a:extLst>
          </p:cNvPr>
          <p:cNvSpPr>
            <a:spLocks noGrp="1"/>
          </p:cNvSpPr>
          <p:nvPr>
            <p:ph idx="1"/>
          </p:nvPr>
        </p:nvSpPr>
        <p:spPr>
          <a:xfrm>
            <a:off x="457200" y="1111250"/>
            <a:ext cx="8229600" cy="5518150"/>
          </a:xfrm>
        </p:spPr>
        <p:txBody>
          <a:bodyPr/>
          <a:lstStyle/>
          <a:p>
            <a:pPr marL="0" indent="0" algn="just">
              <a:buFont typeface="Arial" panose="020B0604020202020204" pitchFamily="34" charset="0"/>
              <a:buNone/>
            </a:pPr>
            <a:r>
              <a:rPr lang="en-US" altLang="en-US" sz="2000" b="1" dirty="0"/>
              <a:t>Unit IV </a:t>
            </a:r>
          </a:p>
          <a:p>
            <a:pPr marL="0" indent="0" algn="just">
              <a:buNone/>
            </a:pPr>
            <a:r>
              <a:rPr lang="en-IN" sz="2000" dirty="0"/>
              <a:t>UNSUPERVISED LEARNING: CLUSTERING AND PATTERN DETECTION : K-Means Clustering, K means clustering intuition, K-means random initialization trap, K-means selecting number of clusters, Hierarchical Clustering (Divisive, Agglomerative), Types of Linkages (Single, Complete, Average, Centroid), Association Rules, Finding Patterns, Market Basket Analysis Using Association Rules</a:t>
            </a:r>
            <a:endParaRPr lang="en-US" altLang="en-US" sz="2000" dirty="0"/>
          </a:p>
          <a:p>
            <a:pPr marL="0" indent="0" algn="just">
              <a:buFont typeface="Arial" panose="020B0604020202020204" pitchFamily="34" charset="0"/>
              <a:buNone/>
            </a:pPr>
            <a:r>
              <a:rPr lang="en-US" altLang="en-US" sz="2000" b="1" dirty="0"/>
              <a:t>Unit V </a:t>
            </a:r>
          </a:p>
          <a:p>
            <a:pPr marL="0" indent="0" algn="just">
              <a:buNone/>
            </a:pPr>
            <a:r>
              <a:rPr lang="en-IN" sz="2000" dirty="0"/>
              <a:t>Dimensionality Reduction and Neural Networks : Dimensionality Reduction, Principal Component Analysis (PCA), Feedforward Neural Networks, Multi-layer Perceptron (MLP), Convolutional Neural Networks, Recurrent Neural Networks</a:t>
            </a:r>
            <a:endParaRPr lang="en-US" altLang="en-US" sz="2000" dirty="0"/>
          </a:p>
          <a:p>
            <a:pPr marL="0" indent="0" algn="just">
              <a:buFont typeface="Arial" panose="020B0604020202020204" pitchFamily="34" charset="0"/>
              <a:buNone/>
            </a:pPr>
            <a:r>
              <a:rPr lang="en-US" altLang="en-US" sz="2000" b="1" dirty="0"/>
              <a:t>Unit VI </a:t>
            </a:r>
          </a:p>
          <a:p>
            <a:pPr marL="0" indent="0" algn="just">
              <a:buNone/>
            </a:pPr>
            <a:r>
              <a:rPr lang="en-US" sz="2000" dirty="0"/>
              <a:t>MODEL PERFORMANCE : Bias-variance trade-off, Cross-validation </a:t>
            </a:r>
            <a:r>
              <a:rPr lang="en-US" sz="2000" dirty="0" err="1"/>
              <a:t>methods:Leave-one-out</a:t>
            </a:r>
            <a:r>
              <a:rPr lang="en-US" sz="2000" dirty="0"/>
              <a:t> (LOO) cross-validation, K-folds cross-validation, Bagging, Boosting, Random forests</a:t>
            </a:r>
            <a:endParaRPr lang="en-US"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CAFA78-B98C-BFBB-B6C4-841B2B77AD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EF7995-1CC1-EA16-F5E7-A011815CA96D}"/>
              </a:ext>
            </a:extLst>
          </p:cNvPr>
          <p:cNvSpPr>
            <a:spLocks noGrp="1"/>
          </p:cNvSpPr>
          <p:nvPr>
            <p:ph type="title"/>
          </p:nvPr>
        </p:nvSpPr>
        <p:spPr/>
        <p:txBody>
          <a:bodyPr/>
          <a:lstStyle/>
          <a:p>
            <a:endParaRPr lang="en-IN"/>
          </a:p>
        </p:txBody>
      </p:sp>
      <p:sp>
        <p:nvSpPr>
          <p:cNvPr id="4" name="Slide Number Placeholder 3">
            <a:extLst>
              <a:ext uri="{FF2B5EF4-FFF2-40B4-BE49-F238E27FC236}">
                <a16:creationId xmlns:a16="http://schemas.microsoft.com/office/drawing/2014/main" id="{97922D36-E104-8175-F4E5-794DBC168CC1}"/>
              </a:ext>
            </a:extLst>
          </p:cNvPr>
          <p:cNvSpPr>
            <a:spLocks noGrp="1"/>
          </p:cNvSpPr>
          <p:nvPr>
            <p:ph type="sldNum" sz="quarter" idx="12"/>
          </p:nvPr>
        </p:nvSpPr>
        <p:spPr/>
        <p:txBody>
          <a:bodyPr/>
          <a:lstStyle/>
          <a:p>
            <a:pPr>
              <a:defRPr/>
            </a:pPr>
            <a:fld id="{5EAF16E9-3B9A-4A97-BAC2-4E21E22807D3}" type="slidenum">
              <a:rPr lang="en-IN" altLang="en-US" smtClean="0"/>
              <a:pPr>
                <a:defRPr/>
              </a:pPr>
              <a:t>21</a:t>
            </a:fld>
            <a:endParaRPr lang="en-IN" altLang="en-US"/>
          </a:p>
        </p:txBody>
      </p:sp>
      <p:sp>
        <p:nvSpPr>
          <p:cNvPr id="5" name="Rectangle 1">
            <a:extLst>
              <a:ext uri="{FF2B5EF4-FFF2-40B4-BE49-F238E27FC236}">
                <a16:creationId xmlns:a16="http://schemas.microsoft.com/office/drawing/2014/main" id="{1C9B94C0-F6CA-894F-1C2F-C270BCD7AA18}"/>
              </a:ext>
            </a:extLst>
          </p:cNvPr>
          <p:cNvSpPr>
            <a:spLocks noGrp="1" noChangeArrowheads="1"/>
          </p:cNvSpPr>
          <p:nvPr>
            <p:ph idx="1"/>
          </p:nvPr>
        </p:nvSpPr>
        <p:spPr bwMode="auto">
          <a:xfrm>
            <a:off x="457200" y="1570248"/>
            <a:ext cx="8229600" cy="4585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ICT Tools Used:</a:t>
            </a:r>
            <a:r>
              <a:rPr kumimoji="0" lang="en-US" altLang="en-US" sz="2000" b="0" i="0" u="none" strike="noStrike" cap="none" normalizeH="0" baseline="0" dirty="0">
                <a:ln>
                  <a:noFill/>
                </a:ln>
                <a:solidFill>
                  <a:schemeClr val="tx1"/>
                </a:solidFill>
                <a:effectLst/>
                <a:latin typeface="Arial" panose="020B0604020202020204" pitchFamily="34" charset="0"/>
              </a:rPr>
              <a:t> Python (with libraries like </a:t>
            </a:r>
            <a:r>
              <a:rPr kumimoji="0" lang="en-US" altLang="en-US" sz="2000" b="0" i="0" u="none" strike="noStrike" cap="none" normalizeH="0" baseline="0" dirty="0">
                <a:ln>
                  <a:noFill/>
                </a:ln>
                <a:solidFill>
                  <a:schemeClr val="tx1"/>
                </a:solidFill>
                <a:effectLst/>
                <a:latin typeface="Arial Unicode MS" panose="020B0604020202020204" pitchFamily="34" charset="-128"/>
              </a:rPr>
              <a:t>scikit-learn</a:t>
            </a: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a:ln>
                  <a:noFill/>
                </a:ln>
                <a:solidFill>
                  <a:schemeClr val="tx1"/>
                </a:solidFill>
                <a:effectLst/>
                <a:latin typeface="Arial Unicode MS" panose="020B0604020202020204" pitchFamily="34" charset="-128"/>
              </a:rPr>
              <a:t>pandas</a:t>
            </a: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a:ln>
                  <a:noFill/>
                </a:ln>
                <a:solidFill>
                  <a:schemeClr val="tx1"/>
                </a:solidFill>
                <a:effectLst/>
                <a:latin typeface="Arial Unicode MS" panose="020B0604020202020204" pitchFamily="34" charset="-128"/>
              </a:rPr>
              <a:t>matplotlib</a:t>
            </a: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err="1">
                <a:ln>
                  <a:noFill/>
                </a:ln>
                <a:solidFill>
                  <a:schemeClr val="tx1"/>
                </a:solidFill>
                <a:effectLst/>
                <a:latin typeface="Arial Unicode MS" panose="020B0604020202020204" pitchFamily="34" charset="-128"/>
              </a:rPr>
              <a:t>seaborn</a:t>
            </a:r>
            <a:r>
              <a:rPr kumimoji="0" lang="en-US" altLang="en-US" sz="2000" b="0" i="0" u="none" strike="noStrike" cap="none" normalizeH="0" baseline="0" dirty="0" err="1">
                <a:ln>
                  <a:noFill/>
                </a:ln>
                <a:solidFill>
                  <a:schemeClr val="tx1"/>
                </a:solidFill>
                <a:effectLst/>
              </a:rPr>
              <a:t>,etc</a:t>
            </a:r>
            <a:r>
              <a:rPr kumimoji="0" lang="en-US" altLang="en-US" sz="20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a:p>
            <a:pPr marL="0" indent="0">
              <a:buNone/>
            </a:pPr>
            <a:r>
              <a:rPr lang="en-US" sz="2000" b="1" dirty="0"/>
              <a:t>Practical Application Slides (Unit-wise Examples)</a:t>
            </a:r>
          </a:p>
          <a:p>
            <a:r>
              <a:rPr lang="en-US" sz="2000" b="1" dirty="0"/>
              <a:t>Unit 1:</a:t>
            </a:r>
            <a:r>
              <a:rPr lang="en-US" sz="2000" dirty="0"/>
              <a:t> Preprocessing on e-commerce customer data</a:t>
            </a:r>
          </a:p>
          <a:p>
            <a:r>
              <a:rPr lang="en-US" sz="2000" b="1" dirty="0"/>
              <a:t>Unit 2:</a:t>
            </a:r>
            <a:r>
              <a:rPr lang="en-US" sz="2000" dirty="0"/>
              <a:t> Regression modeling for sales forecasting</a:t>
            </a:r>
          </a:p>
          <a:p>
            <a:r>
              <a:rPr lang="en-US" sz="2000" b="1" dirty="0"/>
              <a:t>Unit 3:</a:t>
            </a:r>
            <a:r>
              <a:rPr lang="en-US" sz="2000" dirty="0"/>
              <a:t> Classification models for credit scoring / loan approval</a:t>
            </a:r>
          </a:p>
          <a:p>
            <a:r>
              <a:rPr lang="en-US" sz="2000" b="1" dirty="0"/>
              <a:t>Unit 4:</a:t>
            </a:r>
            <a:r>
              <a:rPr lang="en-US" sz="2000" dirty="0"/>
              <a:t> Customer segmentation using clustering and association rule mining for retail</a:t>
            </a:r>
          </a:p>
          <a:p>
            <a:r>
              <a:rPr lang="en-US" sz="2000" b="1" dirty="0"/>
              <a:t>Unit 5:</a:t>
            </a:r>
            <a:r>
              <a:rPr lang="en-US" sz="2000" dirty="0"/>
              <a:t> Dimensionality reduction and basic neural networks on stock data</a:t>
            </a:r>
          </a:p>
          <a:p>
            <a:r>
              <a:rPr lang="en-US" sz="2000" b="1" dirty="0"/>
              <a:t>Unit 6:</a:t>
            </a:r>
            <a:r>
              <a:rPr lang="en-US" sz="2000" dirty="0"/>
              <a:t> Model validation, boosting models  (for churn prediction)</a:t>
            </a:r>
          </a:p>
          <a:p>
            <a:endParaRPr lang="en-US" sz="20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579012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D50F4-DD4E-FC24-CD08-204C51F46F10}"/>
              </a:ext>
            </a:extLst>
          </p:cNvPr>
          <p:cNvSpPr>
            <a:spLocks noGrp="1"/>
          </p:cNvSpPr>
          <p:nvPr>
            <p:ph type="title"/>
          </p:nvPr>
        </p:nvSpPr>
        <p:spPr/>
        <p:txBody>
          <a:bodyPr/>
          <a:lstStyle/>
          <a:p>
            <a:r>
              <a:rPr lang="en-US" altLang="en-US" dirty="0"/>
              <a:t>OER</a:t>
            </a:r>
            <a:endParaRPr lang="en-IN" dirty="0"/>
          </a:p>
        </p:txBody>
      </p:sp>
      <p:graphicFrame>
        <p:nvGraphicFramePr>
          <p:cNvPr id="7" name="Content Placeholder 6">
            <a:extLst>
              <a:ext uri="{FF2B5EF4-FFF2-40B4-BE49-F238E27FC236}">
                <a16:creationId xmlns:a16="http://schemas.microsoft.com/office/drawing/2014/main" id="{C0EBB44D-9352-A1F3-3DC9-64349D76A332}"/>
              </a:ext>
            </a:extLst>
          </p:cNvPr>
          <p:cNvGraphicFramePr>
            <a:graphicFrameLocks noGrp="1"/>
          </p:cNvGraphicFramePr>
          <p:nvPr>
            <p:ph idx="1"/>
            <p:extLst>
              <p:ext uri="{D42A27DB-BD31-4B8C-83A1-F6EECF244321}">
                <p14:modId xmlns:p14="http://schemas.microsoft.com/office/powerpoint/2010/main" val="1058629450"/>
              </p:ext>
            </p:extLst>
          </p:nvPr>
        </p:nvGraphicFramePr>
        <p:xfrm>
          <a:off x="533400" y="1543276"/>
          <a:ext cx="7696201" cy="4552723"/>
        </p:xfrm>
        <a:graphic>
          <a:graphicData uri="http://schemas.openxmlformats.org/drawingml/2006/table">
            <a:tbl>
              <a:tblPr firstRow="1" firstCol="1" bandRow="1"/>
              <a:tblGrid>
                <a:gridCol w="922097">
                  <a:extLst>
                    <a:ext uri="{9D8B030D-6E8A-4147-A177-3AD203B41FA5}">
                      <a16:colId xmlns:a16="http://schemas.microsoft.com/office/drawing/2014/main" val="699909166"/>
                    </a:ext>
                  </a:extLst>
                </a:gridCol>
                <a:gridCol w="988766">
                  <a:extLst>
                    <a:ext uri="{9D8B030D-6E8A-4147-A177-3AD203B41FA5}">
                      <a16:colId xmlns:a16="http://schemas.microsoft.com/office/drawing/2014/main" val="1187379393"/>
                    </a:ext>
                  </a:extLst>
                </a:gridCol>
                <a:gridCol w="601169">
                  <a:extLst>
                    <a:ext uri="{9D8B030D-6E8A-4147-A177-3AD203B41FA5}">
                      <a16:colId xmlns:a16="http://schemas.microsoft.com/office/drawing/2014/main" val="2691361318"/>
                    </a:ext>
                  </a:extLst>
                </a:gridCol>
                <a:gridCol w="730104">
                  <a:extLst>
                    <a:ext uri="{9D8B030D-6E8A-4147-A177-3AD203B41FA5}">
                      <a16:colId xmlns:a16="http://schemas.microsoft.com/office/drawing/2014/main" val="1176659368"/>
                    </a:ext>
                  </a:extLst>
                </a:gridCol>
                <a:gridCol w="996675">
                  <a:extLst>
                    <a:ext uri="{9D8B030D-6E8A-4147-A177-3AD203B41FA5}">
                      <a16:colId xmlns:a16="http://schemas.microsoft.com/office/drawing/2014/main" val="2798692457"/>
                    </a:ext>
                  </a:extLst>
                </a:gridCol>
                <a:gridCol w="3457390">
                  <a:extLst>
                    <a:ext uri="{9D8B030D-6E8A-4147-A177-3AD203B41FA5}">
                      <a16:colId xmlns:a16="http://schemas.microsoft.com/office/drawing/2014/main" val="4129796566"/>
                    </a:ext>
                  </a:extLst>
                </a:gridCol>
              </a:tblGrid>
              <a:tr h="748667">
                <a:tc>
                  <a:txBody>
                    <a:bodyPr/>
                    <a:lstStyle/>
                    <a:p>
                      <a:pPr algn="just">
                        <a:lnSpc>
                          <a:spcPct val="106000"/>
                        </a:lnSpc>
                        <a:spcAft>
                          <a:spcPts val="1000"/>
                        </a:spcAft>
                      </a:pPr>
                      <a:r>
                        <a:rPr lang="en-US" sz="1400" b="1" dirty="0">
                          <a:effectLst/>
                          <a:latin typeface="Times New Roman" panose="02020603050405020304" pitchFamily="18" charset="0"/>
                          <a:ea typeface="Calibri" panose="020F0502020204030204" pitchFamily="34" charset="0"/>
                          <a:cs typeface="Mangal" panose="02040503050203030202" pitchFamily="18" charset="0"/>
                        </a:rPr>
                        <a:t>Unit mapped</a:t>
                      </a:r>
                      <a:endParaRPr lang="en-IN" sz="14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6000"/>
                        </a:lnSpc>
                        <a:spcAft>
                          <a:spcPts val="1000"/>
                        </a:spcAft>
                      </a:pPr>
                      <a:r>
                        <a:rPr lang="en-US" sz="1400" b="1">
                          <a:effectLst/>
                          <a:latin typeface="Times New Roman" panose="02020603050405020304" pitchFamily="18" charset="0"/>
                          <a:ea typeface="Calibri" panose="020F0502020204030204" pitchFamily="34" charset="0"/>
                          <a:cs typeface="Mangal" panose="02040503050203030202" pitchFamily="18" charset="0"/>
                        </a:rPr>
                        <a:t>Broad topic</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6000"/>
                        </a:lnSpc>
                        <a:spcAft>
                          <a:spcPts val="1000"/>
                        </a:spcAft>
                      </a:pPr>
                      <a:r>
                        <a:rPr lang="en-US" sz="1400" b="1">
                          <a:effectLst/>
                          <a:latin typeface="Times New Roman" panose="02020603050405020304" pitchFamily="18" charset="0"/>
                          <a:ea typeface="Calibri" panose="020F0502020204030204" pitchFamily="34" charset="0"/>
                          <a:cs typeface="Mangal" panose="02040503050203030202" pitchFamily="18" charset="0"/>
                        </a:rPr>
                        <a:t>Source Type</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6000"/>
                        </a:lnSpc>
                        <a:spcAft>
                          <a:spcPts val="1000"/>
                        </a:spcAft>
                      </a:pPr>
                      <a:r>
                        <a:rPr lang="en-US" sz="1400" b="1">
                          <a:effectLst/>
                          <a:latin typeface="Times New Roman" panose="02020603050405020304" pitchFamily="18" charset="0"/>
                          <a:ea typeface="Calibri" panose="020F0502020204030204" pitchFamily="34" charset="0"/>
                          <a:cs typeface="Mangal" panose="02040503050203030202" pitchFamily="18" charset="0"/>
                        </a:rPr>
                        <a:t>Source Title</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6000"/>
                        </a:lnSpc>
                        <a:spcAft>
                          <a:spcPts val="1000"/>
                        </a:spcAft>
                      </a:pPr>
                      <a:r>
                        <a:rPr lang="en-US" sz="1400" b="1">
                          <a:effectLst/>
                          <a:latin typeface="Times New Roman" panose="02020603050405020304" pitchFamily="18" charset="0"/>
                          <a:ea typeface="Calibri" panose="020F0502020204030204" pitchFamily="34" charset="0"/>
                          <a:cs typeface="Mangal" panose="02040503050203030202" pitchFamily="18" charset="0"/>
                        </a:rPr>
                        <a:t>*%age mapping (approx)</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6000"/>
                        </a:lnSpc>
                        <a:spcAft>
                          <a:spcPts val="1000"/>
                        </a:spcAft>
                      </a:pPr>
                      <a:r>
                        <a:rPr lang="en-US" sz="1400" b="1">
                          <a:effectLst/>
                          <a:latin typeface="Times New Roman" panose="02020603050405020304" pitchFamily="18" charset="0"/>
                          <a:ea typeface="Calibri" panose="020F0502020204030204" pitchFamily="34" charset="0"/>
                          <a:cs typeface="Mangal" panose="02040503050203030202" pitchFamily="18" charset="0"/>
                        </a:rPr>
                        <a:t>Source URL</a:t>
                      </a:r>
                      <a:endParaRPr lang="en-IN" sz="14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46538765"/>
                  </a:ext>
                </a:extLst>
              </a:tr>
              <a:tr h="2177092">
                <a:tc>
                  <a:txBody>
                    <a:bodyPr/>
                    <a:lstStyle/>
                    <a:p>
                      <a:pPr>
                        <a:lnSpc>
                          <a:spcPct val="115000"/>
                        </a:lnSpc>
                        <a:spcAft>
                          <a:spcPts val="1000"/>
                        </a:spcAft>
                        <a:buNone/>
                      </a:pPr>
                      <a:r>
                        <a:rPr lang="en-US" sz="1400" dirty="0">
                          <a:effectLst/>
                          <a:latin typeface="Cambria" panose="02040503050406030204" pitchFamily="18" charset="0"/>
                          <a:ea typeface="MS Mincho" panose="02020609040205080304" pitchFamily="49" charset="-128"/>
                          <a:cs typeface="Times New Roman" panose="02020603050405020304" pitchFamily="18" charset="0"/>
                        </a:rPr>
                        <a:t>Unit 1</a:t>
                      </a:r>
                      <a:endParaRPr lang="en-IN"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1000"/>
                        </a:spcAft>
                        <a:buNone/>
                      </a:pPr>
                      <a:r>
                        <a:rPr lang="en-US" sz="1400" dirty="0">
                          <a:effectLst/>
                          <a:latin typeface="Cambria" panose="02040503050406030204" pitchFamily="18" charset="0"/>
                          <a:ea typeface="MS Mincho" panose="02020609040205080304" pitchFamily="49" charset="-128"/>
                          <a:cs typeface="Times New Roman" panose="02020603050405020304" pitchFamily="18" charset="0"/>
                        </a:rPr>
                        <a:t>Introduction to Predictive Analytics, ML types, Data Preprocessing</a:t>
                      </a:r>
                      <a:endParaRPr lang="en-IN"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1000"/>
                        </a:spcAft>
                        <a:buNone/>
                      </a:pPr>
                      <a:r>
                        <a:rPr lang="en-US" sz="1400" dirty="0">
                          <a:effectLst/>
                          <a:latin typeface="Cambria" panose="02040503050406030204" pitchFamily="18" charset="0"/>
                          <a:ea typeface="MS Mincho" panose="02020609040205080304" pitchFamily="49" charset="-128"/>
                          <a:cs typeface="Times New Roman" panose="02020603050405020304" pitchFamily="18" charset="0"/>
                        </a:rPr>
                        <a:t>Documentation</a:t>
                      </a:r>
                      <a:endParaRPr lang="en-IN"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1000"/>
                        </a:spcAft>
                        <a:buNone/>
                      </a:pPr>
                      <a:r>
                        <a:rPr lang="en-US" sz="1400">
                          <a:effectLst/>
                          <a:latin typeface="Cambria" panose="02040503050406030204" pitchFamily="18" charset="0"/>
                          <a:ea typeface="MS Mincho" panose="02020609040205080304" pitchFamily="49" charset="-128"/>
                          <a:cs typeface="Times New Roman" panose="02020603050405020304" pitchFamily="18" charset="0"/>
                        </a:rPr>
                        <a:t>Scikit-learn: Getting Started and Data Preprocessing</a:t>
                      </a:r>
                      <a:endParaRPr lang="en-IN" sz="14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1000"/>
                        </a:spcAft>
                        <a:buNone/>
                      </a:pPr>
                      <a:r>
                        <a:rPr lang="en-US" sz="1400" dirty="0">
                          <a:effectLst/>
                          <a:latin typeface="Cambria" panose="02040503050406030204" pitchFamily="18" charset="0"/>
                          <a:ea typeface="MS Mincho" panose="02020609040205080304" pitchFamily="49" charset="-128"/>
                          <a:cs typeface="Times New Roman" panose="02020603050405020304" pitchFamily="18" charset="0"/>
                        </a:rPr>
                        <a:t>100%</a:t>
                      </a:r>
                      <a:endParaRPr lang="en-IN"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1000"/>
                        </a:spcAft>
                        <a:buNone/>
                      </a:pPr>
                      <a:r>
                        <a:rPr lang="en-US" sz="1400" dirty="0">
                          <a:effectLst/>
                          <a:latin typeface="Cambria" panose="02040503050406030204" pitchFamily="18" charset="0"/>
                          <a:ea typeface="MS Mincho" panose="02020609040205080304" pitchFamily="49" charset="-128"/>
                          <a:cs typeface="Times New Roman" panose="02020603050405020304" pitchFamily="18" charset="0"/>
                        </a:rPr>
                        <a:t>https://scikit-learn.org/stable/getting_started.html</a:t>
                      </a:r>
                      <a:endParaRPr lang="en-IN"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72969754"/>
                  </a:ext>
                </a:extLst>
              </a:tr>
              <a:tr h="1626964">
                <a:tc>
                  <a:txBody>
                    <a:bodyPr/>
                    <a:lstStyle/>
                    <a:p>
                      <a:pPr>
                        <a:lnSpc>
                          <a:spcPct val="115000"/>
                        </a:lnSpc>
                        <a:spcAft>
                          <a:spcPts val="1000"/>
                        </a:spcAft>
                        <a:buNone/>
                      </a:pPr>
                      <a:r>
                        <a:rPr lang="en-US" sz="1400" dirty="0">
                          <a:effectLst/>
                          <a:latin typeface="Cambria" panose="02040503050406030204" pitchFamily="18" charset="0"/>
                          <a:ea typeface="MS Mincho" panose="02020609040205080304" pitchFamily="49" charset="-128"/>
                          <a:cs typeface="Times New Roman" panose="02020603050405020304" pitchFamily="18" charset="0"/>
                        </a:rPr>
                        <a:t>Unit 2</a:t>
                      </a:r>
                      <a:endParaRPr lang="en-IN"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1000"/>
                        </a:spcAft>
                        <a:buNone/>
                      </a:pPr>
                      <a:r>
                        <a:rPr lang="en-US" sz="1400">
                          <a:effectLst/>
                          <a:latin typeface="Cambria" panose="02040503050406030204" pitchFamily="18" charset="0"/>
                          <a:ea typeface="MS Mincho" panose="02020609040205080304" pitchFamily="49" charset="-128"/>
                          <a:cs typeface="Times New Roman" panose="02020603050405020304" pitchFamily="18" charset="0"/>
                        </a:rPr>
                        <a:t>Regression Techniques and Evaluation</a:t>
                      </a:r>
                      <a:endParaRPr lang="en-IN" sz="14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1000"/>
                        </a:spcAft>
                        <a:buNone/>
                      </a:pPr>
                      <a:r>
                        <a:rPr lang="en-US" sz="1400">
                          <a:effectLst/>
                          <a:latin typeface="Cambria" panose="02040503050406030204" pitchFamily="18" charset="0"/>
                          <a:ea typeface="MS Mincho" panose="02020609040205080304" pitchFamily="49" charset="-128"/>
                          <a:cs typeface="Times New Roman" panose="02020603050405020304" pitchFamily="18" charset="0"/>
                        </a:rPr>
                        <a:t>Documentation</a:t>
                      </a:r>
                      <a:endParaRPr lang="en-IN" sz="14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1000"/>
                        </a:spcAft>
                        <a:buNone/>
                      </a:pPr>
                      <a:r>
                        <a:rPr lang="en-US" sz="1400">
                          <a:effectLst/>
                          <a:latin typeface="Cambria" panose="02040503050406030204" pitchFamily="18" charset="0"/>
                          <a:ea typeface="MS Mincho" panose="02020609040205080304" pitchFamily="49" charset="-128"/>
                          <a:cs typeface="Times New Roman" panose="02020603050405020304" pitchFamily="18" charset="0"/>
                        </a:rPr>
                        <a:t>Regression Models in scikit-learn</a:t>
                      </a:r>
                      <a:endParaRPr lang="en-IN" sz="14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1000"/>
                        </a:spcAft>
                        <a:buNone/>
                      </a:pPr>
                      <a:r>
                        <a:rPr lang="en-US" sz="1400">
                          <a:effectLst/>
                          <a:latin typeface="Cambria" panose="02040503050406030204" pitchFamily="18" charset="0"/>
                          <a:ea typeface="MS Mincho" panose="02020609040205080304" pitchFamily="49" charset="-128"/>
                          <a:cs typeface="Times New Roman" panose="02020603050405020304" pitchFamily="18" charset="0"/>
                        </a:rPr>
                        <a:t>100%</a:t>
                      </a:r>
                      <a:endParaRPr lang="en-IN" sz="14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1000"/>
                        </a:spcAft>
                        <a:buNone/>
                      </a:pPr>
                      <a:r>
                        <a:rPr lang="en-US" sz="1400" dirty="0">
                          <a:effectLst/>
                          <a:latin typeface="Cambria" panose="02040503050406030204" pitchFamily="18" charset="0"/>
                          <a:ea typeface="MS Mincho" panose="02020609040205080304" pitchFamily="49" charset="-128"/>
                          <a:cs typeface="Times New Roman" panose="02020603050405020304" pitchFamily="18" charset="0"/>
                        </a:rPr>
                        <a:t>https://scikit-learn.org/stable/supervised_learning.html</a:t>
                      </a:r>
                      <a:endParaRPr lang="en-IN"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33444931"/>
                  </a:ext>
                </a:extLst>
              </a:tr>
            </a:tbl>
          </a:graphicData>
        </a:graphic>
      </p:graphicFrame>
      <p:sp>
        <p:nvSpPr>
          <p:cNvPr id="4" name="Slide Number Placeholder 3">
            <a:extLst>
              <a:ext uri="{FF2B5EF4-FFF2-40B4-BE49-F238E27FC236}">
                <a16:creationId xmlns:a16="http://schemas.microsoft.com/office/drawing/2014/main" id="{295481A5-7EB7-AD5D-0216-DDEDB2A6C5F5}"/>
              </a:ext>
            </a:extLst>
          </p:cNvPr>
          <p:cNvSpPr>
            <a:spLocks noGrp="1"/>
          </p:cNvSpPr>
          <p:nvPr>
            <p:ph type="sldNum" sz="quarter" idx="12"/>
          </p:nvPr>
        </p:nvSpPr>
        <p:spPr/>
        <p:txBody>
          <a:bodyPr/>
          <a:lstStyle/>
          <a:p>
            <a:pPr>
              <a:defRPr/>
            </a:pPr>
            <a:fld id="{5EAF16E9-3B9A-4A97-BAC2-4E21E22807D3}" type="slidenum">
              <a:rPr lang="en-IN" altLang="en-US" smtClean="0"/>
              <a:pPr>
                <a:defRPr/>
              </a:pPr>
              <a:t>22</a:t>
            </a:fld>
            <a:endParaRPr lang="en-IN" altLang="en-US"/>
          </a:p>
        </p:txBody>
      </p:sp>
    </p:spTree>
    <p:extLst>
      <p:ext uri="{BB962C8B-B14F-4D97-AF65-F5344CB8AC3E}">
        <p14:creationId xmlns:p14="http://schemas.microsoft.com/office/powerpoint/2010/main" val="39463277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95481A5-7EB7-AD5D-0216-DDEDB2A6C5F5}"/>
              </a:ext>
            </a:extLst>
          </p:cNvPr>
          <p:cNvSpPr>
            <a:spLocks noGrp="1"/>
          </p:cNvSpPr>
          <p:nvPr>
            <p:ph type="sldNum" sz="quarter" idx="12"/>
          </p:nvPr>
        </p:nvSpPr>
        <p:spPr/>
        <p:txBody>
          <a:bodyPr/>
          <a:lstStyle/>
          <a:p>
            <a:pPr>
              <a:defRPr/>
            </a:pPr>
            <a:fld id="{5EAF16E9-3B9A-4A97-BAC2-4E21E22807D3}" type="slidenum">
              <a:rPr lang="en-IN" altLang="en-US" smtClean="0"/>
              <a:pPr>
                <a:defRPr/>
              </a:pPr>
              <a:t>23</a:t>
            </a:fld>
            <a:endParaRPr lang="en-IN" altLang="en-US" dirty="0"/>
          </a:p>
        </p:txBody>
      </p:sp>
      <p:graphicFrame>
        <p:nvGraphicFramePr>
          <p:cNvPr id="9" name="Content Placeholder 8">
            <a:extLst>
              <a:ext uri="{FF2B5EF4-FFF2-40B4-BE49-F238E27FC236}">
                <a16:creationId xmlns:a16="http://schemas.microsoft.com/office/drawing/2014/main" id="{6BB06269-DAE6-1FCA-1204-3EBF8A49C12C}"/>
              </a:ext>
            </a:extLst>
          </p:cNvPr>
          <p:cNvGraphicFramePr>
            <a:graphicFrameLocks noGrp="1"/>
          </p:cNvGraphicFramePr>
          <p:nvPr>
            <p:ph idx="1"/>
            <p:extLst>
              <p:ext uri="{D42A27DB-BD31-4B8C-83A1-F6EECF244321}">
                <p14:modId xmlns:p14="http://schemas.microsoft.com/office/powerpoint/2010/main" val="1667027887"/>
              </p:ext>
            </p:extLst>
          </p:nvPr>
        </p:nvGraphicFramePr>
        <p:xfrm>
          <a:off x="609600" y="990600"/>
          <a:ext cx="7467599" cy="5365750"/>
        </p:xfrm>
        <a:graphic>
          <a:graphicData uri="http://schemas.openxmlformats.org/drawingml/2006/table">
            <a:tbl>
              <a:tblPr firstRow="1" firstCol="1" bandRow="1"/>
              <a:tblGrid>
                <a:gridCol w="1137720">
                  <a:extLst>
                    <a:ext uri="{9D8B030D-6E8A-4147-A177-3AD203B41FA5}">
                      <a16:colId xmlns:a16="http://schemas.microsoft.com/office/drawing/2014/main" val="2301511282"/>
                    </a:ext>
                  </a:extLst>
                </a:gridCol>
                <a:gridCol w="1211137">
                  <a:extLst>
                    <a:ext uri="{9D8B030D-6E8A-4147-A177-3AD203B41FA5}">
                      <a16:colId xmlns:a16="http://schemas.microsoft.com/office/drawing/2014/main" val="4251123149"/>
                    </a:ext>
                  </a:extLst>
                </a:gridCol>
                <a:gridCol w="736369">
                  <a:extLst>
                    <a:ext uri="{9D8B030D-6E8A-4147-A177-3AD203B41FA5}">
                      <a16:colId xmlns:a16="http://schemas.microsoft.com/office/drawing/2014/main" val="2402893480"/>
                    </a:ext>
                  </a:extLst>
                </a:gridCol>
                <a:gridCol w="894303">
                  <a:extLst>
                    <a:ext uri="{9D8B030D-6E8A-4147-A177-3AD203B41FA5}">
                      <a16:colId xmlns:a16="http://schemas.microsoft.com/office/drawing/2014/main" val="225680760"/>
                    </a:ext>
                  </a:extLst>
                </a:gridCol>
                <a:gridCol w="1220825">
                  <a:extLst>
                    <a:ext uri="{9D8B030D-6E8A-4147-A177-3AD203B41FA5}">
                      <a16:colId xmlns:a16="http://schemas.microsoft.com/office/drawing/2014/main" val="3419878961"/>
                    </a:ext>
                  </a:extLst>
                </a:gridCol>
                <a:gridCol w="2267245">
                  <a:extLst>
                    <a:ext uri="{9D8B030D-6E8A-4147-A177-3AD203B41FA5}">
                      <a16:colId xmlns:a16="http://schemas.microsoft.com/office/drawing/2014/main" val="2470941201"/>
                    </a:ext>
                  </a:extLst>
                </a:gridCol>
              </a:tblGrid>
              <a:tr h="2682875">
                <a:tc>
                  <a:txBody>
                    <a:bodyPr/>
                    <a:lstStyle/>
                    <a:p>
                      <a:pPr>
                        <a:lnSpc>
                          <a:spcPct val="115000"/>
                        </a:lnSpc>
                        <a:spcAft>
                          <a:spcPts val="1000"/>
                        </a:spcAft>
                        <a:buNone/>
                      </a:pPr>
                      <a:r>
                        <a:rPr lang="en-US" sz="1400" dirty="0">
                          <a:effectLst/>
                          <a:latin typeface="Cambria" panose="02040503050406030204" pitchFamily="18" charset="0"/>
                          <a:ea typeface="MS Mincho" panose="02020609040205080304" pitchFamily="49" charset="-128"/>
                          <a:cs typeface="Times New Roman" panose="02020603050405020304" pitchFamily="18" charset="0"/>
                        </a:rPr>
                        <a:t>Unit 3</a:t>
                      </a:r>
                      <a:endParaRPr lang="en-IN"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1000"/>
                        </a:spcAft>
                        <a:buNone/>
                      </a:pPr>
                      <a:r>
                        <a:rPr lang="en-US" sz="1400">
                          <a:effectLst/>
                          <a:latin typeface="Cambria" panose="02040503050406030204" pitchFamily="18" charset="0"/>
                          <a:ea typeface="MS Mincho" panose="02020609040205080304" pitchFamily="49" charset="-128"/>
                          <a:cs typeface="Times New Roman" panose="02020603050405020304" pitchFamily="18" charset="0"/>
                        </a:rPr>
                        <a:t>Classification Algorithms &amp; Evaluation</a:t>
                      </a:r>
                      <a:endParaRPr lang="en-IN" sz="14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1000"/>
                        </a:spcAft>
                        <a:buNone/>
                      </a:pPr>
                      <a:r>
                        <a:rPr lang="en-US" sz="1400">
                          <a:effectLst/>
                          <a:latin typeface="Cambria" panose="02040503050406030204" pitchFamily="18" charset="0"/>
                          <a:ea typeface="MS Mincho" panose="02020609040205080304" pitchFamily="49" charset="-128"/>
                          <a:cs typeface="Times New Roman" panose="02020603050405020304" pitchFamily="18" charset="0"/>
                        </a:rPr>
                        <a:t>Interactive Course + Docs</a:t>
                      </a:r>
                      <a:endParaRPr lang="en-IN" sz="14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1000"/>
                        </a:spcAft>
                        <a:buNone/>
                      </a:pPr>
                      <a:r>
                        <a:rPr lang="en-US" sz="1400">
                          <a:effectLst/>
                          <a:latin typeface="Cambria" panose="02040503050406030204" pitchFamily="18" charset="0"/>
                          <a:ea typeface="MS Mincho" panose="02020609040205080304" pitchFamily="49" charset="-128"/>
                          <a:cs typeface="Times New Roman" panose="02020603050405020304" pitchFamily="18" charset="0"/>
                        </a:rPr>
                        <a:t>Google Developers – Classification Concepts</a:t>
                      </a:r>
                      <a:endParaRPr lang="en-IN" sz="14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1000"/>
                        </a:spcAft>
                        <a:buNone/>
                      </a:pPr>
                      <a:r>
                        <a:rPr lang="en-US" sz="1400">
                          <a:effectLst/>
                          <a:latin typeface="Cambria" panose="02040503050406030204" pitchFamily="18" charset="0"/>
                          <a:ea typeface="MS Mincho" panose="02020609040205080304" pitchFamily="49" charset="-128"/>
                          <a:cs typeface="Times New Roman" panose="02020603050405020304" pitchFamily="18" charset="0"/>
                        </a:rPr>
                        <a:t>100%</a:t>
                      </a:r>
                      <a:endParaRPr lang="en-IN" sz="14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1000"/>
                        </a:spcAft>
                        <a:buNone/>
                      </a:pPr>
                      <a:r>
                        <a:rPr lang="en-US" sz="1400">
                          <a:effectLst/>
                          <a:latin typeface="Cambria" panose="02040503050406030204" pitchFamily="18" charset="0"/>
                          <a:ea typeface="MS Mincho" panose="02020609040205080304" pitchFamily="49" charset="-128"/>
                          <a:cs typeface="Times New Roman" panose="02020603050405020304" pitchFamily="18" charset="0"/>
                        </a:rPr>
                        <a:t>https://scikit-learn.org/stable/supervised_learning.html</a:t>
                      </a:r>
                      <a:endParaRPr lang="en-IN" sz="14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68375175"/>
                  </a:ext>
                </a:extLst>
              </a:tr>
              <a:tr h="2682875">
                <a:tc>
                  <a:txBody>
                    <a:bodyPr/>
                    <a:lstStyle/>
                    <a:p>
                      <a:pPr>
                        <a:lnSpc>
                          <a:spcPct val="115000"/>
                        </a:lnSpc>
                        <a:spcAft>
                          <a:spcPts val="1000"/>
                        </a:spcAft>
                        <a:buNone/>
                      </a:pPr>
                      <a:r>
                        <a:rPr lang="en-US" sz="1400">
                          <a:effectLst/>
                          <a:latin typeface="Cambria" panose="02040503050406030204" pitchFamily="18" charset="0"/>
                          <a:ea typeface="MS Mincho" panose="02020609040205080304" pitchFamily="49" charset="-128"/>
                          <a:cs typeface="Times New Roman" panose="02020603050405020304" pitchFamily="18" charset="0"/>
                        </a:rPr>
                        <a:t>Unit 4</a:t>
                      </a:r>
                      <a:endParaRPr lang="en-IN" sz="14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1000"/>
                        </a:spcAft>
                        <a:buNone/>
                      </a:pPr>
                      <a:r>
                        <a:rPr lang="en-US" sz="1400">
                          <a:effectLst/>
                          <a:latin typeface="Cambria" panose="02040503050406030204" pitchFamily="18" charset="0"/>
                          <a:ea typeface="MS Mincho" panose="02020609040205080304" pitchFamily="49" charset="-128"/>
                          <a:cs typeface="Times New Roman" panose="02020603050405020304" pitchFamily="18" charset="0"/>
                        </a:rPr>
                        <a:t>Clustering and Association Rules</a:t>
                      </a:r>
                      <a:endParaRPr lang="en-IN" sz="14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1000"/>
                        </a:spcAft>
                        <a:buNone/>
                      </a:pPr>
                      <a:r>
                        <a:rPr lang="en-US" sz="1400">
                          <a:effectLst/>
                          <a:latin typeface="Cambria" panose="02040503050406030204" pitchFamily="18" charset="0"/>
                          <a:ea typeface="MS Mincho" panose="02020609040205080304" pitchFamily="49" charset="-128"/>
                          <a:cs typeface="Times New Roman" panose="02020603050405020304" pitchFamily="18" charset="0"/>
                        </a:rPr>
                        <a:t>Documentation</a:t>
                      </a:r>
                      <a:endParaRPr lang="en-IN" sz="14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1000"/>
                        </a:spcAft>
                        <a:buNone/>
                      </a:pPr>
                      <a:r>
                        <a:rPr lang="en-US" sz="1400">
                          <a:effectLst/>
                          <a:latin typeface="Cambria" panose="02040503050406030204" pitchFamily="18" charset="0"/>
                          <a:ea typeface="MS Mincho" panose="02020609040205080304" pitchFamily="49" charset="-128"/>
                          <a:cs typeface="Times New Roman" panose="02020603050405020304" pitchFamily="18" charset="0"/>
                        </a:rPr>
                        <a:t>Clustering (scikit-learn) + Association Rules (MLxtend)</a:t>
                      </a:r>
                      <a:endParaRPr lang="en-IN" sz="14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1000"/>
                        </a:spcAft>
                        <a:buNone/>
                      </a:pPr>
                      <a:r>
                        <a:rPr lang="en-US" sz="1400" dirty="0">
                          <a:effectLst/>
                          <a:latin typeface="Cambria" panose="02040503050406030204" pitchFamily="18" charset="0"/>
                          <a:ea typeface="MS Mincho" panose="02020609040205080304" pitchFamily="49" charset="-128"/>
                          <a:cs typeface="Times New Roman" panose="02020603050405020304" pitchFamily="18" charset="0"/>
                        </a:rPr>
                        <a:t>100%</a:t>
                      </a:r>
                      <a:endParaRPr lang="en-IN"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1000"/>
                        </a:spcAft>
                        <a:buNone/>
                      </a:pPr>
                      <a:r>
                        <a:rPr lang="en-US" sz="1400" dirty="0">
                          <a:effectLst/>
                          <a:latin typeface="Cambria" panose="02040503050406030204" pitchFamily="18" charset="0"/>
                          <a:ea typeface="MS Mincho" panose="02020609040205080304" pitchFamily="49" charset="-128"/>
                          <a:cs typeface="Times New Roman" panose="02020603050405020304" pitchFamily="18" charset="0"/>
                        </a:rPr>
                        <a:t>https://scikit-learn.org/stable/modules/clustering.html | https://rasbt.github.io/mlxtend/user_guide/frequent_patterns/association_rules/</a:t>
                      </a:r>
                      <a:endParaRPr lang="en-IN"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5088276"/>
                  </a:ext>
                </a:extLst>
              </a:tr>
            </a:tbl>
          </a:graphicData>
        </a:graphic>
      </p:graphicFrame>
    </p:spTree>
    <p:extLst>
      <p:ext uri="{BB962C8B-B14F-4D97-AF65-F5344CB8AC3E}">
        <p14:creationId xmlns:p14="http://schemas.microsoft.com/office/powerpoint/2010/main" val="36060471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95481A5-7EB7-AD5D-0216-DDEDB2A6C5F5}"/>
              </a:ext>
            </a:extLst>
          </p:cNvPr>
          <p:cNvSpPr>
            <a:spLocks noGrp="1"/>
          </p:cNvSpPr>
          <p:nvPr>
            <p:ph type="sldNum" sz="quarter" idx="12"/>
          </p:nvPr>
        </p:nvSpPr>
        <p:spPr/>
        <p:txBody>
          <a:bodyPr/>
          <a:lstStyle/>
          <a:p>
            <a:pPr>
              <a:defRPr/>
            </a:pPr>
            <a:fld id="{5EAF16E9-3B9A-4A97-BAC2-4E21E22807D3}" type="slidenum">
              <a:rPr lang="en-IN" altLang="en-US" smtClean="0"/>
              <a:pPr>
                <a:defRPr/>
              </a:pPr>
              <a:t>24</a:t>
            </a:fld>
            <a:endParaRPr lang="en-IN" altLang="en-US" dirty="0"/>
          </a:p>
        </p:txBody>
      </p:sp>
      <p:graphicFrame>
        <p:nvGraphicFramePr>
          <p:cNvPr id="6" name="Content Placeholder 5">
            <a:extLst>
              <a:ext uri="{FF2B5EF4-FFF2-40B4-BE49-F238E27FC236}">
                <a16:creationId xmlns:a16="http://schemas.microsoft.com/office/drawing/2014/main" id="{B39E29F5-2218-B595-99D7-5E224CDF9456}"/>
              </a:ext>
            </a:extLst>
          </p:cNvPr>
          <p:cNvGraphicFramePr>
            <a:graphicFrameLocks noGrp="1"/>
          </p:cNvGraphicFramePr>
          <p:nvPr>
            <p:ph idx="1"/>
            <p:extLst>
              <p:ext uri="{D42A27DB-BD31-4B8C-83A1-F6EECF244321}">
                <p14:modId xmlns:p14="http://schemas.microsoft.com/office/powerpoint/2010/main" val="1558372510"/>
              </p:ext>
            </p:extLst>
          </p:nvPr>
        </p:nvGraphicFramePr>
        <p:xfrm>
          <a:off x="304800" y="990601"/>
          <a:ext cx="7924800" cy="4928776"/>
        </p:xfrm>
        <a:graphic>
          <a:graphicData uri="http://schemas.openxmlformats.org/drawingml/2006/table">
            <a:tbl>
              <a:tblPr firstRow="1" firstCol="1" bandRow="1"/>
              <a:tblGrid>
                <a:gridCol w="1285571">
                  <a:extLst>
                    <a:ext uri="{9D8B030D-6E8A-4147-A177-3AD203B41FA5}">
                      <a16:colId xmlns:a16="http://schemas.microsoft.com/office/drawing/2014/main" val="2920595462"/>
                    </a:ext>
                  </a:extLst>
                </a:gridCol>
                <a:gridCol w="1270327">
                  <a:extLst>
                    <a:ext uri="{9D8B030D-6E8A-4147-A177-3AD203B41FA5}">
                      <a16:colId xmlns:a16="http://schemas.microsoft.com/office/drawing/2014/main" val="4161527628"/>
                    </a:ext>
                  </a:extLst>
                </a:gridCol>
                <a:gridCol w="772357">
                  <a:extLst>
                    <a:ext uri="{9D8B030D-6E8A-4147-A177-3AD203B41FA5}">
                      <a16:colId xmlns:a16="http://schemas.microsoft.com/office/drawing/2014/main" val="1921809425"/>
                    </a:ext>
                  </a:extLst>
                </a:gridCol>
                <a:gridCol w="938007">
                  <a:extLst>
                    <a:ext uri="{9D8B030D-6E8A-4147-A177-3AD203B41FA5}">
                      <a16:colId xmlns:a16="http://schemas.microsoft.com/office/drawing/2014/main" val="1061129742"/>
                    </a:ext>
                  </a:extLst>
                </a:gridCol>
                <a:gridCol w="1280489">
                  <a:extLst>
                    <a:ext uri="{9D8B030D-6E8A-4147-A177-3AD203B41FA5}">
                      <a16:colId xmlns:a16="http://schemas.microsoft.com/office/drawing/2014/main" val="1792146908"/>
                    </a:ext>
                  </a:extLst>
                </a:gridCol>
                <a:gridCol w="2378049">
                  <a:extLst>
                    <a:ext uri="{9D8B030D-6E8A-4147-A177-3AD203B41FA5}">
                      <a16:colId xmlns:a16="http://schemas.microsoft.com/office/drawing/2014/main" val="1227019012"/>
                    </a:ext>
                  </a:extLst>
                </a:gridCol>
              </a:tblGrid>
              <a:tr h="1482757">
                <a:tc>
                  <a:txBody>
                    <a:bodyPr/>
                    <a:lstStyle/>
                    <a:p>
                      <a:pPr>
                        <a:lnSpc>
                          <a:spcPct val="115000"/>
                        </a:lnSpc>
                        <a:spcAft>
                          <a:spcPts val="1000"/>
                        </a:spcAft>
                        <a:buNone/>
                      </a:pPr>
                      <a:r>
                        <a:rPr lang="en-US" sz="1400" dirty="0">
                          <a:effectLst/>
                          <a:latin typeface="Cambria" panose="02040503050406030204" pitchFamily="18" charset="0"/>
                          <a:ea typeface="MS Mincho" panose="02020609040205080304" pitchFamily="49" charset="-128"/>
                          <a:cs typeface="Times New Roman" panose="02020603050405020304" pitchFamily="18" charset="0"/>
                        </a:rPr>
                        <a:t>Unit 5</a:t>
                      </a:r>
                      <a:endParaRPr lang="en-IN"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1000"/>
                        </a:spcAft>
                        <a:buNone/>
                      </a:pPr>
                      <a:r>
                        <a:rPr lang="en-US" sz="1400">
                          <a:effectLst/>
                          <a:latin typeface="Cambria" panose="02040503050406030204" pitchFamily="18" charset="0"/>
                          <a:ea typeface="MS Mincho" panose="02020609040205080304" pitchFamily="49" charset="-128"/>
                          <a:cs typeface="Times New Roman" panose="02020603050405020304" pitchFamily="18" charset="0"/>
                        </a:rPr>
                        <a:t>Dimensionality Reduction and Neural Networks</a:t>
                      </a:r>
                      <a:endParaRPr lang="en-IN" sz="14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1000"/>
                        </a:spcAft>
                        <a:buNone/>
                      </a:pPr>
                      <a:r>
                        <a:rPr lang="en-US" sz="1400">
                          <a:effectLst/>
                          <a:latin typeface="Cambria" panose="02040503050406030204" pitchFamily="18" charset="0"/>
                          <a:ea typeface="MS Mincho" panose="02020609040205080304" pitchFamily="49" charset="-128"/>
                          <a:cs typeface="Times New Roman" panose="02020603050405020304" pitchFamily="18" charset="0"/>
                        </a:rPr>
                        <a:t>Documentation + Guide</a:t>
                      </a:r>
                      <a:endParaRPr lang="en-IN" sz="14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1000"/>
                        </a:spcAft>
                        <a:buNone/>
                      </a:pPr>
                      <a:r>
                        <a:rPr lang="en-US" sz="1400">
                          <a:effectLst/>
                          <a:latin typeface="Cambria" panose="02040503050406030204" pitchFamily="18" charset="0"/>
                          <a:ea typeface="MS Mincho" panose="02020609040205080304" pitchFamily="49" charset="-128"/>
                          <a:cs typeface="Times New Roman" panose="02020603050405020304" pitchFamily="18" charset="0"/>
                        </a:rPr>
                        <a:t>PCA in scikit-learn + TensorFlow NN Tutorials</a:t>
                      </a:r>
                      <a:endParaRPr lang="en-IN" sz="14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1000"/>
                        </a:spcAft>
                        <a:buNone/>
                      </a:pPr>
                      <a:r>
                        <a:rPr lang="en-US" sz="1400">
                          <a:effectLst/>
                          <a:latin typeface="Cambria" panose="02040503050406030204" pitchFamily="18" charset="0"/>
                          <a:ea typeface="MS Mincho" panose="02020609040205080304" pitchFamily="49" charset="-128"/>
                          <a:cs typeface="Times New Roman" panose="02020603050405020304" pitchFamily="18" charset="0"/>
                        </a:rPr>
                        <a:t>100%</a:t>
                      </a:r>
                      <a:endParaRPr lang="en-IN" sz="14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1000"/>
                        </a:spcAft>
                        <a:buNone/>
                      </a:pPr>
                      <a:r>
                        <a:rPr lang="en-US" sz="1400">
                          <a:effectLst/>
                          <a:latin typeface="Cambria" panose="02040503050406030204" pitchFamily="18" charset="0"/>
                          <a:ea typeface="MS Mincho" panose="02020609040205080304" pitchFamily="49" charset="-128"/>
                          <a:cs typeface="Times New Roman" panose="02020603050405020304" pitchFamily="18" charset="0"/>
                        </a:rPr>
                        <a:t>https://scikit-learn.org/stable/modules/decomposition.html#pca | </a:t>
                      </a:r>
                      <a:endParaRPr lang="en-IN" sz="1400">
                        <a:effectLst/>
                        <a:latin typeface="Cambria" panose="02040503050406030204" pitchFamily="18" charset="0"/>
                        <a:ea typeface="MS Mincho" panose="02020609040205080304" pitchFamily="49" charset="-128"/>
                        <a:cs typeface="Times New Roman" panose="02020603050405020304" pitchFamily="18" charset="0"/>
                      </a:endParaRPr>
                    </a:p>
                    <a:p>
                      <a:pPr>
                        <a:lnSpc>
                          <a:spcPct val="115000"/>
                        </a:lnSpc>
                        <a:spcAft>
                          <a:spcPts val="1000"/>
                        </a:spcAft>
                        <a:buNone/>
                      </a:pPr>
                      <a:r>
                        <a:rPr lang="en-US" sz="1400">
                          <a:effectLst/>
                          <a:latin typeface="Cambria" panose="02040503050406030204" pitchFamily="18" charset="0"/>
                          <a:ea typeface="MS Mincho" panose="02020609040205080304" pitchFamily="49" charset="-128"/>
                          <a:cs typeface="Times New Roman" panose="02020603050405020304" pitchFamily="18" charset="0"/>
                        </a:rPr>
                        <a:t>https://www.geeksforgeeks.org/machine-learning/neural-networks-a-beginners-guide/</a:t>
                      </a:r>
                      <a:endParaRPr lang="en-IN" sz="14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48687770"/>
                  </a:ext>
                </a:extLst>
              </a:tr>
              <a:tr h="3105119">
                <a:tc>
                  <a:txBody>
                    <a:bodyPr/>
                    <a:lstStyle/>
                    <a:p>
                      <a:pPr>
                        <a:lnSpc>
                          <a:spcPct val="115000"/>
                        </a:lnSpc>
                        <a:spcAft>
                          <a:spcPts val="1000"/>
                        </a:spcAft>
                        <a:buNone/>
                      </a:pPr>
                      <a:r>
                        <a:rPr lang="en-US" sz="1400">
                          <a:effectLst/>
                          <a:latin typeface="Cambria" panose="02040503050406030204" pitchFamily="18" charset="0"/>
                          <a:ea typeface="MS Mincho" panose="02020609040205080304" pitchFamily="49" charset="-128"/>
                          <a:cs typeface="Times New Roman" panose="02020603050405020304" pitchFamily="18" charset="0"/>
                        </a:rPr>
                        <a:t>Unit 6</a:t>
                      </a:r>
                      <a:endParaRPr lang="en-IN" sz="14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1000"/>
                        </a:spcAft>
                        <a:buNone/>
                      </a:pPr>
                      <a:r>
                        <a:rPr lang="en-US" sz="1400" dirty="0">
                          <a:effectLst/>
                          <a:latin typeface="Cambria" panose="02040503050406030204" pitchFamily="18" charset="0"/>
                          <a:ea typeface="MS Mincho" panose="02020609040205080304" pitchFamily="49" charset="-128"/>
                          <a:cs typeface="Times New Roman" panose="02020603050405020304" pitchFamily="18" charset="0"/>
                        </a:rPr>
                        <a:t>Model Evaluation, Cross Validation, Ensemble Methods</a:t>
                      </a:r>
                      <a:endParaRPr lang="en-IN"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1000"/>
                        </a:spcAft>
                        <a:buNone/>
                      </a:pPr>
                      <a:r>
                        <a:rPr lang="en-US" sz="1400">
                          <a:effectLst/>
                          <a:latin typeface="Cambria" panose="02040503050406030204" pitchFamily="18" charset="0"/>
                          <a:ea typeface="MS Mincho" panose="02020609040205080304" pitchFamily="49" charset="-128"/>
                          <a:cs typeface="Times New Roman" panose="02020603050405020304" pitchFamily="18" charset="0"/>
                        </a:rPr>
                        <a:t>Documentation</a:t>
                      </a:r>
                      <a:endParaRPr lang="en-IN" sz="14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1000"/>
                        </a:spcAft>
                        <a:buNone/>
                      </a:pPr>
                      <a:r>
                        <a:rPr lang="en-US" sz="1400">
                          <a:effectLst/>
                          <a:latin typeface="Cambria" panose="02040503050406030204" pitchFamily="18" charset="0"/>
                          <a:ea typeface="MS Mincho" panose="02020609040205080304" pitchFamily="49" charset="-128"/>
                          <a:cs typeface="Times New Roman" panose="02020603050405020304" pitchFamily="18" charset="0"/>
                        </a:rPr>
                        <a:t>Model Evaluation and Ensemble Methods in scikit-learn</a:t>
                      </a:r>
                      <a:endParaRPr lang="en-IN" sz="14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1000"/>
                        </a:spcAft>
                        <a:buNone/>
                      </a:pPr>
                      <a:r>
                        <a:rPr lang="en-US" sz="1400">
                          <a:effectLst/>
                          <a:latin typeface="Cambria" panose="02040503050406030204" pitchFamily="18" charset="0"/>
                          <a:ea typeface="MS Mincho" panose="02020609040205080304" pitchFamily="49" charset="-128"/>
                          <a:cs typeface="Times New Roman" panose="02020603050405020304" pitchFamily="18" charset="0"/>
                        </a:rPr>
                        <a:t>90%</a:t>
                      </a:r>
                      <a:endParaRPr lang="en-IN" sz="14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1000"/>
                        </a:spcAft>
                        <a:buNone/>
                      </a:pPr>
                      <a:r>
                        <a:rPr lang="en-US" sz="1400" u="sng" dirty="0">
                          <a:solidFill>
                            <a:srgbClr val="0000FF"/>
                          </a:solidFill>
                          <a:effectLst/>
                          <a:latin typeface="Cambria" panose="02040503050406030204" pitchFamily="18" charset="0"/>
                          <a:ea typeface="MS Mincho" panose="02020609040205080304" pitchFamily="49" charset="-128"/>
                          <a:cs typeface="Times New Roman" panose="02020603050405020304" pitchFamily="18" charset="0"/>
                          <a:hlinkClick r:id="rId2"/>
                        </a:rPr>
                        <a:t>https://scikit-learn.org/stable/modules/model_evaluation.html</a:t>
                      </a:r>
                      <a:r>
                        <a:rPr lang="en-US" sz="1400" dirty="0">
                          <a:effectLst/>
                          <a:latin typeface="Cambria" panose="02040503050406030204" pitchFamily="18" charset="0"/>
                          <a:ea typeface="MS Mincho" panose="02020609040205080304" pitchFamily="49" charset="-128"/>
                          <a:cs typeface="Times New Roman" panose="02020603050405020304" pitchFamily="18" charset="0"/>
                        </a:rPr>
                        <a:t>,</a:t>
                      </a:r>
                      <a:endParaRPr lang="en-IN" sz="1400" dirty="0">
                        <a:effectLst/>
                        <a:latin typeface="Cambria" panose="02040503050406030204" pitchFamily="18" charset="0"/>
                        <a:ea typeface="MS Mincho" panose="02020609040205080304" pitchFamily="49" charset="-128"/>
                        <a:cs typeface="Times New Roman" panose="02020603050405020304" pitchFamily="18" charset="0"/>
                      </a:endParaRPr>
                    </a:p>
                    <a:p>
                      <a:pPr>
                        <a:lnSpc>
                          <a:spcPct val="115000"/>
                        </a:lnSpc>
                        <a:spcAft>
                          <a:spcPts val="1000"/>
                        </a:spcAft>
                        <a:buNone/>
                      </a:pPr>
                      <a:r>
                        <a:rPr lang="en-US" sz="1400" dirty="0">
                          <a:effectLst/>
                          <a:latin typeface="Cambria" panose="02040503050406030204" pitchFamily="18" charset="0"/>
                          <a:ea typeface="MS Mincho" panose="02020609040205080304" pitchFamily="49" charset="-128"/>
                          <a:cs typeface="Times New Roman" panose="02020603050405020304" pitchFamily="18" charset="0"/>
                        </a:rPr>
                        <a:t>https://scikit-learn.org/stable/modules/ensemble.html</a:t>
                      </a:r>
                      <a:endParaRPr lang="en-IN"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17598843"/>
                  </a:ext>
                </a:extLst>
              </a:tr>
            </a:tbl>
          </a:graphicData>
        </a:graphic>
      </p:graphicFrame>
    </p:spTree>
    <p:extLst>
      <p:ext uri="{BB962C8B-B14F-4D97-AF65-F5344CB8AC3E}">
        <p14:creationId xmlns:p14="http://schemas.microsoft.com/office/powerpoint/2010/main" val="29769383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57093-8255-1A69-12E5-F9B94C44F6B2}"/>
              </a:ext>
            </a:extLst>
          </p:cNvPr>
          <p:cNvSpPr>
            <a:spLocks noGrp="1"/>
          </p:cNvSpPr>
          <p:nvPr>
            <p:ph type="title"/>
          </p:nvPr>
        </p:nvSpPr>
        <p:spPr/>
        <p:txBody>
          <a:bodyPr/>
          <a:lstStyle/>
          <a:p>
            <a:r>
              <a:rPr lang="en-US" dirty="0" err="1"/>
              <a:t>EduRev</a:t>
            </a:r>
            <a:r>
              <a:rPr lang="en-US" dirty="0"/>
              <a:t> Initiatives</a:t>
            </a:r>
            <a:endParaRPr lang="en-IN" dirty="0"/>
          </a:p>
        </p:txBody>
      </p:sp>
      <p:sp>
        <p:nvSpPr>
          <p:cNvPr id="3" name="Content Placeholder 2">
            <a:extLst>
              <a:ext uri="{FF2B5EF4-FFF2-40B4-BE49-F238E27FC236}">
                <a16:creationId xmlns:a16="http://schemas.microsoft.com/office/drawing/2014/main" id="{F1E912F5-BE25-DD7F-57E1-0CD3E54102DD}"/>
              </a:ext>
            </a:extLst>
          </p:cNvPr>
          <p:cNvSpPr>
            <a:spLocks noGrp="1"/>
          </p:cNvSpPr>
          <p:nvPr>
            <p:ph idx="1"/>
          </p:nvPr>
        </p:nvSpPr>
        <p:spPr/>
        <p:txBody>
          <a:bodyPr/>
          <a:lstStyle/>
          <a:p>
            <a:r>
              <a:rPr lang="en-US" sz="1800" dirty="0"/>
              <a:t>students can access and participate through the Edu-Revolution interface:</a:t>
            </a:r>
            <a:endParaRPr lang="en-IN" sz="1800" dirty="0"/>
          </a:p>
          <a:p>
            <a:r>
              <a:rPr lang="en-IN" sz="1800" b="1" dirty="0"/>
              <a:t>UMS Navigation → LMS &gt; Edu-Revolution: Be the Change</a:t>
            </a:r>
          </a:p>
          <a:p>
            <a:r>
              <a:rPr lang="en-IN" sz="1800" b="1" dirty="0"/>
              <a:t>Category</a:t>
            </a:r>
            <a:r>
              <a:rPr lang="en-IN" sz="1800" dirty="0"/>
              <a:t> -</a:t>
            </a:r>
            <a:r>
              <a:rPr lang="en-US" sz="1800" dirty="0"/>
              <a:t>Recognition of Prior Learning (RPL) </a:t>
            </a:r>
          </a:p>
          <a:p>
            <a:endParaRPr lang="en-US" sz="1800" dirty="0"/>
          </a:p>
          <a:p>
            <a:endParaRPr lang="en-IN" sz="1800" dirty="0"/>
          </a:p>
        </p:txBody>
      </p:sp>
      <p:sp>
        <p:nvSpPr>
          <p:cNvPr id="4" name="Slide Number Placeholder 3">
            <a:extLst>
              <a:ext uri="{FF2B5EF4-FFF2-40B4-BE49-F238E27FC236}">
                <a16:creationId xmlns:a16="http://schemas.microsoft.com/office/drawing/2014/main" id="{D81BEDC5-ADAE-20D6-9F44-0C7B225D353D}"/>
              </a:ext>
            </a:extLst>
          </p:cNvPr>
          <p:cNvSpPr>
            <a:spLocks noGrp="1"/>
          </p:cNvSpPr>
          <p:nvPr>
            <p:ph type="sldNum" sz="quarter" idx="12"/>
          </p:nvPr>
        </p:nvSpPr>
        <p:spPr/>
        <p:txBody>
          <a:bodyPr/>
          <a:lstStyle/>
          <a:p>
            <a:pPr>
              <a:defRPr/>
            </a:pPr>
            <a:fld id="{5EAF16E9-3B9A-4A97-BAC2-4E21E22807D3}" type="slidenum">
              <a:rPr lang="en-IN" altLang="en-US" smtClean="0"/>
              <a:pPr>
                <a:defRPr/>
              </a:pPr>
              <a:t>25</a:t>
            </a:fld>
            <a:endParaRPr lang="en-IN" altLang="en-US"/>
          </a:p>
        </p:txBody>
      </p:sp>
      <p:graphicFrame>
        <p:nvGraphicFramePr>
          <p:cNvPr id="6" name="Table 5">
            <a:extLst>
              <a:ext uri="{FF2B5EF4-FFF2-40B4-BE49-F238E27FC236}">
                <a16:creationId xmlns:a16="http://schemas.microsoft.com/office/drawing/2014/main" id="{39B8FA9C-C7B7-3943-5BEA-B4353677E2AC}"/>
              </a:ext>
            </a:extLst>
          </p:cNvPr>
          <p:cNvGraphicFramePr>
            <a:graphicFrameLocks noGrp="1"/>
          </p:cNvGraphicFramePr>
          <p:nvPr>
            <p:extLst>
              <p:ext uri="{D42A27DB-BD31-4B8C-83A1-F6EECF244321}">
                <p14:modId xmlns:p14="http://schemas.microsoft.com/office/powerpoint/2010/main" val="284017595"/>
              </p:ext>
            </p:extLst>
          </p:nvPr>
        </p:nvGraphicFramePr>
        <p:xfrm>
          <a:off x="457200" y="2948373"/>
          <a:ext cx="8229600" cy="3292883"/>
        </p:xfrm>
        <a:graphic>
          <a:graphicData uri="http://schemas.openxmlformats.org/drawingml/2006/table">
            <a:tbl>
              <a:tblPr>
                <a:tableStyleId>{5C22544A-7EE6-4342-B048-85BDC9FD1C3A}</a:tableStyleId>
              </a:tblPr>
              <a:tblGrid>
                <a:gridCol w="8229600">
                  <a:extLst>
                    <a:ext uri="{9D8B030D-6E8A-4147-A177-3AD203B41FA5}">
                      <a16:colId xmlns:a16="http://schemas.microsoft.com/office/drawing/2014/main" val="1419068845"/>
                    </a:ext>
                  </a:extLst>
                </a:gridCol>
              </a:tblGrid>
              <a:tr h="778282">
                <a:tc>
                  <a:txBody>
                    <a:bodyPr/>
                    <a:lstStyle/>
                    <a:p>
                      <a:pPr algn="l" fontAlgn="b">
                        <a:buNone/>
                      </a:pPr>
                      <a:r>
                        <a:rPr lang="en-IN" sz="1600" b="1" u="none" strike="noStrike" dirty="0">
                          <a:effectLst/>
                        </a:rPr>
                        <a:t>Application</a:t>
                      </a:r>
                      <a:endParaRPr lang="en-IN" sz="1600" b="1" i="0" u="none" strike="noStrike" dirty="0">
                        <a:solidFill>
                          <a:srgbClr val="000000"/>
                        </a:solidFill>
                        <a:effectLst/>
                        <a:latin typeface="Calibri" panose="020F0502020204030204" pitchFamily="34" charset="0"/>
                      </a:endParaRPr>
                    </a:p>
                  </a:txBody>
                  <a:tcPr marL="6242" marR="6242" marT="6242" marB="0" anchor="b"/>
                </a:tc>
                <a:extLst>
                  <a:ext uri="{0D108BD9-81ED-4DB2-BD59-A6C34878D82A}">
                    <a16:rowId xmlns:a16="http://schemas.microsoft.com/office/drawing/2014/main" val="3446244220"/>
                  </a:ext>
                </a:extLst>
              </a:tr>
              <a:tr h="778282">
                <a:tc>
                  <a:txBody>
                    <a:bodyPr/>
                    <a:lstStyle/>
                    <a:p>
                      <a:pPr algn="l" fontAlgn="b">
                        <a:buNone/>
                      </a:pPr>
                      <a:r>
                        <a:rPr lang="en-US" sz="1400" u="none" strike="noStrike" dirty="0">
                          <a:effectLst/>
                        </a:rPr>
                        <a:t>Students who have applied statistics, Python programming, and machine learning techniques during their internship experience will be considered for RPL</a:t>
                      </a:r>
                      <a:endParaRPr lang="en-US" sz="1400" b="0" i="0" u="none" strike="noStrike" dirty="0">
                        <a:solidFill>
                          <a:srgbClr val="000000"/>
                        </a:solidFill>
                        <a:effectLst/>
                        <a:latin typeface="Calibri" panose="020F0502020204030204" pitchFamily="34" charset="0"/>
                      </a:endParaRPr>
                    </a:p>
                  </a:txBody>
                  <a:tcPr marL="6242" marR="6242" marT="6242" marB="0" anchor="b"/>
                </a:tc>
                <a:extLst>
                  <a:ext uri="{0D108BD9-81ED-4DB2-BD59-A6C34878D82A}">
                    <a16:rowId xmlns:a16="http://schemas.microsoft.com/office/drawing/2014/main" val="245851176"/>
                  </a:ext>
                </a:extLst>
              </a:tr>
              <a:tr h="958037">
                <a:tc>
                  <a:txBody>
                    <a:bodyPr/>
                    <a:lstStyle/>
                    <a:p>
                      <a:pPr algn="l" fontAlgn="b">
                        <a:buNone/>
                      </a:pPr>
                      <a:r>
                        <a:rPr lang="en-US" sz="1400" u="none" strike="noStrike" dirty="0">
                          <a:effectLst/>
                        </a:rPr>
                        <a:t>Students who have successfully completed any proctored certification or NPTEL course relevant to statistics, Python programming, or machine learning will be considered for RPL</a:t>
                      </a:r>
                      <a:endParaRPr lang="en-US" sz="1400" b="0" i="0" u="none" strike="noStrike" dirty="0">
                        <a:solidFill>
                          <a:srgbClr val="000000"/>
                        </a:solidFill>
                        <a:effectLst/>
                        <a:latin typeface="Calibri" panose="020F0502020204030204" pitchFamily="34" charset="0"/>
                      </a:endParaRPr>
                    </a:p>
                  </a:txBody>
                  <a:tcPr marL="6242" marR="6242" marT="6242" marB="0" anchor="b"/>
                </a:tc>
                <a:extLst>
                  <a:ext uri="{0D108BD9-81ED-4DB2-BD59-A6C34878D82A}">
                    <a16:rowId xmlns:a16="http://schemas.microsoft.com/office/drawing/2014/main" val="1335580971"/>
                  </a:ext>
                </a:extLst>
              </a:tr>
              <a:tr h="778282">
                <a:tc>
                  <a:txBody>
                    <a:bodyPr/>
                    <a:lstStyle/>
                    <a:p>
                      <a:pPr algn="l" fontAlgn="b">
                        <a:buNone/>
                      </a:pPr>
                      <a:r>
                        <a:rPr lang="en-US" sz="1400" u="none" strike="noStrike" dirty="0">
                          <a:effectLst/>
                        </a:rPr>
                        <a:t>Students who have secured an A+ grade or higher in the course ‘Data Science Toolbox: Python Programming (INT375)’ during the previous semester will be considered for RPL</a:t>
                      </a:r>
                      <a:endParaRPr lang="en-US" sz="1400" b="0" i="0" u="none" strike="noStrike" dirty="0">
                        <a:solidFill>
                          <a:srgbClr val="000000"/>
                        </a:solidFill>
                        <a:effectLst/>
                        <a:latin typeface="Calibri" panose="020F0502020204030204" pitchFamily="34" charset="0"/>
                      </a:endParaRPr>
                    </a:p>
                  </a:txBody>
                  <a:tcPr marL="6242" marR="6242" marT="6242" marB="0" anchor="b"/>
                </a:tc>
                <a:extLst>
                  <a:ext uri="{0D108BD9-81ED-4DB2-BD59-A6C34878D82A}">
                    <a16:rowId xmlns:a16="http://schemas.microsoft.com/office/drawing/2014/main" val="2016293682"/>
                  </a:ext>
                </a:extLst>
              </a:tr>
            </a:tbl>
          </a:graphicData>
        </a:graphic>
      </p:graphicFrame>
    </p:spTree>
    <p:extLst>
      <p:ext uri="{BB962C8B-B14F-4D97-AF65-F5344CB8AC3E}">
        <p14:creationId xmlns:p14="http://schemas.microsoft.com/office/powerpoint/2010/main" val="35192919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FBD48-0D6F-286E-B2A9-010D8C10825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4801657-9CEF-4C2C-331F-1AB27644EED6}"/>
              </a:ext>
            </a:extLst>
          </p:cNvPr>
          <p:cNvSpPr>
            <a:spLocks noGrp="1"/>
          </p:cNvSpPr>
          <p:nvPr>
            <p:ph idx="1"/>
          </p:nvPr>
        </p:nvSpPr>
        <p:spPr/>
        <p:txBody>
          <a:bodyPr/>
          <a:lstStyle/>
          <a:p>
            <a:r>
              <a:rPr lang="en-US" dirty="0"/>
              <a:t>Category-</a:t>
            </a:r>
            <a:r>
              <a:rPr lang="en-IN" dirty="0"/>
              <a:t>NPTEL/MOOCs/Certification</a:t>
            </a:r>
          </a:p>
          <a:p>
            <a:endParaRPr lang="en-IN" dirty="0"/>
          </a:p>
        </p:txBody>
      </p:sp>
      <p:sp>
        <p:nvSpPr>
          <p:cNvPr id="4" name="Slide Number Placeholder 3">
            <a:extLst>
              <a:ext uri="{FF2B5EF4-FFF2-40B4-BE49-F238E27FC236}">
                <a16:creationId xmlns:a16="http://schemas.microsoft.com/office/drawing/2014/main" id="{5507F413-FD41-DFF7-5505-AC5BBD3F4CAB}"/>
              </a:ext>
            </a:extLst>
          </p:cNvPr>
          <p:cNvSpPr>
            <a:spLocks noGrp="1"/>
          </p:cNvSpPr>
          <p:nvPr>
            <p:ph type="sldNum" sz="quarter" idx="12"/>
          </p:nvPr>
        </p:nvSpPr>
        <p:spPr/>
        <p:txBody>
          <a:bodyPr/>
          <a:lstStyle/>
          <a:p>
            <a:pPr>
              <a:defRPr/>
            </a:pPr>
            <a:fld id="{5EAF16E9-3B9A-4A97-BAC2-4E21E22807D3}" type="slidenum">
              <a:rPr lang="en-IN" altLang="en-US" smtClean="0"/>
              <a:pPr>
                <a:defRPr/>
              </a:pPr>
              <a:t>26</a:t>
            </a:fld>
            <a:endParaRPr lang="en-IN" altLang="en-US"/>
          </a:p>
        </p:txBody>
      </p:sp>
      <p:graphicFrame>
        <p:nvGraphicFramePr>
          <p:cNvPr id="5" name="Table 4">
            <a:extLst>
              <a:ext uri="{FF2B5EF4-FFF2-40B4-BE49-F238E27FC236}">
                <a16:creationId xmlns:a16="http://schemas.microsoft.com/office/drawing/2014/main" id="{34D61BDD-20E6-7E77-852A-192C5CA32A6C}"/>
              </a:ext>
            </a:extLst>
          </p:cNvPr>
          <p:cNvGraphicFramePr>
            <a:graphicFrameLocks noGrp="1"/>
          </p:cNvGraphicFramePr>
          <p:nvPr>
            <p:extLst>
              <p:ext uri="{D42A27DB-BD31-4B8C-83A1-F6EECF244321}">
                <p14:modId xmlns:p14="http://schemas.microsoft.com/office/powerpoint/2010/main" val="1252170233"/>
              </p:ext>
            </p:extLst>
          </p:nvPr>
        </p:nvGraphicFramePr>
        <p:xfrm>
          <a:off x="152400" y="2438400"/>
          <a:ext cx="8839199" cy="3917951"/>
        </p:xfrm>
        <a:graphic>
          <a:graphicData uri="http://schemas.openxmlformats.org/drawingml/2006/table">
            <a:tbl>
              <a:tblPr>
                <a:tableStyleId>{5C22544A-7EE6-4342-B048-85BDC9FD1C3A}</a:tableStyleId>
              </a:tblPr>
              <a:tblGrid>
                <a:gridCol w="1558741">
                  <a:extLst>
                    <a:ext uri="{9D8B030D-6E8A-4147-A177-3AD203B41FA5}">
                      <a16:colId xmlns:a16="http://schemas.microsoft.com/office/drawing/2014/main" val="4244517080"/>
                    </a:ext>
                  </a:extLst>
                </a:gridCol>
                <a:gridCol w="2157525">
                  <a:extLst>
                    <a:ext uri="{9D8B030D-6E8A-4147-A177-3AD203B41FA5}">
                      <a16:colId xmlns:a16="http://schemas.microsoft.com/office/drawing/2014/main" val="3373892945"/>
                    </a:ext>
                  </a:extLst>
                </a:gridCol>
                <a:gridCol w="5122933">
                  <a:extLst>
                    <a:ext uri="{9D8B030D-6E8A-4147-A177-3AD203B41FA5}">
                      <a16:colId xmlns:a16="http://schemas.microsoft.com/office/drawing/2014/main" val="3159208880"/>
                    </a:ext>
                  </a:extLst>
                </a:gridCol>
              </a:tblGrid>
              <a:tr h="419354">
                <a:tc>
                  <a:txBody>
                    <a:bodyPr/>
                    <a:lstStyle/>
                    <a:p>
                      <a:pPr algn="l" fontAlgn="b">
                        <a:buNone/>
                      </a:pPr>
                      <a:r>
                        <a:rPr lang="en-IN" sz="1400" b="1" u="none" strike="noStrike">
                          <a:effectLst/>
                        </a:rPr>
                        <a:t>NPTEl/MOOCS</a:t>
                      </a:r>
                      <a:endParaRPr lang="en-IN" sz="1400" b="1" i="0" u="none" strike="noStrike">
                        <a:solidFill>
                          <a:srgbClr val="000000"/>
                        </a:solidFill>
                        <a:effectLst/>
                        <a:latin typeface="Calibri" panose="020F0502020204030204" pitchFamily="34" charset="0"/>
                      </a:endParaRPr>
                    </a:p>
                  </a:txBody>
                  <a:tcPr marL="5309" marR="5309" marT="5309" marB="0" anchor="b">
                    <a:solidFill>
                      <a:schemeClr val="accent1">
                        <a:tint val="20000"/>
                      </a:schemeClr>
                    </a:solidFill>
                  </a:tcPr>
                </a:tc>
                <a:tc>
                  <a:txBody>
                    <a:bodyPr/>
                    <a:lstStyle/>
                    <a:p>
                      <a:pPr algn="l" fontAlgn="b">
                        <a:buNone/>
                      </a:pPr>
                      <a:r>
                        <a:rPr lang="en-IN" sz="1400" b="1" u="none" strike="noStrike">
                          <a:effectLst/>
                        </a:rPr>
                        <a:t>Agency</a:t>
                      </a:r>
                      <a:endParaRPr lang="en-IN" sz="1400" b="1" i="0" u="none" strike="noStrike">
                        <a:solidFill>
                          <a:srgbClr val="000000"/>
                        </a:solidFill>
                        <a:effectLst/>
                        <a:latin typeface="Calibri" panose="020F0502020204030204" pitchFamily="34" charset="0"/>
                      </a:endParaRPr>
                    </a:p>
                  </a:txBody>
                  <a:tcPr marL="5309" marR="5309" marT="5309" marB="0" anchor="b">
                    <a:solidFill>
                      <a:schemeClr val="accent1">
                        <a:tint val="20000"/>
                      </a:schemeClr>
                    </a:solidFill>
                  </a:tcPr>
                </a:tc>
                <a:tc>
                  <a:txBody>
                    <a:bodyPr/>
                    <a:lstStyle/>
                    <a:p>
                      <a:pPr algn="l" fontAlgn="b">
                        <a:buNone/>
                      </a:pPr>
                      <a:r>
                        <a:rPr lang="en-IN" sz="1400" b="1" u="none" strike="noStrike" dirty="0" err="1">
                          <a:effectLst/>
                        </a:rPr>
                        <a:t>WebURL</a:t>
                      </a:r>
                      <a:endParaRPr lang="en-IN" sz="1400" b="1" i="0" u="none" strike="noStrike" dirty="0">
                        <a:solidFill>
                          <a:srgbClr val="000000"/>
                        </a:solidFill>
                        <a:effectLst/>
                        <a:latin typeface="Calibri" panose="020F0502020204030204" pitchFamily="34" charset="0"/>
                      </a:endParaRPr>
                    </a:p>
                  </a:txBody>
                  <a:tcPr marL="5309" marR="5309" marT="5309" marB="0" anchor="b">
                    <a:solidFill>
                      <a:schemeClr val="accent1">
                        <a:tint val="20000"/>
                      </a:schemeClr>
                    </a:solidFill>
                  </a:tcPr>
                </a:tc>
                <a:extLst>
                  <a:ext uri="{0D108BD9-81ED-4DB2-BD59-A6C34878D82A}">
                    <a16:rowId xmlns:a16="http://schemas.microsoft.com/office/drawing/2014/main" val="4073532055"/>
                  </a:ext>
                </a:extLst>
              </a:tr>
              <a:tr h="969655">
                <a:tc>
                  <a:txBody>
                    <a:bodyPr/>
                    <a:lstStyle/>
                    <a:p>
                      <a:pPr algn="l" fontAlgn="b">
                        <a:buNone/>
                      </a:pPr>
                      <a:r>
                        <a:rPr lang="en-US" sz="1400" u="none" strike="noStrike">
                          <a:effectLst/>
                        </a:rPr>
                        <a:t>Introduction to Machine Learning, IIT Kharagpur Prof. S. Sarkar</a:t>
                      </a:r>
                      <a:endParaRPr lang="en-US" sz="1400" b="0" i="0" u="none" strike="noStrike">
                        <a:solidFill>
                          <a:srgbClr val="000000"/>
                        </a:solidFill>
                        <a:effectLst/>
                        <a:latin typeface="Calibri" panose="020F0502020204030204" pitchFamily="34" charset="0"/>
                      </a:endParaRPr>
                    </a:p>
                  </a:txBody>
                  <a:tcPr marL="5309" marR="5309" marT="5309" marB="0" anchor="b">
                    <a:solidFill>
                      <a:schemeClr val="accent1">
                        <a:tint val="20000"/>
                      </a:schemeClr>
                    </a:solidFill>
                  </a:tcPr>
                </a:tc>
                <a:tc>
                  <a:txBody>
                    <a:bodyPr/>
                    <a:lstStyle/>
                    <a:p>
                      <a:pPr algn="l" fontAlgn="b">
                        <a:buNone/>
                      </a:pPr>
                      <a:r>
                        <a:rPr lang="en-IN" sz="1400" u="none" strike="noStrike" dirty="0">
                          <a:effectLst/>
                        </a:rPr>
                        <a:t>NPTEL</a:t>
                      </a:r>
                      <a:endParaRPr lang="en-IN" sz="1400" b="0" i="0" u="none" strike="noStrike" dirty="0">
                        <a:solidFill>
                          <a:srgbClr val="000000"/>
                        </a:solidFill>
                        <a:effectLst/>
                        <a:latin typeface="Calibri" panose="020F0502020204030204" pitchFamily="34" charset="0"/>
                      </a:endParaRPr>
                    </a:p>
                  </a:txBody>
                  <a:tcPr marL="5309" marR="5309" marT="5309" marB="0" anchor="b">
                    <a:solidFill>
                      <a:schemeClr val="accent1">
                        <a:tint val="20000"/>
                      </a:schemeClr>
                    </a:solidFill>
                  </a:tcPr>
                </a:tc>
                <a:tc>
                  <a:txBody>
                    <a:bodyPr/>
                    <a:lstStyle/>
                    <a:p>
                      <a:pPr algn="l" fontAlgn="b">
                        <a:buNone/>
                      </a:pPr>
                      <a:r>
                        <a:rPr lang="en-IN" sz="1400" u="none" strike="noStrike">
                          <a:effectLst/>
                        </a:rPr>
                        <a:t>https://nptel.ac.in/courses/106105152</a:t>
                      </a:r>
                      <a:endParaRPr lang="en-IN" sz="1400" b="0" i="0" u="none" strike="noStrike">
                        <a:solidFill>
                          <a:srgbClr val="000000"/>
                        </a:solidFill>
                        <a:effectLst/>
                        <a:latin typeface="Calibri" panose="020F0502020204030204" pitchFamily="34" charset="0"/>
                      </a:endParaRPr>
                    </a:p>
                  </a:txBody>
                  <a:tcPr marL="5309" marR="5309" marT="5309" marB="0" anchor="b">
                    <a:solidFill>
                      <a:schemeClr val="accent1">
                        <a:tint val="20000"/>
                      </a:schemeClr>
                    </a:solidFill>
                  </a:tcPr>
                </a:tc>
                <a:extLst>
                  <a:ext uri="{0D108BD9-81ED-4DB2-BD59-A6C34878D82A}">
                    <a16:rowId xmlns:a16="http://schemas.microsoft.com/office/drawing/2014/main" val="1056510972"/>
                  </a:ext>
                </a:extLst>
              </a:tr>
              <a:tr h="1221176">
                <a:tc>
                  <a:txBody>
                    <a:bodyPr/>
                    <a:lstStyle/>
                    <a:p>
                      <a:pPr algn="l" fontAlgn="b">
                        <a:buNone/>
                      </a:pPr>
                      <a:r>
                        <a:rPr lang="en-US" sz="1400" u="none" strike="noStrike">
                          <a:effectLst/>
                        </a:rPr>
                        <a:t>Introduction to Machine Learning, IIT Madras Dr. Balaraman Ravindran</a:t>
                      </a:r>
                      <a:endParaRPr lang="en-US" sz="1400" b="0" i="0" u="none" strike="noStrike">
                        <a:solidFill>
                          <a:srgbClr val="000000"/>
                        </a:solidFill>
                        <a:effectLst/>
                        <a:latin typeface="Calibri" panose="020F0502020204030204" pitchFamily="34" charset="0"/>
                      </a:endParaRPr>
                    </a:p>
                  </a:txBody>
                  <a:tcPr marL="5309" marR="5309" marT="5309" marB="0" anchor="b">
                    <a:solidFill>
                      <a:schemeClr val="accent1">
                        <a:tint val="20000"/>
                      </a:schemeClr>
                    </a:solidFill>
                  </a:tcPr>
                </a:tc>
                <a:tc>
                  <a:txBody>
                    <a:bodyPr/>
                    <a:lstStyle/>
                    <a:p>
                      <a:pPr algn="l" fontAlgn="b">
                        <a:buNone/>
                      </a:pPr>
                      <a:r>
                        <a:rPr lang="en-IN" sz="1400" u="none" strike="noStrike" dirty="0">
                          <a:effectLst/>
                        </a:rPr>
                        <a:t>NPTEL</a:t>
                      </a:r>
                      <a:endParaRPr lang="en-IN" sz="1400" b="0" i="0" u="none" strike="noStrike" dirty="0">
                        <a:solidFill>
                          <a:srgbClr val="000000"/>
                        </a:solidFill>
                        <a:effectLst/>
                        <a:latin typeface="Calibri" panose="020F0502020204030204" pitchFamily="34" charset="0"/>
                      </a:endParaRPr>
                    </a:p>
                  </a:txBody>
                  <a:tcPr marL="5309" marR="5309" marT="5309" marB="0" anchor="b">
                    <a:solidFill>
                      <a:schemeClr val="accent1">
                        <a:tint val="20000"/>
                      </a:schemeClr>
                    </a:solidFill>
                  </a:tcPr>
                </a:tc>
                <a:tc>
                  <a:txBody>
                    <a:bodyPr/>
                    <a:lstStyle/>
                    <a:p>
                      <a:pPr algn="l" fontAlgn="b">
                        <a:buNone/>
                      </a:pPr>
                      <a:r>
                        <a:rPr lang="en-IN" sz="1400" u="none" strike="noStrike" dirty="0">
                          <a:effectLst/>
                        </a:rPr>
                        <a:t>https://nptel.ac.in/courses/106106139</a:t>
                      </a:r>
                      <a:endParaRPr lang="en-IN" sz="1400" b="0" i="0" u="none" strike="noStrike" dirty="0">
                        <a:solidFill>
                          <a:srgbClr val="000000"/>
                        </a:solidFill>
                        <a:effectLst/>
                        <a:latin typeface="Calibri" panose="020F0502020204030204" pitchFamily="34" charset="0"/>
                      </a:endParaRPr>
                    </a:p>
                  </a:txBody>
                  <a:tcPr marL="5309" marR="5309" marT="5309" marB="0" anchor="b">
                    <a:solidFill>
                      <a:schemeClr val="accent1">
                        <a:tint val="20000"/>
                      </a:schemeClr>
                    </a:solidFill>
                  </a:tcPr>
                </a:tc>
                <a:extLst>
                  <a:ext uri="{0D108BD9-81ED-4DB2-BD59-A6C34878D82A}">
                    <a16:rowId xmlns:a16="http://schemas.microsoft.com/office/drawing/2014/main" val="89400337"/>
                  </a:ext>
                </a:extLst>
              </a:tr>
              <a:tr h="819941">
                <a:tc>
                  <a:txBody>
                    <a:bodyPr/>
                    <a:lstStyle/>
                    <a:p>
                      <a:pPr algn="l" fontAlgn="b">
                        <a:buNone/>
                      </a:pPr>
                      <a:r>
                        <a:rPr lang="en-US" sz="1400" u="none" strike="noStrike">
                          <a:effectLst/>
                        </a:rPr>
                        <a:t>Google Professional Machine Learning Engineer</a:t>
                      </a:r>
                      <a:endParaRPr lang="en-US" sz="1400" b="0" i="0" u="none" strike="noStrike">
                        <a:solidFill>
                          <a:srgbClr val="000000"/>
                        </a:solidFill>
                        <a:effectLst/>
                        <a:latin typeface="Calibri" panose="020F0502020204030204" pitchFamily="34" charset="0"/>
                      </a:endParaRPr>
                    </a:p>
                  </a:txBody>
                  <a:tcPr marL="5309" marR="5309" marT="5309" marB="0" anchor="b">
                    <a:solidFill>
                      <a:schemeClr val="accent1">
                        <a:tint val="20000"/>
                      </a:schemeClr>
                    </a:solidFill>
                  </a:tcPr>
                </a:tc>
                <a:tc>
                  <a:txBody>
                    <a:bodyPr/>
                    <a:lstStyle/>
                    <a:p>
                      <a:pPr algn="l" fontAlgn="b">
                        <a:buNone/>
                      </a:pPr>
                      <a:r>
                        <a:rPr lang="en-IN" sz="1400" u="none" strike="noStrike" dirty="0">
                          <a:effectLst/>
                        </a:rPr>
                        <a:t> Google Cloud</a:t>
                      </a:r>
                      <a:endParaRPr lang="en-IN" sz="1400" b="0" i="0" u="none" strike="noStrike" dirty="0">
                        <a:solidFill>
                          <a:srgbClr val="000000"/>
                        </a:solidFill>
                        <a:effectLst/>
                        <a:latin typeface="Calibri" panose="020F0502020204030204" pitchFamily="34" charset="0"/>
                      </a:endParaRPr>
                    </a:p>
                  </a:txBody>
                  <a:tcPr marL="5309" marR="5309" marT="5309" marB="0" anchor="b">
                    <a:solidFill>
                      <a:schemeClr val="accent1">
                        <a:tint val="20000"/>
                      </a:schemeClr>
                    </a:solidFill>
                  </a:tcPr>
                </a:tc>
                <a:tc>
                  <a:txBody>
                    <a:bodyPr/>
                    <a:lstStyle/>
                    <a:p>
                      <a:pPr algn="l" fontAlgn="b">
                        <a:buNone/>
                      </a:pPr>
                      <a:r>
                        <a:rPr lang="en-IN" sz="1400" u="none" strike="noStrike" dirty="0">
                          <a:effectLst/>
                        </a:rPr>
                        <a:t>https://cloud.google.com/learn/certification/machine-learning-engineer</a:t>
                      </a:r>
                      <a:endParaRPr lang="en-IN" sz="1400" b="0" i="0" u="none" strike="noStrike" dirty="0">
                        <a:solidFill>
                          <a:srgbClr val="000000"/>
                        </a:solidFill>
                        <a:effectLst/>
                        <a:latin typeface="Calibri" panose="020F0502020204030204" pitchFamily="34" charset="0"/>
                      </a:endParaRPr>
                    </a:p>
                  </a:txBody>
                  <a:tcPr marL="5309" marR="5309" marT="5309" marB="0" anchor="b">
                    <a:solidFill>
                      <a:schemeClr val="accent1">
                        <a:tint val="20000"/>
                      </a:schemeClr>
                    </a:solidFill>
                  </a:tcPr>
                </a:tc>
                <a:extLst>
                  <a:ext uri="{0D108BD9-81ED-4DB2-BD59-A6C34878D82A}">
                    <a16:rowId xmlns:a16="http://schemas.microsoft.com/office/drawing/2014/main" val="3765079955"/>
                  </a:ext>
                </a:extLst>
              </a:tr>
              <a:tr h="487825">
                <a:tc>
                  <a:txBody>
                    <a:bodyPr/>
                    <a:lstStyle/>
                    <a:p>
                      <a:pPr algn="l" fontAlgn="b">
                        <a:buNone/>
                      </a:pPr>
                      <a:r>
                        <a:rPr lang="en-IN" sz="1400" u="none" strike="noStrike">
                          <a:effectLst/>
                        </a:rPr>
                        <a:t>AWS Certified Machine Learning</a:t>
                      </a:r>
                      <a:endParaRPr lang="en-IN" sz="1400" b="0" i="0" u="none" strike="noStrike">
                        <a:solidFill>
                          <a:srgbClr val="000000"/>
                        </a:solidFill>
                        <a:effectLst/>
                        <a:latin typeface="Calibri" panose="020F0502020204030204" pitchFamily="34" charset="0"/>
                      </a:endParaRPr>
                    </a:p>
                  </a:txBody>
                  <a:tcPr marL="5309" marR="5309" marT="5309" marB="0" anchor="b">
                    <a:solidFill>
                      <a:schemeClr val="accent1">
                        <a:tint val="20000"/>
                      </a:schemeClr>
                    </a:solidFill>
                  </a:tcPr>
                </a:tc>
                <a:tc>
                  <a:txBody>
                    <a:bodyPr/>
                    <a:lstStyle/>
                    <a:p>
                      <a:pPr algn="l" fontAlgn="b">
                        <a:buNone/>
                      </a:pPr>
                      <a:r>
                        <a:rPr lang="en-US" sz="1400" u="none" strike="noStrike">
                          <a:effectLst/>
                        </a:rPr>
                        <a:t>Offered by Amazon Web Services (AWS)</a:t>
                      </a:r>
                      <a:endParaRPr lang="en-US" sz="1400" b="0" i="0" u="none" strike="noStrike">
                        <a:solidFill>
                          <a:srgbClr val="000000"/>
                        </a:solidFill>
                        <a:effectLst/>
                        <a:latin typeface="Calibri" panose="020F0502020204030204" pitchFamily="34" charset="0"/>
                      </a:endParaRPr>
                    </a:p>
                  </a:txBody>
                  <a:tcPr marL="5309" marR="5309" marT="5309" marB="0" anchor="b">
                    <a:solidFill>
                      <a:schemeClr val="accent1">
                        <a:tint val="20000"/>
                      </a:schemeClr>
                    </a:solidFill>
                  </a:tcPr>
                </a:tc>
                <a:tc>
                  <a:txBody>
                    <a:bodyPr/>
                    <a:lstStyle/>
                    <a:p>
                      <a:pPr algn="l" fontAlgn="b">
                        <a:buNone/>
                      </a:pPr>
                      <a:r>
                        <a:rPr lang="en-IN" sz="1400" u="none" strike="noStrike" dirty="0">
                          <a:effectLst/>
                        </a:rPr>
                        <a:t>https://aws.amazon.com/certification/certified-machine-learning-specialty/</a:t>
                      </a:r>
                      <a:endParaRPr lang="en-IN" sz="1400" b="0" i="0" u="none" strike="noStrike" dirty="0">
                        <a:solidFill>
                          <a:srgbClr val="000000"/>
                        </a:solidFill>
                        <a:effectLst/>
                        <a:latin typeface="Calibri" panose="020F0502020204030204" pitchFamily="34" charset="0"/>
                      </a:endParaRPr>
                    </a:p>
                  </a:txBody>
                  <a:tcPr marL="5309" marR="5309" marT="5309" marB="0" anchor="b">
                    <a:solidFill>
                      <a:schemeClr val="accent1">
                        <a:tint val="20000"/>
                      </a:schemeClr>
                    </a:solidFill>
                  </a:tcPr>
                </a:tc>
                <a:extLst>
                  <a:ext uri="{0D108BD9-81ED-4DB2-BD59-A6C34878D82A}">
                    <a16:rowId xmlns:a16="http://schemas.microsoft.com/office/drawing/2014/main" val="2589368360"/>
                  </a:ext>
                </a:extLst>
              </a:tr>
            </a:tbl>
          </a:graphicData>
        </a:graphic>
      </p:graphicFrame>
    </p:spTree>
    <p:extLst>
      <p:ext uri="{BB962C8B-B14F-4D97-AF65-F5344CB8AC3E}">
        <p14:creationId xmlns:p14="http://schemas.microsoft.com/office/powerpoint/2010/main" val="38921916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784CA-5B32-B49E-908F-09937F5B53C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5EF0C32-6877-A029-53AA-E4494F43E748}"/>
              </a:ext>
            </a:extLst>
          </p:cNvPr>
          <p:cNvSpPr>
            <a:spLocks noGrp="1"/>
          </p:cNvSpPr>
          <p:nvPr>
            <p:ph idx="1"/>
          </p:nvPr>
        </p:nvSpPr>
        <p:spPr>
          <a:xfrm>
            <a:off x="441434" y="1430776"/>
            <a:ext cx="8229600" cy="4525963"/>
          </a:xfrm>
        </p:spPr>
        <p:txBody>
          <a:bodyPr/>
          <a:lstStyle/>
          <a:p>
            <a:r>
              <a:rPr lang="en-US" dirty="0"/>
              <a:t>Category Projects</a:t>
            </a:r>
          </a:p>
          <a:p>
            <a:endParaRPr lang="en-IN" dirty="0"/>
          </a:p>
        </p:txBody>
      </p:sp>
      <p:sp>
        <p:nvSpPr>
          <p:cNvPr id="4" name="Slide Number Placeholder 3">
            <a:extLst>
              <a:ext uri="{FF2B5EF4-FFF2-40B4-BE49-F238E27FC236}">
                <a16:creationId xmlns:a16="http://schemas.microsoft.com/office/drawing/2014/main" id="{4A791F1C-93D9-D0AF-FF20-E1B949926243}"/>
              </a:ext>
            </a:extLst>
          </p:cNvPr>
          <p:cNvSpPr>
            <a:spLocks noGrp="1"/>
          </p:cNvSpPr>
          <p:nvPr>
            <p:ph type="sldNum" sz="quarter" idx="12"/>
          </p:nvPr>
        </p:nvSpPr>
        <p:spPr/>
        <p:txBody>
          <a:bodyPr/>
          <a:lstStyle/>
          <a:p>
            <a:pPr>
              <a:defRPr/>
            </a:pPr>
            <a:fld id="{5EAF16E9-3B9A-4A97-BAC2-4E21E22807D3}" type="slidenum">
              <a:rPr lang="en-IN" altLang="en-US" smtClean="0"/>
              <a:pPr>
                <a:defRPr/>
              </a:pPr>
              <a:t>27</a:t>
            </a:fld>
            <a:endParaRPr lang="en-IN" altLang="en-US"/>
          </a:p>
        </p:txBody>
      </p:sp>
      <p:graphicFrame>
        <p:nvGraphicFramePr>
          <p:cNvPr id="5" name="Table 4">
            <a:extLst>
              <a:ext uri="{FF2B5EF4-FFF2-40B4-BE49-F238E27FC236}">
                <a16:creationId xmlns:a16="http://schemas.microsoft.com/office/drawing/2014/main" id="{1F33C50F-3216-06DE-D988-1049B1F4FF12}"/>
              </a:ext>
            </a:extLst>
          </p:cNvPr>
          <p:cNvGraphicFramePr>
            <a:graphicFrameLocks noGrp="1"/>
          </p:cNvGraphicFramePr>
          <p:nvPr>
            <p:extLst>
              <p:ext uri="{D42A27DB-BD31-4B8C-83A1-F6EECF244321}">
                <p14:modId xmlns:p14="http://schemas.microsoft.com/office/powerpoint/2010/main" val="3400353307"/>
              </p:ext>
            </p:extLst>
          </p:nvPr>
        </p:nvGraphicFramePr>
        <p:xfrm>
          <a:off x="457200" y="1889125"/>
          <a:ext cx="8229600" cy="4467224"/>
        </p:xfrm>
        <a:graphic>
          <a:graphicData uri="http://schemas.openxmlformats.org/drawingml/2006/table">
            <a:tbl>
              <a:tblPr>
                <a:tableStyleId>{5C22544A-7EE6-4342-B048-85BDC9FD1C3A}</a:tableStyleId>
              </a:tblPr>
              <a:tblGrid>
                <a:gridCol w="5577289">
                  <a:extLst>
                    <a:ext uri="{9D8B030D-6E8A-4147-A177-3AD203B41FA5}">
                      <a16:colId xmlns:a16="http://schemas.microsoft.com/office/drawing/2014/main" val="1786670761"/>
                    </a:ext>
                  </a:extLst>
                </a:gridCol>
                <a:gridCol w="1115458">
                  <a:extLst>
                    <a:ext uri="{9D8B030D-6E8A-4147-A177-3AD203B41FA5}">
                      <a16:colId xmlns:a16="http://schemas.microsoft.com/office/drawing/2014/main" val="1460061255"/>
                    </a:ext>
                  </a:extLst>
                </a:gridCol>
                <a:gridCol w="1536853">
                  <a:extLst>
                    <a:ext uri="{9D8B030D-6E8A-4147-A177-3AD203B41FA5}">
                      <a16:colId xmlns:a16="http://schemas.microsoft.com/office/drawing/2014/main" val="175508679"/>
                    </a:ext>
                  </a:extLst>
                </a:gridCol>
              </a:tblGrid>
              <a:tr h="258823">
                <a:tc>
                  <a:txBody>
                    <a:bodyPr/>
                    <a:lstStyle/>
                    <a:p>
                      <a:pPr algn="l" fontAlgn="b">
                        <a:buNone/>
                      </a:pPr>
                      <a:r>
                        <a:rPr lang="en-IN" sz="1100" b="1" u="none" strike="noStrike" dirty="0">
                          <a:effectLst/>
                        </a:rPr>
                        <a:t>Title of Project</a:t>
                      </a:r>
                      <a:endParaRPr lang="en-IN" sz="1100" b="1" i="0" u="none" strike="noStrike" dirty="0">
                        <a:solidFill>
                          <a:srgbClr val="000000"/>
                        </a:solidFill>
                        <a:effectLst/>
                        <a:latin typeface="Calibri" panose="020F0502020204030204" pitchFamily="34" charset="0"/>
                      </a:endParaRPr>
                    </a:p>
                  </a:txBody>
                  <a:tcPr marL="7436" marR="7436" marT="7436" marB="0" anchor="b"/>
                </a:tc>
                <a:tc>
                  <a:txBody>
                    <a:bodyPr/>
                    <a:lstStyle/>
                    <a:p>
                      <a:pPr algn="l" fontAlgn="b">
                        <a:buNone/>
                      </a:pPr>
                      <a:r>
                        <a:rPr lang="en-IN" sz="1100" b="1" u="none" strike="noStrike">
                          <a:effectLst/>
                        </a:rPr>
                        <a:t>Source</a:t>
                      </a:r>
                      <a:endParaRPr lang="en-IN" sz="1100" b="1" i="0" u="none" strike="noStrike">
                        <a:solidFill>
                          <a:srgbClr val="000000"/>
                        </a:solidFill>
                        <a:effectLst/>
                        <a:latin typeface="Calibri" panose="020F0502020204030204" pitchFamily="34" charset="0"/>
                      </a:endParaRPr>
                    </a:p>
                  </a:txBody>
                  <a:tcPr marL="7436" marR="7436" marT="7436" marB="0" anchor="b"/>
                </a:tc>
                <a:tc>
                  <a:txBody>
                    <a:bodyPr/>
                    <a:lstStyle/>
                    <a:p>
                      <a:pPr algn="l" fontAlgn="b">
                        <a:buNone/>
                      </a:pPr>
                      <a:r>
                        <a:rPr lang="en-IN" sz="1100" b="1" u="none" strike="noStrike" dirty="0" err="1">
                          <a:effectLst/>
                        </a:rPr>
                        <a:t>WebURL</a:t>
                      </a:r>
                      <a:endParaRPr lang="en-IN" sz="1100" b="1" i="0" u="none" strike="noStrike" dirty="0">
                        <a:solidFill>
                          <a:srgbClr val="000000"/>
                        </a:solidFill>
                        <a:effectLst/>
                        <a:latin typeface="Calibri" panose="020F0502020204030204" pitchFamily="34" charset="0"/>
                      </a:endParaRPr>
                    </a:p>
                  </a:txBody>
                  <a:tcPr marL="7436" marR="7436" marT="7436" marB="0" anchor="b"/>
                </a:tc>
                <a:extLst>
                  <a:ext uri="{0D108BD9-81ED-4DB2-BD59-A6C34878D82A}">
                    <a16:rowId xmlns:a16="http://schemas.microsoft.com/office/drawing/2014/main" val="1043305693"/>
                  </a:ext>
                </a:extLst>
              </a:tr>
              <a:tr h="497009">
                <a:tc>
                  <a:txBody>
                    <a:bodyPr/>
                    <a:lstStyle/>
                    <a:p>
                      <a:pPr algn="l" fontAlgn="b">
                        <a:buNone/>
                      </a:pPr>
                      <a:r>
                        <a:rPr lang="en-US" sz="1100" u="none" strike="noStrike">
                          <a:effectLst/>
                        </a:rPr>
                        <a:t>Geo Data Anaytics, Research&amp; Modeling (AI, ML, IoT, Data Science &amp; Analytics) Group (GRAM)</a:t>
                      </a:r>
                      <a:endParaRPr lang="en-US" sz="1100" b="0" i="0" u="none" strike="noStrike">
                        <a:solidFill>
                          <a:srgbClr val="000000"/>
                        </a:solidFill>
                        <a:effectLst/>
                        <a:latin typeface="Calibri" panose="020F0502020204030204" pitchFamily="34" charset="0"/>
                      </a:endParaRPr>
                    </a:p>
                  </a:txBody>
                  <a:tcPr marL="7436" marR="7436" marT="7436" marB="0" anchor="b"/>
                </a:tc>
                <a:tc>
                  <a:txBody>
                    <a:bodyPr/>
                    <a:lstStyle/>
                    <a:p>
                      <a:pPr algn="l" fontAlgn="b">
                        <a:buNone/>
                      </a:pPr>
                      <a:r>
                        <a:rPr lang="en-IN" sz="1100" u="none" strike="noStrike">
                          <a:effectLst/>
                        </a:rPr>
                        <a:t>Punjab Remote Sensing Centre</a:t>
                      </a:r>
                      <a:endParaRPr lang="en-IN" sz="1100" b="0" i="0" u="none" strike="noStrike">
                        <a:solidFill>
                          <a:srgbClr val="000000"/>
                        </a:solidFill>
                        <a:effectLst/>
                        <a:latin typeface="Calibri" panose="020F0502020204030204" pitchFamily="34" charset="0"/>
                      </a:endParaRPr>
                    </a:p>
                  </a:txBody>
                  <a:tcPr marL="7436" marR="7436" marT="7436" marB="0" anchor="b"/>
                </a:tc>
                <a:tc>
                  <a:txBody>
                    <a:bodyPr/>
                    <a:lstStyle/>
                    <a:p>
                      <a:pPr algn="l" fontAlgn="b">
                        <a:buNone/>
                      </a:pPr>
                      <a:r>
                        <a:rPr lang="en-IN" sz="1100" u="none" strike="noStrike" dirty="0">
                          <a:effectLst/>
                        </a:rPr>
                        <a:t>https://prsc.punjab.gov.in/</a:t>
                      </a:r>
                      <a:endParaRPr lang="en-IN" sz="1100" b="0" i="0" u="none" strike="noStrike" dirty="0">
                        <a:solidFill>
                          <a:srgbClr val="000000"/>
                        </a:solidFill>
                        <a:effectLst/>
                        <a:latin typeface="Calibri" panose="020F0502020204030204" pitchFamily="34" charset="0"/>
                      </a:endParaRPr>
                    </a:p>
                  </a:txBody>
                  <a:tcPr marL="7436" marR="7436" marT="7436" marB="0" anchor="b"/>
                </a:tc>
                <a:extLst>
                  <a:ext uri="{0D108BD9-81ED-4DB2-BD59-A6C34878D82A}">
                    <a16:rowId xmlns:a16="http://schemas.microsoft.com/office/drawing/2014/main" val="2941005868"/>
                  </a:ext>
                </a:extLst>
              </a:tr>
              <a:tr h="1226347">
                <a:tc>
                  <a:txBody>
                    <a:bodyPr/>
                    <a:lstStyle/>
                    <a:p>
                      <a:pPr algn="l" fontAlgn="b">
                        <a:buNone/>
                      </a:pPr>
                      <a:r>
                        <a:rPr lang="en-US" sz="1100" u="none" strike="noStrike">
                          <a:effectLst/>
                        </a:rPr>
                        <a:t>primary data gathered from any govt or well established Pvt companies CMM level 2 or above and predictive modelling onsite of the source body</a:t>
                      </a:r>
                      <a:endParaRPr lang="en-US" sz="1100" b="0" i="0" u="none" strike="noStrike">
                        <a:solidFill>
                          <a:srgbClr val="000000"/>
                        </a:solidFill>
                        <a:effectLst/>
                        <a:latin typeface="Calibri" panose="020F0502020204030204" pitchFamily="34" charset="0"/>
                      </a:endParaRPr>
                    </a:p>
                  </a:txBody>
                  <a:tcPr marL="7436" marR="7436" marT="7436" marB="0" anchor="b"/>
                </a:tc>
                <a:tc>
                  <a:txBody>
                    <a:bodyPr/>
                    <a:lstStyle/>
                    <a:p>
                      <a:pPr algn="l" fontAlgn="b">
                        <a:buNone/>
                      </a:pPr>
                      <a:r>
                        <a:rPr lang="en-US" sz="1100" u="none" strike="noStrike">
                          <a:effectLst/>
                        </a:rPr>
                        <a:t>Any government agencies or well established Pvt companies CMM level 2</a:t>
                      </a:r>
                      <a:endParaRPr lang="en-US" sz="1100" b="0" i="0" u="none" strike="noStrike">
                        <a:solidFill>
                          <a:srgbClr val="000000"/>
                        </a:solidFill>
                        <a:effectLst/>
                        <a:latin typeface="Calibri" panose="020F0502020204030204" pitchFamily="34" charset="0"/>
                      </a:endParaRPr>
                    </a:p>
                  </a:txBody>
                  <a:tcPr marL="7436" marR="7436" marT="7436" marB="0" anchor="b"/>
                </a:tc>
                <a:tc>
                  <a:txBody>
                    <a:bodyPr/>
                    <a:lstStyle/>
                    <a:p>
                      <a:pPr algn="l" fontAlgn="b">
                        <a:buNone/>
                      </a:pPr>
                      <a:r>
                        <a:rPr lang="en-IN" sz="1100" u="none" strike="noStrike">
                          <a:effectLst/>
                        </a:rPr>
                        <a:t>https://www.sih.gov.in/</a:t>
                      </a:r>
                      <a:endParaRPr lang="en-IN" sz="1100" b="0" i="0" u="none" strike="noStrike">
                        <a:solidFill>
                          <a:srgbClr val="000000"/>
                        </a:solidFill>
                        <a:effectLst/>
                        <a:latin typeface="Calibri" panose="020F0502020204030204" pitchFamily="34" charset="0"/>
                      </a:endParaRPr>
                    </a:p>
                  </a:txBody>
                  <a:tcPr marL="7436" marR="7436" marT="7436" marB="0" anchor="b"/>
                </a:tc>
                <a:extLst>
                  <a:ext uri="{0D108BD9-81ED-4DB2-BD59-A6C34878D82A}">
                    <a16:rowId xmlns:a16="http://schemas.microsoft.com/office/drawing/2014/main" val="1595882754"/>
                  </a:ext>
                </a:extLst>
              </a:tr>
              <a:tr h="497009">
                <a:tc>
                  <a:txBody>
                    <a:bodyPr/>
                    <a:lstStyle/>
                    <a:p>
                      <a:pPr algn="l" fontAlgn="b">
                        <a:buNone/>
                      </a:pPr>
                      <a:r>
                        <a:rPr lang="en-US" sz="1100" u="none" strike="noStrike">
                          <a:effectLst/>
                        </a:rPr>
                        <a:t>AI-Driven Crop Disease Prediction and Management System  with revenue of minimum 50K</a:t>
                      </a:r>
                      <a:endParaRPr lang="en-US" sz="1100" b="0" i="0" u="none" strike="noStrike">
                        <a:solidFill>
                          <a:srgbClr val="000000"/>
                        </a:solidFill>
                        <a:effectLst/>
                        <a:latin typeface="Calibri" panose="020F0502020204030204" pitchFamily="34" charset="0"/>
                      </a:endParaRPr>
                    </a:p>
                  </a:txBody>
                  <a:tcPr marL="7436" marR="7436" marT="7436" marB="0" anchor="b"/>
                </a:tc>
                <a:tc>
                  <a:txBody>
                    <a:bodyPr/>
                    <a:lstStyle/>
                    <a:p>
                      <a:pPr algn="l" fontAlgn="b">
                        <a:buNone/>
                      </a:pPr>
                      <a:r>
                        <a:rPr lang="en-IN" sz="1100" u="none" strike="noStrike">
                          <a:effectLst/>
                        </a:rPr>
                        <a:t>Smart India Hackathon</a:t>
                      </a:r>
                      <a:endParaRPr lang="en-IN" sz="1100" b="0" i="0" u="none" strike="noStrike">
                        <a:solidFill>
                          <a:srgbClr val="000000"/>
                        </a:solidFill>
                        <a:effectLst/>
                        <a:latin typeface="Calibri" panose="020F0502020204030204" pitchFamily="34" charset="0"/>
                      </a:endParaRPr>
                    </a:p>
                  </a:txBody>
                  <a:tcPr marL="7436" marR="7436" marT="7436" marB="0" anchor="b"/>
                </a:tc>
                <a:tc>
                  <a:txBody>
                    <a:bodyPr/>
                    <a:lstStyle/>
                    <a:p>
                      <a:pPr algn="l" fontAlgn="b">
                        <a:buNone/>
                      </a:pPr>
                      <a:r>
                        <a:rPr lang="en-IN" sz="1100" u="none" strike="noStrike">
                          <a:effectLst/>
                        </a:rPr>
                        <a:t>https://www.sih.gov.in/sih2024PS</a:t>
                      </a:r>
                      <a:endParaRPr lang="en-IN" sz="1100" b="0" i="0" u="none" strike="noStrike">
                        <a:solidFill>
                          <a:srgbClr val="000000"/>
                        </a:solidFill>
                        <a:effectLst/>
                        <a:latin typeface="Calibri" panose="020F0502020204030204" pitchFamily="34" charset="0"/>
                      </a:endParaRPr>
                    </a:p>
                  </a:txBody>
                  <a:tcPr marL="7436" marR="7436" marT="7436" marB="0" anchor="b"/>
                </a:tc>
                <a:extLst>
                  <a:ext uri="{0D108BD9-81ED-4DB2-BD59-A6C34878D82A}">
                    <a16:rowId xmlns:a16="http://schemas.microsoft.com/office/drawing/2014/main" val="2682782349"/>
                  </a:ext>
                </a:extLst>
              </a:tr>
              <a:tr h="497009">
                <a:tc>
                  <a:txBody>
                    <a:bodyPr/>
                    <a:lstStyle/>
                    <a:p>
                      <a:pPr algn="l" fontAlgn="b">
                        <a:buNone/>
                      </a:pPr>
                      <a:r>
                        <a:rPr lang="en-US" sz="1100" u="none" strike="noStrike">
                          <a:effectLst/>
                        </a:rPr>
                        <a:t>Downscaling of Satellite based air quality map using AI/ML  with revenue of minimum 50K</a:t>
                      </a:r>
                      <a:endParaRPr lang="en-US" sz="1100" b="0" i="0" u="none" strike="noStrike">
                        <a:solidFill>
                          <a:srgbClr val="000000"/>
                        </a:solidFill>
                        <a:effectLst/>
                        <a:latin typeface="Calibri" panose="020F0502020204030204" pitchFamily="34" charset="0"/>
                      </a:endParaRPr>
                    </a:p>
                  </a:txBody>
                  <a:tcPr marL="7436" marR="7436" marT="7436" marB="0" anchor="b"/>
                </a:tc>
                <a:tc>
                  <a:txBody>
                    <a:bodyPr/>
                    <a:lstStyle/>
                    <a:p>
                      <a:pPr algn="l" fontAlgn="b">
                        <a:buNone/>
                      </a:pPr>
                      <a:r>
                        <a:rPr lang="en-IN" sz="1100" u="none" strike="noStrike">
                          <a:effectLst/>
                        </a:rPr>
                        <a:t>Smart India Hackathon</a:t>
                      </a:r>
                      <a:endParaRPr lang="en-IN" sz="1100" b="0" i="0" u="none" strike="noStrike">
                        <a:solidFill>
                          <a:srgbClr val="000000"/>
                        </a:solidFill>
                        <a:effectLst/>
                        <a:latin typeface="Calibri" panose="020F0502020204030204" pitchFamily="34" charset="0"/>
                      </a:endParaRPr>
                    </a:p>
                  </a:txBody>
                  <a:tcPr marL="7436" marR="7436" marT="7436" marB="0" anchor="b"/>
                </a:tc>
                <a:tc>
                  <a:txBody>
                    <a:bodyPr/>
                    <a:lstStyle/>
                    <a:p>
                      <a:pPr algn="l" fontAlgn="b">
                        <a:buNone/>
                      </a:pPr>
                      <a:r>
                        <a:rPr lang="en-IN" sz="1100" u="none" strike="noStrike">
                          <a:effectLst/>
                        </a:rPr>
                        <a:t>https://www.sih.gov.in/sih2024PS</a:t>
                      </a:r>
                      <a:endParaRPr lang="en-IN" sz="1100" b="0" i="0" u="none" strike="noStrike">
                        <a:solidFill>
                          <a:srgbClr val="000000"/>
                        </a:solidFill>
                        <a:effectLst/>
                        <a:latin typeface="Calibri" panose="020F0502020204030204" pitchFamily="34" charset="0"/>
                      </a:endParaRPr>
                    </a:p>
                  </a:txBody>
                  <a:tcPr marL="7436" marR="7436" marT="7436" marB="0" anchor="b"/>
                </a:tc>
                <a:extLst>
                  <a:ext uri="{0D108BD9-81ED-4DB2-BD59-A6C34878D82A}">
                    <a16:rowId xmlns:a16="http://schemas.microsoft.com/office/drawing/2014/main" val="1608783909"/>
                  </a:ext>
                </a:extLst>
              </a:tr>
              <a:tr h="497009">
                <a:tc>
                  <a:txBody>
                    <a:bodyPr/>
                    <a:lstStyle/>
                    <a:p>
                      <a:pPr algn="l" fontAlgn="b">
                        <a:buNone/>
                      </a:pPr>
                      <a:r>
                        <a:rPr lang="en-US" sz="1100" u="none" strike="noStrike">
                          <a:effectLst/>
                        </a:rPr>
                        <a:t>Development of AI/ML based solution for detection of face-swap based deep fake videos with revenue of minimum 50K</a:t>
                      </a:r>
                      <a:endParaRPr lang="en-US" sz="1100" b="0" i="0" u="none" strike="noStrike">
                        <a:solidFill>
                          <a:srgbClr val="000000"/>
                        </a:solidFill>
                        <a:effectLst/>
                        <a:latin typeface="Calibri" panose="020F0502020204030204" pitchFamily="34" charset="0"/>
                      </a:endParaRPr>
                    </a:p>
                  </a:txBody>
                  <a:tcPr marL="7436" marR="7436" marT="7436" marB="0" anchor="b"/>
                </a:tc>
                <a:tc>
                  <a:txBody>
                    <a:bodyPr/>
                    <a:lstStyle/>
                    <a:p>
                      <a:pPr algn="l" fontAlgn="b">
                        <a:buNone/>
                      </a:pPr>
                      <a:r>
                        <a:rPr lang="en-IN" sz="1100" u="none" strike="noStrike">
                          <a:effectLst/>
                        </a:rPr>
                        <a:t>Smart India Hackathon</a:t>
                      </a:r>
                      <a:endParaRPr lang="en-IN" sz="1100" b="0" i="0" u="none" strike="noStrike">
                        <a:solidFill>
                          <a:srgbClr val="000000"/>
                        </a:solidFill>
                        <a:effectLst/>
                        <a:latin typeface="Calibri" panose="020F0502020204030204" pitchFamily="34" charset="0"/>
                      </a:endParaRPr>
                    </a:p>
                  </a:txBody>
                  <a:tcPr marL="7436" marR="7436" marT="7436" marB="0" anchor="b"/>
                </a:tc>
                <a:tc>
                  <a:txBody>
                    <a:bodyPr/>
                    <a:lstStyle/>
                    <a:p>
                      <a:pPr algn="l" fontAlgn="b">
                        <a:buNone/>
                      </a:pPr>
                      <a:r>
                        <a:rPr lang="en-IN" sz="1100" u="none" strike="noStrike">
                          <a:effectLst/>
                        </a:rPr>
                        <a:t>https://www.sih.gov.in/sih2024PS</a:t>
                      </a:r>
                      <a:endParaRPr lang="en-IN" sz="1100" b="0" i="0" u="none" strike="noStrike">
                        <a:solidFill>
                          <a:srgbClr val="000000"/>
                        </a:solidFill>
                        <a:effectLst/>
                        <a:latin typeface="Calibri" panose="020F0502020204030204" pitchFamily="34" charset="0"/>
                      </a:endParaRPr>
                    </a:p>
                  </a:txBody>
                  <a:tcPr marL="7436" marR="7436" marT="7436" marB="0" anchor="b"/>
                </a:tc>
                <a:extLst>
                  <a:ext uri="{0D108BD9-81ED-4DB2-BD59-A6C34878D82A}">
                    <a16:rowId xmlns:a16="http://schemas.microsoft.com/office/drawing/2014/main" val="4165844573"/>
                  </a:ext>
                </a:extLst>
              </a:tr>
              <a:tr h="497009">
                <a:tc>
                  <a:txBody>
                    <a:bodyPr/>
                    <a:lstStyle/>
                    <a:p>
                      <a:pPr algn="l" fontAlgn="b">
                        <a:buNone/>
                      </a:pPr>
                      <a:r>
                        <a:rPr lang="en-US" sz="1100" u="none" strike="noStrike">
                          <a:effectLst/>
                        </a:rPr>
                        <a:t>Dynamic route rationalization model based on ML/AI is required based on real-time traffic and road parameters with revenue of minimum 50K</a:t>
                      </a:r>
                      <a:endParaRPr lang="en-US" sz="1100" b="0" i="0" u="none" strike="noStrike">
                        <a:solidFill>
                          <a:srgbClr val="000000"/>
                        </a:solidFill>
                        <a:effectLst/>
                        <a:latin typeface="Calibri" panose="020F0502020204030204" pitchFamily="34" charset="0"/>
                      </a:endParaRPr>
                    </a:p>
                  </a:txBody>
                  <a:tcPr marL="7436" marR="7436" marT="7436" marB="0" anchor="b"/>
                </a:tc>
                <a:tc>
                  <a:txBody>
                    <a:bodyPr/>
                    <a:lstStyle/>
                    <a:p>
                      <a:pPr algn="l" fontAlgn="b">
                        <a:buNone/>
                      </a:pPr>
                      <a:r>
                        <a:rPr lang="en-IN" sz="1100" u="none" strike="noStrike">
                          <a:effectLst/>
                        </a:rPr>
                        <a:t>Smart India Hackathon</a:t>
                      </a:r>
                      <a:endParaRPr lang="en-IN" sz="1100" b="0" i="0" u="none" strike="noStrike">
                        <a:solidFill>
                          <a:srgbClr val="000000"/>
                        </a:solidFill>
                        <a:effectLst/>
                        <a:latin typeface="Calibri" panose="020F0502020204030204" pitchFamily="34" charset="0"/>
                      </a:endParaRPr>
                    </a:p>
                  </a:txBody>
                  <a:tcPr marL="7436" marR="7436" marT="7436" marB="0" anchor="b"/>
                </a:tc>
                <a:tc>
                  <a:txBody>
                    <a:bodyPr/>
                    <a:lstStyle/>
                    <a:p>
                      <a:pPr algn="l" fontAlgn="b">
                        <a:buNone/>
                      </a:pPr>
                      <a:r>
                        <a:rPr lang="en-IN" sz="1100" u="none" strike="noStrike">
                          <a:effectLst/>
                        </a:rPr>
                        <a:t>https://www.sih.gov.in/sih2024PS</a:t>
                      </a:r>
                      <a:endParaRPr lang="en-IN" sz="1100" b="0" i="0" u="none" strike="noStrike">
                        <a:solidFill>
                          <a:srgbClr val="000000"/>
                        </a:solidFill>
                        <a:effectLst/>
                        <a:latin typeface="Calibri" panose="020F0502020204030204" pitchFamily="34" charset="0"/>
                      </a:endParaRPr>
                    </a:p>
                  </a:txBody>
                  <a:tcPr marL="7436" marR="7436" marT="7436" marB="0" anchor="b"/>
                </a:tc>
                <a:extLst>
                  <a:ext uri="{0D108BD9-81ED-4DB2-BD59-A6C34878D82A}">
                    <a16:rowId xmlns:a16="http://schemas.microsoft.com/office/drawing/2014/main" val="4035727386"/>
                  </a:ext>
                </a:extLst>
              </a:tr>
              <a:tr h="497009">
                <a:tc>
                  <a:txBody>
                    <a:bodyPr/>
                    <a:lstStyle/>
                    <a:p>
                      <a:pPr algn="l" fontAlgn="b">
                        <a:buNone/>
                      </a:pPr>
                      <a:r>
                        <a:rPr lang="en-US" sz="1100" u="none" strike="noStrike">
                          <a:effectLst/>
                        </a:rPr>
                        <a:t>Intelligent platform to Interconnect Alumni and Student for Technical Education Department, Govt. of Rajasthan  with revenue of minimum 50K</a:t>
                      </a:r>
                      <a:endParaRPr lang="en-US" sz="1100" b="0" i="0" u="none" strike="noStrike">
                        <a:solidFill>
                          <a:srgbClr val="000000"/>
                        </a:solidFill>
                        <a:effectLst/>
                        <a:latin typeface="Calibri" panose="020F0502020204030204" pitchFamily="34" charset="0"/>
                      </a:endParaRPr>
                    </a:p>
                  </a:txBody>
                  <a:tcPr marL="7436" marR="7436" marT="7436" marB="0" anchor="b"/>
                </a:tc>
                <a:tc>
                  <a:txBody>
                    <a:bodyPr/>
                    <a:lstStyle/>
                    <a:p>
                      <a:pPr algn="l" fontAlgn="b">
                        <a:buNone/>
                      </a:pPr>
                      <a:r>
                        <a:rPr lang="en-IN" sz="1100" u="none" strike="noStrike">
                          <a:effectLst/>
                        </a:rPr>
                        <a:t>Smart India Hackathon</a:t>
                      </a:r>
                      <a:endParaRPr lang="en-IN" sz="1100" b="0" i="0" u="none" strike="noStrike">
                        <a:solidFill>
                          <a:srgbClr val="000000"/>
                        </a:solidFill>
                        <a:effectLst/>
                        <a:latin typeface="Calibri" panose="020F0502020204030204" pitchFamily="34" charset="0"/>
                      </a:endParaRPr>
                    </a:p>
                  </a:txBody>
                  <a:tcPr marL="7436" marR="7436" marT="7436" marB="0" anchor="b"/>
                </a:tc>
                <a:tc>
                  <a:txBody>
                    <a:bodyPr/>
                    <a:lstStyle/>
                    <a:p>
                      <a:pPr algn="l" fontAlgn="b">
                        <a:buNone/>
                      </a:pPr>
                      <a:r>
                        <a:rPr lang="en-IN" sz="1100" u="none" strike="noStrike" dirty="0">
                          <a:effectLst/>
                        </a:rPr>
                        <a:t>https://www.sih.gov.in/sih2024PS</a:t>
                      </a:r>
                      <a:endParaRPr lang="en-IN" sz="1100" b="0" i="0" u="none" strike="noStrike" dirty="0">
                        <a:solidFill>
                          <a:srgbClr val="000000"/>
                        </a:solidFill>
                        <a:effectLst/>
                        <a:latin typeface="Calibri" panose="020F0502020204030204" pitchFamily="34" charset="0"/>
                      </a:endParaRPr>
                    </a:p>
                  </a:txBody>
                  <a:tcPr marL="7436" marR="7436" marT="7436" marB="0" anchor="b"/>
                </a:tc>
                <a:extLst>
                  <a:ext uri="{0D108BD9-81ED-4DB2-BD59-A6C34878D82A}">
                    <a16:rowId xmlns:a16="http://schemas.microsoft.com/office/drawing/2014/main" val="1679990610"/>
                  </a:ext>
                </a:extLst>
              </a:tr>
            </a:tbl>
          </a:graphicData>
        </a:graphic>
      </p:graphicFrame>
    </p:spTree>
    <p:extLst>
      <p:ext uri="{BB962C8B-B14F-4D97-AF65-F5344CB8AC3E}">
        <p14:creationId xmlns:p14="http://schemas.microsoft.com/office/powerpoint/2010/main" val="15180337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578AC-8A98-3C66-D989-54CFDB236B7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72AC803-E3B7-1CF3-AA02-C97CE448BDDE}"/>
              </a:ext>
            </a:extLst>
          </p:cNvPr>
          <p:cNvSpPr>
            <a:spLocks noGrp="1"/>
          </p:cNvSpPr>
          <p:nvPr>
            <p:ph idx="1"/>
          </p:nvPr>
        </p:nvSpPr>
        <p:spPr/>
        <p:txBody>
          <a:bodyPr/>
          <a:lstStyle/>
          <a:p>
            <a:r>
              <a:rPr lang="en-US" dirty="0"/>
              <a:t>Category-</a:t>
            </a:r>
            <a:r>
              <a:rPr lang="en-IN" dirty="0"/>
              <a:t>Grade Upgradation (Core) </a:t>
            </a:r>
          </a:p>
        </p:txBody>
      </p:sp>
      <p:sp>
        <p:nvSpPr>
          <p:cNvPr id="4" name="Slide Number Placeholder 3">
            <a:extLst>
              <a:ext uri="{FF2B5EF4-FFF2-40B4-BE49-F238E27FC236}">
                <a16:creationId xmlns:a16="http://schemas.microsoft.com/office/drawing/2014/main" id="{C46E0AE1-11D0-D79F-0FA4-E0D850EC55B7}"/>
              </a:ext>
            </a:extLst>
          </p:cNvPr>
          <p:cNvSpPr>
            <a:spLocks noGrp="1"/>
          </p:cNvSpPr>
          <p:nvPr>
            <p:ph type="sldNum" sz="quarter" idx="12"/>
          </p:nvPr>
        </p:nvSpPr>
        <p:spPr/>
        <p:txBody>
          <a:bodyPr/>
          <a:lstStyle/>
          <a:p>
            <a:pPr>
              <a:defRPr/>
            </a:pPr>
            <a:fld id="{5EAF16E9-3B9A-4A97-BAC2-4E21E22807D3}" type="slidenum">
              <a:rPr lang="en-IN" altLang="en-US" smtClean="0"/>
              <a:pPr>
                <a:defRPr/>
              </a:pPr>
              <a:t>28</a:t>
            </a:fld>
            <a:endParaRPr lang="en-IN" altLang="en-US"/>
          </a:p>
        </p:txBody>
      </p:sp>
      <p:graphicFrame>
        <p:nvGraphicFramePr>
          <p:cNvPr id="6" name="Table 5">
            <a:extLst>
              <a:ext uri="{FF2B5EF4-FFF2-40B4-BE49-F238E27FC236}">
                <a16:creationId xmlns:a16="http://schemas.microsoft.com/office/drawing/2014/main" id="{51E60394-EAAA-CD3F-ED10-712FACA1E699}"/>
              </a:ext>
            </a:extLst>
          </p:cNvPr>
          <p:cNvGraphicFramePr>
            <a:graphicFrameLocks noGrp="1"/>
          </p:cNvGraphicFramePr>
          <p:nvPr>
            <p:extLst>
              <p:ext uri="{D42A27DB-BD31-4B8C-83A1-F6EECF244321}">
                <p14:modId xmlns:p14="http://schemas.microsoft.com/office/powerpoint/2010/main" val="2961846409"/>
              </p:ext>
            </p:extLst>
          </p:nvPr>
        </p:nvGraphicFramePr>
        <p:xfrm>
          <a:off x="457200" y="2895600"/>
          <a:ext cx="8229600" cy="2924176"/>
        </p:xfrm>
        <a:graphic>
          <a:graphicData uri="http://schemas.openxmlformats.org/drawingml/2006/table">
            <a:tbl>
              <a:tblPr>
                <a:tableStyleId>{5C22544A-7EE6-4342-B048-85BDC9FD1C3A}</a:tableStyleId>
              </a:tblPr>
              <a:tblGrid>
                <a:gridCol w="8229600">
                  <a:extLst>
                    <a:ext uri="{9D8B030D-6E8A-4147-A177-3AD203B41FA5}">
                      <a16:colId xmlns:a16="http://schemas.microsoft.com/office/drawing/2014/main" val="3542978273"/>
                    </a:ext>
                  </a:extLst>
                </a:gridCol>
              </a:tblGrid>
              <a:tr h="731044">
                <a:tc>
                  <a:txBody>
                    <a:bodyPr/>
                    <a:lstStyle/>
                    <a:p>
                      <a:pPr algn="l" fontAlgn="b">
                        <a:buNone/>
                      </a:pPr>
                      <a:r>
                        <a:rPr lang="en-IN" sz="2800" b="1" u="none" strike="noStrike" dirty="0">
                          <a:effectLst/>
                        </a:rPr>
                        <a:t>Description</a:t>
                      </a:r>
                      <a:endParaRPr lang="en-IN" sz="2800" b="1" i="0" u="none" strike="noStrike" dirty="0">
                        <a:solidFill>
                          <a:srgbClr val="000000"/>
                        </a:solidFill>
                        <a:effectLst/>
                        <a:latin typeface="Calibri" panose="020F0502020204030204" pitchFamily="34" charset="0"/>
                      </a:endParaRPr>
                    </a:p>
                  </a:txBody>
                  <a:tcPr marL="4730" marR="4730" marT="4730" marB="0" anchor="b"/>
                </a:tc>
                <a:extLst>
                  <a:ext uri="{0D108BD9-81ED-4DB2-BD59-A6C34878D82A}">
                    <a16:rowId xmlns:a16="http://schemas.microsoft.com/office/drawing/2014/main" val="1538061914"/>
                  </a:ext>
                </a:extLst>
              </a:tr>
              <a:tr h="731044">
                <a:tc>
                  <a:txBody>
                    <a:bodyPr/>
                    <a:lstStyle/>
                    <a:p>
                      <a:pPr algn="l" fontAlgn="b">
                        <a:buNone/>
                      </a:pPr>
                      <a:r>
                        <a:rPr lang="en-IN" sz="2000" u="none" strike="noStrike" dirty="0">
                          <a:effectLst/>
                        </a:rPr>
                        <a:t>Winners of </a:t>
                      </a:r>
                      <a:r>
                        <a:rPr lang="en-IN" sz="2000" u="none" strike="noStrike" dirty="0" err="1">
                          <a:effectLst/>
                        </a:rPr>
                        <a:t>HackIndia</a:t>
                      </a:r>
                      <a:r>
                        <a:rPr lang="en-IN" sz="2000" u="none" strike="noStrike" dirty="0">
                          <a:effectLst/>
                        </a:rPr>
                        <a:t> 2025</a:t>
                      </a:r>
                      <a:endParaRPr lang="en-IN" sz="2000" b="0" i="0" u="none" strike="noStrike" dirty="0">
                        <a:solidFill>
                          <a:srgbClr val="000000"/>
                        </a:solidFill>
                        <a:effectLst/>
                        <a:latin typeface="Calibri" panose="020F0502020204030204" pitchFamily="34" charset="0"/>
                      </a:endParaRPr>
                    </a:p>
                  </a:txBody>
                  <a:tcPr marL="4730" marR="4730" marT="4730" marB="0" anchor="b"/>
                </a:tc>
                <a:extLst>
                  <a:ext uri="{0D108BD9-81ED-4DB2-BD59-A6C34878D82A}">
                    <a16:rowId xmlns:a16="http://schemas.microsoft.com/office/drawing/2014/main" val="1265568153"/>
                  </a:ext>
                </a:extLst>
              </a:tr>
              <a:tr h="731044">
                <a:tc>
                  <a:txBody>
                    <a:bodyPr/>
                    <a:lstStyle/>
                    <a:p>
                      <a:pPr algn="l" fontAlgn="b">
                        <a:buNone/>
                      </a:pPr>
                      <a:r>
                        <a:rPr lang="en-IN" sz="2000" u="none" strike="noStrike">
                          <a:effectLst/>
                        </a:rPr>
                        <a:t>Paper publication in Q1 SCI/Scopus Journals (Elsevier, IEEE, Springer)</a:t>
                      </a:r>
                      <a:endParaRPr lang="en-IN" sz="2000" b="0" i="0" u="none" strike="noStrike">
                        <a:solidFill>
                          <a:srgbClr val="000000"/>
                        </a:solidFill>
                        <a:effectLst/>
                        <a:latin typeface="Calibri" panose="020F0502020204030204" pitchFamily="34" charset="0"/>
                      </a:endParaRPr>
                    </a:p>
                  </a:txBody>
                  <a:tcPr marL="4730" marR="4730" marT="4730" marB="0" anchor="b"/>
                </a:tc>
                <a:extLst>
                  <a:ext uri="{0D108BD9-81ED-4DB2-BD59-A6C34878D82A}">
                    <a16:rowId xmlns:a16="http://schemas.microsoft.com/office/drawing/2014/main" val="972583501"/>
                  </a:ext>
                </a:extLst>
              </a:tr>
              <a:tr h="731044">
                <a:tc>
                  <a:txBody>
                    <a:bodyPr/>
                    <a:lstStyle/>
                    <a:p>
                      <a:pPr algn="l" fontAlgn="b">
                        <a:buNone/>
                      </a:pPr>
                      <a:r>
                        <a:rPr lang="en-IN" sz="2000" u="none" strike="noStrike" dirty="0">
                          <a:effectLst/>
                        </a:rPr>
                        <a:t> Winners of Smart India Hackathon (SIH) 2025</a:t>
                      </a:r>
                      <a:endParaRPr lang="en-IN" sz="2000" b="0" i="0" u="none" strike="noStrike" dirty="0">
                        <a:solidFill>
                          <a:srgbClr val="000000"/>
                        </a:solidFill>
                        <a:effectLst/>
                        <a:latin typeface="Calibri" panose="020F0502020204030204" pitchFamily="34" charset="0"/>
                      </a:endParaRPr>
                    </a:p>
                  </a:txBody>
                  <a:tcPr marL="4730" marR="4730" marT="4730" marB="0" anchor="b"/>
                </a:tc>
                <a:extLst>
                  <a:ext uri="{0D108BD9-81ED-4DB2-BD59-A6C34878D82A}">
                    <a16:rowId xmlns:a16="http://schemas.microsoft.com/office/drawing/2014/main" val="1386100382"/>
                  </a:ext>
                </a:extLst>
              </a:tr>
            </a:tbl>
          </a:graphicData>
        </a:graphic>
      </p:graphicFrame>
    </p:spTree>
    <p:extLst>
      <p:ext uri="{BB962C8B-B14F-4D97-AF65-F5344CB8AC3E}">
        <p14:creationId xmlns:p14="http://schemas.microsoft.com/office/powerpoint/2010/main" val="41545742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2EC9A-DECB-4C5B-B928-B0F14B00840E}"/>
              </a:ext>
            </a:extLst>
          </p:cNvPr>
          <p:cNvSpPr>
            <a:spLocks noGrp="1"/>
          </p:cNvSpPr>
          <p:nvPr>
            <p:ph type="title"/>
          </p:nvPr>
        </p:nvSpPr>
        <p:spPr>
          <a:xfrm>
            <a:off x="914400" y="304800"/>
            <a:ext cx="8229600" cy="1143000"/>
          </a:xfrm>
        </p:spPr>
        <p:txBody>
          <a:bodyPr/>
          <a:lstStyle/>
          <a:p>
            <a:pPr algn="l" eaLnBrk="1" hangingPunct="1"/>
            <a:r>
              <a:rPr lang="en-IN" sz="4800" dirty="0">
                <a:solidFill>
                  <a:srgbClr val="C00000"/>
                </a:solidFill>
              </a:rPr>
              <a:t>International Opportunities</a:t>
            </a:r>
          </a:p>
        </p:txBody>
      </p:sp>
      <p:pic>
        <p:nvPicPr>
          <p:cNvPr id="4" name="Content Placeholder 3">
            <a:extLst>
              <a:ext uri="{FF2B5EF4-FFF2-40B4-BE49-F238E27FC236}">
                <a16:creationId xmlns:a16="http://schemas.microsoft.com/office/drawing/2014/main" id="{A2A33A2D-ABB5-4ED4-9EBA-F262A8832914}"/>
              </a:ext>
            </a:extLst>
          </p:cNvPr>
          <p:cNvPicPr>
            <a:picLocks noGrp="1"/>
          </p:cNvPicPr>
          <p:nvPr>
            <p:ph idx="1"/>
          </p:nvPr>
        </p:nvPicPr>
        <p:blipFill>
          <a:blip r:embed="rId2"/>
          <a:stretch>
            <a:fillRect/>
          </a:stretch>
        </p:blipFill>
        <p:spPr>
          <a:xfrm>
            <a:off x="914400" y="1447800"/>
            <a:ext cx="7543800" cy="4648200"/>
          </a:xfrm>
          <a:prstGeom prst="rect">
            <a:avLst/>
          </a:prstGeom>
        </p:spPr>
      </p:pic>
    </p:spTree>
    <p:extLst>
      <p:ext uri="{BB962C8B-B14F-4D97-AF65-F5344CB8AC3E}">
        <p14:creationId xmlns:p14="http://schemas.microsoft.com/office/powerpoint/2010/main" val="3204221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BD2DE8A8-1EF5-CE8D-BC22-A3555EDC1093}"/>
              </a:ext>
            </a:extLst>
          </p:cNvPr>
          <p:cNvSpPr>
            <a:spLocks noGrp="1"/>
          </p:cNvSpPr>
          <p:nvPr>
            <p:ph type="title"/>
          </p:nvPr>
        </p:nvSpPr>
        <p:spPr/>
        <p:txBody>
          <a:bodyPr/>
          <a:lstStyle/>
          <a:p>
            <a:pPr eaLnBrk="1" hangingPunct="1"/>
            <a:r>
              <a:rPr lang="en-IN" altLang="en-US" sz="4000">
                <a:solidFill>
                  <a:srgbClr val="FF0000"/>
                </a:solidFill>
                <a:latin typeface="Times New Roman" panose="02020603050405020304" pitchFamily="18" charset="0"/>
                <a:cs typeface="Times New Roman" panose="02020603050405020304" pitchFamily="18" charset="0"/>
              </a:rPr>
              <a:t>Marks Breakup</a:t>
            </a:r>
          </a:p>
        </p:txBody>
      </p:sp>
      <p:sp>
        <p:nvSpPr>
          <p:cNvPr id="3" name="Content Placeholder 2">
            <a:extLst>
              <a:ext uri="{FF2B5EF4-FFF2-40B4-BE49-F238E27FC236}">
                <a16:creationId xmlns:a16="http://schemas.microsoft.com/office/drawing/2014/main" id="{DF700BA0-5388-9E10-A6E7-E407C1F02AA9}"/>
              </a:ext>
            </a:extLst>
          </p:cNvPr>
          <p:cNvSpPr>
            <a:spLocks noGrp="1"/>
          </p:cNvSpPr>
          <p:nvPr>
            <p:ph idx="1"/>
          </p:nvPr>
        </p:nvSpPr>
        <p:spPr>
          <a:xfrm>
            <a:off x="457200" y="1295400"/>
            <a:ext cx="8229600" cy="4781550"/>
          </a:xfrm>
        </p:spPr>
        <p:txBody>
          <a:bodyPr rtlCol="0">
            <a:normAutofit/>
          </a:bodyPr>
          <a:lstStyle/>
          <a:p>
            <a:pPr eaLnBrk="1" fontAlgn="auto" hangingPunct="1">
              <a:spcAft>
                <a:spcPts val="0"/>
              </a:spcAft>
              <a:defRPr/>
            </a:pPr>
            <a:r>
              <a:rPr lang="en-IN" dirty="0">
                <a:solidFill>
                  <a:srgbClr val="002060"/>
                </a:solidFill>
                <a:latin typeface="Times New Roman" pitchFamily="18" charset="0"/>
                <a:cs typeface="Times New Roman" pitchFamily="18" charset="0"/>
              </a:rPr>
              <a:t>Credits : 3</a:t>
            </a:r>
          </a:p>
          <a:p>
            <a:pPr eaLnBrk="1" fontAlgn="auto" hangingPunct="1">
              <a:spcAft>
                <a:spcPts val="0"/>
              </a:spcAft>
              <a:defRPr/>
            </a:pPr>
            <a:r>
              <a:rPr lang="en-IN" dirty="0">
                <a:solidFill>
                  <a:srgbClr val="002060"/>
                </a:solidFill>
                <a:latin typeface="Times New Roman" pitchFamily="18" charset="0"/>
                <a:cs typeface="Times New Roman" pitchFamily="18" charset="0"/>
              </a:rPr>
              <a:t>Marks Breakup:</a:t>
            </a:r>
          </a:p>
          <a:p>
            <a:pPr eaLnBrk="1" fontAlgn="auto" hangingPunct="1">
              <a:spcAft>
                <a:spcPts val="0"/>
              </a:spcAft>
              <a:defRPr/>
            </a:pPr>
            <a:endParaRPr lang="en-IN" dirty="0">
              <a:solidFill>
                <a:srgbClr val="002060"/>
              </a:solidFill>
              <a:latin typeface="Times New Roman" pitchFamily="18" charset="0"/>
              <a:cs typeface="Times New Roman" pitchFamily="18" charset="0"/>
            </a:endParaRPr>
          </a:p>
          <a:p>
            <a:pPr marL="0" indent="0" eaLnBrk="1" fontAlgn="auto" hangingPunct="1">
              <a:spcAft>
                <a:spcPts val="0"/>
              </a:spcAft>
              <a:buFont typeface="Arial" panose="020B0604020202020204" pitchFamily="34" charset="0"/>
              <a:buNone/>
              <a:defRPr/>
            </a:pPr>
            <a:endParaRPr lang="en-IN" dirty="0">
              <a:solidFill>
                <a:srgbClr val="002060"/>
              </a:solidFill>
              <a:latin typeface="Times New Roman" pitchFamily="18" charset="0"/>
              <a:cs typeface="Times New Roman" pitchFamily="18" charset="0"/>
            </a:endParaRPr>
          </a:p>
          <a:p>
            <a:pPr eaLnBrk="1" fontAlgn="auto" hangingPunct="1">
              <a:spcAft>
                <a:spcPts val="0"/>
              </a:spcAft>
              <a:defRPr/>
            </a:pPr>
            <a:endParaRPr lang="en-IN" dirty="0">
              <a:solidFill>
                <a:srgbClr val="002060"/>
              </a:solidFill>
              <a:latin typeface="Times New Roman" pitchFamily="18" charset="0"/>
              <a:cs typeface="Times New Roman" pitchFamily="18" charset="0"/>
            </a:endParaRPr>
          </a:p>
          <a:p>
            <a:pPr eaLnBrk="1" fontAlgn="auto" hangingPunct="1">
              <a:spcAft>
                <a:spcPts val="0"/>
              </a:spcAft>
              <a:defRPr/>
            </a:pPr>
            <a:endParaRPr lang="en-IN" dirty="0">
              <a:solidFill>
                <a:srgbClr val="002060"/>
              </a:solidFill>
              <a:latin typeface="Times New Roman" pitchFamily="18" charset="0"/>
              <a:cs typeface="Times New Roman" pitchFamily="18" charset="0"/>
            </a:endParaRPr>
          </a:p>
          <a:p>
            <a:pPr marL="0" indent="0" eaLnBrk="1" fontAlgn="auto" hangingPunct="1">
              <a:spcAft>
                <a:spcPts val="0"/>
              </a:spcAft>
              <a:buFont typeface="Arial" panose="020B0604020202020204" pitchFamily="34" charset="0"/>
              <a:buNone/>
              <a:defRPr/>
            </a:pPr>
            <a:endParaRPr lang="en-IN" sz="1800" dirty="0">
              <a:solidFill>
                <a:srgbClr val="002060"/>
              </a:solidFill>
              <a:latin typeface="Times New Roman" pitchFamily="18" charset="0"/>
              <a:cs typeface="Times New Roman" pitchFamily="18" charset="0"/>
            </a:endParaRPr>
          </a:p>
          <a:p>
            <a:pPr marL="0" indent="0" eaLnBrk="1" fontAlgn="auto" hangingPunct="1">
              <a:spcAft>
                <a:spcPts val="0"/>
              </a:spcAft>
              <a:buNone/>
              <a:defRPr/>
            </a:pPr>
            <a:r>
              <a:rPr lang="en-IN" sz="1800" dirty="0">
                <a:solidFill>
                  <a:srgbClr val="002060"/>
                </a:solidFill>
                <a:latin typeface="Times New Roman" pitchFamily="18" charset="0"/>
                <a:cs typeface="Times New Roman" pitchFamily="18" charset="0"/>
              </a:rPr>
              <a:t>* 2 Cas,</a:t>
            </a:r>
            <a:r>
              <a:rPr lang="en-US" sz="1800" dirty="0">
                <a:solidFill>
                  <a:srgbClr val="002060"/>
                </a:solidFill>
                <a:latin typeface="Times New Roman"/>
                <a:ea typeface="Times New Roman"/>
                <a:cs typeface="Times New Roman"/>
                <a:sym typeface="Times New Roman"/>
              </a:rPr>
              <a:t> CA1-30 marks and CA2(Project)- 100 marks</a:t>
            </a:r>
            <a:endParaRPr lang="en-IN" sz="1800" dirty="0">
              <a:solidFill>
                <a:srgbClr val="002060"/>
              </a:solidFill>
              <a:latin typeface="Times New Roman" pitchFamily="18" charset="0"/>
              <a:cs typeface="Times New Roman" pitchFamily="18" charset="0"/>
            </a:endParaRPr>
          </a:p>
          <a:p>
            <a:pPr marL="0" indent="0" eaLnBrk="1" fontAlgn="auto" hangingPunct="1">
              <a:spcAft>
                <a:spcPts val="0"/>
              </a:spcAft>
              <a:buFont typeface="Arial" panose="020B0604020202020204" pitchFamily="34" charset="0"/>
              <a:buNone/>
              <a:defRPr/>
            </a:pPr>
            <a:r>
              <a:rPr lang="en-IN" sz="1800" dirty="0">
                <a:solidFill>
                  <a:srgbClr val="002060"/>
                </a:solidFill>
                <a:latin typeface="Times New Roman" pitchFamily="18" charset="0"/>
                <a:cs typeface="Times New Roman" pitchFamily="18" charset="0"/>
              </a:rPr>
              <a:t>* No MTE</a:t>
            </a:r>
          </a:p>
          <a:p>
            <a:pPr marL="0" indent="0" eaLnBrk="1" fontAlgn="auto" hangingPunct="1">
              <a:spcAft>
                <a:spcPts val="0"/>
              </a:spcAft>
              <a:buFont typeface="Arial" panose="020B0604020202020204" pitchFamily="34" charset="0"/>
              <a:buNone/>
              <a:defRPr/>
            </a:pPr>
            <a:endParaRPr lang="en-IN" sz="1800" dirty="0">
              <a:solidFill>
                <a:srgbClr val="002060"/>
              </a:solidFill>
              <a:latin typeface="Times New Roman" pitchFamily="18" charset="0"/>
              <a:cs typeface="Times New Roman" pitchFamily="18" charset="0"/>
            </a:endParaRPr>
          </a:p>
        </p:txBody>
      </p:sp>
      <p:graphicFrame>
        <p:nvGraphicFramePr>
          <p:cNvPr id="4" name="Table 3">
            <a:extLst>
              <a:ext uri="{FF2B5EF4-FFF2-40B4-BE49-F238E27FC236}">
                <a16:creationId xmlns:a16="http://schemas.microsoft.com/office/drawing/2014/main" id="{C97779E9-BCB1-50AB-F8BF-9B8347A3F458}"/>
              </a:ext>
            </a:extLst>
          </p:cNvPr>
          <p:cNvGraphicFramePr>
            <a:graphicFrameLocks noGrp="1"/>
          </p:cNvGraphicFramePr>
          <p:nvPr/>
        </p:nvGraphicFramePr>
        <p:xfrm>
          <a:off x="2133600" y="2759075"/>
          <a:ext cx="4321175" cy="1854200"/>
        </p:xfrm>
        <a:graphic>
          <a:graphicData uri="http://schemas.openxmlformats.org/drawingml/2006/table">
            <a:tbl>
              <a:tblPr firstRow="1" bandRow="1">
                <a:tableStyleId>{3B4B98B0-60AC-42C2-AFA5-B58CD77FA1E5}</a:tableStyleId>
              </a:tblPr>
              <a:tblGrid>
                <a:gridCol w="3505164">
                  <a:extLst>
                    <a:ext uri="{9D8B030D-6E8A-4147-A177-3AD203B41FA5}">
                      <a16:colId xmlns:a16="http://schemas.microsoft.com/office/drawing/2014/main" val="20000"/>
                    </a:ext>
                  </a:extLst>
                </a:gridCol>
                <a:gridCol w="816011">
                  <a:extLst>
                    <a:ext uri="{9D8B030D-6E8A-4147-A177-3AD203B41FA5}">
                      <a16:colId xmlns:a16="http://schemas.microsoft.com/office/drawing/2014/main" val="20001"/>
                    </a:ext>
                  </a:extLst>
                </a:gridCol>
              </a:tblGrid>
              <a:tr h="370840">
                <a:tc>
                  <a:txBody>
                    <a:bodyPr/>
                    <a:lstStyle/>
                    <a:p>
                      <a:r>
                        <a:rPr lang="en-IN" sz="1800" dirty="0"/>
                        <a:t>Activity</a:t>
                      </a:r>
                    </a:p>
                  </a:txBody>
                  <a:tcPr marL="91455" marR="91455"/>
                </a:tc>
                <a:tc>
                  <a:txBody>
                    <a:bodyPr/>
                    <a:lstStyle/>
                    <a:p>
                      <a:r>
                        <a:rPr lang="en-IN" sz="1800" dirty="0"/>
                        <a:t>Marks</a:t>
                      </a:r>
                    </a:p>
                  </a:txBody>
                  <a:tcPr marL="91455" marR="91455"/>
                </a:tc>
                <a:extLst>
                  <a:ext uri="{0D108BD9-81ED-4DB2-BD59-A6C34878D82A}">
                    <a16:rowId xmlns:a16="http://schemas.microsoft.com/office/drawing/2014/main" val="10000"/>
                  </a:ext>
                </a:extLst>
              </a:tr>
              <a:tr h="370840">
                <a:tc>
                  <a:txBody>
                    <a:bodyPr/>
                    <a:lstStyle/>
                    <a:p>
                      <a:r>
                        <a:rPr lang="en-IN" sz="1800" dirty="0"/>
                        <a:t>Attendance</a:t>
                      </a:r>
                    </a:p>
                  </a:txBody>
                  <a:tcPr marL="91455" marR="91455"/>
                </a:tc>
                <a:tc>
                  <a:txBody>
                    <a:bodyPr/>
                    <a:lstStyle/>
                    <a:p>
                      <a:r>
                        <a:rPr lang="en-IN" sz="1800" dirty="0"/>
                        <a:t>5</a:t>
                      </a:r>
                    </a:p>
                  </a:txBody>
                  <a:tcPr marL="91455" marR="91455"/>
                </a:tc>
                <a:extLst>
                  <a:ext uri="{0D108BD9-81ED-4DB2-BD59-A6C34878D82A}">
                    <a16:rowId xmlns:a16="http://schemas.microsoft.com/office/drawing/2014/main" val="10001"/>
                  </a:ext>
                </a:extLst>
              </a:tr>
              <a:tr h="370840">
                <a:tc>
                  <a:txBody>
                    <a:bodyPr/>
                    <a:lstStyle/>
                    <a:p>
                      <a:r>
                        <a:rPr lang="en-IN" sz="1800" dirty="0"/>
                        <a:t>Continuous Assessment</a:t>
                      </a:r>
                    </a:p>
                  </a:txBody>
                  <a:tcPr marL="91455" marR="91455"/>
                </a:tc>
                <a:tc>
                  <a:txBody>
                    <a:bodyPr/>
                    <a:lstStyle/>
                    <a:p>
                      <a:r>
                        <a:rPr lang="en-IN" sz="1800" dirty="0"/>
                        <a:t>45</a:t>
                      </a:r>
                    </a:p>
                  </a:txBody>
                  <a:tcPr marL="91455" marR="91455"/>
                </a:tc>
                <a:extLst>
                  <a:ext uri="{0D108BD9-81ED-4DB2-BD59-A6C34878D82A}">
                    <a16:rowId xmlns:a16="http://schemas.microsoft.com/office/drawing/2014/main" val="10002"/>
                  </a:ext>
                </a:extLst>
              </a:tr>
              <a:tr h="370840">
                <a:tc>
                  <a:txBody>
                    <a:bodyPr/>
                    <a:lstStyle/>
                    <a:p>
                      <a:r>
                        <a:rPr lang="en-IN" sz="1800" dirty="0"/>
                        <a:t>End-Term Practical (ETP)</a:t>
                      </a:r>
                    </a:p>
                  </a:txBody>
                  <a:tcPr marL="91455" marR="91455"/>
                </a:tc>
                <a:tc>
                  <a:txBody>
                    <a:bodyPr/>
                    <a:lstStyle/>
                    <a:p>
                      <a:r>
                        <a:rPr lang="en-IN" sz="1800" dirty="0"/>
                        <a:t>50</a:t>
                      </a:r>
                    </a:p>
                  </a:txBody>
                  <a:tcPr marL="91455" marR="91455"/>
                </a:tc>
                <a:extLst>
                  <a:ext uri="{0D108BD9-81ED-4DB2-BD59-A6C34878D82A}">
                    <a16:rowId xmlns:a16="http://schemas.microsoft.com/office/drawing/2014/main" val="10003"/>
                  </a:ext>
                </a:extLst>
              </a:tr>
              <a:tr h="370840">
                <a:tc>
                  <a:txBody>
                    <a:bodyPr/>
                    <a:lstStyle/>
                    <a:p>
                      <a:r>
                        <a:rPr lang="en-IN" sz="1800" b="1" dirty="0"/>
                        <a:t>Total</a:t>
                      </a:r>
                    </a:p>
                  </a:txBody>
                  <a:tcPr marL="91455" marR="91455"/>
                </a:tc>
                <a:tc>
                  <a:txBody>
                    <a:bodyPr/>
                    <a:lstStyle/>
                    <a:p>
                      <a:r>
                        <a:rPr lang="en-IN" sz="1800" b="1" dirty="0"/>
                        <a:t>100</a:t>
                      </a:r>
                    </a:p>
                  </a:txBody>
                  <a:tcPr marL="91455" marR="91455"/>
                </a:tc>
                <a:extLst>
                  <a:ext uri="{0D108BD9-81ED-4DB2-BD59-A6C34878D82A}">
                    <a16:rowId xmlns:a16="http://schemas.microsoft.com/office/drawing/2014/main" val="10004"/>
                  </a:ext>
                </a:extLst>
              </a:tr>
            </a:tbl>
          </a:graphicData>
        </a:graphic>
      </p:graphicFrame>
      <p:sp>
        <p:nvSpPr>
          <p:cNvPr id="8210" name="Slide Number Placeholder 7">
            <a:extLst>
              <a:ext uri="{FF2B5EF4-FFF2-40B4-BE49-F238E27FC236}">
                <a16:creationId xmlns:a16="http://schemas.microsoft.com/office/drawing/2014/main" id="{53E0B262-0306-9B9D-72EB-59C6DF23286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4CB4DBD-41D7-4497-A4A6-5093833AAF77}" type="slidenum">
              <a:rPr lang="en-IN" altLang="en-US" sz="1200" smtClean="0">
                <a:solidFill>
                  <a:srgbClr val="898989"/>
                </a:solidFill>
                <a:latin typeface="Times New Roman" panose="02020603050405020304" pitchFamily="18" charset="0"/>
                <a:cs typeface="Times New Roman" panose="02020603050405020304" pitchFamily="18" charset="0"/>
              </a:rPr>
              <a:pPr>
                <a:spcBef>
                  <a:spcPct val="0"/>
                </a:spcBef>
                <a:buFontTx/>
                <a:buNone/>
              </a:pPr>
              <a:t>3</a:t>
            </a:fld>
            <a:endParaRPr lang="en-IN" altLang="en-US" sz="1200">
              <a:solidFill>
                <a:srgbClr val="89898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76582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EF41E-8949-42A3-A63D-35B6553EF1D2}"/>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0926EB58-6987-41D7-9DBF-DCA295121636}"/>
              </a:ext>
            </a:extLst>
          </p:cNvPr>
          <p:cNvPicPr>
            <a:picLocks noChangeAspect="1"/>
          </p:cNvPicPr>
          <p:nvPr/>
        </p:nvPicPr>
        <p:blipFill>
          <a:blip r:embed="rId2"/>
          <a:stretch>
            <a:fillRect/>
          </a:stretch>
        </p:blipFill>
        <p:spPr>
          <a:xfrm>
            <a:off x="685800" y="1752601"/>
            <a:ext cx="7543799" cy="4627016"/>
          </a:xfrm>
          <a:prstGeom prst="rect">
            <a:avLst/>
          </a:prstGeom>
        </p:spPr>
      </p:pic>
    </p:spTree>
    <p:extLst>
      <p:ext uri="{BB962C8B-B14F-4D97-AF65-F5344CB8AC3E}">
        <p14:creationId xmlns:p14="http://schemas.microsoft.com/office/powerpoint/2010/main" val="2404215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993CDE8-B021-4F8B-83D6-05AB7D28F347}"/>
              </a:ext>
            </a:extLst>
          </p:cNvPr>
          <p:cNvPicPr>
            <a:picLocks noChangeAspect="1"/>
          </p:cNvPicPr>
          <p:nvPr/>
        </p:nvPicPr>
        <p:blipFill>
          <a:blip r:embed="rId2"/>
          <a:stretch>
            <a:fillRect/>
          </a:stretch>
        </p:blipFill>
        <p:spPr>
          <a:xfrm>
            <a:off x="637355" y="1219200"/>
            <a:ext cx="7611761" cy="4800600"/>
          </a:xfrm>
          <a:prstGeom prst="rect">
            <a:avLst/>
          </a:prstGeom>
        </p:spPr>
      </p:pic>
    </p:spTree>
    <p:extLst>
      <p:ext uri="{BB962C8B-B14F-4D97-AF65-F5344CB8AC3E}">
        <p14:creationId xmlns:p14="http://schemas.microsoft.com/office/powerpoint/2010/main" val="11791936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4E485-A0FD-48C8-AA1E-48190256CD59}"/>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F2188C5C-DE62-4AD1-AE4C-9E94A561B867}"/>
              </a:ext>
            </a:extLst>
          </p:cNvPr>
          <p:cNvPicPr>
            <a:picLocks noGrp="1" noChangeAspect="1"/>
          </p:cNvPicPr>
          <p:nvPr>
            <p:ph idx="1"/>
          </p:nvPr>
        </p:nvPicPr>
        <p:blipFill>
          <a:blip r:embed="rId2"/>
          <a:stretch>
            <a:fillRect/>
          </a:stretch>
        </p:blipFill>
        <p:spPr>
          <a:xfrm>
            <a:off x="606776" y="1600200"/>
            <a:ext cx="7744079" cy="4419600"/>
          </a:xfrm>
          <a:prstGeom prst="rect">
            <a:avLst/>
          </a:prstGeom>
        </p:spPr>
      </p:pic>
    </p:spTree>
    <p:extLst>
      <p:ext uri="{BB962C8B-B14F-4D97-AF65-F5344CB8AC3E}">
        <p14:creationId xmlns:p14="http://schemas.microsoft.com/office/powerpoint/2010/main" val="17733467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AA160-CDA1-B9D3-580C-C96E9A52BB9E}"/>
              </a:ext>
            </a:extLst>
          </p:cNvPr>
          <p:cNvSpPr>
            <a:spLocks noGrp="1"/>
          </p:cNvSpPr>
          <p:nvPr>
            <p:ph type="title"/>
          </p:nvPr>
        </p:nvSpPr>
        <p:spPr>
          <a:xfrm>
            <a:off x="684213" y="3789363"/>
            <a:ext cx="7704137" cy="1143000"/>
          </a:xfrm>
        </p:spPr>
        <p:txBody>
          <a:bodyPr rtlCol="0">
            <a:noAutofit/>
          </a:bodyPr>
          <a:lstStyle/>
          <a:p>
            <a:pPr algn="r" eaLnBrk="1" fontAlgn="auto" hangingPunct="1">
              <a:spcAft>
                <a:spcPts val="0"/>
              </a:spcAft>
              <a:defRPr/>
            </a:pPr>
            <a:r>
              <a:rPr lang="en-US" sz="3600" dirty="0">
                <a:solidFill>
                  <a:srgbClr val="C00000"/>
                </a:solidFill>
              </a:rPr>
              <a:t>Next Class: Installation of Software</a:t>
            </a:r>
            <a:endParaRPr lang="en-IN" sz="1400" dirty="0">
              <a:solidFill>
                <a:schemeClr val="tx1">
                  <a:lumMod val="95000"/>
                  <a:lumOff val="5000"/>
                </a:schemeClr>
              </a:solidFill>
            </a:endParaRPr>
          </a:p>
        </p:txBody>
      </p:sp>
      <p:cxnSp>
        <p:nvCxnSpPr>
          <p:cNvPr id="4" name="Straight Connector 3">
            <a:extLst>
              <a:ext uri="{FF2B5EF4-FFF2-40B4-BE49-F238E27FC236}">
                <a16:creationId xmlns:a16="http://schemas.microsoft.com/office/drawing/2014/main" id="{09628885-21B9-97D6-AD00-E071DBA055D8}"/>
              </a:ext>
            </a:extLst>
          </p:cNvPr>
          <p:cNvCxnSpPr/>
          <p:nvPr/>
        </p:nvCxnSpPr>
        <p:spPr>
          <a:xfrm>
            <a:off x="1325563" y="4076700"/>
            <a:ext cx="7056437" cy="0"/>
          </a:xfrm>
          <a:prstGeom prst="line">
            <a:avLst/>
          </a:prstGeom>
        </p:spPr>
        <p:style>
          <a:lnRef idx="3">
            <a:schemeClr val="accent6"/>
          </a:lnRef>
          <a:fillRef idx="0">
            <a:schemeClr val="accent6"/>
          </a:fillRef>
          <a:effectRef idx="2">
            <a:schemeClr val="accent6"/>
          </a:effectRef>
          <a:fontRef idx="minor">
            <a:schemeClr val="tx1"/>
          </a:fontRef>
        </p:style>
      </p:cxnSp>
      <p:graphicFrame>
        <p:nvGraphicFramePr>
          <p:cNvPr id="40964" name="Object 102">
            <a:extLst>
              <a:ext uri="{FF2B5EF4-FFF2-40B4-BE49-F238E27FC236}">
                <a16:creationId xmlns:a16="http://schemas.microsoft.com/office/drawing/2014/main" id="{EF220A33-A27E-DE47-888B-9D64BAD9F5AE}"/>
              </a:ext>
            </a:extLst>
          </p:cNvPr>
          <p:cNvGraphicFramePr>
            <a:graphicFrameLocks noChangeAspect="1"/>
          </p:cNvGraphicFramePr>
          <p:nvPr>
            <p:extLst>
              <p:ext uri="{D42A27DB-BD31-4B8C-83A1-F6EECF244321}">
                <p14:modId xmlns:p14="http://schemas.microsoft.com/office/powerpoint/2010/main" val="1767917556"/>
              </p:ext>
            </p:extLst>
          </p:nvPr>
        </p:nvGraphicFramePr>
        <p:xfrm>
          <a:off x="7391400" y="0"/>
          <a:ext cx="1676400" cy="679450"/>
        </p:xfrm>
        <a:graphic>
          <a:graphicData uri="http://schemas.openxmlformats.org/presentationml/2006/ole">
            <mc:AlternateContent xmlns:mc="http://schemas.openxmlformats.org/markup-compatibility/2006">
              <mc:Choice xmlns:v="urn:schemas-microsoft-com:vml" Requires="v">
                <p:oleObj r:id="rId2" imgW="13937020" imgH="5409524" progId="">
                  <p:embed/>
                </p:oleObj>
              </mc:Choice>
              <mc:Fallback>
                <p:oleObj r:id="rId2" imgW="13937020" imgH="5409524" progId="">
                  <p:embed/>
                  <p:pic>
                    <p:nvPicPr>
                      <p:cNvPr id="40964" name="Object 102">
                        <a:extLst>
                          <a:ext uri="{FF2B5EF4-FFF2-40B4-BE49-F238E27FC236}">
                            <a16:creationId xmlns:a16="http://schemas.microsoft.com/office/drawing/2014/main" id="{EF220A33-A27E-DE47-888B-9D64BAD9F5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0"/>
                        <a:ext cx="167640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0965" name="Picture 2">
            <a:extLst>
              <a:ext uri="{FF2B5EF4-FFF2-40B4-BE49-F238E27FC236}">
                <a16:creationId xmlns:a16="http://schemas.microsoft.com/office/drawing/2014/main" id="{DEC95796-C83F-DAEC-B4BA-E0E4E58977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636588"/>
            <a:ext cx="1808163" cy="329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486697" y="584353"/>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Times New Roman"/>
              <a:buNone/>
            </a:pPr>
            <a:r>
              <a:rPr lang="en-US" sz="4400" b="0" i="0" u="none" dirty="0">
                <a:solidFill>
                  <a:srgbClr val="FF0000"/>
                </a:solidFill>
                <a:latin typeface="Times New Roman"/>
                <a:ea typeface="Times New Roman"/>
                <a:cs typeface="Times New Roman"/>
                <a:sym typeface="Times New Roman"/>
              </a:rPr>
              <a:t>CA for this course</a:t>
            </a:r>
            <a:endParaRPr dirty="0"/>
          </a:p>
        </p:txBody>
      </p:sp>
      <p:sp>
        <p:nvSpPr>
          <p:cNvPr id="111" name="Google Shape;111;p4"/>
          <p:cNvSpPr txBox="1">
            <a:spLocks noGrp="1"/>
          </p:cNvSpPr>
          <p:nvPr>
            <p:ph type="body" idx="1"/>
          </p:nvPr>
        </p:nvSpPr>
        <p:spPr>
          <a:xfrm>
            <a:off x="486697" y="1727352"/>
            <a:ext cx="8229600" cy="490204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Char char="•"/>
            </a:pPr>
            <a:r>
              <a:rPr lang="en-US" sz="3200" b="0" i="0" u="none" dirty="0">
                <a:solidFill>
                  <a:schemeClr val="dk1"/>
                </a:solidFill>
                <a:latin typeface="Calibri"/>
                <a:ea typeface="Calibri"/>
                <a:cs typeface="Calibri"/>
                <a:sym typeface="Calibri"/>
              </a:rPr>
              <a:t>CA1 : BYOD PRACTICAL</a:t>
            </a:r>
          </a:p>
          <a:p>
            <a:pPr marL="0" marR="0" lvl="0" indent="0" algn="l" rtl="0">
              <a:lnSpc>
                <a:spcPct val="100000"/>
              </a:lnSpc>
              <a:spcBef>
                <a:spcPts val="0"/>
              </a:spcBef>
              <a:spcAft>
                <a:spcPts val="0"/>
              </a:spcAft>
              <a:buClr>
                <a:schemeClr val="dk1"/>
              </a:buClr>
              <a:buSzPts val="3200"/>
              <a:buNone/>
            </a:pPr>
            <a:r>
              <a:rPr lang="en-US" sz="1800" dirty="0">
                <a:latin typeface="Times New Roman" panose="02020603050405020304" pitchFamily="18" charset="0"/>
                <a:sym typeface="Calibri"/>
              </a:rPr>
              <a:t>	Allotment/Submission week:5/6 week</a:t>
            </a:r>
          </a:p>
          <a:p>
            <a:pPr marL="0" lvl="0" indent="0">
              <a:spcBef>
                <a:spcPts val="0"/>
              </a:spcBef>
              <a:buSzPts val="3200"/>
              <a:buNone/>
            </a:pPr>
            <a:r>
              <a:rPr lang="en-US" sz="1800" dirty="0">
                <a:latin typeface="Times New Roman" panose="02020603050405020304" pitchFamily="18" charset="0"/>
                <a:ea typeface="Times New Roman" panose="02020603050405020304" pitchFamily="18" charset="0"/>
              </a:rPr>
              <a:t>	3 scenario- based questions in fraction of 10 marks each.</a:t>
            </a:r>
            <a:endParaRPr sz="1800" dirty="0"/>
          </a:p>
          <a:p>
            <a:pPr marL="342900" marR="0" lvl="0" indent="-342900" algn="l" rtl="0">
              <a:lnSpc>
                <a:spcPct val="100000"/>
              </a:lnSpc>
              <a:spcBef>
                <a:spcPts val="640"/>
              </a:spcBef>
              <a:spcAft>
                <a:spcPts val="0"/>
              </a:spcAft>
              <a:buClr>
                <a:schemeClr val="dk1"/>
              </a:buClr>
              <a:buSzPts val="3200"/>
              <a:buFont typeface="Arial"/>
              <a:buChar char="•"/>
            </a:pPr>
            <a:r>
              <a:rPr lang="en-US" sz="3200" b="0" i="0" u="none" dirty="0">
                <a:solidFill>
                  <a:schemeClr val="dk1"/>
                </a:solidFill>
                <a:latin typeface="Calibri"/>
                <a:ea typeface="Calibri"/>
                <a:cs typeface="Calibri"/>
                <a:sym typeface="Calibri"/>
              </a:rPr>
              <a:t>CA2 : Skill Based Assessment</a:t>
            </a:r>
          </a:p>
          <a:p>
            <a:pPr marL="0" indent="0">
              <a:spcBef>
                <a:spcPts val="640"/>
              </a:spcBef>
              <a:spcAft>
                <a:spcPts val="0"/>
              </a:spcAft>
              <a:buClr>
                <a:schemeClr val="dk1"/>
              </a:buClr>
              <a:buSzPts val="3200"/>
              <a:buNone/>
            </a:pPr>
            <a:r>
              <a:rPr lang="en-US" sz="1800" dirty="0">
                <a:latin typeface="Times New Roman" panose="02020603050405020304" pitchFamily="18" charset="0"/>
                <a:sym typeface="Calibri"/>
              </a:rPr>
              <a:t>	Allotment/Submission week:5/12 week</a:t>
            </a:r>
          </a:p>
          <a:p>
            <a:pPr marL="0" lvl="0" indent="0">
              <a:spcBef>
                <a:spcPts val="640"/>
              </a:spcBef>
              <a:buSzPts val="3200"/>
              <a:buNone/>
            </a:pPr>
            <a:r>
              <a:rPr lang="en-US" sz="1800" kern="100" dirty="0">
                <a:latin typeface="Calibri" panose="020F0502020204030204" pitchFamily="34" charset="0"/>
                <a:ea typeface="Calibri" panose="020F0502020204030204" pitchFamily="34" charset="0"/>
                <a:cs typeface="Times New Roman" panose="02020603050405020304" pitchFamily="18" charset="0"/>
              </a:rPr>
              <a:t>A) Problem Statement (Objectives) and Dataset (10 Marks) </a:t>
            </a:r>
          </a:p>
          <a:p>
            <a:pPr marL="0" lvl="0" indent="0">
              <a:spcBef>
                <a:spcPts val="640"/>
              </a:spcBef>
              <a:buSzPts val="3200"/>
              <a:buNone/>
            </a:pPr>
            <a:r>
              <a:rPr lang="en-US" sz="1800" kern="100" dirty="0">
                <a:latin typeface="Calibri" panose="020F0502020204030204" pitchFamily="34" charset="0"/>
                <a:ea typeface="Calibri" panose="020F0502020204030204" pitchFamily="34" charset="0"/>
                <a:cs typeface="Times New Roman" panose="02020603050405020304" pitchFamily="18" charset="0"/>
              </a:rPr>
              <a:t>	1. Problem Statement (5 Marks)</a:t>
            </a:r>
          </a:p>
          <a:p>
            <a:pPr marL="0" lvl="0" indent="0">
              <a:spcBef>
                <a:spcPts val="640"/>
              </a:spcBef>
              <a:buSzPts val="3200"/>
              <a:buNone/>
            </a:pPr>
            <a:r>
              <a:rPr lang="en-US" sz="1800" kern="100" dirty="0">
                <a:latin typeface="Calibri" panose="020F0502020204030204" pitchFamily="34" charset="0"/>
                <a:ea typeface="Calibri" panose="020F0502020204030204" pitchFamily="34" charset="0"/>
                <a:cs typeface="Times New Roman" panose="02020603050405020304" pitchFamily="18" charset="0"/>
              </a:rPr>
              <a:t>	2. Dataset (5 Marks)</a:t>
            </a:r>
          </a:p>
          <a:p>
            <a:pPr marL="0" lvl="0" indent="0">
              <a:spcBef>
                <a:spcPts val="640"/>
              </a:spcBef>
              <a:buSzPts val="3200"/>
              <a:buNone/>
            </a:pPr>
            <a:r>
              <a:rPr lang="en-US" sz="1800" kern="100" dirty="0">
                <a:latin typeface="Calibri" panose="020F0502020204030204" pitchFamily="34" charset="0"/>
                <a:ea typeface="Calibri" panose="020F0502020204030204" pitchFamily="34" charset="0"/>
                <a:cs typeface="Times New Roman" panose="02020603050405020304" pitchFamily="18" charset="0"/>
              </a:rPr>
              <a:t>B) Implementation (Outcome), Report, and Viva (60 Marks) </a:t>
            </a:r>
          </a:p>
          <a:p>
            <a:pPr marL="0" lvl="0" indent="0">
              <a:spcBef>
                <a:spcPts val="640"/>
              </a:spcBef>
              <a:buSzPts val="3200"/>
              <a:buNone/>
            </a:pPr>
            <a:r>
              <a:rPr lang="en-US" sz="1800" kern="100" dirty="0">
                <a:latin typeface="Calibri" panose="020F0502020204030204" pitchFamily="34" charset="0"/>
                <a:ea typeface="Calibri" panose="020F0502020204030204" pitchFamily="34" charset="0"/>
                <a:cs typeface="Times New Roman" panose="02020603050405020304" pitchFamily="18" charset="0"/>
              </a:rPr>
              <a:t>	1. Implementation (30 Marks) </a:t>
            </a:r>
          </a:p>
          <a:p>
            <a:pPr marL="0" lvl="0" indent="0">
              <a:spcBef>
                <a:spcPts val="640"/>
              </a:spcBef>
              <a:buSzPts val="3200"/>
              <a:buNone/>
            </a:pPr>
            <a:r>
              <a:rPr lang="en-US" sz="1800" kern="100" dirty="0">
                <a:latin typeface="Calibri" panose="020F0502020204030204" pitchFamily="34" charset="0"/>
                <a:ea typeface="Calibri" panose="020F0502020204030204" pitchFamily="34" charset="0"/>
                <a:cs typeface="Times New Roman" panose="02020603050405020304" pitchFamily="18" charset="0"/>
              </a:rPr>
              <a:t>		a) Data Cleaning and Visualization (5 Marks) </a:t>
            </a:r>
          </a:p>
          <a:p>
            <a:pPr marL="0" lvl="0" indent="0">
              <a:spcBef>
                <a:spcPts val="640"/>
              </a:spcBef>
              <a:buSzPts val="3200"/>
              <a:buNone/>
            </a:pPr>
            <a:r>
              <a:rPr lang="en-US" sz="1800" kern="100" dirty="0">
                <a:latin typeface="Calibri" panose="020F0502020204030204" pitchFamily="34" charset="0"/>
                <a:ea typeface="Calibri" panose="020F0502020204030204" pitchFamily="34" charset="0"/>
                <a:cs typeface="Times New Roman" panose="02020603050405020304" pitchFamily="18" charset="0"/>
              </a:rPr>
              <a:t>		b) EDA and Statistical Analysis (10 Marks)</a:t>
            </a:r>
          </a:p>
          <a:p>
            <a:pPr marL="0" lvl="0" indent="0">
              <a:spcBef>
                <a:spcPts val="640"/>
              </a:spcBef>
              <a:buSzPts val="3200"/>
              <a:buNone/>
            </a:pPr>
            <a:r>
              <a:rPr lang="en-US" sz="1800" kern="100" dirty="0">
                <a:latin typeface="Calibri" panose="020F0502020204030204" pitchFamily="34" charset="0"/>
                <a:ea typeface="Calibri" panose="020F0502020204030204" pitchFamily="34" charset="0"/>
                <a:cs typeface="Times New Roman" panose="02020603050405020304" pitchFamily="18" charset="0"/>
              </a:rPr>
              <a:t>		c) Model development and evaluation(15 Marks)</a:t>
            </a:r>
          </a:p>
        </p:txBody>
      </p:sp>
    </p:spTree>
    <p:extLst>
      <p:ext uri="{BB962C8B-B14F-4D97-AF65-F5344CB8AC3E}">
        <p14:creationId xmlns:p14="http://schemas.microsoft.com/office/powerpoint/2010/main" val="2471679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0FD8B-58F9-9FE4-2731-6A10151DD651}"/>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860122F6-266F-AA43-250B-6D30869D79B2}"/>
              </a:ext>
            </a:extLst>
          </p:cNvPr>
          <p:cNvSpPr>
            <a:spLocks noGrp="1"/>
          </p:cNvSpPr>
          <p:nvPr>
            <p:ph type="body" idx="1"/>
          </p:nvPr>
        </p:nvSpPr>
        <p:spPr/>
        <p:txBody>
          <a:bodyPr/>
          <a:lstStyle/>
          <a:p>
            <a:pPr marL="0" indent="0">
              <a:buNone/>
            </a:pPr>
            <a:r>
              <a:rPr lang="en-US" sz="1800" kern="100" dirty="0">
                <a:latin typeface="Calibri" panose="020F0502020204030204" pitchFamily="34" charset="0"/>
                <a:ea typeface="Calibri" panose="020F0502020204030204" pitchFamily="34" charset="0"/>
                <a:cs typeface="Times New Roman" panose="02020603050405020304" pitchFamily="18" charset="0"/>
              </a:rPr>
              <a:t>2. Report (10 Marks) </a:t>
            </a:r>
          </a:p>
          <a:p>
            <a:pPr marL="0" indent="0">
              <a:buNone/>
            </a:pPr>
            <a:r>
              <a:rPr lang="en-US" sz="1800" kern="100" dirty="0">
                <a:latin typeface="Calibri" panose="020F0502020204030204" pitchFamily="34" charset="0"/>
                <a:ea typeface="Calibri" panose="020F0502020204030204" pitchFamily="34" charset="0"/>
                <a:cs typeface="Times New Roman" panose="02020603050405020304" pitchFamily="18" charset="0"/>
              </a:rPr>
              <a:t>	a) Format (5 Marks)</a:t>
            </a:r>
          </a:p>
          <a:p>
            <a:pPr marL="0" indent="0">
              <a:buNone/>
            </a:pPr>
            <a:r>
              <a:rPr lang="en-US" sz="1800" kern="100" dirty="0">
                <a:latin typeface="Calibri" panose="020F0502020204030204" pitchFamily="34" charset="0"/>
                <a:ea typeface="Calibri" panose="020F0502020204030204" pitchFamily="34" charset="0"/>
                <a:cs typeface="Times New Roman" panose="02020603050405020304" pitchFamily="18" charset="0"/>
              </a:rPr>
              <a:t>	b) Technical Writing (5 Marks)</a:t>
            </a:r>
          </a:p>
          <a:p>
            <a:pPr marL="0" indent="0">
              <a:buNone/>
            </a:pPr>
            <a:r>
              <a:rPr lang="en-US" sz="1800" kern="100" dirty="0">
                <a:latin typeface="Calibri" panose="020F0502020204030204" pitchFamily="34" charset="0"/>
                <a:ea typeface="Calibri" panose="020F0502020204030204" pitchFamily="34" charset="0"/>
                <a:cs typeface="Times New Roman" panose="02020603050405020304" pitchFamily="18" charset="0"/>
              </a:rPr>
              <a:t>3. Viva (20 Marks)</a:t>
            </a:r>
          </a:p>
          <a:p>
            <a:pPr marL="0" indent="0">
              <a:buNone/>
            </a:pPr>
            <a:r>
              <a:rPr lang="en-US" sz="1800" kern="100" dirty="0">
                <a:latin typeface="Calibri" panose="020F0502020204030204" pitchFamily="34" charset="0"/>
                <a:ea typeface="Calibri" panose="020F0502020204030204" pitchFamily="34" charset="0"/>
                <a:cs typeface="Times New Roman" panose="02020603050405020304" pitchFamily="18" charset="0"/>
              </a:rPr>
              <a:t>C) LinkedIn Engagement (10 Marks)</a:t>
            </a:r>
          </a:p>
          <a:p>
            <a:pPr marL="0" indent="0">
              <a:buNone/>
            </a:pPr>
            <a:r>
              <a:rPr lang="en-US" sz="1800" kern="100" dirty="0">
                <a:latin typeface="Calibri" panose="020F0502020204030204" pitchFamily="34" charset="0"/>
                <a:ea typeface="Calibri" panose="020F0502020204030204" pitchFamily="34" charset="0"/>
                <a:cs typeface="Times New Roman" panose="02020603050405020304" pitchFamily="18" charset="0"/>
              </a:rPr>
              <a:t>	1. Likes (6 Marks)</a:t>
            </a:r>
          </a:p>
          <a:p>
            <a:pPr marL="0" indent="0">
              <a:buNone/>
            </a:pPr>
            <a:r>
              <a:rPr lang="en-US" sz="1800" kern="100" dirty="0">
                <a:latin typeface="Calibri" panose="020F0502020204030204" pitchFamily="34" charset="0"/>
                <a:ea typeface="Calibri" panose="020F0502020204030204" pitchFamily="34" charset="0"/>
                <a:cs typeface="Times New Roman" panose="02020603050405020304" pitchFamily="18" charset="0"/>
              </a:rPr>
              <a:t>	2. Comments (4 Marks)</a:t>
            </a:r>
          </a:p>
          <a:p>
            <a:pPr marL="0" indent="0">
              <a:buNone/>
            </a:pPr>
            <a:r>
              <a:rPr lang="en-US" sz="1800" kern="100" dirty="0">
                <a:latin typeface="Calibri" panose="020F0502020204030204" pitchFamily="34" charset="0"/>
                <a:ea typeface="Calibri" panose="020F0502020204030204" pitchFamily="34" charset="0"/>
                <a:cs typeface="Times New Roman" panose="02020603050405020304" pitchFamily="18" charset="0"/>
              </a:rPr>
              <a:t>D) GitHub Contributions (20 Marks)</a:t>
            </a:r>
          </a:p>
          <a:p>
            <a:pPr marL="0" indent="0">
              <a:buNone/>
            </a:pPr>
            <a:r>
              <a:rPr lang="en-US" sz="1800" kern="100" dirty="0">
                <a:latin typeface="Calibri" panose="020F0502020204030204" pitchFamily="34" charset="0"/>
                <a:ea typeface="Calibri" panose="020F0502020204030204" pitchFamily="34" charset="0"/>
                <a:cs typeface="Times New Roman" panose="02020603050405020304" pitchFamily="18" charset="0"/>
              </a:rPr>
              <a:t>	1. Commits (10 Marks)</a:t>
            </a:r>
          </a:p>
          <a:p>
            <a:pPr marL="0" indent="0">
              <a:buNone/>
            </a:pPr>
            <a:r>
              <a:rPr lang="en-US" sz="1800" kern="100" dirty="0">
                <a:latin typeface="Calibri" panose="020F0502020204030204" pitchFamily="34" charset="0"/>
                <a:ea typeface="Calibri" panose="020F0502020204030204" pitchFamily="34" charset="0"/>
                <a:cs typeface="Times New Roman" panose="02020603050405020304" pitchFamily="18" charset="0"/>
              </a:rPr>
              <a:t>	2. Pull Requests (5 Marks)</a:t>
            </a:r>
          </a:p>
          <a:p>
            <a:pPr marL="0" indent="0">
              <a:buNone/>
            </a:pPr>
            <a:r>
              <a:rPr lang="en-US" sz="1800" kern="100" dirty="0">
                <a:latin typeface="Calibri" panose="020F0502020204030204" pitchFamily="34" charset="0"/>
                <a:ea typeface="Calibri" panose="020F0502020204030204" pitchFamily="34" charset="0"/>
                <a:cs typeface="Times New Roman" panose="02020603050405020304" pitchFamily="18" charset="0"/>
              </a:rPr>
              <a:t>	3. Stars (5 Marks)</a:t>
            </a:r>
          </a:p>
          <a:p>
            <a:endParaRPr lang="en-IN" dirty="0"/>
          </a:p>
        </p:txBody>
      </p:sp>
    </p:spTree>
    <p:extLst>
      <p:ext uri="{BB962C8B-B14F-4D97-AF65-F5344CB8AC3E}">
        <p14:creationId xmlns:p14="http://schemas.microsoft.com/office/powerpoint/2010/main" val="4259491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49407F-BC0E-BD0B-3D4E-5FD03FAF89C9}"/>
              </a:ext>
            </a:extLst>
          </p:cNvPr>
          <p:cNvSpPr>
            <a:spLocks noGrp="1"/>
          </p:cNvSpPr>
          <p:nvPr>
            <p:ph idx="1"/>
          </p:nvPr>
        </p:nvSpPr>
        <p:spPr>
          <a:xfrm>
            <a:off x="457200" y="990600"/>
            <a:ext cx="8229600" cy="5165725"/>
          </a:xfrm>
        </p:spPr>
        <p:txBody>
          <a:bodyPr rtlCol="0">
            <a:normAutofit/>
          </a:bodyPr>
          <a:lstStyle/>
          <a:p>
            <a:pPr marL="0" indent="0" eaLnBrk="1" fontAlgn="auto" hangingPunct="1">
              <a:spcAft>
                <a:spcPts val="0"/>
              </a:spcAft>
              <a:buFont typeface="Arial" panose="020B0604020202020204" pitchFamily="34" charset="0"/>
              <a:buNone/>
              <a:defRPr/>
            </a:pPr>
            <a:r>
              <a:rPr lang="en-IN" sz="2400" b="1" dirty="0">
                <a:solidFill>
                  <a:srgbClr val="002060"/>
                </a:solidFill>
                <a:latin typeface="Times New Roman" pitchFamily="18" charset="0"/>
                <a:cs typeface="Times New Roman" pitchFamily="18" charset="0"/>
              </a:rPr>
              <a:t>Books:</a:t>
            </a:r>
          </a:p>
          <a:p>
            <a:pPr marL="0" indent="0" eaLnBrk="1" fontAlgn="auto" hangingPunct="1">
              <a:spcAft>
                <a:spcPts val="0"/>
              </a:spcAft>
              <a:buFont typeface="Arial" panose="020B0604020202020204" pitchFamily="34" charset="0"/>
              <a:buNone/>
              <a:defRPr/>
            </a:pPr>
            <a:endParaRPr lang="en-IN" sz="2400" b="1" dirty="0">
              <a:solidFill>
                <a:srgbClr val="002060"/>
              </a:solidFill>
              <a:latin typeface="Times New Roman" pitchFamily="18" charset="0"/>
              <a:cs typeface="Times New Roman" pitchFamily="18" charset="0"/>
            </a:endParaRPr>
          </a:p>
          <a:p>
            <a:pPr marL="0" indent="0" algn="just" eaLnBrk="1" fontAlgn="auto" hangingPunct="1">
              <a:spcAft>
                <a:spcPts val="0"/>
              </a:spcAft>
              <a:buNone/>
              <a:defRPr/>
            </a:pPr>
            <a:r>
              <a:rPr lang="en-IN" sz="2400" b="1" dirty="0"/>
              <a:t>Text Books: </a:t>
            </a:r>
          </a:p>
          <a:p>
            <a:pPr marL="0" indent="0" algn="just" eaLnBrk="1" fontAlgn="auto" hangingPunct="1">
              <a:spcAft>
                <a:spcPts val="0"/>
              </a:spcAft>
              <a:buNone/>
              <a:defRPr/>
            </a:pPr>
            <a:r>
              <a:rPr lang="en-IN" sz="2400" dirty="0"/>
              <a:t>1. DEEP LEARNING FROM SCRATCH: BUILDING WITH PYTHON FROM FIRST PRINCIPLES by SETH WEIDMAN, SHROFF/O'REILLY</a:t>
            </a:r>
          </a:p>
          <a:p>
            <a:pPr marL="0" indent="0" algn="just" eaLnBrk="1" fontAlgn="auto" hangingPunct="1">
              <a:spcAft>
                <a:spcPts val="0"/>
              </a:spcAft>
              <a:buNone/>
              <a:defRPr/>
            </a:pPr>
            <a:r>
              <a:rPr lang="en-IN" sz="2400" dirty="0"/>
              <a:t> 2. INTRODUCTION TO MACHINE LEARNING WITH PYTHON (GREYSCALE INDIAN EDITION) by ANDREAS C. MÜLLER &amp; SARAH GUIDO, SHROFF/O'REILLY</a:t>
            </a:r>
          </a:p>
          <a:p>
            <a:pPr marL="0" indent="0" algn="just" eaLnBrk="1" fontAlgn="auto" hangingPunct="1">
              <a:spcAft>
                <a:spcPts val="0"/>
              </a:spcAft>
              <a:buNone/>
              <a:defRPr/>
            </a:pPr>
            <a:r>
              <a:rPr lang="en-IN" sz="2400" b="1" dirty="0"/>
              <a:t>References:</a:t>
            </a:r>
          </a:p>
          <a:p>
            <a:pPr marL="0" indent="0" algn="just" eaLnBrk="1" fontAlgn="auto" hangingPunct="1">
              <a:spcAft>
                <a:spcPts val="0"/>
              </a:spcAft>
              <a:buNone/>
              <a:defRPr/>
            </a:pPr>
            <a:r>
              <a:rPr lang="en-IN" sz="2400" dirty="0"/>
              <a:t> 1. HANDS-ON MACHINE LEARNING WITH SCIKIT-LEARN, KERAS, AND TENSORFLOW, 3RD EDITION (FULL COLOUR) by AURÉLIEN GÉRON, SHROFF/O'REILLY</a:t>
            </a:r>
            <a:endParaRPr lang="en-IN" sz="2400" dirty="0">
              <a:solidFill>
                <a:srgbClr val="002060"/>
              </a:solidFill>
              <a:latin typeface="Times New Roman" pitchFamily="18" charset="0"/>
              <a:cs typeface="Times New Roman" pitchFamily="18" charset="0"/>
            </a:endParaRPr>
          </a:p>
        </p:txBody>
      </p:sp>
      <p:sp>
        <p:nvSpPr>
          <p:cNvPr id="16387" name="Slide Number Placeholder 5">
            <a:extLst>
              <a:ext uri="{FF2B5EF4-FFF2-40B4-BE49-F238E27FC236}">
                <a16:creationId xmlns:a16="http://schemas.microsoft.com/office/drawing/2014/main" id="{D2372EC9-112E-6D6A-C93A-7F33A2197FD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ADAA158-995C-48DA-935A-C3FFAA50E93A}" type="slidenum">
              <a:rPr lang="en-IN" altLang="en-US" sz="1200" smtClean="0">
                <a:solidFill>
                  <a:srgbClr val="898989"/>
                </a:solidFill>
                <a:latin typeface="Times New Roman" panose="02020603050405020304" pitchFamily="18" charset="0"/>
                <a:cs typeface="Times New Roman" panose="02020603050405020304" pitchFamily="18" charset="0"/>
              </a:rPr>
              <a:pPr>
                <a:spcBef>
                  <a:spcPct val="0"/>
                </a:spcBef>
                <a:buFontTx/>
                <a:buNone/>
              </a:pPr>
              <a:t>6</a:t>
            </a:fld>
            <a:endParaRPr lang="en-IN" altLang="en-US" sz="1200">
              <a:solidFill>
                <a:srgbClr val="89898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9226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2E78C-C5A1-502D-0531-E04AF054505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FC0942E-5A4D-148D-5284-711DD61ECE89}"/>
              </a:ext>
            </a:extLst>
          </p:cNvPr>
          <p:cNvSpPr>
            <a:spLocks noGrp="1"/>
          </p:cNvSpPr>
          <p:nvPr>
            <p:ph idx="1"/>
          </p:nvPr>
        </p:nvSpPr>
        <p:spPr/>
        <p:txBody>
          <a:bodyPr/>
          <a:lstStyle/>
          <a:p>
            <a:pPr marL="0" indent="0">
              <a:buNone/>
            </a:pPr>
            <a:r>
              <a:rPr lang="en-IN" sz="1800" b="1" dirty="0"/>
              <a:t>Innovative Pedagogies</a:t>
            </a:r>
          </a:p>
          <a:p>
            <a:r>
              <a:rPr lang="en-IN" sz="1800" b="1" dirty="0"/>
              <a:t>Case-Based Learning:</a:t>
            </a:r>
            <a:r>
              <a:rPr lang="en-IN" sz="1800" dirty="0"/>
              <a:t> Fraud detection using classification models</a:t>
            </a:r>
          </a:p>
          <a:p>
            <a:r>
              <a:rPr lang="en-IN" sz="1800" b="1" dirty="0"/>
              <a:t>Flipped Classroom:</a:t>
            </a:r>
            <a:r>
              <a:rPr lang="en-IN" sz="1800" dirty="0"/>
              <a:t> Watch model theory videos, implement in class</a:t>
            </a:r>
          </a:p>
          <a:p>
            <a:r>
              <a:rPr lang="en-IN" sz="1800" b="1" dirty="0"/>
              <a:t>Competitions:</a:t>
            </a:r>
            <a:r>
              <a:rPr lang="en-IN" sz="1800" dirty="0"/>
              <a:t> ML </a:t>
            </a:r>
            <a:r>
              <a:rPr lang="en-IN" sz="1800" dirty="0" err="1"/>
              <a:t>modeling</a:t>
            </a:r>
            <a:r>
              <a:rPr lang="en-IN" sz="1800" dirty="0"/>
              <a:t> on open data (e.g., student dropout prediction)</a:t>
            </a:r>
          </a:p>
          <a:p>
            <a:r>
              <a:rPr lang="en-IN" sz="1800" b="1" dirty="0"/>
              <a:t>ML Debugging Relay:</a:t>
            </a:r>
            <a:r>
              <a:rPr lang="en-IN" sz="1800" dirty="0"/>
              <a:t> Groups fix broken/biased models and justify solutions</a:t>
            </a:r>
          </a:p>
          <a:p>
            <a:r>
              <a:rPr lang="en-IN" sz="1800" b="1" dirty="0"/>
              <a:t>Model Olympics:</a:t>
            </a:r>
            <a:r>
              <a:rPr lang="en-IN" sz="1800" dirty="0"/>
              <a:t> Compete for best performance on same dataset using different models</a:t>
            </a:r>
          </a:p>
          <a:p>
            <a:r>
              <a:rPr lang="en-IN" sz="1800" b="1" dirty="0"/>
              <a:t>Interactive Quizzes:</a:t>
            </a:r>
            <a:r>
              <a:rPr lang="en-IN" sz="1800" dirty="0"/>
              <a:t> Concept check after each algorithm, conduct quizzes</a:t>
            </a:r>
          </a:p>
          <a:p>
            <a:endParaRPr lang="en-IN" sz="1800" dirty="0"/>
          </a:p>
          <a:p>
            <a:endParaRPr lang="en-IN" sz="1800" dirty="0"/>
          </a:p>
        </p:txBody>
      </p:sp>
      <p:sp>
        <p:nvSpPr>
          <p:cNvPr id="4" name="Slide Number Placeholder 3">
            <a:extLst>
              <a:ext uri="{FF2B5EF4-FFF2-40B4-BE49-F238E27FC236}">
                <a16:creationId xmlns:a16="http://schemas.microsoft.com/office/drawing/2014/main" id="{8F0BD389-3C3A-C836-48A5-A125296999DD}"/>
              </a:ext>
            </a:extLst>
          </p:cNvPr>
          <p:cNvSpPr>
            <a:spLocks noGrp="1"/>
          </p:cNvSpPr>
          <p:nvPr>
            <p:ph type="sldNum" sz="quarter" idx="12"/>
          </p:nvPr>
        </p:nvSpPr>
        <p:spPr/>
        <p:txBody>
          <a:bodyPr/>
          <a:lstStyle/>
          <a:p>
            <a:pPr>
              <a:defRPr/>
            </a:pPr>
            <a:fld id="{5EAF16E9-3B9A-4A97-BAC2-4E21E22807D3}" type="slidenum">
              <a:rPr lang="en-IN" altLang="en-US" smtClean="0"/>
              <a:pPr>
                <a:defRPr/>
              </a:pPr>
              <a:t>7</a:t>
            </a:fld>
            <a:endParaRPr lang="en-IN" altLang="en-US"/>
          </a:p>
        </p:txBody>
      </p:sp>
    </p:spTree>
    <p:extLst>
      <p:ext uri="{BB962C8B-B14F-4D97-AF65-F5344CB8AC3E}">
        <p14:creationId xmlns:p14="http://schemas.microsoft.com/office/powerpoint/2010/main" val="3389572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B86BE-8CEB-A4A0-1434-1B4D35B686E3}"/>
              </a:ext>
            </a:extLst>
          </p:cNvPr>
          <p:cNvSpPr>
            <a:spLocks noGrp="1"/>
          </p:cNvSpPr>
          <p:nvPr>
            <p:ph type="title"/>
          </p:nvPr>
        </p:nvSpPr>
        <p:spPr/>
        <p:txBody>
          <a:bodyPr/>
          <a:lstStyle/>
          <a:p>
            <a:endParaRPr lang="en-IN"/>
          </a:p>
        </p:txBody>
      </p:sp>
      <p:sp>
        <p:nvSpPr>
          <p:cNvPr id="4" name="Slide Number Placeholder 3">
            <a:extLst>
              <a:ext uri="{FF2B5EF4-FFF2-40B4-BE49-F238E27FC236}">
                <a16:creationId xmlns:a16="http://schemas.microsoft.com/office/drawing/2014/main" id="{FABEBCC2-600F-8BA0-0A9C-8F29188184CB}"/>
              </a:ext>
            </a:extLst>
          </p:cNvPr>
          <p:cNvSpPr>
            <a:spLocks noGrp="1"/>
          </p:cNvSpPr>
          <p:nvPr>
            <p:ph type="sldNum" sz="quarter" idx="12"/>
          </p:nvPr>
        </p:nvSpPr>
        <p:spPr/>
        <p:txBody>
          <a:bodyPr/>
          <a:lstStyle/>
          <a:p>
            <a:pPr>
              <a:defRPr/>
            </a:pPr>
            <a:fld id="{5EAF16E9-3B9A-4A97-BAC2-4E21E22807D3}" type="slidenum">
              <a:rPr lang="en-IN" altLang="en-US" smtClean="0"/>
              <a:pPr>
                <a:defRPr/>
              </a:pPr>
              <a:t>8</a:t>
            </a:fld>
            <a:endParaRPr lang="en-IN" altLang="en-US"/>
          </a:p>
        </p:txBody>
      </p:sp>
      <p:sp>
        <p:nvSpPr>
          <p:cNvPr id="5" name="Rectangle 1">
            <a:extLst>
              <a:ext uri="{FF2B5EF4-FFF2-40B4-BE49-F238E27FC236}">
                <a16:creationId xmlns:a16="http://schemas.microsoft.com/office/drawing/2014/main" id="{6DBE4FDE-6E50-4129-7F98-585C849BA539}"/>
              </a:ext>
            </a:extLst>
          </p:cNvPr>
          <p:cNvSpPr>
            <a:spLocks noGrp="1" noChangeArrowheads="1"/>
          </p:cNvSpPr>
          <p:nvPr>
            <p:ph idx="1"/>
          </p:nvPr>
        </p:nvSpPr>
        <p:spPr bwMode="auto">
          <a:xfrm>
            <a:off x="457200" y="1676400"/>
            <a:ext cx="82296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Arial" panose="020B0604020202020204" pitchFamily="34" charset="0"/>
              </a:rPr>
              <a:t>Gaming Pedagogies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Model Mastermind:</a:t>
            </a:r>
            <a:r>
              <a:rPr kumimoji="0" lang="en-US" altLang="en-US" sz="2000" b="0" i="0" u="none" strike="noStrike" cap="none" normalizeH="0" baseline="0" dirty="0">
                <a:ln>
                  <a:noFill/>
                </a:ln>
                <a:solidFill>
                  <a:schemeClr val="tx1"/>
                </a:solidFill>
                <a:effectLst/>
                <a:latin typeface="Arial" panose="020B0604020202020204" pitchFamily="34" charset="0"/>
              </a:rPr>
              <a:t> Teams build models on the same dataset; best performance wins.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Guess the Algorithm:</a:t>
            </a:r>
            <a:r>
              <a:rPr kumimoji="0" lang="en-US" altLang="en-US" sz="2000" b="0" i="0" u="none" strike="noStrike" cap="none" normalizeH="0" baseline="0" dirty="0">
                <a:ln>
                  <a:noFill/>
                </a:ln>
                <a:solidFill>
                  <a:schemeClr val="tx1"/>
                </a:solidFill>
                <a:effectLst/>
                <a:latin typeface="Arial" panose="020B0604020202020204" pitchFamily="34" charset="0"/>
              </a:rPr>
              <a:t> Students identify algorithms from outputs like graphs or metrics.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Data Cleaning Relay:</a:t>
            </a:r>
            <a:r>
              <a:rPr kumimoji="0" lang="en-US" altLang="en-US" sz="2000" b="0" i="0" u="none" strike="noStrike" cap="none" normalizeH="0" baseline="0" dirty="0">
                <a:ln>
                  <a:noFill/>
                </a:ln>
                <a:solidFill>
                  <a:schemeClr val="tx1"/>
                </a:solidFill>
                <a:effectLst/>
                <a:latin typeface="Arial" panose="020B0604020202020204" pitchFamily="34" charset="0"/>
              </a:rPr>
              <a:t> Groups race to clean messy datasets using correct preprocessing steps.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Debug This Model! :</a:t>
            </a:r>
            <a:r>
              <a:rPr kumimoji="0" lang="en-US" altLang="en-US" sz="2000" b="0" i="0" u="none" strike="noStrike" cap="none" normalizeH="0" baseline="0" dirty="0">
                <a:ln>
                  <a:noFill/>
                </a:ln>
                <a:solidFill>
                  <a:schemeClr val="tx1"/>
                </a:solidFill>
                <a:effectLst/>
                <a:latin typeface="Arial" panose="020B0604020202020204" pitchFamily="34" charset="0"/>
              </a:rPr>
              <a:t> Students fix faulty ML code/models and explain the errors.</a:t>
            </a:r>
          </a:p>
        </p:txBody>
      </p:sp>
    </p:spTree>
    <p:extLst>
      <p:ext uri="{BB962C8B-B14F-4D97-AF65-F5344CB8AC3E}">
        <p14:creationId xmlns:p14="http://schemas.microsoft.com/office/powerpoint/2010/main" val="2696754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vised Bloom's Taxonomy">
            <a:extLst>
              <a:ext uri="{FF2B5EF4-FFF2-40B4-BE49-F238E27FC236}">
                <a16:creationId xmlns:a16="http://schemas.microsoft.com/office/drawing/2014/main" id="{7EA5A5CC-B6B9-17C9-9BFD-6DC824ACFACE}"/>
              </a:ext>
            </a:extLst>
          </p:cNvPr>
          <p:cNvPicPr>
            <a:picLocks noChangeAspect="1" noChangeArrowheads="1"/>
          </p:cNvPicPr>
          <p:nvPr/>
        </p:nvPicPr>
        <p:blipFill rotWithShape="1">
          <a:blip r:embed="rId2"/>
          <a:srcRect t="12808"/>
          <a:stretch/>
        </p:blipFill>
        <p:spPr bwMode="auto">
          <a:xfrm>
            <a:off x="879475" y="2286000"/>
            <a:ext cx="6602413" cy="3541713"/>
          </a:xfrm>
          <a:prstGeom prst="rect">
            <a:avLst/>
          </a:prstGeom>
          <a:noFill/>
          <a:effectLst>
            <a:outerShdw blurRad="63500" sx="102000" sy="102000" algn="ctr" rotWithShape="0">
              <a:prstClr val="black">
                <a:alpha val="40000"/>
              </a:prstClr>
            </a:outerShdw>
          </a:effectLst>
        </p:spPr>
      </p:pic>
      <p:sp>
        <p:nvSpPr>
          <p:cNvPr id="7" name="Rectangle 6">
            <a:extLst>
              <a:ext uri="{FF2B5EF4-FFF2-40B4-BE49-F238E27FC236}">
                <a16:creationId xmlns:a16="http://schemas.microsoft.com/office/drawing/2014/main" id="{B3050CF8-25AA-BF3D-DA0C-79BBB3E3C7B6}"/>
              </a:ext>
            </a:extLst>
          </p:cNvPr>
          <p:cNvSpPr/>
          <p:nvPr/>
        </p:nvSpPr>
        <p:spPr>
          <a:xfrm>
            <a:off x="0" y="857250"/>
            <a:ext cx="9144000" cy="99377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en-IN" sz="1350" dirty="0">
              <a:solidFill>
                <a:prstClr val="white"/>
              </a:solidFill>
            </a:endParaRPr>
          </a:p>
        </p:txBody>
      </p:sp>
      <p:sp>
        <p:nvSpPr>
          <p:cNvPr id="9220" name="Title 1">
            <a:extLst>
              <a:ext uri="{FF2B5EF4-FFF2-40B4-BE49-F238E27FC236}">
                <a16:creationId xmlns:a16="http://schemas.microsoft.com/office/drawing/2014/main" id="{861DD5E1-1FD8-3AC7-7796-E428960D5437}"/>
              </a:ext>
            </a:extLst>
          </p:cNvPr>
          <p:cNvSpPr txBox="1">
            <a:spLocks noChangeArrowheads="1"/>
          </p:cNvSpPr>
          <p:nvPr/>
        </p:nvSpPr>
        <p:spPr bwMode="auto">
          <a:xfrm>
            <a:off x="0" y="857250"/>
            <a:ext cx="91440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defTabSz="6858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6858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6858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6858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6858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6858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6858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6858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6858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90000"/>
              </a:lnSpc>
              <a:spcBef>
                <a:spcPct val="0"/>
              </a:spcBef>
              <a:buFontTx/>
              <a:buNone/>
            </a:pPr>
            <a:r>
              <a:rPr lang="en-IN" altLang="en-US" sz="3600" dirty="0">
                <a:solidFill>
                  <a:srgbClr val="FFFFFF"/>
                </a:solidFill>
                <a:latin typeface="Tw Cen MT Condensed Extra Bold" panose="020B0803020202020204" pitchFamily="34" charset="0"/>
              </a:rPr>
              <a:t>Revised Bloom’s Taxonomy</a:t>
            </a:r>
          </a:p>
        </p:txBody>
      </p:sp>
      <p:sp>
        <p:nvSpPr>
          <p:cNvPr id="9" name="Rectangle 8">
            <a:extLst>
              <a:ext uri="{FF2B5EF4-FFF2-40B4-BE49-F238E27FC236}">
                <a16:creationId xmlns:a16="http://schemas.microsoft.com/office/drawing/2014/main" id="{51A2BA27-B789-718D-C3B8-61D1E733A9CB}"/>
              </a:ext>
            </a:extLst>
          </p:cNvPr>
          <p:cNvSpPr/>
          <p:nvPr/>
        </p:nvSpPr>
        <p:spPr>
          <a:xfrm>
            <a:off x="0" y="1889125"/>
            <a:ext cx="9144000" cy="47625"/>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defTabSz="685800" eaLnBrk="1" fontAlgn="auto" hangingPunct="1">
              <a:spcBef>
                <a:spcPts val="0"/>
              </a:spcBef>
              <a:spcAft>
                <a:spcPts val="0"/>
              </a:spcAft>
              <a:defRPr/>
            </a:pPr>
            <a:endParaRPr lang="en-IN" sz="1350" dirty="0">
              <a:solidFill>
                <a:prstClr val="white"/>
              </a:solidFill>
              <a:latin typeface="Tw Cen MT" panose="020B0602020104020603"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2270</TotalTime>
  <Words>2423</Words>
  <Application>Microsoft Office PowerPoint</Application>
  <PresentationFormat>On-screen Show (4:3)</PresentationFormat>
  <Paragraphs>280</Paragraphs>
  <Slides>33</Slides>
  <Notes>3</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0</vt:i4>
      </vt:variant>
      <vt:variant>
        <vt:lpstr>Slide Titles</vt:lpstr>
      </vt:variant>
      <vt:variant>
        <vt:i4>33</vt:i4>
      </vt:variant>
    </vt:vector>
  </HeadingPairs>
  <TitlesOfParts>
    <vt:vector size="45" baseType="lpstr">
      <vt:lpstr>Arial</vt:lpstr>
      <vt:lpstr>Arial Rounded MT Bold</vt:lpstr>
      <vt:lpstr>Arial Unicode MS</vt:lpstr>
      <vt:lpstr>Berlin Sans FB Demi</vt:lpstr>
      <vt:lpstr>Calibri</vt:lpstr>
      <vt:lpstr>Cambria</vt:lpstr>
      <vt:lpstr>Google Sans</vt:lpstr>
      <vt:lpstr>Open Sans</vt:lpstr>
      <vt:lpstr>Times New Roman</vt:lpstr>
      <vt:lpstr>Tw Cen MT</vt:lpstr>
      <vt:lpstr>Tw Cen MT Condensed Extra Bold</vt:lpstr>
      <vt:lpstr>Office Theme</vt:lpstr>
      <vt:lpstr> INT234 PREDICTIVE ANALYTICS  </vt:lpstr>
      <vt:lpstr>Course Overview</vt:lpstr>
      <vt:lpstr>Marks Breakup</vt:lpstr>
      <vt:lpstr>CA for this course</vt:lpstr>
      <vt:lpstr>PowerPoint Presentation</vt:lpstr>
      <vt:lpstr>PowerPoint Presentation</vt:lpstr>
      <vt:lpstr>PowerPoint Presentation</vt:lpstr>
      <vt:lpstr>PowerPoint Presentation</vt:lpstr>
      <vt:lpstr>PowerPoint Presentation</vt:lpstr>
      <vt:lpstr>Program Outcomes</vt:lpstr>
      <vt:lpstr>Program Outcomes</vt:lpstr>
      <vt:lpstr>Program Specific Outcomes</vt:lpstr>
      <vt:lpstr>Course Outcomes</vt:lpstr>
      <vt:lpstr> </vt:lpstr>
      <vt:lpstr>Predictive Analytics</vt:lpstr>
      <vt:lpstr>Importance of Predictive Analytics</vt:lpstr>
      <vt:lpstr>PowerPoint Presentation</vt:lpstr>
      <vt:lpstr>A Valuable Skillset </vt:lpstr>
      <vt:lpstr>Course Content</vt:lpstr>
      <vt:lpstr>PowerPoint Presentation</vt:lpstr>
      <vt:lpstr>PowerPoint Presentation</vt:lpstr>
      <vt:lpstr>OER</vt:lpstr>
      <vt:lpstr>PowerPoint Presentation</vt:lpstr>
      <vt:lpstr>PowerPoint Presentation</vt:lpstr>
      <vt:lpstr>EduRev Initiatives</vt:lpstr>
      <vt:lpstr>PowerPoint Presentation</vt:lpstr>
      <vt:lpstr>PowerPoint Presentation</vt:lpstr>
      <vt:lpstr>PowerPoint Presentation</vt:lpstr>
      <vt:lpstr>International Opportunities</vt:lpstr>
      <vt:lpstr>PowerPoint Presentation</vt:lpstr>
      <vt:lpstr>PowerPoint Presentation</vt:lpstr>
      <vt:lpstr>PowerPoint Presentation</vt:lpstr>
      <vt:lpstr>Next Class: Installation of Software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dc:title>
  <dc:creator>sanjay</dc:creator>
  <cp:lastModifiedBy>gargi kalia</cp:lastModifiedBy>
  <cp:revision>192</cp:revision>
  <dcterms:created xsi:type="dcterms:W3CDTF">2014-12-09T17:52:11Z</dcterms:created>
  <dcterms:modified xsi:type="dcterms:W3CDTF">2025-10-05T17:16:51Z</dcterms:modified>
</cp:coreProperties>
</file>