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70" r:id="rId8"/>
    <p:sldId id="259" r:id="rId9"/>
    <p:sldId id="263" r:id="rId10"/>
    <p:sldId id="260" r:id="rId11"/>
    <p:sldId id="269" r:id="rId12"/>
    <p:sldId id="261" r:id="rId13"/>
    <p:sldId id="274" r:id="rId14"/>
    <p:sldId id="272" r:id="rId15"/>
    <p:sldId id="275" r:id="rId16"/>
    <p:sldId id="262" r:id="rId17"/>
    <p:sldId id="264" r:id="rId18"/>
    <p:sldId id="265" r:id="rId19"/>
    <p:sldId id="267" r:id="rId20"/>
    <p:sldId id="273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AC7596-2102-443F-AA37-09D701F30CDA}">
          <p14:sldIdLst>
            <p14:sldId id="256"/>
            <p14:sldId id="257"/>
            <p14:sldId id="258"/>
            <p14:sldId id="270"/>
            <p14:sldId id="259"/>
            <p14:sldId id="263"/>
            <p14:sldId id="260"/>
            <p14:sldId id="269"/>
            <p14:sldId id="261"/>
            <p14:sldId id="274"/>
            <p14:sldId id="272"/>
            <p14:sldId id="275"/>
            <p14:sldId id="262"/>
            <p14:sldId id="264"/>
            <p14:sldId id="265"/>
            <p14:sldId id="267"/>
            <p14:sldId id="27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9FC3"/>
    <a:srgbClr val="23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4E4E11-BF6B-F968-CCE7-0C13475DA499}" v="181" dt="2025-03-02T23:49:49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Mahon, Matt" userId="S::mrm7549@psu.edu::dd7c7097-0053-4c97-a6c4-6bf003a9b096" providerId="AD" clId="Web-{D74E4E11-BF6B-F968-CCE7-0C13475DA499}"/>
    <pc:docChg chg="addSld delSld modSld addSection delSection modSection">
      <pc:chgData name="McMahon, Matt" userId="S::mrm7549@psu.edu::dd7c7097-0053-4c97-a6c4-6bf003a9b096" providerId="AD" clId="Web-{D74E4E11-BF6B-F968-CCE7-0C13475DA499}" dt="2025-03-02T23:49:28.330" v="162" actId="20577"/>
      <pc:docMkLst>
        <pc:docMk/>
      </pc:docMkLst>
      <pc:sldChg chg="modSp">
        <pc:chgData name="McMahon, Matt" userId="S::mrm7549@psu.edu::dd7c7097-0053-4c97-a6c4-6bf003a9b096" providerId="AD" clId="Web-{D74E4E11-BF6B-F968-CCE7-0C13475DA499}" dt="2025-03-02T16:47:40.800" v="149" actId="20577"/>
        <pc:sldMkLst>
          <pc:docMk/>
          <pc:sldMk cId="1730452852" sldId="257"/>
        </pc:sldMkLst>
        <pc:spChg chg="mod">
          <ac:chgData name="McMahon, Matt" userId="S::mrm7549@psu.edu::dd7c7097-0053-4c97-a6c4-6bf003a9b096" providerId="AD" clId="Web-{D74E4E11-BF6B-F968-CCE7-0C13475DA499}" dt="2025-03-02T16:47:40.800" v="149" actId="20577"/>
          <ac:spMkLst>
            <pc:docMk/>
            <pc:sldMk cId="1730452852" sldId="257"/>
            <ac:spMk id="2" creationId="{FCDC3CA5-8770-C14D-AA8F-67B3C6B0B12E}"/>
          </ac:spMkLst>
        </pc:spChg>
      </pc:sldChg>
      <pc:sldChg chg="modSp">
        <pc:chgData name="McMahon, Matt" userId="S::mrm7549@psu.edu::dd7c7097-0053-4c97-a6c4-6bf003a9b096" providerId="AD" clId="Web-{D74E4E11-BF6B-F968-CCE7-0C13475DA499}" dt="2025-03-02T16:29:30.609" v="39" actId="20577"/>
        <pc:sldMkLst>
          <pc:docMk/>
          <pc:sldMk cId="1852340659" sldId="262"/>
        </pc:sldMkLst>
        <pc:spChg chg="mod">
          <ac:chgData name="McMahon, Matt" userId="S::mrm7549@psu.edu::dd7c7097-0053-4c97-a6c4-6bf003a9b096" providerId="AD" clId="Web-{D74E4E11-BF6B-F968-CCE7-0C13475DA499}" dt="2025-03-02T16:29:30.609" v="39" actId="20577"/>
          <ac:spMkLst>
            <pc:docMk/>
            <pc:sldMk cId="1852340659" sldId="262"/>
            <ac:spMk id="3" creationId="{E3BD2EF8-5897-F54E-8F92-788868946D04}"/>
          </ac:spMkLst>
        </pc:spChg>
      </pc:sldChg>
      <pc:sldChg chg="modSp">
        <pc:chgData name="McMahon, Matt" userId="S::mrm7549@psu.edu::dd7c7097-0053-4c97-a6c4-6bf003a9b096" providerId="AD" clId="Web-{D74E4E11-BF6B-F968-CCE7-0C13475DA499}" dt="2025-03-02T16:33:06.141" v="57" actId="20577"/>
        <pc:sldMkLst>
          <pc:docMk/>
          <pc:sldMk cId="1015342990" sldId="264"/>
        </pc:sldMkLst>
        <pc:spChg chg="mod">
          <ac:chgData name="McMahon, Matt" userId="S::mrm7549@psu.edu::dd7c7097-0053-4c97-a6c4-6bf003a9b096" providerId="AD" clId="Web-{D74E4E11-BF6B-F968-CCE7-0C13475DA499}" dt="2025-03-02T16:33:06.141" v="57" actId="20577"/>
          <ac:spMkLst>
            <pc:docMk/>
            <pc:sldMk cId="1015342990" sldId="264"/>
            <ac:spMk id="3" creationId="{291EF1D2-968A-7F4D-A49F-7315A1082BDD}"/>
          </ac:spMkLst>
        </pc:spChg>
      </pc:sldChg>
      <pc:sldChg chg="modSp">
        <pc:chgData name="McMahon, Matt" userId="S::mrm7549@psu.edu::dd7c7097-0053-4c97-a6c4-6bf003a9b096" providerId="AD" clId="Web-{D74E4E11-BF6B-F968-CCE7-0C13475DA499}" dt="2025-03-02T16:35:17.235" v="82" actId="20577"/>
        <pc:sldMkLst>
          <pc:docMk/>
          <pc:sldMk cId="3541422161" sldId="265"/>
        </pc:sldMkLst>
        <pc:spChg chg="mod">
          <ac:chgData name="McMahon, Matt" userId="S::mrm7549@psu.edu::dd7c7097-0053-4c97-a6c4-6bf003a9b096" providerId="AD" clId="Web-{D74E4E11-BF6B-F968-CCE7-0C13475DA499}" dt="2025-03-02T16:35:17.235" v="82" actId="20577"/>
          <ac:spMkLst>
            <pc:docMk/>
            <pc:sldMk cId="3541422161" sldId="265"/>
            <ac:spMk id="3" creationId="{E17D8456-0354-004E-9344-6061E2A4E6AE}"/>
          </ac:spMkLst>
        </pc:spChg>
      </pc:sldChg>
      <pc:sldChg chg="del">
        <pc:chgData name="McMahon, Matt" userId="S::mrm7549@psu.edu::dd7c7097-0053-4c97-a6c4-6bf003a9b096" providerId="AD" clId="Web-{D74E4E11-BF6B-F968-CCE7-0C13475DA499}" dt="2025-03-02T16:42:25.111" v="146"/>
        <pc:sldMkLst>
          <pc:docMk/>
          <pc:sldMk cId="3835554010" sldId="266"/>
        </pc:sldMkLst>
      </pc:sldChg>
      <pc:sldChg chg="modSp">
        <pc:chgData name="McMahon, Matt" userId="S::mrm7549@psu.edu::dd7c7097-0053-4c97-a6c4-6bf003a9b096" providerId="AD" clId="Web-{D74E4E11-BF6B-F968-CCE7-0C13475DA499}" dt="2025-03-02T23:49:28.330" v="162" actId="20577"/>
        <pc:sldMkLst>
          <pc:docMk/>
          <pc:sldMk cId="2026665189" sldId="267"/>
        </pc:sldMkLst>
        <pc:spChg chg="mod">
          <ac:chgData name="McMahon, Matt" userId="S::mrm7549@psu.edu::dd7c7097-0053-4c97-a6c4-6bf003a9b096" providerId="AD" clId="Web-{D74E4E11-BF6B-F968-CCE7-0C13475DA499}" dt="2025-03-02T23:49:28.330" v="162" actId="20577"/>
          <ac:spMkLst>
            <pc:docMk/>
            <pc:sldMk cId="2026665189" sldId="267"/>
            <ac:spMk id="3" creationId="{D9E24419-985F-8C49-91DA-D808B6E073D7}"/>
          </ac:spMkLst>
        </pc:spChg>
      </pc:sldChg>
      <pc:sldChg chg="addSp delSp modSp">
        <pc:chgData name="McMahon, Matt" userId="S::mrm7549@psu.edu::dd7c7097-0053-4c97-a6c4-6bf003a9b096" providerId="AD" clId="Web-{D74E4E11-BF6B-F968-CCE7-0C13475DA499}" dt="2025-03-02T23:34:31.849" v="151"/>
        <pc:sldMkLst>
          <pc:docMk/>
          <pc:sldMk cId="4165677922" sldId="268"/>
        </pc:sldMkLst>
        <pc:spChg chg="del">
          <ac:chgData name="McMahon, Matt" userId="S::mrm7549@psu.edu::dd7c7097-0053-4c97-a6c4-6bf003a9b096" providerId="AD" clId="Web-{D74E4E11-BF6B-F968-CCE7-0C13475DA499}" dt="2025-03-02T23:34:31.646" v="150"/>
          <ac:spMkLst>
            <pc:docMk/>
            <pc:sldMk cId="4165677922" sldId="268"/>
            <ac:spMk id="3" creationId="{DC17E1D0-C88F-D04E-A505-E4097285BC57}"/>
          </ac:spMkLst>
        </pc:spChg>
        <pc:picChg chg="add mod ord">
          <ac:chgData name="McMahon, Matt" userId="S::mrm7549@psu.edu::dd7c7097-0053-4c97-a6c4-6bf003a9b096" providerId="AD" clId="Web-{D74E4E11-BF6B-F968-CCE7-0C13475DA499}" dt="2025-03-02T23:34:31.849" v="151"/>
          <ac:picMkLst>
            <pc:docMk/>
            <pc:sldMk cId="4165677922" sldId="268"/>
            <ac:picMk id="4" creationId="{6DD8CDE0-A8C3-142C-0974-97D399DF1B7A}"/>
          </ac:picMkLst>
        </pc:picChg>
      </pc:sldChg>
      <pc:sldChg chg="modSp">
        <pc:chgData name="McMahon, Matt" userId="S::mrm7549@psu.edu::dd7c7097-0053-4c97-a6c4-6bf003a9b096" providerId="AD" clId="Web-{D74E4E11-BF6B-F968-CCE7-0C13475DA499}" dt="2025-03-02T16:24:01.277" v="11" actId="20577"/>
        <pc:sldMkLst>
          <pc:docMk/>
          <pc:sldMk cId="284581852" sldId="272"/>
        </pc:sldMkLst>
        <pc:spChg chg="mod">
          <ac:chgData name="McMahon, Matt" userId="S::mrm7549@psu.edu::dd7c7097-0053-4c97-a6c4-6bf003a9b096" providerId="AD" clId="Web-{D74E4E11-BF6B-F968-CCE7-0C13475DA499}" dt="2025-03-02T16:24:01.277" v="11" actId="20577"/>
          <ac:spMkLst>
            <pc:docMk/>
            <pc:sldMk cId="284581852" sldId="272"/>
            <ac:spMk id="3" creationId="{E67EAE31-30DF-0C47-B923-A567D1816D4E}"/>
          </ac:spMkLst>
        </pc:spChg>
      </pc:sldChg>
      <pc:sldChg chg="modSp">
        <pc:chgData name="McMahon, Matt" userId="S::mrm7549@psu.edu::dd7c7097-0053-4c97-a6c4-6bf003a9b096" providerId="AD" clId="Web-{D74E4E11-BF6B-F968-CCE7-0C13475DA499}" dt="2025-03-02T16:41:52.642" v="145" actId="20577"/>
        <pc:sldMkLst>
          <pc:docMk/>
          <pc:sldMk cId="2565391522" sldId="273"/>
        </pc:sldMkLst>
        <pc:spChg chg="mod">
          <ac:chgData name="McMahon, Matt" userId="S::mrm7549@psu.edu::dd7c7097-0053-4c97-a6c4-6bf003a9b096" providerId="AD" clId="Web-{D74E4E11-BF6B-F968-CCE7-0C13475DA499}" dt="2025-03-02T16:41:52.642" v="145" actId="20577"/>
          <ac:spMkLst>
            <pc:docMk/>
            <pc:sldMk cId="2565391522" sldId="273"/>
            <ac:spMk id="3" creationId="{A0DF6ABC-984E-2B49-A821-5296118D29D2}"/>
          </ac:spMkLst>
        </pc:spChg>
      </pc:sldChg>
      <pc:sldChg chg="modSp new">
        <pc:chgData name="McMahon, Matt" userId="S::mrm7549@psu.edu::dd7c7097-0053-4c97-a6c4-6bf003a9b096" providerId="AD" clId="Web-{D74E4E11-BF6B-F968-CCE7-0C13475DA499}" dt="2025-03-02T16:25:09.074" v="27" actId="20577"/>
        <pc:sldMkLst>
          <pc:docMk/>
          <pc:sldMk cId="1322530577" sldId="275"/>
        </pc:sldMkLst>
        <pc:spChg chg="mod">
          <ac:chgData name="McMahon, Matt" userId="S::mrm7549@psu.edu::dd7c7097-0053-4c97-a6c4-6bf003a9b096" providerId="AD" clId="Web-{D74E4E11-BF6B-F968-CCE7-0C13475DA499}" dt="2025-03-02T16:24:38.214" v="16" actId="20577"/>
          <ac:spMkLst>
            <pc:docMk/>
            <pc:sldMk cId="1322530577" sldId="275"/>
            <ac:spMk id="2" creationId="{7CF7BC02-D381-9DEF-30A0-3AF229A2C77C}"/>
          </ac:spMkLst>
        </pc:spChg>
        <pc:spChg chg="mod">
          <ac:chgData name="McMahon, Matt" userId="S::mrm7549@psu.edu::dd7c7097-0053-4c97-a6c4-6bf003a9b096" providerId="AD" clId="Web-{D74E4E11-BF6B-F968-CCE7-0C13475DA499}" dt="2025-03-02T16:25:09.074" v="27" actId="20577"/>
          <ac:spMkLst>
            <pc:docMk/>
            <pc:sldMk cId="1322530577" sldId="275"/>
            <ac:spMk id="3" creationId="{5056AE07-71C3-D236-D6ED-E3873F5A383C}"/>
          </ac:spMkLst>
        </pc:spChg>
      </pc:sldChg>
    </pc:docChg>
  </pc:docChgLst>
  <pc:docChgLst>
    <pc:chgData name="McMahon, Matt" userId="S::mrm7549@psu.edu::dd7c7097-0053-4c97-a6c4-6bf003a9b096" providerId="AD" clId="Web-{89D3A7AB-8D77-1FE5-70EA-8D8C4643DB1C}"/>
    <pc:docChg chg="modSld">
      <pc:chgData name="McMahon, Matt" userId="S::mrm7549@psu.edu::dd7c7097-0053-4c97-a6c4-6bf003a9b096" providerId="AD" clId="Web-{89D3A7AB-8D77-1FE5-70EA-8D8C4643DB1C}" dt="2025-02-28T17:19:05.385" v="7" actId="20577"/>
      <pc:docMkLst>
        <pc:docMk/>
      </pc:docMkLst>
      <pc:sldChg chg="modSp">
        <pc:chgData name="McMahon, Matt" userId="S::mrm7549@psu.edu::dd7c7097-0053-4c97-a6c4-6bf003a9b096" providerId="AD" clId="Web-{89D3A7AB-8D77-1FE5-70EA-8D8C4643DB1C}" dt="2025-02-28T17:19:05.385" v="7" actId="20577"/>
        <pc:sldMkLst>
          <pc:docMk/>
          <pc:sldMk cId="4159870637" sldId="269"/>
        </pc:sldMkLst>
        <pc:spChg chg="mod">
          <ac:chgData name="McMahon, Matt" userId="S::mrm7549@psu.edu::dd7c7097-0053-4c97-a6c4-6bf003a9b096" providerId="AD" clId="Web-{89D3A7AB-8D77-1FE5-70EA-8D8C4643DB1C}" dt="2025-02-28T17:19:05.385" v="7" actId="20577"/>
          <ac:spMkLst>
            <pc:docMk/>
            <pc:sldMk cId="4159870637" sldId="269"/>
            <ac:spMk id="3" creationId="{E497FBF1-6D02-AD48-B9DC-7F3193C376F3}"/>
          </ac:spMkLst>
        </pc:spChg>
      </pc:sldChg>
    </pc:docChg>
  </pc:docChgLst>
  <pc:docChgLst>
    <pc:chgData name="McMahon, Matt" userId="S::mrm7549@psu.edu::dd7c7097-0053-4c97-a6c4-6bf003a9b096" providerId="AD" clId="Web-{C152A548-99B3-4986-B36C-8D2C7E9933F5}"/>
    <pc:docChg chg="addSld modSld">
      <pc:chgData name="McMahon, Matt" userId="S::mrm7549@psu.edu::dd7c7097-0053-4c97-a6c4-6bf003a9b096" providerId="AD" clId="Web-{C152A548-99B3-4986-B36C-8D2C7E9933F5}" dt="2025-02-28T17:29:31.552" v="124" actId="20577"/>
      <pc:docMkLst>
        <pc:docMk/>
      </pc:docMkLst>
      <pc:sldChg chg="modSp">
        <pc:chgData name="McMahon, Matt" userId="S::mrm7549@psu.edu::dd7c7097-0053-4c97-a6c4-6bf003a9b096" providerId="AD" clId="Web-{C152A548-99B3-4986-B36C-8D2C7E9933F5}" dt="2025-02-28T17:28:27.549" v="96" actId="20577"/>
        <pc:sldMkLst>
          <pc:docMk/>
          <pc:sldMk cId="69323333" sldId="261"/>
        </pc:sldMkLst>
        <pc:spChg chg="mod">
          <ac:chgData name="McMahon, Matt" userId="S::mrm7549@psu.edu::dd7c7097-0053-4c97-a6c4-6bf003a9b096" providerId="AD" clId="Web-{C152A548-99B3-4986-B36C-8D2C7E9933F5}" dt="2025-02-28T17:28:27.549" v="96" actId="20577"/>
          <ac:spMkLst>
            <pc:docMk/>
            <pc:sldMk cId="69323333" sldId="261"/>
            <ac:spMk id="2" creationId="{9ACD8696-5D4A-FA41-9782-D300D38A19B3}"/>
          </ac:spMkLst>
        </pc:spChg>
        <pc:spChg chg="mod">
          <ac:chgData name="McMahon, Matt" userId="S::mrm7549@psu.edu::dd7c7097-0053-4c97-a6c4-6bf003a9b096" providerId="AD" clId="Web-{C152A548-99B3-4986-B36C-8D2C7E9933F5}" dt="2025-02-28T17:28:15.627" v="80" actId="20577"/>
          <ac:spMkLst>
            <pc:docMk/>
            <pc:sldMk cId="69323333" sldId="261"/>
            <ac:spMk id="3" creationId="{E67EAE31-30DF-0C47-B923-A567D1816D4E}"/>
          </ac:spMkLst>
        </pc:spChg>
      </pc:sldChg>
      <pc:sldChg chg="modSp">
        <pc:chgData name="McMahon, Matt" userId="S::mrm7549@psu.edu::dd7c7097-0053-4c97-a6c4-6bf003a9b096" providerId="AD" clId="Web-{C152A548-99B3-4986-B36C-8D2C7E9933F5}" dt="2025-02-28T17:23:07.317" v="64" actId="20577"/>
        <pc:sldMkLst>
          <pc:docMk/>
          <pc:sldMk cId="1852340659" sldId="262"/>
        </pc:sldMkLst>
        <pc:spChg chg="mod">
          <ac:chgData name="McMahon, Matt" userId="S::mrm7549@psu.edu::dd7c7097-0053-4c97-a6c4-6bf003a9b096" providerId="AD" clId="Web-{C152A548-99B3-4986-B36C-8D2C7E9933F5}" dt="2025-02-28T17:23:07.317" v="64" actId="20577"/>
          <ac:spMkLst>
            <pc:docMk/>
            <pc:sldMk cId="1852340659" sldId="262"/>
            <ac:spMk id="2" creationId="{D80F220F-27FE-6F41-9157-3A1058FDD62C}"/>
          </ac:spMkLst>
        </pc:spChg>
      </pc:sldChg>
      <pc:sldChg chg="modSp">
        <pc:chgData name="McMahon, Matt" userId="S::mrm7549@psu.edu::dd7c7097-0053-4c97-a6c4-6bf003a9b096" providerId="AD" clId="Web-{C152A548-99B3-4986-B36C-8D2C7E9933F5}" dt="2025-02-28T17:22:57.457" v="61" actId="20577"/>
        <pc:sldMkLst>
          <pc:docMk/>
          <pc:sldMk cId="3541422161" sldId="265"/>
        </pc:sldMkLst>
        <pc:spChg chg="mod">
          <ac:chgData name="McMahon, Matt" userId="S::mrm7549@psu.edu::dd7c7097-0053-4c97-a6c4-6bf003a9b096" providerId="AD" clId="Web-{C152A548-99B3-4986-B36C-8D2C7E9933F5}" dt="2025-02-28T17:22:57.457" v="61" actId="20577"/>
          <ac:spMkLst>
            <pc:docMk/>
            <pc:sldMk cId="3541422161" sldId="265"/>
            <ac:spMk id="2" creationId="{1C7B600D-3AFE-0445-AC65-AC2D1A45CE51}"/>
          </ac:spMkLst>
        </pc:spChg>
      </pc:sldChg>
      <pc:sldChg chg="modSp">
        <pc:chgData name="McMahon, Matt" userId="S::mrm7549@psu.edu::dd7c7097-0053-4c97-a6c4-6bf003a9b096" providerId="AD" clId="Web-{C152A548-99B3-4986-B36C-8D2C7E9933F5}" dt="2025-02-28T17:22:06.111" v="57" actId="20577"/>
        <pc:sldMkLst>
          <pc:docMk/>
          <pc:sldMk cId="4159870637" sldId="269"/>
        </pc:sldMkLst>
        <pc:spChg chg="mod">
          <ac:chgData name="McMahon, Matt" userId="S::mrm7549@psu.edu::dd7c7097-0053-4c97-a6c4-6bf003a9b096" providerId="AD" clId="Web-{C152A548-99B3-4986-B36C-8D2C7E9933F5}" dt="2025-02-28T17:22:06.111" v="57" actId="20577"/>
          <ac:spMkLst>
            <pc:docMk/>
            <pc:sldMk cId="4159870637" sldId="269"/>
            <ac:spMk id="3" creationId="{E497FBF1-6D02-AD48-B9DC-7F3193C376F3}"/>
          </ac:spMkLst>
        </pc:spChg>
      </pc:sldChg>
      <pc:sldChg chg="modSp">
        <pc:chgData name="McMahon, Matt" userId="S::mrm7549@psu.edu::dd7c7097-0053-4c97-a6c4-6bf003a9b096" providerId="AD" clId="Web-{C152A548-99B3-4986-B36C-8D2C7E9933F5}" dt="2025-02-28T17:23:15.864" v="65" actId="20577"/>
        <pc:sldMkLst>
          <pc:docMk/>
          <pc:sldMk cId="284581852" sldId="272"/>
        </pc:sldMkLst>
        <pc:spChg chg="mod">
          <ac:chgData name="McMahon, Matt" userId="S::mrm7549@psu.edu::dd7c7097-0053-4c97-a6c4-6bf003a9b096" providerId="AD" clId="Web-{C152A548-99B3-4986-B36C-8D2C7E9933F5}" dt="2025-02-28T17:23:15.864" v="65" actId="20577"/>
          <ac:spMkLst>
            <pc:docMk/>
            <pc:sldMk cId="284581852" sldId="272"/>
            <ac:spMk id="2" creationId="{9ACD8696-5D4A-FA41-9782-D300D38A19B3}"/>
          </ac:spMkLst>
        </pc:spChg>
      </pc:sldChg>
      <pc:sldChg chg="modSp add replId">
        <pc:chgData name="McMahon, Matt" userId="S::mrm7549@psu.edu::dd7c7097-0053-4c97-a6c4-6bf003a9b096" providerId="AD" clId="Web-{C152A548-99B3-4986-B36C-8D2C7E9933F5}" dt="2025-02-28T17:29:31.552" v="124" actId="20577"/>
        <pc:sldMkLst>
          <pc:docMk/>
          <pc:sldMk cId="694191561" sldId="274"/>
        </pc:sldMkLst>
        <pc:spChg chg="mod">
          <ac:chgData name="McMahon, Matt" userId="S::mrm7549@psu.edu::dd7c7097-0053-4c97-a6c4-6bf003a9b096" providerId="AD" clId="Web-{C152A548-99B3-4986-B36C-8D2C7E9933F5}" dt="2025-02-28T17:28:38.753" v="104" actId="20577"/>
          <ac:spMkLst>
            <pc:docMk/>
            <pc:sldMk cId="694191561" sldId="274"/>
            <ac:spMk id="2" creationId="{F2FA58BB-BEED-16B9-9F47-27F16D1A6F9E}"/>
          </ac:spMkLst>
        </pc:spChg>
        <pc:spChg chg="mod">
          <ac:chgData name="McMahon, Matt" userId="S::mrm7549@psu.edu::dd7c7097-0053-4c97-a6c4-6bf003a9b096" providerId="AD" clId="Web-{C152A548-99B3-4986-B36C-8D2C7E9933F5}" dt="2025-02-28T17:29:31.552" v="124" actId="20577"/>
          <ac:spMkLst>
            <pc:docMk/>
            <pc:sldMk cId="694191561" sldId="274"/>
            <ac:spMk id="3" creationId="{8AC569F7-A432-08A8-7DE7-8AA2073A46C6}"/>
          </ac:spMkLst>
        </pc:spChg>
      </pc:sldChg>
    </pc:docChg>
  </pc:docChgLst>
  <pc:docChgLst>
    <pc:chgData name="McMahon, Matt" userId="S::mrm7549@psu.edu::dd7c7097-0053-4c97-a6c4-6bf003a9b096" providerId="AD" clId="Web-{3F1B36E7-011A-6E8E-DCD0-1E05ADC18B45}"/>
    <pc:docChg chg="modSld">
      <pc:chgData name="McMahon, Matt" userId="S::mrm7549@psu.edu::dd7c7097-0053-4c97-a6c4-6bf003a9b096" providerId="AD" clId="Web-{3F1B36E7-011A-6E8E-DCD0-1E05ADC18B45}" dt="2025-02-28T17:18:36.900" v="1558" actId="20577"/>
      <pc:docMkLst>
        <pc:docMk/>
      </pc:docMkLst>
      <pc:sldChg chg="addSp delSp modSp">
        <pc:chgData name="McMahon, Matt" userId="S::mrm7549@psu.edu::dd7c7097-0053-4c97-a6c4-6bf003a9b096" providerId="AD" clId="Web-{3F1B36E7-011A-6E8E-DCD0-1E05ADC18B45}" dt="2025-02-27T18:01:08.228" v="1106" actId="20577"/>
        <pc:sldMkLst>
          <pc:docMk/>
          <pc:sldMk cId="1999593507" sldId="256"/>
        </pc:sldMkLst>
        <pc:spChg chg="mod">
          <ac:chgData name="McMahon, Matt" userId="S::mrm7549@psu.edu::dd7c7097-0053-4c97-a6c4-6bf003a9b096" providerId="AD" clId="Web-{3F1B36E7-011A-6E8E-DCD0-1E05ADC18B45}" dt="2025-02-27T18:01:08.228" v="1106" actId="20577"/>
          <ac:spMkLst>
            <pc:docMk/>
            <pc:sldMk cId="1999593507" sldId="256"/>
            <ac:spMk id="2" creationId="{BA535ABB-C067-3840-ABD6-79A97461CC76}"/>
          </ac:spMkLst>
        </pc:spChg>
        <pc:spChg chg="mod">
          <ac:chgData name="McMahon, Matt" userId="S::mrm7549@psu.edu::dd7c7097-0053-4c97-a6c4-6bf003a9b096" providerId="AD" clId="Web-{3F1B36E7-011A-6E8E-DCD0-1E05ADC18B45}" dt="2025-02-27T18:00:46.493" v="1103" actId="20577"/>
          <ac:spMkLst>
            <pc:docMk/>
            <pc:sldMk cId="1999593507" sldId="256"/>
            <ac:spMk id="3" creationId="{615D5106-4953-9A4C-BA98-584B415898D1}"/>
          </ac:spMkLst>
        </pc:spChg>
        <pc:spChg chg="mod">
          <ac:chgData name="McMahon, Matt" userId="S::mrm7549@psu.edu::dd7c7097-0053-4c97-a6c4-6bf003a9b096" providerId="AD" clId="Web-{3F1B36E7-011A-6E8E-DCD0-1E05ADC18B45}" dt="2025-02-27T16:53:48.232" v="38" actId="20577"/>
          <ac:spMkLst>
            <pc:docMk/>
            <pc:sldMk cId="1999593507" sldId="256"/>
            <ac:spMk id="4" creationId="{01F86F69-15C6-4E40-A353-D52D462222B5}"/>
          </ac:spMkLst>
        </pc:spChg>
      </pc:sldChg>
      <pc:sldChg chg="addSp delSp modSp">
        <pc:chgData name="McMahon, Matt" userId="S::mrm7549@psu.edu::dd7c7097-0053-4c97-a6c4-6bf003a9b096" providerId="AD" clId="Web-{3F1B36E7-011A-6E8E-DCD0-1E05ADC18B45}" dt="2025-02-27T17:02:20.047" v="204" actId="1076"/>
        <pc:sldMkLst>
          <pc:docMk/>
          <pc:sldMk cId="1730452852" sldId="257"/>
        </pc:sldMkLst>
        <pc:spChg chg="mod">
          <ac:chgData name="McMahon, Matt" userId="S::mrm7549@psu.edu::dd7c7097-0053-4c97-a6c4-6bf003a9b096" providerId="AD" clId="Web-{3F1B36E7-011A-6E8E-DCD0-1E05ADC18B45}" dt="2025-02-27T17:02:20.047" v="204" actId="1076"/>
          <ac:spMkLst>
            <pc:docMk/>
            <pc:sldMk cId="1730452852" sldId="257"/>
            <ac:spMk id="2" creationId="{FCDC3CA5-8770-C14D-AA8F-67B3C6B0B12E}"/>
          </ac:spMkLst>
        </pc:spChg>
      </pc:sldChg>
      <pc:sldChg chg="modSp">
        <pc:chgData name="McMahon, Matt" userId="S::mrm7549@psu.edu::dd7c7097-0053-4c97-a6c4-6bf003a9b096" providerId="AD" clId="Web-{3F1B36E7-011A-6E8E-DCD0-1E05ADC18B45}" dt="2025-02-27T17:04:44.006" v="375" actId="20577"/>
        <pc:sldMkLst>
          <pc:docMk/>
          <pc:sldMk cId="2192248951" sldId="258"/>
        </pc:sldMkLst>
        <pc:spChg chg="mod">
          <ac:chgData name="McMahon, Matt" userId="S::mrm7549@psu.edu::dd7c7097-0053-4c97-a6c4-6bf003a9b096" providerId="AD" clId="Web-{3F1B36E7-011A-6E8E-DCD0-1E05ADC18B45}" dt="2025-02-27T17:04:44.006" v="375" actId="20577"/>
          <ac:spMkLst>
            <pc:docMk/>
            <pc:sldMk cId="2192248951" sldId="258"/>
            <ac:spMk id="3" creationId="{F2AA249E-6475-F748-8E67-C370D02A2574}"/>
          </ac:spMkLst>
        </pc:spChg>
      </pc:sldChg>
      <pc:sldChg chg="modSp">
        <pc:chgData name="McMahon, Matt" userId="S::mrm7549@psu.edu::dd7c7097-0053-4c97-a6c4-6bf003a9b096" providerId="AD" clId="Web-{3F1B36E7-011A-6E8E-DCD0-1E05ADC18B45}" dt="2025-02-28T17:10:56.056" v="1415" actId="20577"/>
        <pc:sldMkLst>
          <pc:docMk/>
          <pc:sldMk cId="276385780" sldId="259"/>
        </pc:sldMkLst>
        <pc:spChg chg="mod">
          <ac:chgData name="McMahon, Matt" userId="S::mrm7549@psu.edu::dd7c7097-0053-4c97-a6c4-6bf003a9b096" providerId="AD" clId="Web-{3F1B36E7-011A-6E8E-DCD0-1E05ADC18B45}" dt="2025-02-28T17:00:00.361" v="1161" actId="20577"/>
          <ac:spMkLst>
            <pc:docMk/>
            <pc:sldMk cId="276385780" sldId="259"/>
            <ac:spMk id="2" creationId="{7F70F826-9152-A345-9423-B2B2C1F8DC6B}"/>
          </ac:spMkLst>
        </pc:spChg>
        <pc:spChg chg="mod">
          <ac:chgData name="McMahon, Matt" userId="S::mrm7549@psu.edu::dd7c7097-0053-4c97-a6c4-6bf003a9b096" providerId="AD" clId="Web-{3F1B36E7-011A-6E8E-DCD0-1E05ADC18B45}" dt="2025-02-28T17:10:56.056" v="1415" actId="20577"/>
          <ac:spMkLst>
            <pc:docMk/>
            <pc:sldMk cId="276385780" sldId="259"/>
            <ac:spMk id="3" creationId="{62F185F2-38EC-F445-AEAA-FB200B15DDE0}"/>
          </ac:spMkLst>
        </pc:spChg>
      </pc:sldChg>
      <pc:sldChg chg="modSp">
        <pc:chgData name="McMahon, Matt" userId="S::mrm7549@psu.edu::dd7c7097-0053-4c97-a6c4-6bf003a9b096" providerId="AD" clId="Web-{3F1B36E7-011A-6E8E-DCD0-1E05ADC18B45}" dt="2025-02-27T17:30:10.688" v="1083" actId="20577"/>
        <pc:sldMkLst>
          <pc:docMk/>
          <pc:sldMk cId="2445076786" sldId="260"/>
        </pc:sldMkLst>
        <pc:spChg chg="mod">
          <ac:chgData name="McMahon, Matt" userId="S::mrm7549@psu.edu::dd7c7097-0053-4c97-a6c4-6bf003a9b096" providerId="AD" clId="Web-{3F1B36E7-011A-6E8E-DCD0-1E05ADC18B45}" dt="2025-02-27T17:30:10.688" v="1083" actId="20577"/>
          <ac:spMkLst>
            <pc:docMk/>
            <pc:sldMk cId="2445076786" sldId="260"/>
            <ac:spMk id="3" creationId="{E497FBF1-6D02-AD48-B9DC-7F3193C376F3}"/>
          </ac:spMkLst>
        </pc:spChg>
      </pc:sldChg>
      <pc:sldChg chg="modSp">
        <pc:chgData name="McMahon, Matt" userId="S::mrm7549@psu.edu::dd7c7097-0053-4c97-a6c4-6bf003a9b096" providerId="AD" clId="Web-{3F1B36E7-011A-6E8E-DCD0-1E05ADC18B45}" dt="2025-02-27T17:22:23.827" v="942" actId="20577"/>
        <pc:sldMkLst>
          <pc:docMk/>
          <pc:sldMk cId="1214177620" sldId="263"/>
        </pc:sldMkLst>
        <pc:spChg chg="mod">
          <ac:chgData name="McMahon, Matt" userId="S::mrm7549@psu.edu::dd7c7097-0053-4c97-a6c4-6bf003a9b096" providerId="AD" clId="Web-{3F1B36E7-011A-6E8E-DCD0-1E05ADC18B45}" dt="2025-02-27T17:22:23.827" v="942" actId="20577"/>
          <ac:spMkLst>
            <pc:docMk/>
            <pc:sldMk cId="1214177620" sldId="263"/>
            <ac:spMk id="3" creationId="{C771E80E-49C7-2E45-AA8D-6E92A3E0BAA0}"/>
          </ac:spMkLst>
        </pc:spChg>
      </pc:sldChg>
      <pc:sldChg chg="modSp">
        <pc:chgData name="McMahon, Matt" userId="S::mrm7549@psu.edu::dd7c7097-0053-4c97-a6c4-6bf003a9b096" providerId="AD" clId="Web-{3F1B36E7-011A-6E8E-DCD0-1E05ADC18B45}" dt="2025-02-28T17:18:36.900" v="1558" actId="20577"/>
        <pc:sldMkLst>
          <pc:docMk/>
          <pc:sldMk cId="4159870637" sldId="269"/>
        </pc:sldMkLst>
        <pc:spChg chg="mod">
          <ac:chgData name="McMahon, Matt" userId="S::mrm7549@psu.edu::dd7c7097-0053-4c97-a6c4-6bf003a9b096" providerId="AD" clId="Web-{3F1B36E7-011A-6E8E-DCD0-1E05ADC18B45}" dt="2025-02-28T17:18:36.900" v="1558" actId="20577"/>
          <ac:spMkLst>
            <pc:docMk/>
            <pc:sldMk cId="4159870637" sldId="269"/>
            <ac:spMk id="3" creationId="{E497FBF1-6D02-AD48-B9DC-7F3193C376F3}"/>
          </ac:spMkLst>
        </pc:spChg>
      </pc:sldChg>
      <pc:sldChg chg="modSp">
        <pc:chgData name="McMahon, Matt" userId="S::mrm7549@psu.edu::dd7c7097-0053-4c97-a6c4-6bf003a9b096" providerId="AD" clId="Web-{3F1B36E7-011A-6E8E-DCD0-1E05ADC18B45}" dt="2025-02-27T17:09:03.922" v="597" actId="20577"/>
        <pc:sldMkLst>
          <pc:docMk/>
          <pc:sldMk cId="2296019241" sldId="270"/>
        </pc:sldMkLst>
        <pc:spChg chg="mod">
          <ac:chgData name="McMahon, Matt" userId="S::mrm7549@psu.edu::dd7c7097-0053-4c97-a6c4-6bf003a9b096" providerId="AD" clId="Web-{3F1B36E7-011A-6E8E-DCD0-1E05ADC18B45}" dt="2025-02-27T17:09:03.922" v="597" actId="20577"/>
          <ac:spMkLst>
            <pc:docMk/>
            <pc:sldMk cId="2296019241" sldId="270"/>
            <ac:spMk id="3" creationId="{0DC16B41-3CDA-8442-9F9C-691146145C6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E61490-0E8B-644D-8D6F-07FD60935E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8BC33-5051-4F47-9BDC-B6BF899F99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0B59F-B68B-F44C-8E5A-5E36736389EC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2F1AE-0268-9D47-9C57-E38840087F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B0A12-556D-4040-BD94-D45B66FF4E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9D23-156F-764B-89C5-48BBF252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197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F39DE-44BD-9F4B-B4BB-A575182E7BAB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0C0C2-B960-6944-9880-3960BE984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650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20FC6C-C2D0-784B-96BF-963AD9FF95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B35FC4C-0992-9C4F-887E-D7F68C1AA6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690571"/>
            <a:ext cx="9144000" cy="6688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E46AAA0-E2EF-E44A-A6D5-B654577319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113184"/>
            <a:ext cx="9144000" cy="1507606"/>
          </a:xfrm>
          <a:prstGeom prst="rect">
            <a:avLst/>
          </a:prstGeom>
        </p:spPr>
        <p:txBody>
          <a:bodyPr anchor="b"/>
          <a:lstStyle>
            <a:lvl1pPr>
              <a:defRPr b="0" i="0">
                <a:solidFill>
                  <a:srgbClr val="234078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F9CF5A-D21C-4764-BB77-13406E404CC4}"/>
              </a:ext>
            </a:extLst>
          </p:cNvPr>
          <p:cNvSpPr/>
          <p:nvPr userDrawn="1"/>
        </p:nvSpPr>
        <p:spPr>
          <a:xfrm>
            <a:off x="2334409" y="5862918"/>
            <a:ext cx="1602890" cy="451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188F5E-23B4-8345-B2A5-105EF759DF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-1"/>
            <a:ext cx="1219200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CD065-015B-2A4A-91EC-6E198CAAB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26353"/>
          </a:xfrm>
          <a:prstGeom prst="rect">
            <a:avLst/>
          </a:prstGeom>
        </p:spPr>
        <p:txBody>
          <a:bodyPr anchor="ctr"/>
          <a:lstStyle>
            <a:lvl1pPr>
              <a:defRPr b="0" i="0">
                <a:solidFill>
                  <a:srgbClr val="7E9FC3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39DD-54B2-D940-A95F-4337D9F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1478"/>
            <a:ext cx="10515599" cy="4785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9DC2A-0A86-AC42-B596-6044546DBD64}"/>
              </a:ext>
            </a:extLst>
          </p:cNvPr>
          <p:cNvSpPr txBox="1"/>
          <p:nvPr userDrawn="1"/>
        </p:nvSpPr>
        <p:spPr>
          <a:xfrm>
            <a:off x="11625944" y="638351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CE81201-A5F3-B248-8E6A-3DAD79E0A584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4B976-95EC-46B9-A72A-572617394883}"/>
              </a:ext>
            </a:extLst>
          </p:cNvPr>
          <p:cNvSpPr/>
          <p:nvPr userDrawn="1"/>
        </p:nvSpPr>
        <p:spPr>
          <a:xfrm>
            <a:off x="8659906" y="6492875"/>
            <a:ext cx="1000461" cy="259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4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17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leagues/" TargetMode="External"/><Relationship Id="rId2" Type="http://schemas.openxmlformats.org/officeDocument/2006/relationships/hyperlink" Target="https://www.kaggle.com/datasets/nathanlauga/nba-games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-ieee-org.ezaccess.libraries.psu.edu/document/10009313/authors#author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pennstateoffice365.sharepoint.com/:v:/r/sites/AI570teamproject/Shared%20Documents/General/Screen%20Recording%202025-03-02%20at%2017.06.39.mov?csf=1&amp;web=1&amp;e=HFGlSu&amp;nav=eyJyZWZlcnJhbEluZm8iOnsicmVmZXJyYWxBcHAiOiJTdHJlYW1XZWJBcHAiLCJyZWZlcnJhbFZpZXciOiJTaGFyZURpYWxvZy1MaW5rIiwicmVmZXJyYWxBcHBQbGF0Zm9ybSI6IldlYiIsInJlZmVycmFsTW9kZSI6InZpZXcifX0%3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athanlauga/nba-games?select=teams.cs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A535ABB-C067-3840-ABD6-79A97461C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8278"/>
            <a:ext cx="9144000" cy="1326264"/>
          </a:xfrm>
        </p:spPr>
        <p:txBody>
          <a:bodyPr lIns="91440" tIns="45720" rIns="91440" bIns="45720" anchor="t"/>
          <a:lstStyle/>
          <a:p>
            <a:r>
              <a:rPr lang="en-US" i="1">
                <a:latin typeface="Franklin Gothic Book"/>
                <a:cs typeface="Times New Roman"/>
              </a:rPr>
              <a:t>Asish Nelapati</a:t>
            </a:r>
            <a:endParaRPr lang="en-US">
              <a:latin typeface="Franklin Gothic Book"/>
              <a:cs typeface="Times New Roman"/>
            </a:endParaRPr>
          </a:p>
          <a:p>
            <a:r>
              <a:rPr lang="en-US" i="1" err="1">
                <a:latin typeface="Franklin Gothic Book"/>
                <a:cs typeface="Times New Roman"/>
              </a:rPr>
              <a:t>Sardorbek</a:t>
            </a:r>
            <a:r>
              <a:rPr lang="en-US" i="1">
                <a:latin typeface="Franklin Gothic Book"/>
                <a:cs typeface="Times New Roman"/>
              </a:rPr>
              <a:t> Mirzaliev</a:t>
            </a:r>
            <a:endParaRPr lang="en-US">
              <a:latin typeface="Franklin Gothic Book"/>
              <a:cs typeface="Times New Roman"/>
            </a:endParaRPr>
          </a:p>
          <a:p>
            <a:r>
              <a:rPr lang="en-US" i="1">
                <a:latin typeface="Franklin Gothic Book"/>
                <a:cs typeface="Times New Roman"/>
              </a:rPr>
              <a:t>Matt McMahon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5D5106-4953-9A4C-BA98-584B4158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 b="1">
                <a:latin typeface="Franklin Gothic Medium"/>
                <a:cs typeface="Times New Roman"/>
              </a:rPr>
              <a:t>Score and Winner Prediction Using NBA Analytics</a:t>
            </a:r>
            <a:endParaRPr lang="en-US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01F86F69-15C6-4E40-A353-D52D462222B5}"/>
              </a:ext>
            </a:extLst>
          </p:cNvPr>
          <p:cNvSpPr txBox="1">
            <a:spLocks/>
          </p:cNvSpPr>
          <p:nvPr/>
        </p:nvSpPr>
        <p:spPr>
          <a:xfrm>
            <a:off x="1524000" y="4568419"/>
            <a:ext cx="5444359" cy="66885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Franklin Gothic Book"/>
              </a:rPr>
              <a:t>Deep Learning </a:t>
            </a:r>
            <a:r>
              <a:rPr lang="en-US" sz="1800">
                <a:latin typeface="Franklin Gothic Book"/>
              </a:rPr>
              <a:t>(Spring I, 2025)</a:t>
            </a:r>
          </a:p>
          <a:p>
            <a:r>
              <a:rPr lang="en-US" sz="1800">
                <a:latin typeface="Franklin Gothic Book"/>
              </a:rPr>
              <a:t>       </a:t>
            </a:r>
            <a:r>
              <a:rPr lang="en-US" sz="1800" b="1">
                <a:latin typeface="Franklin Gothic Book"/>
              </a:rPr>
              <a:t>Chengfei Wang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99959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B744D-5879-AEAD-E171-FCA18D08F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58BB-BEED-16B9-9F47-27F16D1A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Methodology: Deep Learning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569F7-A432-08A8-7DE7-8AA2073A46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>
              <a:buFont typeface="Arial"/>
              <a:buChar char="•"/>
            </a:pPr>
            <a:r>
              <a:rPr lang="en-US">
                <a:latin typeface="Franklin Gothic Book"/>
              </a:rPr>
              <a:t>Built a fully connected neural network for prediction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Franklin Gothic Book"/>
              </a:rPr>
              <a:t>Architecture: Two hidden layers (128 → 64 neurons) with </a:t>
            </a:r>
            <a:r>
              <a:rPr lang="en-US" err="1">
                <a:latin typeface="Franklin Gothic Book"/>
              </a:rPr>
              <a:t>ReLU</a:t>
            </a:r>
            <a:r>
              <a:rPr lang="en-US">
                <a:latin typeface="Franklin Gothic Book"/>
              </a:rPr>
              <a:t> activation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Franklin Gothic Book"/>
              </a:rPr>
              <a:t>Used Dropout layers (30%) to prevent overfitting</a:t>
            </a:r>
          </a:p>
          <a:p>
            <a:pPr marL="457200" lvl="1" indent="0">
              <a:buNone/>
            </a:pPr>
            <a:endParaRPr lang="en-US">
              <a:latin typeface="Franklin Gothic Book"/>
            </a:endParaRPr>
          </a:p>
          <a:p>
            <a:pPr>
              <a:buFont typeface="Arial"/>
              <a:buChar char="•"/>
            </a:pPr>
            <a:r>
              <a:rPr lang="en-US">
                <a:latin typeface="Franklin Gothic Book"/>
              </a:rPr>
              <a:t>Trained with Adam optimizer &amp; Binary Cross-Entropy loss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Franklin Gothic Book"/>
              </a:rPr>
              <a:t>Ran 50 epochs, batch size of 32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Franklin Gothic Book"/>
              </a:rPr>
              <a:t>Monitored validation accuracy to detect overfitting</a:t>
            </a:r>
          </a:p>
          <a:p>
            <a:pPr marL="457200" lvl="1" indent="0">
              <a:buNone/>
            </a:pPr>
            <a:endParaRPr lang="en-US">
              <a:latin typeface="Franklin Gothic Book"/>
            </a:endParaRPr>
          </a:p>
          <a:p>
            <a:pPr>
              <a:buFont typeface="Arial"/>
              <a:buChar char="•"/>
            </a:pPr>
            <a:r>
              <a:rPr lang="en-US">
                <a:latin typeface="Franklin Gothic Book"/>
              </a:rPr>
              <a:t>Deep learning underperformed compared to ML models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Franklin Gothic Book"/>
              </a:rPr>
              <a:t>Achieved 58.7% accuracy, highlighting challenges with structured data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Franklin Gothic Book"/>
              </a:rPr>
              <a:t>Potential for improvement with more data and advanced architectures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696-5D4A-FA41-9782-D300D38A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Model selection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AE31-30DF-0C47-B923-A567D1816D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Franklin Gothic Book"/>
              </a:rPr>
              <a:t>Baseline &amp; Ensemble Models: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Tested Logistic Regression, KNN, SVM, Decision Tree, Gradient Boosting, Random Forest, and </a:t>
            </a:r>
            <a:r>
              <a:rPr lang="en-US" err="1">
                <a:latin typeface="Franklin Gothic Book"/>
              </a:rPr>
              <a:t>XGBoost</a:t>
            </a:r>
            <a:endParaRPr lang="en-US">
              <a:latin typeface="Franklin Gothic Book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Voting Classifier (Ensemble Model) combined multiple models for best accuracy</a:t>
            </a:r>
          </a:p>
          <a:p>
            <a:r>
              <a:rPr lang="en-US">
                <a:latin typeface="Franklin Gothic Book"/>
              </a:rPr>
              <a:t>Hyperparameter Tuning for Random Forest: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Grid Search optimized tree depth, number of estimators, and split criteria</a:t>
            </a:r>
          </a:p>
          <a:p>
            <a:r>
              <a:rPr lang="en-US">
                <a:latin typeface="Franklin Gothic Book"/>
              </a:rPr>
              <a:t>Final ML Model Performance: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Voting Classifier achieved 95.18% accuracy, outperforming individual models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BC02-D381-9DEF-30A0-3AF229A2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Model selection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AE07-71C3-D236-D6ED-E3873F5A38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Franklin Gothic Book"/>
              </a:rPr>
              <a:t>Neural Network Architecture: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Input Layer: 23 features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Hidden Layers: 128 → 64 neurons (</a:t>
            </a:r>
            <a:r>
              <a:rPr lang="en-US" err="1">
                <a:latin typeface="Franklin Gothic Book"/>
              </a:rPr>
              <a:t>ReLU</a:t>
            </a:r>
            <a:r>
              <a:rPr lang="en-US">
                <a:latin typeface="Franklin Gothic Book"/>
              </a:rPr>
              <a:t> activation)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Dropout layers (30%) to prevent overfitting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Output Layer: 1 neuron (Sigmoid activation for classification)</a:t>
            </a:r>
          </a:p>
          <a:p>
            <a:r>
              <a:rPr lang="en-US">
                <a:latin typeface="Franklin Gothic Book"/>
              </a:rPr>
              <a:t>Training &amp; Optimization: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Adam optimizer &amp; Binary </a:t>
            </a:r>
            <a:r>
              <a:rPr lang="en-US" err="1">
                <a:latin typeface="Franklin Gothic Book"/>
              </a:rPr>
              <a:t>Crossentropy</a:t>
            </a:r>
            <a:r>
              <a:rPr lang="en-US">
                <a:latin typeface="Franklin Gothic Book"/>
              </a:rPr>
              <a:t> loss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50 epochs, batch size of 32</a:t>
            </a:r>
          </a:p>
          <a:p>
            <a:r>
              <a:rPr lang="en-US">
                <a:latin typeface="Franklin Gothic Book"/>
              </a:rPr>
              <a:t>Final Performance: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Accuracy: 58.7%, lower than ML models, but highlights potential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3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220F-27FE-6F41-9157-3A1058FD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Network Training – Validation -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2EF8-5897-F54E-8F92-788868946D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 sz="2000">
                <a:latin typeface="Franklin Gothic Book"/>
              </a:rPr>
              <a:t>Deep Learning Model: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Franklin Gothic Book"/>
              </a:rPr>
              <a:t>Architecture: 2 hidden layers (128 → 64 neurons) with </a:t>
            </a:r>
            <a:r>
              <a:rPr lang="en-US" sz="1800" err="1">
                <a:latin typeface="Franklin Gothic Book"/>
              </a:rPr>
              <a:t>ReLU</a:t>
            </a:r>
            <a:r>
              <a:rPr lang="en-US" sz="1800">
                <a:latin typeface="Franklin Gothic Book"/>
              </a:rPr>
              <a:t> activation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Franklin Gothic Book"/>
              </a:rPr>
              <a:t>Optimization: Adam optimizer, Binary </a:t>
            </a:r>
            <a:r>
              <a:rPr lang="en-US" sz="1800" err="1">
                <a:latin typeface="Franklin Gothic Book"/>
              </a:rPr>
              <a:t>Crossentropy</a:t>
            </a:r>
            <a:r>
              <a:rPr lang="en-US" sz="1800">
                <a:latin typeface="Franklin Gothic Book"/>
              </a:rPr>
              <a:t> loss for classification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Franklin Gothic Book"/>
              </a:rPr>
              <a:t>Regularization: Dropout (30%) in each hidden layer to prevent overfitting</a:t>
            </a:r>
          </a:p>
          <a:p>
            <a:r>
              <a:rPr lang="en-US" sz="2000">
                <a:latin typeface="Franklin Gothic Book"/>
              </a:rPr>
              <a:t>Training Configuration: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Franklin Gothic Book"/>
              </a:rPr>
              <a:t>Epochs: 50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Franklin Gothic Book"/>
              </a:rPr>
              <a:t>Batch Size: 32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Franklin Gothic Book"/>
              </a:rPr>
              <a:t>Feature Normalization: Min-Max Scaling applied</a:t>
            </a:r>
          </a:p>
          <a:p>
            <a:r>
              <a:rPr lang="en-US" sz="2000">
                <a:latin typeface="Franklin Gothic Book"/>
              </a:rPr>
              <a:t>Used a validation set during training to monitor performance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Franklin Gothic Book"/>
              </a:rPr>
              <a:t>Ensured the model didn’t memorize training data</a:t>
            </a:r>
          </a:p>
          <a:p>
            <a:r>
              <a:rPr lang="en-US" sz="2000">
                <a:latin typeface="Franklin Gothic Book"/>
              </a:rPr>
              <a:t>Dropout layers helped generalization by preventing over-reliance on specific neurons</a:t>
            </a:r>
          </a:p>
          <a:p>
            <a:r>
              <a:rPr lang="en-US" sz="2000">
                <a:latin typeface="Franklin Gothic Book"/>
              </a:rPr>
              <a:t>Did not apply early stopping, but observed validation loss to detect overfitting trends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62C0-E91C-B74F-B6AF-4EC6C365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Evaluations – Performance – comparing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F1D2-968A-7F4D-A49F-7315A1082B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Franklin Gothic Book"/>
              </a:rPr>
              <a:t>Voting Classifier (Ensemble Model) – Best Performer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Combined Logistic Regression, Decision Tree, Gradient Boosting, Random Forest, and </a:t>
            </a:r>
            <a:r>
              <a:rPr lang="en-US" err="1">
                <a:latin typeface="Franklin Gothic Book"/>
              </a:rPr>
              <a:t>XGBoost</a:t>
            </a:r>
            <a:r>
              <a:rPr lang="en-US">
                <a:latin typeface="Franklin Gothic Book"/>
              </a:rPr>
              <a:t> 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Achieved 94-95% accuracy through cross-validation</a:t>
            </a:r>
          </a:p>
          <a:p>
            <a:r>
              <a:rPr lang="en-US">
                <a:latin typeface="Franklin Gothic Book"/>
              </a:rPr>
              <a:t>Cross-validation confirmed ensemble stability (~94-95% mean accuracy)</a:t>
            </a:r>
            <a:endParaRPr lang="en-US"/>
          </a:p>
          <a:p>
            <a:r>
              <a:rPr lang="en-US">
                <a:latin typeface="Franklin Gothic Book"/>
              </a:rPr>
              <a:t>Confusion Matrix Analysis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Few misclassifications; strong correlation between home-team advantage and game stats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Key features: Assists, rebounds, efficiency ratings played significant roles in game predictions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600D-3AFE-0445-AC65-AC2D1A45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Outcomes/Findings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8456-0354-004E-9344-6061E2A4E6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Franklin Gothic Book"/>
              </a:rPr>
              <a:t>Ensemble Learning Outperformed Deep Learning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Voting Classifier (Ensemble Model) achieved 94-95% accuracy, outperforming individual models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Deep Learning model struggled (58-60% accuracy) with structured tabular data</a:t>
            </a:r>
          </a:p>
          <a:p>
            <a:r>
              <a:rPr lang="en-US">
                <a:latin typeface="Franklin Gothic Book"/>
              </a:rPr>
              <a:t>Feature Importance Analysis Identified Key Factors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Assists, rebounds, and efficiency ratings were the strongest predictors of game outcomes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Home-team advantage &amp; shooting percentages played significant roles in predicting wins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2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2B84-8608-7F4E-85F1-35D36FAF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 and Perspectives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24419-985F-8C49-91DA-D808B6E073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 sz="2400" dirty="0">
                <a:latin typeface="Franklin Gothic Book"/>
              </a:rPr>
              <a:t>Feature Engineering Is Critical for Performance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o"/>
            </a:pPr>
            <a:r>
              <a:rPr lang="en-US" sz="2000" dirty="0">
                <a:latin typeface="Franklin Gothic Book"/>
              </a:rPr>
              <a:t>Game stats alone are not enough—contextual features (e.g., back-to-back games, efficiency ratings) significantly impact predictions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Franklin Gothic Book"/>
              </a:rPr>
              <a:t>Ensemble models leverage feature interactions more effectively than deep learning on structured data</a:t>
            </a:r>
          </a:p>
          <a:p>
            <a:r>
              <a:rPr lang="en-US" sz="2400" dirty="0">
                <a:latin typeface="Franklin Gothic Book"/>
              </a:rPr>
              <a:t>Deep Learning Needs More Optimization for Structured 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Franklin Gothic Book"/>
              </a:rPr>
              <a:t>Traditional ML (e.g., Random Forest, </a:t>
            </a:r>
            <a:r>
              <a:rPr lang="en-US" sz="2000" dirty="0" err="1">
                <a:latin typeface="Franklin Gothic Book"/>
              </a:rPr>
              <a:t>XGBoost</a:t>
            </a:r>
            <a:r>
              <a:rPr lang="en-US" sz="2000" dirty="0">
                <a:latin typeface="Franklin Gothic Book"/>
              </a:rPr>
              <a:t>) outperformed deep learning (58-60% accuracy)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Franklin Gothic Book"/>
              </a:rPr>
              <a:t>Neural networks may require more specialized architectures or additional feature engineering</a:t>
            </a:r>
          </a:p>
          <a:p>
            <a:r>
              <a:rPr lang="en-US" sz="2400" dirty="0">
                <a:latin typeface="Franklin Gothic Book"/>
              </a:rPr>
              <a:t>Incorporate Real-Time Game Updates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Franklin Gothic Book"/>
              </a:rPr>
              <a:t>Implement live in-game updates to adjust predictions dynamically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A5BF-633E-524C-9D81-79022947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Bibliographical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6ABC-984E-2B49-A821-5296118D29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 sz="2400">
                <a:latin typeface="Franklin Gothic Book"/>
              </a:rPr>
              <a:t>NBA Game Dataset: </a:t>
            </a:r>
            <a:r>
              <a:rPr lang="en-US" sz="2400">
                <a:latin typeface="Franklin Gothic Book"/>
                <a:hlinkClick r:id="rId2"/>
              </a:rPr>
              <a:t>Kaggle - Nathan Lauga</a:t>
            </a:r>
            <a:endParaRPr lang="en-US" sz="2400">
              <a:latin typeface="Franklin Gothic Book"/>
            </a:endParaRPr>
          </a:p>
          <a:p>
            <a:r>
              <a:rPr lang="en-US" sz="2400">
                <a:latin typeface="Franklin Gothic Book"/>
              </a:rPr>
              <a:t>Basketball-Reference Data: </a:t>
            </a:r>
            <a:r>
              <a:rPr lang="en-US" sz="2400">
                <a:latin typeface="Franklin Gothic Book"/>
                <a:hlinkClick r:id="rId3"/>
              </a:rPr>
              <a:t>Basketball-Reference</a:t>
            </a:r>
            <a:endParaRPr lang="en-US" sz="2400">
              <a:latin typeface="Franklin Gothic Book"/>
            </a:endParaRPr>
          </a:p>
          <a:p>
            <a:r>
              <a:rPr lang="en-US" sz="2400">
                <a:latin typeface="Franklin Gothic Book"/>
              </a:rPr>
              <a:t>NBA Game Prediction with Ensemble Voting Model</a:t>
            </a:r>
          </a:p>
          <a:p>
            <a:pPr lvl="1"/>
            <a:r>
              <a:rPr lang="en-US" sz="2000">
                <a:hlinkClick r:id="rId4"/>
              </a:rPr>
              <a:t>IEEE Xplore</a:t>
            </a:r>
            <a:endParaRPr lang="en-US" sz="2000">
              <a:ea typeface="Calibri"/>
              <a:cs typeface="Calibri"/>
            </a:endParaRPr>
          </a:p>
          <a:p>
            <a:r>
              <a:rPr lang="en-US" sz="2400">
                <a:latin typeface="Franklin Gothic Book"/>
              </a:rPr>
              <a:t>Dynamic Outcome Prediction of an NBA Match</a:t>
            </a:r>
          </a:p>
          <a:p>
            <a:r>
              <a:rPr lang="en-US" sz="2400">
                <a:latin typeface="Franklin Gothic Book"/>
              </a:rPr>
              <a:t>Explainable AI Techniques for NBA Game Prediction</a:t>
            </a:r>
          </a:p>
          <a:p>
            <a:r>
              <a:rPr lang="en-US" sz="2400">
                <a:latin typeface="Franklin Gothic Book"/>
              </a:rPr>
              <a:t>NBA Game Prediction Using Machine Learning Algorithms</a:t>
            </a:r>
          </a:p>
          <a:p>
            <a:r>
              <a:rPr lang="en-US" sz="2400">
                <a:latin typeface="Franklin Gothic Book"/>
              </a:rPr>
              <a:t>Predictive Analysis of NBA Game Outcomes Using Machine Learning</a:t>
            </a:r>
          </a:p>
          <a:p>
            <a:r>
              <a:rPr lang="en-US" sz="2400">
                <a:latin typeface="Franklin Gothic Book"/>
              </a:rPr>
              <a:t>Smart Sports Predictions via Hybrid Simulation: NBA Case Study</a:t>
            </a:r>
          </a:p>
          <a:p>
            <a:endParaRPr lang="en-US">
              <a:latin typeface="Franklin Gothic Book"/>
              <a:ea typeface="Calibri"/>
              <a:cs typeface="Calibri"/>
            </a:endParaRPr>
          </a:p>
          <a:p>
            <a:pPr lvl="1"/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6539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522-7D85-4143-9766-079227A5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!</a:t>
            </a:r>
          </a:p>
        </p:txBody>
      </p:sp>
      <p:pic>
        <p:nvPicPr>
          <p:cNvPr id="4" name="Online Media 3" title="Screen Recording 2025-03-02 at 17.06.39.mov">
            <a:hlinkClick r:id="" action="ppaction://media"/>
            <a:extLst>
              <a:ext uri="{FF2B5EF4-FFF2-40B4-BE49-F238E27FC236}">
                <a16:creationId xmlns:a16="http://schemas.microsoft.com/office/drawing/2014/main" id="{6DD8CDE0-A8C3-142C-0974-97D399DF1B7A}"/>
              </a:ext>
            </a:extLst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43150" y="1392238"/>
            <a:ext cx="7504113" cy="4784725"/>
          </a:xfrm>
        </p:spPr>
      </p:pic>
    </p:spTree>
    <p:extLst>
      <p:ext uri="{BB962C8B-B14F-4D97-AF65-F5344CB8AC3E}">
        <p14:creationId xmlns:p14="http://schemas.microsoft.com/office/powerpoint/2010/main" val="41656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3CA5-8770-C14D-AA8F-67B3C6B0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076" y="1720541"/>
            <a:ext cx="7723848" cy="3413501"/>
          </a:xfrm>
        </p:spPr>
        <p:txBody>
          <a:bodyPr lIns="91440" tIns="45720" rIns="91440" bIns="45720" anchor="ctr"/>
          <a:lstStyle/>
          <a:p>
            <a:pPr algn="ctr"/>
            <a:r>
              <a:rPr lang="en-US" sz="6000">
                <a:latin typeface="Franklin Gothic Medium"/>
              </a:rPr>
              <a:t>Imagine Knowing The Result Of An NBA Game Before It Even Happened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EA1A-481A-0940-B0BA-2FFF7F38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249E-6475-F748-8E67-C370D02A25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Franklin Gothic Book"/>
              </a:rPr>
              <a:t>The NBA is the greatest professional basketball league in the world</a:t>
            </a:r>
          </a:p>
          <a:p>
            <a:r>
              <a:rPr lang="en-US">
                <a:latin typeface="Franklin Gothic Book"/>
              </a:rPr>
              <a:t>30 teams, 1,230 games per season and $11 Billion in Annual Revenue</a:t>
            </a:r>
          </a:p>
          <a:p>
            <a:r>
              <a:rPr lang="en-US">
                <a:latin typeface="Franklin Gothic Book"/>
              </a:rPr>
              <a:t>The number of recorded statistics (points, assists, rebounds, steals, etc.) make it an optimal place to for AI prediction</a:t>
            </a:r>
          </a:p>
          <a:p>
            <a:r>
              <a:rPr lang="en-US">
                <a:latin typeface="Franklin Gothic Book"/>
              </a:rPr>
              <a:t>Teams have transformed the way they played based on advanced sports statistics.</a:t>
            </a:r>
          </a:p>
          <a:p>
            <a:r>
              <a:rPr lang="en-US">
                <a:latin typeface="Franklin Gothic Book"/>
              </a:rPr>
              <a:t>The rise of fantasy sports and sports betting have led many to wonder about the prediction capabilities of AI on sports games</a:t>
            </a:r>
          </a:p>
        </p:txBody>
      </p:sp>
    </p:spTree>
    <p:extLst>
      <p:ext uri="{BB962C8B-B14F-4D97-AF65-F5344CB8AC3E}">
        <p14:creationId xmlns:p14="http://schemas.microsoft.com/office/powerpoint/2010/main" val="21922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43FD-DF7A-0143-BBB6-F8CCF4F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6B41-3CDA-8442-9F9C-691146145C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Franklin Gothic Book"/>
              </a:rPr>
              <a:t>Most prediction models rely on what are known as box-statistics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Points, steals, assists, etc.</a:t>
            </a:r>
          </a:p>
          <a:p>
            <a:r>
              <a:rPr lang="en-US">
                <a:latin typeface="Franklin Gothic Book"/>
              </a:rPr>
              <a:t>The NBA real-world environment features more complex factors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Game-specific variables (back-to-back games, travel fatigue, player injuries)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Advanced analytics (i.e., player plus-minus)</a:t>
            </a:r>
          </a:p>
          <a:p>
            <a:r>
              <a:rPr lang="en-US">
                <a:latin typeface="Franklin Gothic Book"/>
              </a:rPr>
              <a:t>The game is more dynamic than the static box-statistics would leave you to believe.</a:t>
            </a:r>
          </a:p>
          <a:p>
            <a:r>
              <a:rPr lang="en-US">
                <a:latin typeface="Franklin Gothic Book"/>
              </a:rPr>
              <a:t>AI handles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29601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F826-9152-A345-9423-B2B2C1F8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Related solutions / State of Art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85F2-38EC-F445-AEAA-FB200B15DD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 sz="2000">
                <a:latin typeface="Franklin Gothic Book"/>
              </a:rPr>
              <a:t>"Predictive Analysis of NBA Game Outcomes through Machine Learning" (Wang, 2023)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Franklin Gothic Book"/>
              </a:rPr>
              <a:t>Compared </a:t>
            </a:r>
            <a:r>
              <a:rPr lang="en-US" sz="1800">
                <a:latin typeface="Franklin Gothic Book"/>
                <a:ea typeface="+mn-lt"/>
                <a:cs typeface="+mn-lt"/>
              </a:rPr>
              <a:t>Logistic Regression, SVM, Deep Neural Networks (DNN), and Random Forest</a:t>
            </a:r>
            <a:endParaRPr lang="en-US" sz="1800">
              <a:latin typeface="Franklin Gothic Book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Franklin Gothic Book"/>
                <a:ea typeface="Calibri"/>
                <a:cs typeface="Calibri"/>
              </a:rPr>
              <a:t>Found DNN and Random Forest Models produced the highest accuracy</a:t>
            </a:r>
          </a:p>
          <a:p>
            <a:r>
              <a:rPr lang="en-US" sz="2000">
                <a:latin typeface="Franklin Gothic Book"/>
              </a:rPr>
              <a:t>"SMART SPORTS PREDICTIONS VIA HYBRID SIMULATION: NBA CASE STUDY" (Erazo, 2023)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Franklin Gothic Book"/>
              </a:rPr>
              <a:t>Treated NBA teams as "agents" and simulated team strategies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Franklin Gothic Book"/>
              </a:rPr>
              <a:t>Considered player fatigue, rest schedules and coaching adjustments</a:t>
            </a:r>
          </a:p>
          <a:p>
            <a:r>
              <a:rPr lang="en-US" sz="2000">
                <a:latin typeface="Franklin Gothic Book"/>
              </a:rPr>
              <a:t>"NBA Game Prediction Using Machine Learning Algorithm" (</a:t>
            </a:r>
            <a:r>
              <a:rPr lang="en-US" sz="2000" err="1">
                <a:latin typeface="Franklin Gothic Book"/>
              </a:rPr>
              <a:t>Patrot</a:t>
            </a:r>
            <a:r>
              <a:rPr lang="en-US" sz="2000">
                <a:latin typeface="Franklin Gothic Book"/>
              </a:rPr>
              <a:t> et al., 2023)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800">
                <a:latin typeface="Franklin Gothic Book"/>
              </a:rPr>
              <a:t>Used Linear Regression, Decision Trees and SVM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800">
                <a:latin typeface="Franklin Gothic Book"/>
              </a:rPr>
              <a:t>92% accuracy utilizing team-based factors (i.e., Offensive Rating, Defensive Rating, Assist Ratio, Turnover Ratio)</a:t>
            </a:r>
            <a:endParaRPr lang="en-US"/>
          </a:p>
          <a:p>
            <a:r>
              <a:rPr lang="en-US" sz="2000">
                <a:latin typeface="Franklin Gothic Book"/>
              </a:rPr>
              <a:t>"Integration of Machine Learning </a:t>
            </a:r>
            <a:r>
              <a:rPr lang="en-US" sz="2000" err="1">
                <a:latin typeface="Franklin Gothic Book"/>
              </a:rPr>
              <a:t>XGBoost</a:t>
            </a:r>
            <a:r>
              <a:rPr lang="en-US" sz="2000">
                <a:latin typeface="Franklin Gothic Book"/>
              </a:rPr>
              <a:t> and SHAP Models for NBA Prediction" (Ouyang et al., 2024)</a:t>
            </a:r>
          </a:p>
          <a:p>
            <a:r>
              <a:rPr lang="en-US" sz="2000">
                <a:latin typeface="Franklin Gothic Book"/>
              </a:rPr>
              <a:t>"Dynamic Outcome Prediction of an NBA Match" (</a:t>
            </a:r>
            <a:r>
              <a:rPr lang="en-US" sz="2000" err="1">
                <a:latin typeface="Franklin Gothic Book"/>
              </a:rPr>
              <a:t>Kandhway</a:t>
            </a:r>
            <a:r>
              <a:rPr lang="en-US" sz="2000">
                <a:latin typeface="Franklin Gothic Book"/>
              </a:rPr>
              <a:t>, 2023)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Franklin Gothic Book"/>
              </a:rPr>
              <a:t>Built a real-time model that updates predictions quarter-by-quarter.</a:t>
            </a:r>
          </a:p>
        </p:txBody>
      </p:sp>
    </p:spTree>
    <p:extLst>
      <p:ext uri="{BB962C8B-B14F-4D97-AF65-F5344CB8AC3E}">
        <p14:creationId xmlns:p14="http://schemas.microsoft.com/office/powerpoint/2010/main" val="27638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995-1BB6-964B-8AFE-583FBD77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Solution /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E80E-49C7-2E45-AA8D-6E92A3E0B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 sz="2400">
                <a:latin typeface="Franklin Gothic Book"/>
              </a:rPr>
              <a:t>The goal of this project is to develop a model that outperforms traditional basic prediction models. This is done using historical data, as well as team and player data.</a:t>
            </a:r>
          </a:p>
          <a:p>
            <a:r>
              <a:rPr lang="en-US" sz="2400">
                <a:latin typeface="Franklin Gothic Book"/>
              </a:rPr>
              <a:t>The aim is to be able to accurately select: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>
                <a:latin typeface="Franklin Gothic Book"/>
              </a:rPr>
              <a:t>NBA Game Winners</a:t>
            </a:r>
            <a:r>
              <a:rPr lang="en-US" sz="2000">
                <a:latin typeface="Franklin Gothic Book"/>
              </a:rPr>
              <a:t> (classification: 0 = loss, 1 = win)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>
                <a:latin typeface="Franklin Gothic Book"/>
              </a:rPr>
              <a:t>Final Game Scores</a:t>
            </a:r>
            <a:r>
              <a:rPr lang="en-US" sz="2000">
                <a:latin typeface="Franklin Gothic Book"/>
              </a:rPr>
              <a:t> (regression)</a:t>
            </a:r>
          </a:p>
          <a:p>
            <a:r>
              <a:rPr lang="en-US" sz="2400">
                <a:latin typeface="Franklin Gothic Book"/>
              </a:rPr>
              <a:t>Contributions: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Franklin Gothic Book"/>
              </a:rPr>
              <a:t>Data-Driven Feature Engineering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>
                <a:latin typeface="Franklin Gothic Book"/>
              </a:rPr>
              <a:t>Player and team stats: Assists, Rebounds, Shooting %</a:t>
            </a:r>
            <a:endParaRPr lang="en-US" sz="1800">
              <a:latin typeface="Franklin Gothic Book" panose="020B0503020102020204" pitchFamily="34" charset="0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>
                <a:latin typeface="Franklin Gothic Book"/>
              </a:rPr>
              <a:t>Advanced metrics: Win Shares, Player Efficiency Ratings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>
                <a:latin typeface="Franklin Gothic Book"/>
              </a:rPr>
              <a:t>Contextual factors: Back-to-back games, home-court advantage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Franklin Gothic Book"/>
              </a:rPr>
              <a:t>Data Preprocessing &amp; Normalization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latin typeface="Franklin Gothic Book"/>
              </a:rPr>
              <a:t>Clean + Standardized NBA game datasets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latin typeface="Franklin Gothic Book"/>
              </a:rPr>
              <a:t>Normalized numeric features</a:t>
            </a:r>
          </a:p>
        </p:txBody>
      </p:sp>
    </p:spTree>
    <p:extLst>
      <p:ext uri="{BB962C8B-B14F-4D97-AF65-F5344CB8AC3E}">
        <p14:creationId xmlns:p14="http://schemas.microsoft.com/office/powerpoint/2010/main" val="121417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784-9BD3-D143-88B2-F97D61FF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FBF1-6D02-AD48-B9DC-7F3193C37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Franklin Gothic Book"/>
              </a:rPr>
              <a:t>NBA Game Data was collected from Kaggle, which included: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All NBA games from the 2004 season to December 2020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Franklin Gothic Book"/>
              </a:rPr>
              <a:t>Detailed player and team statistics from the 2004 season to December 2020</a:t>
            </a:r>
          </a:p>
          <a:p>
            <a:r>
              <a:rPr lang="en-US">
                <a:latin typeface="Franklin Gothic Book"/>
              </a:rPr>
              <a:t>The NBA Game Data from Kaggle is sourced from NBA.com</a:t>
            </a:r>
          </a:p>
        </p:txBody>
      </p:sp>
    </p:spTree>
    <p:extLst>
      <p:ext uri="{BB962C8B-B14F-4D97-AF65-F5344CB8AC3E}">
        <p14:creationId xmlns:p14="http://schemas.microsoft.com/office/powerpoint/2010/main" val="244507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784-9BD3-D143-88B2-F97D61FF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FBF1-6D02-AD48-B9DC-7F3193C37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 sz="2400">
                <a:latin typeface="Franklin Gothic Book"/>
              </a:rPr>
              <a:t>Dataset: Sourced from a public </a:t>
            </a:r>
            <a:r>
              <a:rPr lang="en-US" sz="2400">
                <a:latin typeface="Franklin Gothic Book"/>
                <a:hlinkClick r:id="rId2"/>
              </a:rPr>
              <a:t>NBA historical dataset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Franklin Gothic Book"/>
              </a:rPr>
              <a:t>games.csv → Game-by-game stats &amp; outcomes (e.g., scores, shooting percentages, assists, rebounds)</a:t>
            </a:r>
            <a:endParaRPr lang="en-US" sz="2000">
              <a:latin typeface="Franklin Gothic Book" panose="020B0503020102020204" pitchFamily="34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Franklin Gothic Book"/>
              </a:rPr>
              <a:t>teams.csv → Team metadata (e.g., team names, locations, conferences)</a:t>
            </a:r>
          </a:p>
          <a:p>
            <a:r>
              <a:rPr lang="en-US" sz="2400">
                <a:latin typeface="Franklin Gothic Book"/>
              </a:rPr>
              <a:t>26,000+ games analyzed across multiple NBA seasons.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Franklin Gothic Book"/>
              </a:rPr>
              <a:t>Data Cleaning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latin typeface="Franklin Gothic Book"/>
              </a:rPr>
              <a:t>Dropped Unnecessary Columns (i.e., GAME_ID)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latin typeface="Franklin Gothic Book"/>
              </a:rPr>
              <a:t>Date Handling (Turned GAME_DATE_EST into numerical format)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latin typeface="Franklin Gothic Book"/>
              </a:rPr>
              <a:t>Missing Data (Filled missing data values using the median of each feature)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Franklin Gothic Book"/>
              </a:rPr>
              <a:t>Feature Engineering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Franklin Gothic Book"/>
              </a:rPr>
              <a:t>Data Normalization</a:t>
            </a:r>
          </a:p>
          <a:p>
            <a:r>
              <a:rPr lang="en-US" sz="2400">
                <a:latin typeface="Franklin Gothic Book"/>
              </a:rPr>
              <a:t>Train-Test Split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Franklin Gothic Book"/>
                <a:ea typeface="+mn-lt"/>
                <a:cs typeface="+mn-lt"/>
              </a:rPr>
              <a:t>Features (</a:t>
            </a:r>
            <a:r>
              <a:rPr lang="en-US" sz="2000">
                <a:latin typeface="Franklin Gothic Book"/>
              </a:rPr>
              <a:t>X</a:t>
            </a:r>
            <a:r>
              <a:rPr lang="en-US" sz="2000">
                <a:latin typeface="Franklin Gothic Book"/>
                <a:ea typeface="+mn-lt"/>
                <a:cs typeface="+mn-lt"/>
              </a:rPr>
              <a:t>): Game statistics &amp; engineered metrics.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Franklin Gothic Book"/>
                <a:ea typeface="+mn-lt"/>
                <a:cs typeface="+mn-lt"/>
              </a:rPr>
              <a:t>Target (</a:t>
            </a:r>
            <a:r>
              <a:rPr lang="en-US" sz="2000">
                <a:latin typeface="Franklin Gothic Book"/>
              </a:rPr>
              <a:t>y</a:t>
            </a:r>
            <a:r>
              <a:rPr lang="en-US" sz="2000">
                <a:latin typeface="Franklin Gothic Book"/>
                <a:ea typeface="+mn-lt"/>
                <a:cs typeface="+mn-lt"/>
              </a:rPr>
              <a:t>): </a:t>
            </a:r>
            <a:r>
              <a:rPr lang="en-US" sz="2000">
                <a:latin typeface="Franklin Gothic Book"/>
              </a:rPr>
              <a:t>HOME_TEAM_WINS</a:t>
            </a:r>
            <a:r>
              <a:rPr lang="en-US" sz="2000">
                <a:latin typeface="Franklin Gothic Book"/>
                <a:ea typeface="+mn-lt"/>
                <a:cs typeface="+mn-lt"/>
              </a:rPr>
              <a:t> (binary: 1 = win, 0 = loss).</a:t>
            </a:r>
            <a:endParaRPr lang="en-US" sz="2000">
              <a:latin typeface="Franklin Gothic Book"/>
            </a:endParaRPr>
          </a:p>
          <a:p>
            <a:endParaRPr lang="en-US" sz="240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415987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696-5D4A-FA41-9782-D300D38A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Methodology: Machine Learning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AE31-30DF-0C47-B923-A567D1816D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>
              <a:buFont typeface="Arial"/>
              <a:buChar char="•"/>
            </a:pPr>
            <a:r>
              <a:rPr lang="en-US">
                <a:latin typeface="Franklin Gothic Book"/>
              </a:rPr>
              <a:t>Explored multiple ML models to establish baselines</a:t>
            </a:r>
          </a:p>
          <a:p>
            <a:pPr marL="971550" lvl="1" indent="-285750">
              <a:buFont typeface="Arial"/>
              <a:buChar char="•"/>
            </a:pPr>
            <a:r>
              <a:rPr lang="en-US"/>
              <a:t>Used Logistic Regression, KNN, SVM, Decision Tree, Gradient Boosting, Random Forest, and </a:t>
            </a:r>
            <a:r>
              <a:rPr lang="en-US" err="1"/>
              <a:t>XGBoost</a:t>
            </a:r>
            <a:endParaRPr lang="en-US"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US"/>
              <a:t>Applied hyperparameter tuning to optimize performance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>
                <a:latin typeface="Franklin Gothic Book"/>
              </a:rPr>
              <a:t>Implemented a Voting Classifier for ensemble learning</a:t>
            </a:r>
          </a:p>
          <a:p>
            <a:pPr marL="971550" lvl="1" indent="-285750">
              <a:buFont typeface="Arial"/>
              <a:buChar char="•"/>
            </a:pPr>
            <a:r>
              <a:rPr lang="en-US"/>
              <a:t>Combined Random Forest, Gradient Boosting, </a:t>
            </a:r>
            <a:r>
              <a:rPr lang="en-US" err="1"/>
              <a:t>XGBoost</a:t>
            </a:r>
            <a:r>
              <a:rPr lang="en-US"/>
              <a:t>, and others</a:t>
            </a:r>
          </a:p>
          <a:p>
            <a:pPr marL="971550" lvl="1" indent="-285750">
              <a:buFont typeface="Arial"/>
              <a:buChar char="•"/>
            </a:pPr>
            <a:r>
              <a:rPr lang="en-US"/>
              <a:t>Achieved 95.18% accuracy, outperforming individual models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>
                <a:latin typeface="Franklin Gothic Book"/>
              </a:rPr>
              <a:t>Feature engineering improved model performance</a:t>
            </a:r>
          </a:p>
          <a:p>
            <a:pPr marL="971550" lvl="1" indent="-285750">
              <a:buFont typeface="Arial"/>
              <a:buChar char="•"/>
            </a:pPr>
            <a:r>
              <a:rPr lang="en-US"/>
              <a:t>Created new metrics (Win Shares, Efficiency Ratings, Assist/Rebound Differentials)</a:t>
            </a:r>
          </a:p>
          <a:p>
            <a:pPr marL="971550" lvl="1" indent="-285750">
              <a:buFont typeface="Arial"/>
              <a:buChar char="•"/>
            </a:pPr>
            <a:r>
              <a:rPr lang="en-US"/>
              <a:t>Encoded categorical variables and normalized continuous features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22A42B6-56D5-6440-86E6-7006FC53B59A}" vid="{CD8EB4FB-6531-A248-888A-0E93811EC0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63D58A3120CF4DB904B6DB8C54D74B" ma:contentTypeVersion="8" ma:contentTypeDescription="Create a new document." ma:contentTypeScope="" ma:versionID="40d930941b67917b2f165f60cba3d386">
  <xsd:schema xmlns:xsd="http://www.w3.org/2001/XMLSchema" xmlns:xs="http://www.w3.org/2001/XMLSchema" xmlns:p="http://schemas.microsoft.com/office/2006/metadata/properties" xmlns:ns2="fe4f8641-5a6f-42ba-ad70-438514c97f42" targetNamespace="http://schemas.microsoft.com/office/2006/metadata/properties" ma:root="true" ma:fieldsID="d2d8abeb3d4267aafa59067d48da50b7" ns2:_="">
    <xsd:import namespace="fe4f8641-5a6f-42ba-ad70-438514c97f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f8641-5a6f-42ba-ad70-438514c97f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F81E-7771-410B-941C-865C352628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112328A-FA6A-49FD-A4D0-7C06D707C4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47220E-446F-4EFB-B43D-6B17A5F8DB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4f8641-5a6f-42ba-ad70-438514c97f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Score and Winner Prediction Using NBA Analytics</vt:lpstr>
      <vt:lpstr>Imagine Knowing The Result Of An NBA Game Before It Even Happened</vt:lpstr>
      <vt:lpstr>Context and Introduction</vt:lpstr>
      <vt:lpstr>Problem and Challenges</vt:lpstr>
      <vt:lpstr>Related solutions / State of Art</vt:lpstr>
      <vt:lpstr>Overview of Solution / Contributions</vt:lpstr>
      <vt:lpstr>Data Collecting</vt:lpstr>
      <vt:lpstr>Data Preprocessing</vt:lpstr>
      <vt:lpstr>Methodology: Machine Learning Models</vt:lpstr>
      <vt:lpstr>Methodology: Deep Learning Models</vt:lpstr>
      <vt:lpstr>Model selection and parameters</vt:lpstr>
      <vt:lpstr>Model selection and parameters</vt:lpstr>
      <vt:lpstr>Network Training – Validation - Testing </vt:lpstr>
      <vt:lpstr>Evaluations – Performance – comparing </vt:lpstr>
      <vt:lpstr>Outcomes/Findings</vt:lpstr>
      <vt:lpstr>Lessons learned and Perspectives </vt:lpstr>
      <vt:lpstr>Bibliographical References</vt:lpstr>
      <vt:lpstr>Demo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Youakim BADR</dc:creator>
  <cp:revision>7</cp:revision>
  <dcterms:created xsi:type="dcterms:W3CDTF">2018-11-27T04:22:11Z</dcterms:created>
  <dcterms:modified xsi:type="dcterms:W3CDTF">2025-03-02T23:49:59Z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0x0101008763D58A3120CF4DB904B6DB8C54D74B</vt:lpwstr>
  </property>
</Properties>
</file>