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5d19b6a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5d19b6a0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d19b6a0bc_0_9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d19b6a0bc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d19b6a0b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d19b6a0b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d19b6a0b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d19b6a0b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d19b6a0bc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d19b6a0b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d19b6a0b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d19b6a0b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d19b6a0b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d19b6a0b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d179250a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d179250a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d1fc99a48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d1fc99a48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5d1fc99a48_2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d1fc99a48_2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d179250af_24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d179250af_24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d19b6a0b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5d19b6a0bc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d179250af_24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d179250af_24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d179250af_2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d179250af_2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d19b6a0b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5d19b6a0bc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d19b6a0b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d19b6a0b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d19b6a0b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d19b6a0b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d19b6a0b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5d19b6a0bc_0_5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d19b6a0bc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19b6a0bc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d19b6a0bc_0_6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d19b6a0bc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d19b6a0bc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5d19b6a0bc_0_8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4"/>
          <p:cNvSpPr txBox="1"/>
          <p:nvPr>
            <p:ph type="title"/>
          </p:nvPr>
        </p:nvSpPr>
        <p:spPr>
          <a:xfrm>
            <a:off x="395536" y="205978"/>
            <a:ext cx="6120600" cy="6375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4" name="Google Shape;64;p14"/>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5" name="Google Shape;65;p14"/>
          <p:cNvSpPr txBox="1"/>
          <p:nvPr>
            <p:ph idx="11" type="ftr"/>
          </p:nvPr>
        </p:nvSpPr>
        <p:spPr>
          <a:xfrm>
            <a:off x="2195736" y="4677985"/>
            <a:ext cx="4392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1" sz="9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4"/>
          <p:cNvSpPr txBox="1"/>
          <p:nvPr>
            <p:ph idx="12" type="sldNum"/>
          </p:nvPr>
        </p:nvSpPr>
        <p:spPr>
          <a:xfrm>
            <a:off x="8532440" y="4677985"/>
            <a:ext cx="611400" cy="219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1" sz="1200">
                <a:solidFill>
                  <a:schemeClr val="dk1"/>
                </a:solidFill>
                <a:latin typeface="Calibri"/>
                <a:ea typeface="Calibri"/>
                <a:cs typeface="Calibri"/>
                <a:sym typeface="Calibri"/>
              </a:defRPr>
            </a:lvl1pPr>
            <a:lvl2pPr indent="0" lvl="1" marL="0" marR="0" rtl="0" algn="l">
              <a:spcBef>
                <a:spcPts val="0"/>
              </a:spcBef>
              <a:buNone/>
              <a:defRPr b="1" sz="1200">
                <a:solidFill>
                  <a:schemeClr val="dk1"/>
                </a:solidFill>
                <a:latin typeface="Calibri"/>
                <a:ea typeface="Calibri"/>
                <a:cs typeface="Calibri"/>
                <a:sym typeface="Calibri"/>
              </a:defRPr>
            </a:lvl2pPr>
            <a:lvl3pPr indent="0" lvl="2" marL="0" marR="0" rtl="0" algn="l">
              <a:spcBef>
                <a:spcPts val="0"/>
              </a:spcBef>
              <a:buNone/>
              <a:defRPr b="1" sz="1200">
                <a:solidFill>
                  <a:schemeClr val="dk1"/>
                </a:solidFill>
                <a:latin typeface="Calibri"/>
                <a:ea typeface="Calibri"/>
                <a:cs typeface="Calibri"/>
                <a:sym typeface="Calibri"/>
              </a:defRPr>
            </a:lvl3pPr>
            <a:lvl4pPr indent="0" lvl="3" marL="0" marR="0" rtl="0" algn="l">
              <a:spcBef>
                <a:spcPts val="0"/>
              </a:spcBef>
              <a:buNone/>
              <a:defRPr b="1" sz="1200">
                <a:solidFill>
                  <a:schemeClr val="dk1"/>
                </a:solidFill>
                <a:latin typeface="Calibri"/>
                <a:ea typeface="Calibri"/>
                <a:cs typeface="Calibri"/>
                <a:sym typeface="Calibri"/>
              </a:defRPr>
            </a:lvl4pPr>
            <a:lvl5pPr indent="0" lvl="4" marL="0" marR="0" rtl="0" algn="l">
              <a:spcBef>
                <a:spcPts val="0"/>
              </a:spcBef>
              <a:buNone/>
              <a:defRPr b="1" sz="1200">
                <a:solidFill>
                  <a:schemeClr val="dk1"/>
                </a:solidFill>
                <a:latin typeface="Calibri"/>
                <a:ea typeface="Calibri"/>
                <a:cs typeface="Calibri"/>
                <a:sym typeface="Calibri"/>
              </a:defRPr>
            </a:lvl5pPr>
            <a:lvl6pPr indent="0" lvl="5" marL="0" marR="0" rtl="0" algn="l">
              <a:spcBef>
                <a:spcPts val="0"/>
              </a:spcBef>
              <a:buNone/>
              <a:defRPr b="1" sz="1200">
                <a:solidFill>
                  <a:schemeClr val="dk1"/>
                </a:solidFill>
                <a:latin typeface="Calibri"/>
                <a:ea typeface="Calibri"/>
                <a:cs typeface="Calibri"/>
                <a:sym typeface="Calibri"/>
              </a:defRPr>
            </a:lvl6pPr>
            <a:lvl7pPr indent="0" lvl="6" marL="0" marR="0" rtl="0" algn="l">
              <a:spcBef>
                <a:spcPts val="0"/>
              </a:spcBef>
              <a:buNone/>
              <a:defRPr b="1" sz="1200">
                <a:solidFill>
                  <a:schemeClr val="dk1"/>
                </a:solidFill>
                <a:latin typeface="Calibri"/>
                <a:ea typeface="Calibri"/>
                <a:cs typeface="Calibri"/>
                <a:sym typeface="Calibri"/>
              </a:defRPr>
            </a:lvl7pPr>
            <a:lvl8pPr indent="0" lvl="7" marL="0" marR="0" rtl="0" algn="l">
              <a:spcBef>
                <a:spcPts val="0"/>
              </a:spcBef>
              <a:buNone/>
              <a:defRPr b="1" sz="1200">
                <a:solidFill>
                  <a:schemeClr val="dk1"/>
                </a:solidFill>
                <a:latin typeface="Calibri"/>
                <a:ea typeface="Calibri"/>
                <a:cs typeface="Calibri"/>
                <a:sym typeface="Calibri"/>
              </a:defRPr>
            </a:lvl8pPr>
            <a:lvl9pPr indent="0" lvl="8" marL="0" marR="0" rtl="0" algn="l">
              <a:spcBef>
                <a:spcPts val="0"/>
              </a:spcBef>
              <a:buNone/>
              <a:defRPr b="1" sz="12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5"/>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9" name="Google Shape;69;p15"/>
          <p:cNvSpPr/>
          <p:nvPr>
            <p:ph idx="2" type="pic"/>
          </p:nvPr>
        </p:nvSpPr>
        <p:spPr>
          <a:xfrm>
            <a:off x="1792288" y="459581"/>
            <a:ext cx="5486400" cy="3086100"/>
          </a:xfrm>
          <a:prstGeom prst="rect">
            <a:avLst/>
          </a:prstGeom>
          <a:noFill/>
          <a:ln>
            <a:noFill/>
          </a:ln>
        </p:spPr>
        <p:txBody>
          <a:bodyPr anchorCtr="0" anchor="t" bIns="34275" lIns="68575" spcFirstLastPara="1" rIns="68575" wrap="square" tIns="34275">
            <a:noAutofit/>
          </a:bodyPr>
          <a:lstStyle>
            <a:lvl1pPr lvl="0" marR="0" rtl="0" algn="l">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0" name="Google Shape;70;p15"/>
          <p:cNvSpPr txBox="1"/>
          <p:nvPr>
            <p:ph idx="1" type="body"/>
          </p:nvPr>
        </p:nvSpPr>
        <p:spPr>
          <a:xfrm>
            <a:off x="1792288" y="4025503"/>
            <a:ext cx="5486400" cy="6036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1" name="Google Shape;71;p15"/>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5"/>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5"/>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16"/>
          <p:cNvSpPr txBox="1"/>
          <p:nvPr>
            <p:ph type="ctrTitle"/>
          </p:nvPr>
        </p:nvSpPr>
        <p:spPr>
          <a:xfrm>
            <a:off x="685800" y="1597819"/>
            <a:ext cx="7772400" cy="11025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6" name="Google Shape;76;p16"/>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Autofit/>
          </a:bodyPr>
          <a:lstStyle>
            <a:lvl1pPr lvl="0" rtl="0" algn="ctr">
              <a:spcBef>
                <a:spcPts val="500"/>
              </a:spcBef>
              <a:spcAft>
                <a:spcPts val="0"/>
              </a:spcAft>
              <a:buClr>
                <a:srgbClr val="888888"/>
              </a:buClr>
              <a:buSzPts val="2400"/>
              <a:buNone/>
              <a:defRPr>
                <a:solidFill>
                  <a:srgbClr val="888888"/>
                </a:solidFill>
              </a:defRPr>
            </a:lvl1pPr>
            <a:lvl2pPr lvl="1" rtl="0" algn="ctr">
              <a:spcBef>
                <a:spcPts val="400"/>
              </a:spcBef>
              <a:spcAft>
                <a:spcPts val="0"/>
              </a:spcAft>
              <a:buClr>
                <a:srgbClr val="888888"/>
              </a:buClr>
              <a:buSzPts val="2100"/>
              <a:buNone/>
              <a:defRPr>
                <a:solidFill>
                  <a:srgbClr val="888888"/>
                </a:solidFill>
              </a:defRPr>
            </a:lvl2pPr>
            <a:lvl3pPr lvl="2" rtl="0" algn="ctr">
              <a:spcBef>
                <a:spcPts val="400"/>
              </a:spcBef>
              <a:spcAft>
                <a:spcPts val="0"/>
              </a:spcAft>
              <a:buClr>
                <a:srgbClr val="888888"/>
              </a:buClr>
              <a:buSzPts val="1800"/>
              <a:buNone/>
              <a:defRPr>
                <a:solidFill>
                  <a:srgbClr val="888888"/>
                </a:solidFill>
              </a:defRPr>
            </a:lvl3pPr>
            <a:lvl4pPr lvl="3" rtl="0" algn="ctr">
              <a:spcBef>
                <a:spcPts val="300"/>
              </a:spcBef>
              <a:spcAft>
                <a:spcPts val="0"/>
              </a:spcAft>
              <a:buClr>
                <a:srgbClr val="888888"/>
              </a:buClr>
              <a:buSzPts val="1500"/>
              <a:buNone/>
              <a:defRPr>
                <a:solidFill>
                  <a:srgbClr val="888888"/>
                </a:solidFill>
              </a:defRPr>
            </a:lvl4pPr>
            <a:lvl5pPr lvl="4" rtl="0" algn="ctr">
              <a:spcBef>
                <a:spcPts val="300"/>
              </a:spcBef>
              <a:spcAft>
                <a:spcPts val="0"/>
              </a:spcAft>
              <a:buClr>
                <a:srgbClr val="888888"/>
              </a:buClr>
              <a:buSzPts val="15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sp>
        <p:nvSpPr>
          <p:cNvPr id="77" name="Google Shape;77;p16"/>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p16"/>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Google Shape;79;p16"/>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3000"/>
              <a:buFont typeface="Calibri"/>
              <a:buNone/>
              <a:defRPr b="1" i="0" sz="30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2" name="Google Shape;82;p17"/>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Clr>
                <a:srgbClr val="888888"/>
              </a:buClr>
              <a:buSzPts val="1500"/>
              <a:buNone/>
              <a:defRPr sz="1500">
                <a:solidFill>
                  <a:srgbClr val="888888"/>
                </a:solidFill>
              </a:defRPr>
            </a:lvl1pPr>
            <a:lvl2pPr indent="-228600" lvl="1" marL="914400" rtl="0" algn="l">
              <a:spcBef>
                <a:spcPts val="300"/>
              </a:spcBef>
              <a:spcAft>
                <a:spcPts val="0"/>
              </a:spcAft>
              <a:buClr>
                <a:srgbClr val="888888"/>
              </a:buClr>
              <a:buSzPts val="1400"/>
              <a:buNone/>
              <a:defRPr sz="1400">
                <a:solidFill>
                  <a:srgbClr val="888888"/>
                </a:solidFill>
              </a:defRPr>
            </a:lvl2pPr>
            <a:lvl3pPr indent="-228600" lvl="2" marL="1371600" rtl="0" algn="l">
              <a:spcBef>
                <a:spcPts val="200"/>
              </a:spcBef>
              <a:spcAft>
                <a:spcPts val="0"/>
              </a:spcAft>
              <a:buClr>
                <a:srgbClr val="888888"/>
              </a:buClr>
              <a:buSzPts val="1200"/>
              <a:buNone/>
              <a:defRPr sz="1200">
                <a:solidFill>
                  <a:srgbClr val="888888"/>
                </a:solidFill>
              </a:defRPr>
            </a:lvl3pPr>
            <a:lvl4pPr indent="-228600" lvl="3" marL="1828800" rtl="0" algn="l">
              <a:spcBef>
                <a:spcPts val="200"/>
              </a:spcBef>
              <a:spcAft>
                <a:spcPts val="0"/>
              </a:spcAft>
              <a:buClr>
                <a:srgbClr val="888888"/>
              </a:buClr>
              <a:buSzPts val="1100"/>
              <a:buNone/>
              <a:defRPr sz="1100">
                <a:solidFill>
                  <a:srgbClr val="888888"/>
                </a:solidFill>
              </a:defRPr>
            </a:lvl4pPr>
            <a:lvl5pPr indent="-228600" lvl="4" marL="2286000" rtl="0" algn="l">
              <a:spcBef>
                <a:spcPts val="2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83" name="Google Shape;83;p17"/>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p17"/>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5" name="Google Shape;85;p17"/>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8"/>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8" name="Google Shape;88;p18"/>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dk1"/>
              </a:buClr>
              <a:buSzPts val="2100"/>
              <a:buChar char="•"/>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89" name="Google Shape;89;p18"/>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Clr>
                <a:schemeClr val="dk1"/>
              </a:buClr>
              <a:buSzPts val="2100"/>
              <a:buChar char="•"/>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90" name="Google Shape;90;p18"/>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1" name="Google Shape;91;p18"/>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18"/>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19"/>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5" name="Google Shape;95;p19"/>
          <p:cNvSpPr txBox="1"/>
          <p:nvPr>
            <p:ph idx="1" type="body"/>
          </p:nvPr>
        </p:nvSpPr>
        <p:spPr>
          <a:xfrm>
            <a:off x="457200" y="1151335"/>
            <a:ext cx="4040100" cy="4800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6" name="Google Shape;96;p19"/>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97" name="Google Shape;97;p19"/>
          <p:cNvSpPr txBox="1"/>
          <p:nvPr>
            <p:ph idx="3" type="body"/>
          </p:nvPr>
        </p:nvSpPr>
        <p:spPr>
          <a:xfrm>
            <a:off x="4645026" y="1151335"/>
            <a:ext cx="4041600" cy="4800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8" name="Google Shape;98;p19"/>
          <p:cNvSpPr txBox="1"/>
          <p:nvPr>
            <p:ph idx="4" type="body"/>
          </p:nvPr>
        </p:nvSpPr>
        <p:spPr>
          <a:xfrm>
            <a:off x="4645026" y="1631156"/>
            <a:ext cx="40416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99" name="Google Shape;99;p19"/>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0" name="Google Shape;100;p19"/>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1" name="Google Shape;101;p19"/>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4" name="Google Shape;104;p20"/>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0"/>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6" name="Google Shape;106;p20"/>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1"/>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0" name="Google Shape;110;p21"/>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457201" y="204788"/>
            <a:ext cx="3008400" cy="8715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3" name="Google Shape;113;p22"/>
          <p:cNvSpPr txBox="1"/>
          <p:nvPr>
            <p:ph idx="1" type="body"/>
          </p:nvPr>
        </p:nvSpPr>
        <p:spPr>
          <a:xfrm>
            <a:off x="3575050" y="204788"/>
            <a:ext cx="5111700" cy="43896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Char char="•"/>
              <a:defRPr sz="2400"/>
            </a:lvl1pPr>
            <a:lvl2pPr indent="-361950" lvl="1" marL="914400" rtl="0" algn="l">
              <a:spcBef>
                <a:spcPts val="400"/>
              </a:spcBef>
              <a:spcAft>
                <a:spcPts val="0"/>
              </a:spcAft>
              <a:buClr>
                <a:schemeClr val="dk1"/>
              </a:buClr>
              <a:buSzPts val="2100"/>
              <a:buChar char="–"/>
              <a:defRPr sz="2100"/>
            </a:lvl2pPr>
            <a:lvl3pPr indent="-342900" lvl="2" marL="1371600" rtl="0" algn="l">
              <a:spcBef>
                <a:spcPts val="400"/>
              </a:spcBef>
              <a:spcAft>
                <a:spcPts val="0"/>
              </a:spcAft>
              <a:buClr>
                <a:schemeClr val="dk1"/>
              </a:buClr>
              <a:buSzPts val="1800"/>
              <a:buChar char="•"/>
              <a:defRPr sz="1800"/>
            </a:lvl3pPr>
            <a:lvl4pPr indent="-323850" lvl="3" marL="1828800" rtl="0" algn="l">
              <a:spcBef>
                <a:spcPts val="300"/>
              </a:spcBef>
              <a:spcAft>
                <a:spcPts val="0"/>
              </a:spcAft>
              <a:buClr>
                <a:schemeClr val="dk1"/>
              </a:buClr>
              <a:buSzPts val="1500"/>
              <a:buChar char="–"/>
              <a:defRPr sz="1500"/>
            </a:lvl4pPr>
            <a:lvl5pPr indent="-323850" lvl="4" marL="2286000" rtl="0" algn="l">
              <a:spcBef>
                <a:spcPts val="3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14" name="Google Shape;114;p22"/>
          <p:cNvSpPr txBox="1"/>
          <p:nvPr>
            <p:ph idx="2" type="body"/>
          </p:nvPr>
        </p:nvSpPr>
        <p:spPr>
          <a:xfrm>
            <a:off x="457201" y="1076326"/>
            <a:ext cx="3008400" cy="35184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15" name="Google Shape;115;p22"/>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6" name="Google Shape;116;p22"/>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2"/>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3"/>
          <p:cNvSpPr txBox="1"/>
          <p:nvPr>
            <p:ph idx="1" type="body"/>
          </p:nvPr>
        </p:nvSpPr>
        <p:spPr>
          <a:xfrm rot="5400000">
            <a:off x="2874750" y="-1217399"/>
            <a:ext cx="3394500" cy="82296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23"/>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2" name="Google Shape;122;p2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23"/>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5463750" y="1371629"/>
            <a:ext cx="4388700" cy="20574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6" name="Google Shape;126;p24"/>
          <p:cNvSpPr txBox="1"/>
          <p:nvPr>
            <p:ph idx="1" type="body"/>
          </p:nvPr>
        </p:nvSpPr>
        <p:spPr>
          <a:xfrm rot="5400000">
            <a:off x="1272750" y="-609571"/>
            <a:ext cx="4388700" cy="60198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7" name="Google Shape;127;p24"/>
          <p:cNvSpPr txBox="1"/>
          <p:nvPr>
            <p:ph idx="10" type="dt"/>
          </p:nvPr>
        </p:nvSpPr>
        <p:spPr>
          <a:xfrm>
            <a:off x="457200"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4"/>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4"/>
          <p:cNvSpPr txBox="1"/>
          <p:nvPr>
            <p:ph idx="12" type="sldNum"/>
          </p:nvPr>
        </p:nvSpPr>
        <p:spPr>
          <a:xfrm>
            <a:off x="6553200" y="4767263"/>
            <a:ext cx="21336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26"/>
          <p:cNvSpPr/>
          <p:nvPr/>
        </p:nvSpPr>
        <p:spPr>
          <a:xfrm>
            <a:off x="0" y="2514600"/>
            <a:ext cx="8686800" cy="2057400"/>
          </a:xfrm>
          <a:prstGeom prst="rect">
            <a:avLst/>
          </a:prstGeom>
          <a:solidFill>
            <a:srgbClr val="10114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8" name="Google Shape;138;p26"/>
          <p:cNvSpPr/>
          <p:nvPr/>
        </p:nvSpPr>
        <p:spPr>
          <a:xfrm>
            <a:off x="2895600" y="4572000"/>
            <a:ext cx="2895600" cy="570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9" name="Google Shape;139;p26"/>
          <p:cNvSpPr/>
          <p:nvPr/>
        </p:nvSpPr>
        <p:spPr>
          <a:xfrm>
            <a:off x="0" y="4572000"/>
            <a:ext cx="2895600" cy="570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0" name="Google Shape;140;p26"/>
          <p:cNvSpPr/>
          <p:nvPr/>
        </p:nvSpPr>
        <p:spPr>
          <a:xfrm>
            <a:off x="5791200" y="4572000"/>
            <a:ext cx="2895600" cy="570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1" name="Google Shape;141;p26"/>
          <p:cNvSpPr txBox="1"/>
          <p:nvPr>
            <p:ph idx="1" type="body"/>
          </p:nvPr>
        </p:nvSpPr>
        <p:spPr>
          <a:xfrm>
            <a:off x="2514600" y="4057650"/>
            <a:ext cx="6019800" cy="400200"/>
          </a:xfrm>
          <a:prstGeom prst="rect">
            <a:avLst/>
          </a:prstGeom>
          <a:noFill/>
          <a:ln>
            <a:noFill/>
          </a:ln>
        </p:spPr>
        <p:txBody>
          <a:bodyPr anchorCtr="0" anchor="b" bIns="34275" lIns="68575" spcFirstLastPara="1" rIns="68575" wrap="square" tIns="34275">
            <a:noAutofit/>
          </a:bodyPr>
          <a:lstStyle>
            <a:lvl1pPr indent="-228600" lvl="0" marL="457200" rtl="0" algn="r">
              <a:lnSpc>
                <a:spcPct val="100000"/>
              </a:lnSpc>
              <a:spcBef>
                <a:spcPts val="0"/>
              </a:spcBef>
              <a:spcAft>
                <a:spcPts val="0"/>
              </a:spcAft>
              <a:buClr>
                <a:schemeClr val="lt1"/>
              </a:buClr>
              <a:buSzPts val="1400"/>
              <a:buNone/>
              <a:defRPr sz="1400">
                <a:solidFill>
                  <a:schemeClr val="lt1"/>
                </a:solidFil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42" name="Google Shape;142;p26"/>
          <p:cNvSpPr txBox="1"/>
          <p:nvPr>
            <p:ph type="title"/>
          </p:nvPr>
        </p:nvSpPr>
        <p:spPr>
          <a:xfrm>
            <a:off x="2514600" y="2857500"/>
            <a:ext cx="6019800" cy="1143000"/>
          </a:xfrm>
          <a:prstGeom prst="rect">
            <a:avLst/>
          </a:prstGeom>
          <a:noFill/>
          <a:ln>
            <a:noFill/>
          </a:ln>
        </p:spPr>
        <p:txBody>
          <a:bodyPr anchorCtr="0" anchor="ctr" bIns="34275" lIns="68575" spcFirstLastPara="1" rIns="68575" wrap="square" tIns="34275">
            <a:noAutofit/>
          </a:bodyPr>
          <a:lstStyle>
            <a:lvl1pPr lvl="0" rtl="0" algn="l">
              <a:lnSpc>
                <a:spcPct val="90909"/>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descr="BITS_university_logo_whitevert.png" id="143" name="Google Shape;143;p26"/>
          <p:cNvPicPr preferRelativeResize="0"/>
          <p:nvPr/>
        </p:nvPicPr>
        <p:blipFill rotWithShape="1">
          <a:blip r:embed="rId3">
            <a:alphaModFix/>
          </a:blip>
          <a:srcRect b="28591" l="0" r="0" t="0"/>
          <a:stretch/>
        </p:blipFill>
        <p:spPr>
          <a:xfrm>
            <a:off x="76200" y="2514600"/>
            <a:ext cx="2057400" cy="1485000"/>
          </a:xfrm>
          <a:prstGeom prst="rect">
            <a:avLst/>
          </a:prstGeom>
          <a:noFill/>
          <a:ln>
            <a:noFill/>
          </a:ln>
        </p:spPr>
      </p:pic>
      <p:sp>
        <p:nvSpPr>
          <p:cNvPr id="144" name="Google Shape;144;p26"/>
          <p:cNvSpPr txBox="1"/>
          <p:nvPr/>
        </p:nvSpPr>
        <p:spPr>
          <a:xfrm>
            <a:off x="-76200" y="3943350"/>
            <a:ext cx="2209800" cy="415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200" u="none" cap="none" strike="noStrike">
                <a:solidFill>
                  <a:srgbClr val="FFFFFF"/>
                </a:solidFill>
                <a:latin typeface="Arial"/>
                <a:ea typeface="Arial"/>
                <a:cs typeface="Arial"/>
                <a:sym typeface="Arial"/>
              </a:rPr>
              <a:t>BITS</a:t>
            </a:r>
            <a:r>
              <a:rPr b="0" i="0" lang="en" sz="2200" u="none" cap="none" strike="noStrike">
                <a:solidFill>
                  <a:srgbClr val="FFFFFF"/>
                </a:solidFill>
                <a:latin typeface="Arial"/>
                <a:ea typeface="Arial"/>
                <a:cs typeface="Arial"/>
                <a:sym typeface="Arial"/>
              </a:rPr>
              <a:t> Pilani</a:t>
            </a:r>
            <a:endParaRPr sz="1100"/>
          </a:p>
        </p:txBody>
      </p:sp>
      <p:sp>
        <p:nvSpPr>
          <p:cNvPr id="145" name="Google Shape;145;p26"/>
          <p:cNvSpPr txBox="1"/>
          <p:nvPr/>
        </p:nvSpPr>
        <p:spPr>
          <a:xfrm>
            <a:off x="152400" y="4249951"/>
            <a:ext cx="19050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900" u="none" cap="none" strike="noStrike">
                <a:solidFill>
                  <a:srgbClr val="FFFFFF"/>
                </a:solidFill>
                <a:latin typeface="Arial"/>
                <a:ea typeface="Arial"/>
                <a:cs typeface="Arial"/>
                <a:sym typeface="Arial"/>
              </a:rPr>
              <a:t>Pilani Campus</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6" name="Shape 146"/>
        <p:cNvGrpSpPr/>
        <p:nvPr/>
      </p:nvGrpSpPr>
      <p:grpSpPr>
        <a:xfrm>
          <a:off x="0" y="0"/>
          <a:ext cx="0" cy="0"/>
          <a:chOff x="0" y="0"/>
          <a:chExt cx="0" cy="0"/>
        </a:xfrm>
      </p:grpSpPr>
      <p:sp>
        <p:nvSpPr>
          <p:cNvPr id="147" name="Google Shape;147;p27"/>
          <p:cNvSpPr txBox="1"/>
          <p:nvPr>
            <p:ph idx="1" type="body"/>
          </p:nvPr>
        </p:nvSpPr>
        <p:spPr>
          <a:xfrm>
            <a:off x="304800" y="1120378"/>
            <a:ext cx="8229600" cy="339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400"/>
              </a:spcBef>
              <a:spcAft>
                <a:spcPts val="0"/>
              </a:spcAft>
              <a:buClr>
                <a:srgbClr val="101141"/>
              </a:buClr>
              <a:buSzPts val="1800"/>
              <a:buFont typeface="Arial"/>
              <a:buNone/>
              <a:defRPr sz="1800">
                <a:latin typeface="Arial"/>
                <a:ea typeface="Arial"/>
                <a:cs typeface="Arial"/>
                <a:sym typeface="Arial"/>
              </a:defRPr>
            </a:lvl1pPr>
            <a:lvl2pPr indent="-304800" lvl="1" marL="914400" marR="0" rtl="0" algn="l">
              <a:lnSpc>
                <a:spcPct val="100000"/>
              </a:lnSpc>
              <a:spcBef>
                <a:spcPts val="200"/>
              </a:spcBef>
              <a:spcAft>
                <a:spcPts val="0"/>
              </a:spcAft>
              <a:buClr>
                <a:schemeClr val="dk1"/>
              </a:buClr>
              <a:buSzPts val="1200"/>
              <a:buFont typeface="Arial"/>
              <a:buChar char="–"/>
              <a:defRPr sz="1200">
                <a:latin typeface="Arial"/>
                <a:ea typeface="Arial"/>
                <a:cs typeface="Arial"/>
                <a:sym typeface="Arial"/>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48" name="Google Shape;148;p27"/>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grpSp>
        <p:nvGrpSpPr>
          <p:cNvPr id="149" name="Google Shape;149;p27"/>
          <p:cNvGrpSpPr/>
          <p:nvPr/>
        </p:nvGrpSpPr>
        <p:grpSpPr>
          <a:xfrm>
            <a:off x="2083888" y="4913004"/>
            <a:ext cx="7060186" cy="36451"/>
            <a:chOff x="2083888" y="6550671"/>
            <a:chExt cx="7060186" cy="48601"/>
          </a:xfrm>
        </p:grpSpPr>
        <p:sp>
          <p:nvSpPr>
            <p:cNvPr id="150" name="Google Shape;150;p27"/>
            <p:cNvSpPr/>
            <p:nvPr/>
          </p:nvSpPr>
          <p:spPr>
            <a:xfrm>
              <a:off x="4630476" y="6550672"/>
              <a:ext cx="2328600" cy="48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1" name="Google Shape;151;p27"/>
            <p:cNvSpPr/>
            <p:nvPr/>
          </p:nvSpPr>
          <p:spPr>
            <a:xfrm>
              <a:off x="6907874" y="6550671"/>
              <a:ext cx="2236200" cy="45600"/>
            </a:xfrm>
            <a:prstGeom prst="rect">
              <a:avLst/>
            </a:prstGeom>
            <a:solidFill>
              <a:srgbClr val="E31C2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2" name="Google Shape;152;p27"/>
            <p:cNvSpPr/>
            <p:nvPr/>
          </p:nvSpPr>
          <p:spPr>
            <a:xfrm>
              <a:off x="2083888" y="6550672"/>
              <a:ext cx="2580600" cy="48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153" name="Google Shape;153;p27"/>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grpSp>
        <p:nvGrpSpPr>
          <p:cNvPr id="154" name="Google Shape;154;p27"/>
          <p:cNvGrpSpPr/>
          <p:nvPr/>
        </p:nvGrpSpPr>
        <p:grpSpPr>
          <a:xfrm>
            <a:off x="2133600" y="4914901"/>
            <a:ext cx="7010409" cy="34200"/>
            <a:chOff x="1905000" y="6553200"/>
            <a:chExt cx="7010409" cy="45600"/>
          </a:xfrm>
        </p:grpSpPr>
        <p:sp>
          <p:nvSpPr>
            <p:cNvPr id="155" name="Google Shape;155;p27"/>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6" name="Google Shape;156;p27"/>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57" name="Google Shape;157;p27"/>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158" name="Google Shape;158;p27"/>
          <p:cNvGrpSpPr/>
          <p:nvPr/>
        </p:nvGrpSpPr>
        <p:grpSpPr>
          <a:xfrm>
            <a:off x="0" y="971551"/>
            <a:ext cx="7010409" cy="34200"/>
            <a:chOff x="1905000" y="6553200"/>
            <a:chExt cx="7010409" cy="45600"/>
          </a:xfrm>
        </p:grpSpPr>
        <p:sp>
          <p:nvSpPr>
            <p:cNvPr id="159" name="Google Shape;159;p27"/>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0" name="Google Shape;160;p27"/>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1" name="Google Shape;161;p27"/>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162" name="Google Shape;162;p27"/>
          <p:cNvSpPr txBox="1"/>
          <p:nvPr>
            <p:ph idx="2"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63" name="Shape 163"/>
        <p:cNvGrpSpPr/>
        <p:nvPr/>
      </p:nvGrpSpPr>
      <p:grpSpPr>
        <a:xfrm>
          <a:off x="0" y="0"/>
          <a:ext cx="0" cy="0"/>
          <a:chOff x="0" y="0"/>
          <a:chExt cx="0" cy="0"/>
        </a:xfrm>
      </p:grpSpPr>
      <p:sp>
        <p:nvSpPr>
          <p:cNvPr id="164" name="Google Shape;164;p28"/>
          <p:cNvSpPr txBox="1"/>
          <p:nvPr>
            <p:ph idx="1" type="body"/>
          </p:nvPr>
        </p:nvSpPr>
        <p:spPr>
          <a:xfrm>
            <a:off x="3575050" y="1200151"/>
            <a:ext cx="5111700" cy="33945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Clr>
                <a:schemeClr val="dk1"/>
              </a:buClr>
              <a:buSzPts val="2400"/>
              <a:buChar char="•"/>
              <a:defRPr sz="2400"/>
            </a:lvl1pPr>
            <a:lvl2pPr indent="-361950" lvl="1" marL="914400" rtl="0" algn="l">
              <a:spcBef>
                <a:spcPts val="400"/>
              </a:spcBef>
              <a:spcAft>
                <a:spcPts val="0"/>
              </a:spcAft>
              <a:buClr>
                <a:schemeClr val="dk1"/>
              </a:buClr>
              <a:buSzPts val="2100"/>
              <a:buChar char="–"/>
              <a:defRPr sz="2100"/>
            </a:lvl2pPr>
            <a:lvl3pPr indent="-342900" lvl="2" marL="1371600" rtl="0" algn="l">
              <a:spcBef>
                <a:spcPts val="400"/>
              </a:spcBef>
              <a:spcAft>
                <a:spcPts val="0"/>
              </a:spcAft>
              <a:buClr>
                <a:schemeClr val="dk1"/>
              </a:buClr>
              <a:buSzPts val="1800"/>
              <a:buChar char="•"/>
              <a:defRPr sz="1800"/>
            </a:lvl3pPr>
            <a:lvl4pPr indent="-323850" lvl="3" marL="1828800" rtl="0" algn="l">
              <a:spcBef>
                <a:spcPts val="300"/>
              </a:spcBef>
              <a:spcAft>
                <a:spcPts val="0"/>
              </a:spcAft>
              <a:buClr>
                <a:schemeClr val="dk1"/>
              </a:buClr>
              <a:buSzPts val="1500"/>
              <a:buChar char="–"/>
              <a:defRPr sz="1500"/>
            </a:lvl4pPr>
            <a:lvl5pPr indent="-323850" lvl="4" marL="2286000" rtl="0" algn="l">
              <a:spcBef>
                <a:spcPts val="3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65" name="Google Shape;165;p28"/>
          <p:cNvSpPr txBox="1"/>
          <p:nvPr>
            <p:ph idx="2" type="body"/>
          </p:nvPr>
        </p:nvSpPr>
        <p:spPr>
          <a:xfrm>
            <a:off x="457201" y="1200151"/>
            <a:ext cx="3008400" cy="33945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66" name="Google Shape;166;p28"/>
          <p:cNvSpPr txBox="1"/>
          <p:nvPr>
            <p:ph idx="3"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167" name="Google Shape;167;p28"/>
          <p:cNvGrpSpPr/>
          <p:nvPr/>
        </p:nvGrpSpPr>
        <p:grpSpPr>
          <a:xfrm>
            <a:off x="0" y="971551"/>
            <a:ext cx="7010409" cy="34200"/>
            <a:chOff x="1905000" y="6553200"/>
            <a:chExt cx="7010409" cy="45600"/>
          </a:xfrm>
        </p:grpSpPr>
        <p:sp>
          <p:nvSpPr>
            <p:cNvPr id="168" name="Google Shape;168;p28"/>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9" name="Google Shape;169;p28"/>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70" name="Google Shape;170;p28"/>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171" name="Google Shape;171;p28"/>
          <p:cNvGrpSpPr/>
          <p:nvPr/>
        </p:nvGrpSpPr>
        <p:grpSpPr>
          <a:xfrm>
            <a:off x="2133600" y="4914901"/>
            <a:ext cx="7010409" cy="34200"/>
            <a:chOff x="1905000" y="6553200"/>
            <a:chExt cx="7010409" cy="45600"/>
          </a:xfrm>
        </p:grpSpPr>
        <p:sp>
          <p:nvSpPr>
            <p:cNvPr id="172" name="Google Shape;172;p28"/>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73" name="Google Shape;173;p28"/>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74" name="Google Shape;174;p28"/>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175" name="Google Shape;175;p28"/>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176" name="Google Shape;176;p28"/>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7" name="Shape 177"/>
        <p:cNvGrpSpPr/>
        <p:nvPr/>
      </p:nvGrpSpPr>
      <p:grpSpPr>
        <a:xfrm>
          <a:off x="0" y="0"/>
          <a:ext cx="0" cy="0"/>
          <a:chOff x="0" y="0"/>
          <a:chExt cx="0" cy="0"/>
        </a:xfrm>
      </p:grpSpPr>
      <p:sp>
        <p:nvSpPr>
          <p:cNvPr id="178" name="Google Shape;178;p29"/>
          <p:cNvSpPr txBox="1"/>
          <p:nvPr>
            <p:ph idx="1"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179" name="Google Shape;179;p29"/>
          <p:cNvGrpSpPr/>
          <p:nvPr/>
        </p:nvGrpSpPr>
        <p:grpSpPr>
          <a:xfrm>
            <a:off x="0" y="971551"/>
            <a:ext cx="7010409" cy="34200"/>
            <a:chOff x="1905000" y="6553200"/>
            <a:chExt cx="7010409" cy="45600"/>
          </a:xfrm>
        </p:grpSpPr>
        <p:sp>
          <p:nvSpPr>
            <p:cNvPr id="180" name="Google Shape;180;p29"/>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81" name="Google Shape;181;p29"/>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82" name="Google Shape;182;p29"/>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183" name="Google Shape;183;p29"/>
          <p:cNvGrpSpPr/>
          <p:nvPr/>
        </p:nvGrpSpPr>
        <p:grpSpPr>
          <a:xfrm>
            <a:off x="2133600" y="4914901"/>
            <a:ext cx="7010409" cy="34200"/>
            <a:chOff x="1905000" y="6553200"/>
            <a:chExt cx="7010409" cy="45600"/>
          </a:xfrm>
        </p:grpSpPr>
        <p:sp>
          <p:nvSpPr>
            <p:cNvPr id="184" name="Google Shape;184;p29"/>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85" name="Google Shape;185;p29"/>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86" name="Google Shape;186;p29"/>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187" name="Google Shape;187;p29"/>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188" name="Google Shape;188;p29"/>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Deemed to be University under Section 3 of UGC Act, 1956</a:t>
            </a:r>
            <a:endParaRPr sz="11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89" name="Shape 189"/>
        <p:cNvGrpSpPr/>
        <p:nvPr/>
      </p:nvGrpSpPr>
      <p:grpSpPr>
        <a:xfrm>
          <a:off x="0" y="0"/>
          <a:ext cx="0" cy="0"/>
          <a:chOff x="0" y="0"/>
          <a:chExt cx="0" cy="0"/>
        </a:xfrm>
      </p:grpSpPr>
      <p:pic>
        <p:nvPicPr>
          <p:cNvPr descr="\\Server\D\jyoti\FI023_BITS_v1\styleguide img\IMG_5627_b.jpg" id="190" name="Google Shape;190;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1" name="Google Shape;191;p30"/>
          <p:cNvSpPr/>
          <p:nvPr/>
        </p:nvSpPr>
        <p:spPr>
          <a:xfrm>
            <a:off x="0" y="3211637"/>
            <a:ext cx="9144000" cy="1932000"/>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descr="Picture 7.png" id="192" name="Google Shape;192;p30"/>
          <p:cNvPicPr preferRelativeResize="0"/>
          <p:nvPr/>
        </p:nvPicPr>
        <p:blipFill rotWithShape="1">
          <a:blip r:embed="rId3">
            <a:alphaModFix/>
          </a:blip>
          <a:srcRect b="5338" l="1922" r="0" t="0"/>
          <a:stretch/>
        </p:blipFill>
        <p:spPr>
          <a:xfrm>
            <a:off x="6629401" y="-1"/>
            <a:ext cx="2193193" cy="519523"/>
          </a:xfrm>
          <a:prstGeom prst="rect">
            <a:avLst/>
          </a:prstGeom>
          <a:noFill/>
          <a:ln>
            <a:noFill/>
          </a:ln>
        </p:spPr>
      </p:pic>
      <p:sp>
        <p:nvSpPr>
          <p:cNvPr id="193" name="Google Shape;193;p30"/>
          <p:cNvSpPr txBox="1"/>
          <p:nvPr>
            <p:ph idx="1" type="body"/>
          </p:nvPr>
        </p:nvSpPr>
        <p:spPr>
          <a:xfrm>
            <a:off x="304800" y="3486150"/>
            <a:ext cx="8458200" cy="1200300"/>
          </a:xfrm>
          <a:prstGeom prst="rect">
            <a:avLst/>
          </a:prstGeom>
          <a:noFill/>
          <a:ln>
            <a:noFill/>
          </a:ln>
        </p:spPr>
        <p:txBody>
          <a:bodyPr anchorCtr="0" anchor="t" bIns="34275" lIns="68575" spcFirstLastPara="1" rIns="68575" wrap="square" tIns="34275">
            <a:noAutofit/>
          </a:bodyPr>
          <a:lstStyle>
            <a:lvl1pPr indent="-228600" lvl="0" marL="457200" rtl="0" algn="l">
              <a:lnSpc>
                <a:spcPct val="105000"/>
              </a:lnSpc>
              <a:spcBef>
                <a:spcPts val="0"/>
              </a:spcBef>
              <a:spcAft>
                <a:spcPts val="0"/>
              </a:spcAft>
              <a:buClr>
                <a:schemeClr val="dk1"/>
              </a:buClr>
              <a:buSzPts val="3000"/>
              <a:buNone/>
              <a:defRPr b="1" sz="30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94" name="Google Shape;194;p30"/>
          <p:cNvSpPr/>
          <p:nvPr/>
        </p:nvSpPr>
        <p:spPr>
          <a:xfrm>
            <a:off x="2882900" y="5081588"/>
            <a:ext cx="2895600" cy="570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95" name="Google Shape;195;p30"/>
          <p:cNvSpPr/>
          <p:nvPr/>
        </p:nvSpPr>
        <p:spPr>
          <a:xfrm>
            <a:off x="-12700" y="5081588"/>
            <a:ext cx="2895600" cy="570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96" name="Google Shape;196;p30"/>
          <p:cNvSpPr/>
          <p:nvPr/>
        </p:nvSpPr>
        <p:spPr>
          <a:xfrm>
            <a:off x="5778500" y="5081588"/>
            <a:ext cx="2895600" cy="570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97" name="Google Shape;197;p30"/>
          <p:cNvSpPr txBox="1"/>
          <p:nvPr/>
        </p:nvSpPr>
        <p:spPr>
          <a:xfrm>
            <a:off x="6858000" y="571500"/>
            <a:ext cx="2209800" cy="415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200">
                <a:solidFill>
                  <a:srgbClr val="FFFFFF"/>
                </a:solidFill>
                <a:latin typeface="Arial"/>
                <a:ea typeface="Arial"/>
                <a:cs typeface="Arial"/>
                <a:sym typeface="Arial"/>
              </a:rPr>
              <a:t>BITS</a:t>
            </a:r>
            <a:r>
              <a:rPr lang="en" sz="2200">
                <a:solidFill>
                  <a:srgbClr val="FFFFFF"/>
                </a:solidFill>
                <a:latin typeface="Arial"/>
                <a:ea typeface="Arial"/>
                <a:cs typeface="Arial"/>
                <a:sym typeface="Arial"/>
              </a:rPr>
              <a:t> Pilani</a:t>
            </a:r>
            <a:endParaRPr sz="1100"/>
          </a:p>
        </p:txBody>
      </p:sp>
      <p:sp>
        <p:nvSpPr>
          <p:cNvPr id="198" name="Google Shape;198;p30"/>
          <p:cNvSpPr txBox="1"/>
          <p:nvPr/>
        </p:nvSpPr>
        <p:spPr>
          <a:xfrm>
            <a:off x="7086600" y="878101"/>
            <a:ext cx="19050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FFFFFF"/>
                </a:solidFill>
                <a:latin typeface="Arial"/>
                <a:ea typeface="Arial"/>
                <a:cs typeface="Arial"/>
                <a:sym typeface="Arial"/>
              </a:rPr>
              <a:t>Pilani Campus</a:t>
            </a:r>
            <a:endParaRPr sz="1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99" name="Shape 199"/>
        <p:cNvGrpSpPr/>
        <p:nvPr/>
      </p:nvGrpSpPr>
      <p:grpSpPr>
        <a:xfrm>
          <a:off x="0" y="0"/>
          <a:ext cx="0" cy="0"/>
          <a:chOff x="0" y="0"/>
          <a:chExt cx="0" cy="0"/>
        </a:xfrm>
      </p:grpSpPr>
      <p:sp>
        <p:nvSpPr>
          <p:cNvPr id="200" name="Google Shape;200;p31"/>
          <p:cNvSpPr/>
          <p:nvPr/>
        </p:nvSpPr>
        <p:spPr>
          <a:xfrm>
            <a:off x="0" y="2514600"/>
            <a:ext cx="8686800" cy="2057400"/>
          </a:xfrm>
          <a:prstGeom prst="rect">
            <a:avLst/>
          </a:prstGeom>
          <a:solidFill>
            <a:srgbClr val="10114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Arial"/>
              <a:ea typeface="Arial"/>
              <a:cs typeface="Arial"/>
              <a:sym typeface="Arial"/>
            </a:endParaRPr>
          </a:p>
        </p:txBody>
      </p:sp>
      <p:sp>
        <p:nvSpPr>
          <p:cNvPr id="201" name="Google Shape;201;p31"/>
          <p:cNvSpPr/>
          <p:nvPr/>
        </p:nvSpPr>
        <p:spPr>
          <a:xfrm>
            <a:off x="2895600" y="4572000"/>
            <a:ext cx="2895600" cy="570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2" name="Google Shape;202;p31"/>
          <p:cNvSpPr/>
          <p:nvPr/>
        </p:nvSpPr>
        <p:spPr>
          <a:xfrm>
            <a:off x="0" y="4572000"/>
            <a:ext cx="2895600" cy="570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03" name="Google Shape;203;p31"/>
          <p:cNvSpPr/>
          <p:nvPr/>
        </p:nvSpPr>
        <p:spPr>
          <a:xfrm>
            <a:off x="5791200" y="4572000"/>
            <a:ext cx="2895600" cy="570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descr="BITS_university_logo_whitevert.png" id="204" name="Google Shape;204;p31"/>
          <p:cNvPicPr preferRelativeResize="0"/>
          <p:nvPr/>
        </p:nvPicPr>
        <p:blipFill rotWithShape="1">
          <a:blip r:embed="rId3">
            <a:alphaModFix/>
          </a:blip>
          <a:srcRect b="28591" l="0" r="0" t="0"/>
          <a:stretch/>
        </p:blipFill>
        <p:spPr>
          <a:xfrm>
            <a:off x="76200" y="2514600"/>
            <a:ext cx="2057400" cy="1485000"/>
          </a:xfrm>
          <a:prstGeom prst="rect">
            <a:avLst/>
          </a:prstGeom>
          <a:noFill/>
          <a:ln>
            <a:noFill/>
          </a:ln>
        </p:spPr>
      </p:pic>
      <p:sp>
        <p:nvSpPr>
          <p:cNvPr id="205" name="Google Shape;205;p31"/>
          <p:cNvSpPr txBox="1"/>
          <p:nvPr/>
        </p:nvSpPr>
        <p:spPr>
          <a:xfrm>
            <a:off x="-76200" y="3943350"/>
            <a:ext cx="2209800" cy="415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200">
                <a:solidFill>
                  <a:srgbClr val="FFFFFF"/>
                </a:solidFill>
                <a:latin typeface="Arial"/>
                <a:ea typeface="Arial"/>
                <a:cs typeface="Arial"/>
                <a:sym typeface="Arial"/>
              </a:rPr>
              <a:t>BITS</a:t>
            </a:r>
            <a:r>
              <a:rPr lang="en" sz="2200">
                <a:solidFill>
                  <a:srgbClr val="FFFFFF"/>
                </a:solidFill>
                <a:latin typeface="Arial"/>
                <a:ea typeface="Arial"/>
                <a:cs typeface="Arial"/>
                <a:sym typeface="Arial"/>
              </a:rPr>
              <a:t> Pilani</a:t>
            </a:r>
            <a:endParaRPr sz="1100"/>
          </a:p>
        </p:txBody>
      </p:sp>
      <p:sp>
        <p:nvSpPr>
          <p:cNvPr id="206" name="Google Shape;206;p31"/>
          <p:cNvSpPr txBox="1"/>
          <p:nvPr/>
        </p:nvSpPr>
        <p:spPr>
          <a:xfrm>
            <a:off x="152400" y="4249951"/>
            <a:ext cx="19050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FFFFFF"/>
                </a:solidFill>
                <a:latin typeface="Arial"/>
                <a:ea typeface="Arial"/>
                <a:cs typeface="Arial"/>
                <a:sym typeface="Arial"/>
              </a:rPr>
              <a:t>Pilani Campus</a:t>
            </a:r>
            <a:endParaRPr sz="1100"/>
          </a:p>
        </p:txBody>
      </p:sp>
      <p:sp>
        <p:nvSpPr>
          <p:cNvPr id="207" name="Google Shape;207;p31"/>
          <p:cNvSpPr txBox="1"/>
          <p:nvPr>
            <p:ph type="title"/>
          </p:nvPr>
        </p:nvSpPr>
        <p:spPr>
          <a:xfrm>
            <a:off x="2514600" y="2857500"/>
            <a:ext cx="6019800" cy="1143000"/>
          </a:xfrm>
          <a:prstGeom prst="rect">
            <a:avLst/>
          </a:prstGeom>
          <a:noFill/>
          <a:ln>
            <a:noFill/>
          </a:ln>
        </p:spPr>
        <p:txBody>
          <a:bodyPr anchorCtr="0" anchor="ctr" bIns="34275" lIns="68575" spcFirstLastPara="1" rIns="68575" wrap="square" tIns="34275">
            <a:noAutofit/>
          </a:bodyPr>
          <a:lstStyle>
            <a:lvl1pPr lvl="0" rtl="0" algn="l">
              <a:lnSpc>
                <a:spcPct val="90909"/>
              </a:lnSpc>
              <a:spcBef>
                <a:spcPts val="0"/>
              </a:spcBef>
              <a:spcAft>
                <a:spcPts val="0"/>
              </a:spcAft>
              <a:buClr>
                <a:schemeClr val="lt1"/>
              </a:buClr>
              <a:buSzPts val="3300"/>
              <a:buFont typeface="Arial"/>
              <a:buNone/>
              <a:defRPr sz="33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8" name="Shape 208"/>
        <p:cNvGrpSpPr/>
        <p:nvPr/>
      </p:nvGrpSpPr>
      <p:grpSpPr>
        <a:xfrm>
          <a:off x="0" y="0"/>
          <a:ext cx="0" cy="0"/>
          <a:chOff x="0" y="0"/>
          <a:chExt cx="0" cy="0"/>
        </a:xfrm>
      </p:grpSpPr>
      <p:pic>
        <p:nvPicPr>
          <p:cNvPr descr="Picture 7.png" id="209" name="Google Shape;209;p32"/>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210" name="Google Shape;210;p32"/>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400"/>
              </a:spcBef>
              <a:spcAft>
                <a:spcPts val="0"/>
              </a:spcAft>
              <a:buClr>
                <a:srgbClr val="101141"/>
              </a:buClr>
              <a:buSzPts val="2100"/>
              <a:buFont typeface="Arial"/>
              <a:buNone/>
              <a:defRPr sz="2100"/>
            </a:lvl1pPr>
            <a:lvl2pPr indent="-304800" lvl="1" marL="914400" marR="0" rtl="0" algn="l">
              <a:lnSpc>
                <a:spcPct val="100000"/>
              </a:lnSpc>
              <a:spcBef>
                <a:spcPts val="200"/>
              </a:spcBef>
              <a:spcAft>
                <a:spcPts val="0"/>
              </a:spcAft>
              <a:buClr>
                <a:schemeClr val="dk1"/>
              </a:buClr>
              <a:buSzPts val="1200"/>
              <a:buFont typeface="Arial"/>
              <a:buChar char="–"/>
              <a:defRPr sz="12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211" name="Google Shape;211;p32"/>
          <p:cNvSpPr txBox="1"/>
          <p:nvPr>
            <p:ph idx="2" type="body"/>
          </p:nvPr>
        </p:nvSpPr>
        <p:spPr>
          <a:xfrm>
            <a:off x="4953000" y="1200151"/>
            <a:ext cx="4038600" cy="33945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400"/>
              </a:spcBef>
              <a:spcAft>
                <a:spcPts val="0"/>
              </a:spcAft>
              <a:buClr>
                <a:srgbClr val="101141"/>
              </a:buClr>
              <a:buSzPts val="2100"/>
              <a:buFont typeface="Arial"/>
              <a:buNone/>
              <a:defRPr sz="2100"/>
            </a:lvl1pPr>
            <a:lvl2pPr indent="-304800" lvl="1" marL="914400" marR="0" rtl="0" algn="l">
              <a:lnSpc>
                <a:spcPct val="100000"/>
              </a:lnSpc>
              <a:spcBef>
                <a:spcPts val="200"/>
              </a:spcBef>
              <a:spcAft>
                <a:spcPts val="0"/>
              </a:spcAft>
              <a:buClr>
                <a:schemeClr val="dk1"/>
              </a:buClr>
              <a:buSzPts val="1200"/>
              <a:buFont typeface="Arial"/>
              <a:buChar char="–"/>
              <a:defRPr sz="1200">
                <a:latin typeface="Arial"/>
                <a:ea typeface="Arial"/>
                <a:cs typeface="Arial"/>
                <a:sym typeface="Arial"/>
              </a:defRPr>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212" name="Google Shape;212;p32"/>
          <p:cNvSpPr txBox="1"/>
          <p:nvPr>
            <p:ph idx="3"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213" name="Google Shape;213;p32"/>
          <p:cNvGrpSpPr/>
          <p:nvPr/>
        </p:nvGrpSpPr>
        <p:grpSpPr>
          <a:xfrm>
            <a:off x="0" y="971551"/>
            <a:ext cx="7010409" cy="34200"/>
            <a:chOff x="1905000" y="6553200"/>
            <a:chExt cx="7010409" cy="45600"/>
          </a:xfrm>
        </p:grpSpPr>
        <p:sp>
          <p:nvSpPr>
            <p:cNvPr id="214" name="Google Shape;214;p3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15" name="Google Shape;215;p3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16" name="Google Shape;216;p3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17" name="Google Shape;217;p32"/>
          <p:cNvGrpSpPr/>
          <p:nvPr/>
        </p:nvGrpSpPr>
        <p:grpSpPr>
          <a:xfrm>
            <a:off x="2133600" y="4914901"/>
            <a:ext cx="7010409" cy="34200"/>
            <a:chOff x="1905000" y="6553200"/>
            <a:chExt cx="7010409" cy="45600"/>
          </a:xfrm>
        </p:grpSpPr>
        <p:sp>
          <p:nvSpPr>
            <p:cNvPr id="218" name="Google Shape;218;p32"/>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19" name="Google Shape;219;p32"/>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20" name="Google Shape;220;p32"/>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221" name="Google Shape;221;p32"/>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22" name="Shape 222"/>
        <p:cNvGrpSpPr/>
        <p:nvPr/>
      </p:nvGrpSpPr>
      <p:grpSpPr>
        <a:xfrm>
          <a:off x="0" y="0"/>
          <a:ext cx="0" cy="0"/>
          <a:chOff x="0" y="0"/>
          <a:chExt cx="0" cy="0"/>
        </a:xfrm>
      </p:grpSpPr>
      <p:sp>
        <p:nvSpPr>
          <p:cNvPr id="223" name="Google Shape;223;p33"/>
          <p:cNvSpPr txBox="1"/>
          <p:nvPr>
            <p:ph idx="1" type="body"/>
          </p:nvPr>
        </p:nvSpPr>
        <p:spPr>
          <a:xfrm>
            <a:off x="457200" y="1151334"/>
            <a:ext cx="4040100" cy="6204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4" name="Google Shape;224;p33"/>
          <p:cNvSpPr txBox="1"/>
          <p:nvPr>
            <p:ph idx="2" type="body"/>
          </p:nvPr>
        </p:nvSpPr>
        <p:spPr>
          <a:xfrm>
            <a:off x="457200" y="1771650"/>
            <a:ext cx="4040100" cy="28230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225" name="Google Shape;225;p33"/>
          <p:cNvSpPr txBox="1"/>
          <p:nvPr>
            <p:ph idx="3" type="body"/>
          </p:nvPr>
        </p:nvSpPr>
        <p:spPr>
          <a:xfrm>
            <a:off x="4645026" y="1151334"/>
            <a:ext cx="4041600" cy="6204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6" name="Google Shape;226;p33"/>
          <p:cNvSpPr txBox="1"/>
          <p:nvPr>
            <p:ph idx="4" type="body"/>
          </p:nvPr>
        </p:nvSpPr>
        <p:spPr>
          <a:xfrm>
            <a:off x="4645026" y="1771650"/>
            <a:ext cx="4041600" cy="28230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227" name="Google Shape;227;p33"/>
          <p:cNvSpPr txBox="1"/>
          <p:nvPr>
            <p:ph idx="5"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228" name="Google Shape;228;p33"/>
          <p:cNvGrpSpPr/>
          <p:nvPr/>
        </p:nvGrpSpPr>
        <p:grpSpPr>
          <a:xfrm>
            <a:off x="0" y="971551"/>
            <a:ext cx="7010409" cy="34200"/>
            <a:chOff x="1905000" y="6553200"/>
            <a:chExt cx="7010409" cy="45600"/>
          </a:xfrm>
        </p:grpSpPr>
        <p:sp>
          <p:nvSpPr>
            <p:cNvPr id="229" name="Google Shape;229;p33"/>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30" name="Google Shape;230;p3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31" name="Google Shape;231;p33"/>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32" name="Google Shape;232;p33"/>
          <p:cNvGrpSpPr/>
          <p:nvPr/>
        </p:nvGrpSpPr>
        <p:grpSpPr>
          <a:xfrm>
            <a:off x="2133600" y="4914901"/>
            <a:ext cx="7010409" cy="34200"/>
            <a:chOff x="1905000" y="6553200"/>
            <a:chExt cx="7010409" cy="45600"/>
          </a:xfrm>
        </p:grpSpPr>
        <p:sp>
          <p:nvSpPr>
            <p:cNvPr id="233" name="Google Shape;233;p33"/>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34" name="Google Shape;234;p3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35" name="Google Shape;235;p33"/>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236" name="Google Shape;236;p33"/>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237" name="Google Shape;237;p33"/>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Deemed to be University under Section 3 of UGC Act, 1956</a:t>
            </a:r>
            <a:endParaRPr sz="1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38" name="Shape 238"/>
        <p:cNvGrpSpPr/>
        <p:nvPr/>
      </p:nvGrpSpPr>
      <p:grpSpPr>
        <a:xfrm>
          <a:off x="0" y="0"/>
          <a:ext cx="0" cy="0"/>
          <a:chOff x="0" y="0"/>
          <a:chExt cx="0" cy="0"/>
        </a:xfrm>
      </p:grpSpPr>
      <p:sp>
        <p:nvSpPr>
          <p:cNvPr id="239" name="Google Shape;239;p34"/>
          <p:cNvSpPr txBox="1"/>
          <p:nvPr>
            <p:ph type="title"/>
          </p:nvPr>
        </p:nvSpPr>
        <p:spPr>
          <a:xfrm>
            <a:off x="1792288" y="4055269"/>
            <a:ext cx="5486400" cy="2286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chemeClr val="dk1"/>
              </a:buClr>
              <a:buSzPts val="1400"/>
              <a:buFont typeface="Arial"/>
              <a:buNone/>
              <a:defRPr b="1" sz="1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0" name="Google Shape;240;p34"/>
          <p:cNvSpPr/>
          <p:nvPr>
            <p:ph idx="2" type="pic"/>
          </p:nvPr>
        </p:nvSpPr>
        <p:spPr>
          <a:xfrm>
            <a:off x="1792288" y="1371600"/>
            <a:ext cx="5486400" cy="2571900"/>
          </a:xfrm>
          <a:prstGeom prst="rect">
            <a:avLst/>
          </a:prstGeom>
          <a:solidFill>
            <a:schemeClr val="lt1"/>
          </a:solidFill>
          <a:ln cap="flat" cmpd="sng" w="57150">
            <a:solidFill>
              <a:srgbClr val="DAE5F1"/>
            </a:solidFill>
            <a:prstDash val="solid"/>
            <a:round/>
            <a:headEnd len="sm" w="sm" type="none"/>
            <a:tailEnd len="sm" w="sm" type="none"/>
          </a:ln>
        </p:spPr>
        <p:txBody>
          <a:bodyPr anchorCtr="0" anchor="t" bIns="34275" lIns="68575" spcFirstLastPara="1" rIns="68575" wrap="square" tIns="34275">
            <a:noAutofit/>
          </a:bodyPr>
          <a:lstStyle>
            <a:lvl1pPr lvl="0" marR="0" rtl="0" algn="l">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41" name="Google Shape;241;p34"/>
          <p:cNvSpPr txBox="1"/>
          <p:nvPr>
            <p:ph idx="1" type="body"/>
          </p:nvPr>
        </p:nvSpPr>
        <p:spPr>
          <a:xfrm>
            <a:off x="1792288" y="4283869"/>
            <a:ext cx="5486400" cy="2286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Clr>
                <a:schemeClr val="dk1"/>
              </a:buClr>
              <a:buSzPts val="1200"/>
              <a:buNone/>
              <a:defRPr sz="12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242" name="Google Shape;242;p34"/>
          <p:cNvSpPr txBox="1"/>
          <p:nvPr>
            <p:ph idx="3"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243" name="Google Shape;243;p34"/>
          <p:cNvGrpSpPr/>
          <p:nvPr/>
        </p:nvGrpSpPr>
        <p:grpSpPr>
          <a:xfrm>
            <a:off x="0" y="971551"/>
            <a:ext cx="7010409" cy="34200"/>
            <a:chOff x="1905000" y="6553200"/>
            <a:chExt cx="7010409" cy="45600"/>
          </a:xfrm>
        </p:grpSpPr>
        <p:sp>
          <p:nvSpPr>
            <p:cNvPr id="244" name="Google Shape;244;p34"/>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5" name="Google Shape;245;p34"/>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6" name="Google Shape;246;p34"/>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47" name="Google Shape;247;p34"/>
          <p:cNvGrpSpPr/>
          <p:nvPr/>
        </p:nvGrpSpPr>
        <p:grpSpPr>
          <a:xfrm>
            <a:off x="2133600" y="4914901"/>
            <a:ext cx="7010409" cy="34200"/>
            <a:chOff x="1905000" y="6553200"/>
            <a:chExt cx="7010409" cy="45600"/>
          </a:xfrm>
        </p:grpSpPr>
        <p:sp>
          <p:nvSpPr>
            <p:cNvPr id="248" name="Google Shape;248;p34"/>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49" name="Google Shape;249;p34"/>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50" name="Google Shape;250;p34"/>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251" name="Google Shape;251;p34"/>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252" name="Google Shape;252;p34"/>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53" name="Shape 253"/>
        <p:cNvGrpSpPr/>
        <p:nvPr/>
      </p:nvGrpSpPr>
      <p:grpSpPr>
        <a:xfrm>
          <a:off x="0" y="0"/>
          <a:ext cx="0" cy="0"/>
          <a:chOff x="0" y="0"/>
          <a:chExt cx="0" cy="0"/>
        </a:xfrm>
      </p:grpSpPr>
      <p:sp>
        <p:nvSpPr>
          <p:cNvPr id="254" name="Google Shape;254;p35"/>
          <p:cNvSpPr txBox="1"/>
          <p:nvPr>
            <p:ph idx="1" type="body"/>
          </p:nvPr>
        </p:nvSpPr>
        <p:spPr>
          <a:xfrm rot="5400000">
            <a:off x="2874750" y="-1217399"/>
            <a:ext cx="3394500" cy="82296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5" name="Google Shape;255;p35"/>
          <p:cNvSpPr txBox="1"/>
          <p:nvPr>
            <p:ph idx="2"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256" name="Google Shape;256;p35"/>
          <p:cNvGrpSpPr/>
          <p:nvPr/>
        </p:nvGrpSpPr>
        <p:grpSpPr>
          <a:xfrm>
            <a:off x="0" y="971551"/>
            <a:ext cx="7010409" cy="34200"/>
            <a:chOff x="1905000" y="6553200"/>
            <a:chExt cx="7010409" cy="45600"/>
          </a:xfrm>
        </p:grpSpPr>
        <p:sp>
          <p:nvSpPr>
            <p:cNvPr id="257" name="Google Shape;257;p35"/>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58" name="Google Shape;258;p35"/>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59" name="Google Shape;259;p35"/>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60" name="Google Shape;260;p35"/>
          <p:cNvGrpSpPr/>
          <p:nvPr/>
        </p:nvGrpSpPr>
        <p:grpSpPr>
          <a:xfrm>
            <a:off x="2133600" y="4914901"/>
            <a:ext cx="7010409" cy="34200"/>
            <a:chOff x="1905000" y="6553200"/>
            <a:chExt cx="7010409" cy="45600"/>
          </a:xfrm>
        </p:grpSpPr>
        <p:sp>
          <p:nvSpPr>
            <p:cNvPr id="261" name="Google Shape;261;p35"/>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62" name="Google Shape;262;p35"/>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63" name="Google Shape;263;p35"/>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264" name="Google Shape;264;p35"/>
          <p:cNvPicPr preferRelativeResize="0"/>
          <p:nvPr/>
        </p:nvPicPr>
        <p:blipFill rotWithShape="1">
          <a:blip r:embed="rId2">
            <a:alphaModFix/>
          </a:blip>
          <a:srcRect b="5338" l="1922" r="0" t="0"/>
          <a:stretch/>
        </p:blipFill>
        <p:spPr>
          <a:xfrm>
            <a:off x="6629401" y="-1"/>
            <a:ext cx="2193193" cy="519523"/>
          </a:xfrm>
          <a:prstGeom prst="rect">
            <a:avLst/>
          </a:prstGeom>
          <a:noFill/>
          <a:ln>
            <a:noFill/>
          </a:ln>
        </p:spPr>
      </p:pic>
      <p:sp>
        <p:nvSpPr>
          <p:cNvPr id="265" name="Google Shape;265;p35"/>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66" name="Shape 266"/>
        <p:cNvGrpSpPr/>
        <p:nvPr/>
      </p:nvGrpSpPr>
      <p:grpSpPr>
        <a:xfrm>
          <a:off x="0" y="0"/>
          <a:ext cx="0" cy="0"/>
          <a:chOff x="0" y="0"/>
          <a:chExt cx="0" cy="0"/>
        </a:xfrm>
      </p:grpSpPr>
      <p:sp>
        <p:nvSpPr>
          <p:cNvPr id="267" name="Google Shape;267;p36"/>
          <p:cNvSpPr txBox="1"/>
          <p:nvPr>
            <p:ph idx="1" type="body"/>
          </p:nvPr>
        </p:nvSpPr>
        <p:spPr>
          <a:xfrm rot="5400000">
            <a:off x="2034750" y="-529799"/>
            <a:ext cx="4388700" cy="60198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68" name="Google Shape;268;p36"/>
          <p:cNvSpPr txBox="1"/>
          <p:nvPr>
            <p:ph idx="2" type="body"/>
          </p:nvPr>
        </p:nvSpPr>
        <p:spPr>
          <a:xfrm rot="5400000">
            <a:off x="6143700" y="1914450"/>
            <a:ext cx="4400400" cy="11430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grpSp>
        <p:nvGrpSpPr>
          <p:cNvPr id="269" name="Google Shape;269;p36"/>
          <p:cNvGrpSpPr/>
          <p:nvPr/>
        </p:nvGrpSpPr>
        <p:grpSpPr>
          <a:xfrm rot="5400000">
            <a:off x="5654300" y="1920044"/>
            <a:ext cx="3885870" cy="45600"/>
            <a:chOff x="1905000" y="6553200"/>
            <a:chExt cx="7010409" cy="45600"/>
          </a:xfrm>
        </p:grpSpPr>
        <p:sp>
          <p:nvSpPr>
            <p:cNvPr id="270" name="Google Shape;270;p36"/>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71" name="Google Shape;271;p36"/>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272" name="Google Shape;272;p36"/>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273" name="Google Shape;273;p36"/>
          <p:cNvPicPr preferRelativeResize="0"/>
          <p:nvPr/>
        </p:nvPicPr>
        <p:blipFill rotWithShape="1">
          <a:blip r:embed="rId2">
            <a:alphaModFix/>
          </a:blip>
          <a:srcRect b="5338" l="1922" r="0" t="0"/>
          <a:stretch/>
        </p:blipFill>
        <p:spPr>
          <a:xfrm rot="5400000">
            <a:off x="-484565" y="761849"/>
            <a:ext cx="1644895" cy="692697"/>
          </a:xfrm>
          <a:prstGeom prst="rect">
            <a:avLst/>
          </a:prstGeom>
          <a:noFill/>
          <a:ln>
            <a:noFill/>
          </a:ln>
        </p:spPr>
      </p:pic>
      <p:sp>
        <p:nvSpPr>
          <p:cNvPr id="274" name="Google Shape;274;p36"/>
          <p:cNvSpPr txBox="1"/>
          <p:nvPr/>
        </p:nvSpPr>
        <p:spPr>
          <a:xfrm rot="5400000">
            <a:off x="-2060916" y="2856600"/>
            <a:ext cx="4400400" cy="1731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700">
                <a:solidFill>
                  <a:srgbClr val="101141"/>
                </a:solidFill>
                <a:latin typeface="Arial"/>
                <a:ea typeface="Arial"/>
                <a:cs typeface="Arial"/>
                <a:sym typeface="Arial"/>
              </a:rPr>
              <a:t>BITS </a:t>
            </a:r>
            <a:r>
              <a:rPr lang="en" sz="700">
                <a:solidFill>
                  <a:srgbClr val="101141"/>
                </a:solidFill>
                <a:latin typeface="Arial"/>
                <a:ea typeface="Arial"/>
                <a:cs typeface="Arial"/>
                <a:sym typeface="Arial"/>
              </a:rPr>
              <a:t>Pilani, Pilani Campus</a:t>
            </a:r>
            <a:endParaRPr sz="1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2" name="Google Shape;52;p13"/>
          <p:cNvSpPr txBox="1"/>
          <p:nvPr/>
        </p:nvSpPr>
        <p:spPr>
          <a:xfrm>
            <a:off x="3276600" y="4947292"/>
            <a:ext cx="5867400" cy="1962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 Pilani Campus</a:t>
            </a:r>
            <a:endParaRPr sz="1100"/>
          </a:p>
        </p:txBody>
      </p:sp>
      <p:pic>
        <p:nvPicPr>
          <p:cNvPr descr="Picture 7.png" id="53" name="Google Shape;53;p13"/>
          <p:cNvPicPr preferRelativeResize="0"/>
          <p:nvPr/>
        </p:nvPicPr>
        <p:blipFill rotWithShape="1">
          <a:blip r:embed="rId1">
            <a:alphaModFix/>
          </a:blip>
          <a:srcRect b="5338" l="1922" r="0" t="0"/>
          <a:stretch/>
        </p:blipFill>
        <p:spPr>
          <a:xfrm>
            <a:off x="6629401" y="-1"/>
            <a:ext cx="2193193" cy="519523"/>
          </a:xfrm>
          <a:prstGeom prst="rect">
            <a:avLst/>
          </a:prstGeom>
          <a:noFill/>
          <a:ln>
            <a:noFill/>
          </a:ln>
        </p:spPr>
      </p:pic>
      <p:grpSp>
        <p:nvGrpSpPr>
          <p:cNvPr id="54" name="Google Shape;54;p13"/>
          <p:cNvGrpSpPr/>
          <p:nvPr/>
        </p:nvGrpSpPr>
        <p:grpSpPr>
          <a:xfrm>
            <a:off x="2133600" y="4914901"/>
            <a:ext cx="7010409" cy="34200"/>
            <a:chOff x="1905000" y="6553200"/>
            <a:chExt cx="7010409" cy="45600"/>
          </a:xfrm>
        </p:grpSpPr>
        <p:sp>
          <p:nvSpPr>
            <p:cNvPr id="55" name="Google Shape;55;p13"/>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6" name="Google Shape;56;p1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7" name="Google Shape;57;p13"/>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58" name="Google Shape;58;p13"/>
          <p:cNvGrpSpPr/>
          <p:nvPr/>
        </p:nvGrpSpPr>
        <p:grpSpPr>
          <a:xfrm>
            <a:off x="0" y="971551"/>
            <a:ext cx="7010409" cy="34200"/>
            <a:chOff x="1905000" y="6553200"/>
            <a:chExt cx="7010409" cy="45600"/>
          </a:xfrm>
        </p:grpSpPr>
        <p:sp>
          <p:nvSpPr>
            <p:cNvPr id="59" name="Google Shape;59;p13"/>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 name="Google Shape;60;p1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13"/>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2" name="Google Shape;132;p2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3" name="Google Shape;133;p25"/>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4" name="Google Shape;134;p25"/>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5" name="Google Shape;135;p25"/>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idx="4294967295" type="title"/>
          </p:nvPr>
        </p:nvSpPr>
        <p:spPr>
          <a:xfrm>
            <a:off x="2407238" y="2640749"/>
            <a:ext cx="5143500" cy="995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F2F2F2"/>
              </a:buClr>
              <a:buSzPts val="2400"/>
              <a:buFont typeface="Arial"/>
              <a:buNone/>
            </a:pPr>
            <a:r>
              <a:rPr lang="en" sz="2400">
                <a:solidFill>
                  <a:srgbClr val="F2F2F2"/>
                </a:solidFill>
              </a:rPr>
              <a:t>Design &amp; Development of Guest Management System</a:t>
            </a:r>
            <a:endParaRPr/>
          </a:p>
        </p:txBody>
      </p:sp>
      <p:sp>
        <p:nvSpPr>
          <p:cNvPr id="280" name="Google Shape;280;p37"/>
          <p:cNvSpPr txBox="1"/>
          <p:nvPr>
            <p:ph idx="4294967295" type="body"/>
          </p:nvPr>
        </p:nvSpPr>
        <p:spPr>
          <a:xfrm>
            <a:off x="4631606" y="3586607"/>
            <a:ext cx="3257400" cy="646800"/>
          </a:xfrm>
          <a:prstGeom prst="rect">
            <a:avLst/>
          </a:prstGeom>
          <a:noFill/>
          <a:ln>
            <a:noFill/>
          </a:ln>
        </p:spPr>
        <p:txBody>
          <a:bodyPr anchorCtr="0" anchor="b" bIns="34275" lIns="68575" spcFirstLastPara="1" rIns="68575" wrap="square" tIns="34275">
            <a:noAutofit/>
          </a:bodyPr>
          <a:lstStyle/>
          <a:p>
            <a:pPr indent="0" lvl="0" marL="0" rtl="0" algn="l">
              <a:lnSpc>
                <a:spcPct val="112500"/>
              </a:lnSpc>
              <a:spcBef>
                <a:spcPts val="0"/>
              </a:spcBef>
              <a:spcAft>
                <a:spcPts val="0"/>
              </a:spcAft>
              <a:buClr>
                <a:schemeClr val="lt1"/>
              </a:buClr>
              <a:buSzPts val="1200"/>
              <a:buNone/>
            </a:pPr>
            <a:r>
              <a:rPr lang="en" sz="1200">
                <a:solidFill>
                  <a:schemeClr val="lt1"/>
                </a:solidFill>
              </a:rPr>
              <a:t>Harsh Pateria                     2017A7PS0129H       </a:t>
            </a:r>
            <a:endParaRPr/>
          </a:p>
          <a:p>
            <a:pPr indent="0" lvl="0" marL="0" rtl="0" algn="l">
              <a:lnSpc>
                <a:spcPct val="112500"/>
              </a:lnSpc>
              <a:spcBef>
                <a:spcPts val="0"/>
              </a:spcBef>
              <a:spcAft>
                <a:spcPts val="0"/>
              </a:spcAft>
              <a:buClr>
                <a:schemeClr val="lt1"/>
              </a:buClr>
              <a:buSzPts val="1200"/>
              <a:buNone/>
            </a:pPr>
            <a:r>
              <a:rPr lang="en" sz="1200">
                <a:solidFill>
                  <a:schemeClr val="lt1"/>
                </a:solidFill>
              </a:rPr>
              <a:t>Asish Nelapati                    2017B4A41035H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idx="1" type="body"/>
          </p:nvPr>
        </p:nvSpPr>
        <p:spPr>
          <a:xfrm>
            <a:off x="304800" y="1109297"/>
            <a:ext cx="8229600" cy="33945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sz="1500">
                <a:latin typeface="Calibri"/>
                <a:ea typeface="Calibri"/>
                <a:cs typeface="Calibri"/>
                <a:sym typeface="Calibri"/>
              </a:rPr>
              <a:t>MySQL is an open-source relational database management system. Its name is a combination of "My", the name of co-founder Michael Widenius's daughter, and "SQL", the abbreviation for Structured Query Language.</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rPr lang="en" sz="1500">
                <a:latin typeface="Calibri"/>
                <a:ea typeface="Calibri"/>
                <a:cs typeface="Calibri"/>
                <a:sym typeface="Calibri"/>
              </a:rPr>
              <a:t>Written in C and C++.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rPr lang="en" sz="1500">
                <a:latin typeface="Calibri"/>
                <a:ea typeface="Calibri"/>
                <a:cs typeface="Calibri"/>
                <a:sym typeface="Calibri"/>
              </a:rPr>
              <a:t>Can be easily connected to Java and other languages.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rPr lang="en" sz="1500">
                <a:latin typeface="Calibri"/>
                <a:ea typeface="Calibri"/>
                <a:cs typeface="Calibri"/>
                <a:sym typeface="Calibri"/>
              </a:rPr>
              <a:t>There is a library in Java that helps in the connection of Java with MySQL. </a:t>
            </a:r>
            <a:endParaRPr sz="1500">
              <a:latin typeface="Calibri"/>
              <a:ea typeface="Calibri"/>
              <a:cs typeface="Calibri"/>
              <a:sym typeface="Calibri"/>
            </a:endParaRPr>
          </a:p>
          <a:p>
            <a:pPr indent="0" lvl="0" marL="0" rtl="0" algn="l">
              <a:spcBef>
                <a:spcPts val="400"/>
              </a:spcBef>
              <a:spcAft>
                <a:spcPts val="0"/>
              </a:spcAft>
              <a:buNone/>
            </a:pPr>
            <a:r>
              <a:rPr lang="en" sz="1500">
                <a:latin typeface="Calibri"/>
                <a:ea typeface="Calibri"/>
                <a:cs typeface="Calibri"/>
                <a:sym typeface="Calibri"/>
              </a:rPr>
              <a:t>JDBC Connectivity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a:p>
            <a:pPr indent="0" lvl="0" marL="0" rtl="0" algn="l">
              <a:spcBef>
                <a:spcPts val="400"/>
              </a:spcBef>
              <a:spcAft>
                <a:spcPts val="0"/>
              </a:spcAft>
              <a:buNone/>
            </a:pPr>
            <a:r>
              <a:t/>
            </a:r>
            <a:endParaRPr sz="1500">
              <a:latin typeface="Calibri"/>
              <a:ea typeface="Calibri"/>
              <a:cs typeface="Calibri"/>
              <a:sym typeface="Calibri"/>
            </a:endParaRPr>
          </a:p>
        </p:txBody>
      </p:sp>
      <p:sp>
        <p:nvSpPr>
          <p:cNvPr id="338" name="Google Shape;338;p46"/>
          <p:cNvSpPr txBox="1"/>
          <p:nvPr>
            <p:ph idx="2" type="body"/>
          </p:nvPr>
        </p:nvSpPr>
        <p:spPr>
          <a:xfrm>
            <a:off x="304800" y="125400"/>
            <a:ext cx="6324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solidFill>
                  <a:srgbClr val="A61C00"/>
                </a:solidFill>
                <a:latin typeface="Calibri"/>
                <a:ea typeface="Calibri"/>
                <a:cs typeface="Calibri"/>
                <a:sym typeface="Calibri"/>
              </a:rPr>
              <a:t>MySQL	</a:t>
            </a:r>
            <a:endParaRPr sz="3300">
              <a:solidFill>
                <a:srgbClr val="A61C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idx="1" type="body"/>
          </p:nvPr>
        </p:nvSpPr>
        <p:spPr>
          <a:xfrm>
            <a:off x="395525" y="1197550"/>
            <a:ext cx="8140200" cy="33870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en" sz="1500"/>
              <a:t>Entering and storing data manually is a tough </a:t>
            </a:r>
            <a:r>
              <a:rPr lang="en" sz="1500"/>
              <a:t>task</a:t>
            </a:r>
            <a:r>
              <a:rPr lang="en" sz="1500"/>
              <a:t> to do due to many reasons like :-</a:t>
            </a:r>
            <a:endParaRPr sz="1500"/>
          </a:p>
          <a:p>
            <a:pPr indent="-323850" lvl="0" marL="457200" rtl="0" algn="l">
              <a:spcBef>
                <a:spcPts val="300"/>
              </a:spcBef>
              <a:spcAft>
                <a:spcPts val="0"/>
              </a:spcAft>
              <a:buSzPts val="1500"/>
              <a:buAutoNum type="arabicPeriod"/>
            </a:pPr>
            <a:r>
              <a:rPr lang="en" sz="1500"/>
              <a:t>Human Errors like spelling mistakes, </a:t>
            </a:r>
            <a:r>
              <a:rPr lang="en" sz="1500">
                <a:highlight>
                  <a:srgbClr val="FCFCFC"/>
                </a:highlight>
              </a:rPr>
              <a:t>misinterpretation of data, not saving work and mistyping in the wrong fields are all common errors seen in the data entry field.</a:t>
            </a:r>
            <a:endParaRPr sz="1500">
              <a:highlight>
                <a:srgbClr val="FCFCFC"/>
              </a:highlight>
            </a:endParaRPr>
          </a:p>
          <a:p>
            <a:pPr indent="-323850" lvl="0" marL="457200" rtl="0" algn="l">
              <a:spcBef>
                <a:spcPts val="0"/>
              </a:spcBef>
              <a:spcAft>
                <a:spcPts val="0"/>
              </a:spcAft>
              <a:buSzPts val="1500"/>
              <a:buFont typeface="Calibri"/>
              <a:buAutoNum type="arabicPeriod"/>
            </a:pPr>
            <a:r>
              <a:rPr lang="en" sz="1500">
                <a:highlight>
                  <a:srgbClr val="FCFCFC"/>
                </a:highlight>
              </a:rPr>
              <a:t>Speed , Retrieval of Data is not possible in case of log books. It is a tiresome process to get the records of a particular guest who might even have arrived a long time back. </a:t>
            </a:r>
            <a:endParaRPr sz="1500">
              <a:highlight>
                <a:srgbClr val="FCFCFC"/>
              </a:highlight>
            </a:endParaRPr>
          </a:p>
          <a:p>
            <a:pPr indent="-323850" lvl="0" marL="457200" rtl="0" algn="l">
              <a:spcBef>
                <a:spcPts val="0"/>
              </a:spcBef>
              <a:spcAft>
                <a:spcPts val="0"/>
              </a:spcAft>
              <a:buSzPts val="1500"/>
              <a:buFont typeface="Calibri"/>
              <a:buAutoNum type="arabicPeriod"/>
            </a:pPr>
            <a:r>
              <a:rPr lang="en" sz="1500">
                <a:highlight>
                  <a:srgbClr val="FCFCFC"/>
                </a:highlight>
              </a:rPr>
              <a:t>There is always a chance that due to confusion and misinterpretation, the information gets entered twice for a person. </a:t>
            </a:r>
            <a:endParaRPr sz="1500">
              <a:highlight>
                <a:srgbClr val="FCFCFC"/>
              </a:highlight>
            </a:endParaRPr>
          </a:p>
          <a:p>
            <a:pPr indent="-323850" lvl="0" marL="457200" rtl="0" algn="l">
              <a:spcBef>
                <a:spcPts val="0"/>
              </a:spcBef>
              <a:spcAft>
                <a:spcPts val="0"/>
              </a:spcAft>
              <a:buSzPts val="1500"/>
              <a:buFont typeface="Calibri"/>
              <a:buAutoNum type="arabicPeriod"/>
            </a:pPr>
            <a:r>
              <a:rPr lang="en" sz="1500">
                <a:highlight>
                  <a:srgbClr val="FCFCFC"/>
                </a:highlight>
              </a:rPr>
              <a:t>If the guest wants to get his room changed, it has to be reflected in the logbook and it is a hard task in the sense that the log book is just a register. </a:t>
            </a:r>
            <a:endParaRPr sz="1500">
              <a:highlight>
                <a:srgbClr val="FCFCFC"/>
              </a:highlight>
            </a:endParaRPr>
          </a:p>
          <a:p>
            <a:pPr indent="-323850" lvl="0" marL="457200" rtl="0" algn="l">
              <a:spcBef>
                <a:spcPts val="0"/>
              </a:spcBef>
              <a:spcAft>
                <a:spcPts val="0"/>
              </a:spcAft>
              <a:buSzPts val="1500"/>
              <a:buFont typeface="Calibri"/>
              <a:buAutoNum type="arabicPeriod"/>
            </a:pPr>
            <a:r>
              <a:rPr lang="en" sz="1500">
                <a:highlight>
                  <a:srgbClr val="FCFCFC"/>
                </a:highlight>
              </a:rPr>
              <a:t>Generation of Reports is not possible in case of logbooks. That is, we cannot generate records of all the people who came in a certain period of time. </a:t>
            </a:r>
            <a:endParaRPr sz="1500">
              <a:highlight>
                <a:srgbClr val="FCFCFC"/>
              </a:highlight>
            </a:endParaRPr>
          </a:p>
          <a:p>
            <a:pPr indent="-323850" lvl="0" marL="457200" rtl="0" algn="l">
              <a:spcBef>
                <a:spcPts val="0"/>
              </a:spcBef>
              <a:spcAft>
                <a:spcPts val="0"/>
              </a:spcAft>
              <a:buSzPts val="1500"/>
              <a:buAutoNum type="arabicPeriod"/>
            </a:pPr>
            <a:r>
              <a:rPr lang="en" sz="1500">
                <a:highlight>
                  <a:srgbClr val="FCFCFC"/>
                </a:highlight>
              </a:rPr>
              <a:t>There is no option for generation of a receipt. </a:t>
            </a:r>
            <a:endParaRPr sz="1500">
              <a:highlight>
                <a:srgbClr val="FCFCFC"/>
              </a:highlight>
            </a:endParaRPr>
          </a:p>
          <a:p>
            <a:pPr indent="0" lvl="0" marL="0" rtl="0" algn="l">
              <a:spcBef>
                <a:spcPts val="300"/>
              </a:spcBef>
              <a:spcAft>
                <a:spcPts val="0"/>
              </a:spcAft>
              <a:buNone/>
            </a:pPr>
            <a:r>
              <a:rPr lang="en" sz="1500">
                <a:highlight>
                  <a:srgbClr val="FCFCFC"/>
                </a:highlight>
              </a:rPr>
              <a:t>There are lot more of errors humans do. There by we can say that it is the ideal way to let computer do the job . so, to make it very easy any usable to the </a:t>
            </a:r>
            <a:r>
              <a:rPr lang="en" sz="1500">
                <a:highlight>
                  <a:srgbClr val="FCFCFC"/>
                </a:highlight>
              </a:rPr>
              <a:t>employees</a:t>
            </a:r>
            <a:r>
              <a:rPr lang="en" sz="1500">
                <a:highlight>
                  <a:srgbClr val="FCFCFC"/>
                </a:highlight>
              </a:rPr>
              <a:t> we made an App to overcome all these difficulties and get the job done in  a click.</a:t>
            </a:r>
            <a:endParaRPr sz="1500">
              <a:highlight>
                <a:srgbClr val="FCFCFC"/>
              </a:highlight>
            </a:endParaRPr>
          </a:p>
        </p:txBody>
      </p:sp>
      <p:sp>
        <p:nvSpPr>
          <p:cNvPr id="344" name="Google Shape;344;p47"/>
          <p:cNvSpPr txBox="1"/>
          <p:nvPr>
            <p:ph type="title"/>
          </p:nvPr>
        </p:nvSpPr>
        <p:spPr>
          <a:xfrm>
            <a:off x="395536" y="215646"/>
            <a:ext cx="6120600" cy="636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300">
                <a:solidFill>
                  <a:srgbClr val="A61C00"/>
                </a:solidFill>
              </a:rPr>
              <a:t>Problems with Log Book</a:t>
            </a:r>
            <a:endParaRPr b="1" sz="3300">
              <a:solidFill>
                <a:srgbClr val="A61C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457196" y="205975"/>
            <a:ext cx="83028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300">
                <a:solidFill>
                  <a:srgbClr val="A61C00"/>
                </a:solidFill>
              </a:rPr>
              <a:t>Is The DATA Secure ?</a:t>
            </a:r>
            <a:endParaRPr b="1" sz="3300">
              <a:solidFill>
                <a:srgbClr val="A61C00"/>
              </a:solidFill>
            </a:endParaRPr>
          </a:p>
        </p:txBody>
      </p:sp>
      <p:sp>
        <p:nvSpPr>
          <p:cNvPr id="350" name="Google Shape;350;p48"/>
          <p:cNvSpPr txBox="1"/>
          <p:nvPr>
            <p:ph idx="1" type="body"/>
          </p:nvPr>
        </p:nvSpPr>
        <p:spPr>
          <a:xfrm>
            <a:off x="553600" y="1350850"/>
            <a:ext cx="79317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en" sz="1500"/>
              <a:t>Yes, the Data is Secure. JAVA, itself is a secure language and it already has inbuilt security features so that no breach of information is possible.And MySQL is a Relational Database Management System which is also very secure. This being a corporate company we know how important privacy is for you Also , </a:t>
            </a:r>
            <a:r>
              <a:rPr lang="en" sz="1500"/>
              <a:t>The passwords for the Admin and the User are hashed twice i.e its twice encrypted and checked before the system lets you log in, and it’s nearly impossible to break into the password with this level of security. And we also provided a “commit all records” option in the app where you can </a:t>
            </a:r>
            <a:r>
              <a:rPr lang="en" sz="1500"/>
              <a:t>save</a:t>
            </a:r>
            <a:r>
              <a:rPr lang="en" sz="1500"/>
              <a:t> you stored data in another table from time to time . so that if anything </a:t>
            </a:r>
            <a:r>
              <a:rPr lang="en" sz="1500"/>
              <a:t>unexpected</a:t>
            </a:r>
            <a:r>
              <a:rPr lang="en" sz="1500"/>
              <a:t> happens you still can back it up with this stored data. There are even two interfaces designed for Admin and User to make sure that any worker can’t access all the info stored </a:t>
            </a:r>
            <a:r>
              <a:rPr lang="en" sz="1500"/>
              <a:t>without</a:t>
            </a:r>
            <a:r>
              <a:rPr lang="en" sz="1500"/>
              <a:t> Admin knowing. The whole data will be stored in MYSQL DataBase which is highly reliable in the form of tables and this being a stand alone system no one gets to see all those data except the admin. So, we can strongly say that all the DATA is impenetrable and its highly secure and reliable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idx="1" type="body"/>
          </p:nvPr>
        </p:nvSpPr>
        <p:spPr>
          <a:xfrm>
            <a:off x="304800" y="114300"/>
            <a:ext cx="6324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solidFill>
                  <a:srgbClr val="A61C00"/>
                </a:solidFill>
              </a:rPr>
              <a:t>Tables in MYSQL</a:t>
            </a:r>
            <a:endParaRPr sz="3300">
              <a:solidFill>
                <a:srgbClr val="A61C00"/>
              </a:solidFill>
            </a:endParaRPr>
          </a:p>
        </p:txBody>
      </p:sp>
      <p:pic>
        <p:nvPicPr>
          <p:cNvPr id="356" name="Google Shape;356;p49"/>
          <p:cNvPicPr preferRelativeResize="0"/>
          <p:nvPr/>
        </p:nvPicPr>
        <p:blipFill>
          <a:blip r:embed="rId3">
            <a:alphaModFix/>
          </a:blip>
          <a:stretch>
            <a:fillRect/>
          </a:stretch>
        </p:blipFill>
        <p:spPr>
          <a:xfrm>
            <a:off x="1640600" y="1086350"/>
            <a:ext cx="5841850" cy="377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idx="1" type="body"/>
          </p:nvPr>
        </p:nvSpPr>
        <p:spPr>
          <a:xfrm>
            <a:off x="602750" y="1200150"/>
            <a:ext cx="78759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en" sz="1500">
                <a:solidFill>
                  <a:srgbClr val="000000"/>
                </a:solidFill>
              </a:rPr>
              <a:t>The app won’t stop working. The reason being that it is a small application and based on JAVA, So it is platform independent and uses very less space and memory. The only memory it uses is in the storage of data in the database. </a:t>
            </a:r>
            <a:endParaRPr sz="1500">
              <a:solidFill>
                <a:srgbClr val="000000"/>
              </a:solidFill>
            </a:endParaRPr>
          </a:p>
          <a:p>
            <a:pPr indent="0" lvl="0" marL="0" rtl="0" algn="l">
              <a:spcBef>
                <a:spcPts val="300"/>
              </a:spcBef>
              <a:spcAft>
                <a:spcPts val="0"/>
              </a:spcAft>
              <a:buNone/>
            </a:pPr>
            <a:r>
              <a:rPr lang="en" sz="1500">
                <a:solidFill>
                  <a:srgbClr val="000000"/>
                </a:solidFill>
              </a:rPr>
              <a:t>We have tested the app so that there are no errors in it and a rigorous testing has been done on the memory consumption and space utilisation of the app and it’s working fine in all conditions.</a:t>
            </a:r>
            <a:r>
              <a:rPr lang="en" sz="1500">
                <a:solidFill>
                  <a:srgbClr val="FF0000"/>
                </a:solidFill>
              </a:rPr>
              <a:t> </a:t>
            </a:r>
            <a:endParaRPr sz="1500">
              <a:solidFill>
                <a:srgbClr val="FF0000"/>
              </a:solidFill>
            </a:endParaRPr>
          </a:p>
        </p:txBody>
      </p:sp>
      <p:sp>
        <p:nvSpPr>
          <p:cNvPr id="362" name="Google Shape;362;p50"/>
          <p:cNvSpPr txBox="1"/>
          <p:nvPr>
            <p:ph type="title"/>
          </p:nvPr>
        </p:nvSpPr>
        <p:spPr>
          <a:xfrm>
            <a:off x="395536" y="20597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400">
                <a:solidFill>
                  <a:srgbClr val="A61C00"/>
                </a:solidFill>
              </a:rPr>
              <a:t>What if the APP Stops Working ?</a:t>
            </a:r>
            <a:endParaRPr b="1" sz="3400">
              <a:solidFill>
                <a:srgbClr val="A61C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395523" y="205975"/>
            <a:ext cx="72897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100">
                <a:solidFill>
                  <a:srgbClr val="A61C00"/>
                </a:solidFill>
              </a:rPr>
              <a:t>System Requirements to run the APP</a:t>
            </a:r>
            <a:endParaRPr b="1" sz="3100">
              <a:solidFill>
                <a:srgbClr val="A61C00"/>
              </a:solidFill>
            </a:endParaRPr>
          </a:p>
        </p:txBody>
      </p:sp>
      <p:sp>
        <p:nvSpPr>
          <p:cNvPr id="368" name="Google Shape;368;p51"/>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sz="1700"/>
              <a:t>The system must have the following needs to run the app on it:-</a:t>
            </a:r>
            <a:endParaRPr sz="1500"/>
          </a:p>
          <a:p>
            <a:pPr indent="-323850" lvl="0" marL="457200" rtl="0" algn="l">
              <a:spcBef>
                <a:spcPts val="300"/>
              </a:spcBef>
              <a:spcAft>
                <a:spcPts val="0"/>
              </a:spcAft>
              <a:buSzPts val="1500"/>
              <a:buChar char="•"/>
            </a:pPr>
            <a:r>
              <a:rPr lang="en" sz="1500"/>
              <a:t>MYSQL C</a:t>
            </a:r>
            <a:r>
              <a:rPr lang="en" sz="1500"/>
              <a:t>ommand</a:t>
            </a:r>
            <a:r>
              <a:rPr lang="en" sz="1500"/>
              <a:t> line prompt. / terminal to run MySQL</a:t>
            </a:r>
            <a:endParaRPr sz="1500"/>
          </a:p>
          <a:p>
            <a:pPr indent="-323850" lvl="0" marL="457200" rtl="0" algn="l">
              <a:spcBef>
                <a:spcPts val="0"/>
              </a:spcBef>
              <a:spcAft>
                <a:spcPts val="0"/>
              </a:spcAft>
              <a:buSzPts val="1500"/>
              <a:buChar char="•"/>
            </a:pPr>
            <a:r>
              <a:rPr lang="en" sz="1500"/>
              <a:t>JAVA should be installed on the system</a:t>
            </a:r>
            <a:endParaRPr sz="1500"/>
          </a:p>
          <a:p>
            <a:pPr indent="0" lvl="0" marL="457200" rtl="0" algn="l">
              <a:spcBef>
                <a:spcPts val="300"/>
              </a:spcBef>
              <a:spcAft>
                <a:spcPts val="0"/>
              </a:spcAft>
              <a:buNone/>
            </a:pPr>
            <a:r>
              <a:t/>
            </a:r>
            <a:endParaRPr sz="1500"/>
          </a:p>
          <a:p>
            <a:pPr indent="0" lvl="0" marL="0" rtl="0" algn="l">
              <a:spcBef>
                <a:spcPts val="300"/>
              </a:spcBef>
              <a:spcAft>
                <a:spcPts val="0"/>
              </a:spcAft>
              <a:buNone/>
            </a:pPr>
            <a:r>
              <a:rPr lang="en" sz="1500"/>
              <a:t>Our app is Platform Independent. It can run in any Windows environment and even in Ubuntu and Linux too. The only thing is that MySQL commands be identified by the system and it should have JRE (Java </a:t>
            </a:r>
            <a:r>
              <a:rPr lang="en" sz="1500"/>
              <a:t>Runtime</a:t>
            </a:r>
            <a:r>
              <a:rPr lang="en" sz="1500"/>
              <a:t>) </a:t>
            </a:r>
            <a:endParaRPr sz="1500"/>
          </a:p>
          <a:p>
            <a:pPr indent="0" lvl="0" marL="0" rtl="0" algn="l">
              <a:spcBef>
                <a:spcPts val="300"/>
              </a:spcBef>
              <a:spcAft>
                <a:spcPts val="0"/>
              </a:spcAft>
              <a:buNone/>
            </a:pPr>
            <a:r>
              <a:t/>
            </a:r>
            <a:endParaRPr sz="1500"/>
          </a:p>
          <a:p>
            <a:pPr indent="0" lvl="0" marL="0" rtl="0" algn="l">
              <a:spcBef>
                <a:spcPts val="300"/>
              </a:spcBef>
              <a:spcAft>
                <a:spcPts val="0"/>
              </a:spcAft>
              <a:buNone/>
            </a:pPr>
            <a:r>
              <a:rPr lang="en" sz="1500"/>
              <a:t>With these two basic requirements your app runs without a flaw . just download the .jar file and run it on your system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395536" y="20597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300">
                <a:solidFill>
                  <a:srgbClr val="A61C00"/>
                </a:solidFill>
              </a:rPr>
              <a:t>Benefits</a:t>
            </a:r>
            <a:r>
              <a:rPr b="1" lang="en" sz="3300">
                <a:solidFill>
                  <a:srgbClr val="A61C00"/>
                </a:solidFill>
              </a:rPr>
              <a:t> of using this APP</a:t>
            </a:r>
            <a:endParaRPr b="1" sz="3300">
              <a:solidFill>
                <a:srgbClr val="A61C00"/>
              </a:solidFill>
            </a:endParaRPr>
          </a:p>
        </p:txBody>
      </p:sp>
      <p:sp>
        <p:nvSpPr>
          <p:cNvPr id="374" name="Google Shape;374;p52"/>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sz="1500"/>
              <a:t>It’s secure and reliable to store data about guests using this app.</a:t>
            </a:r>
            <a:endParaRPr sz="1500"/>
          </a:p>
          <a:p>
            <a:pPr indent="-323850" lvl="0" marL="457200" rtl="0" algn="l">
              <a:spcBef>
                <a:spcPts val="0"/>
              </a:spcBef>
              <a:spcAft>
                <a:spcPts val="0"/>
              </a:spcAft>
              <a:buSzPts val="1500"/>
              <a:buChar char="•"/>
            </a:pPr>
            <a:r>
              <a:rPr lang="en" sz="1500"/>
              <a:t>You don’t have search the whole log book to find a guest, with a single click you can get it retrieved from database.</a:t>
            </a:r>
            <a:endParaRPr sz="1500"/>
          </a:p>
          <a:p>
            <a:pPr indent="-323850" lvl="0" marL="457200" rtl="0" algn="l">
              <a:spcBef>
                <a:spcPts val="0"/>
              </a:spcBef>
              <a:spcAft>
                <a:spcPts val="0"/>
              </a:spcAft>
              <a:buSzPts val="1500"/>
              <a:buChar char="•"/>
            </a:pPr>
            <a:r>
              <a:rPr lang="en" sz="1500"/>
              <a:t>It's</a:t>
            </a:r>
            <a:r>
              <a:rPr lang="en" sz="1500"/>
              <a:t> impossible to change info regarding guests </a:t>
            </a:r>
            <a:r>
              <a:rPr lang="en" sz="1500"/>
              <a:t>without</a:t>
            </a:r>
            <a:r>
              <a:rPr lang="en" sz="1500"/>
              <a:t> admin’s vision.</a:t>
            </a:r>
            <a:endParaRPr sz="1500"/>
          </a:p>
          <a:p>
            <a:pPr indent="-323850" lvl="0" marL="457200" rtl="0" algn="l">
              <a:spcBef>
                <a:spcPts val="0"/>
              </a:spcBef>
              <a:spcAft>
                <a:spcPts val="0"/>
              </a:spcAft>
              <a:buSzPts val="1500"/>
              <a:buChar char="•"/>
            </a:pPr>
            <a:r>
              <a:rPr lang="en" sz="1500"/>
              <a:t>User has only access to certain parts of the app with admin being the only one to see the whole data and records.</a:t>
            </a:r>
            <a:endParaRPr sz="1500"/>
          </a:p>
          <a:p>
            <a:pPr indent="-323850" lvl="0" marL="457200" rtl="0" algn="l">
              <a:spcBef>
                <a:spcPts val="0"/>
              </a:spcBef>
              <a:spcAft>
                <a:spcPts val="0"/>
              </a:spcAft>
              <a:buSzPts val="1500"/>
              <a:buChar char="•"/>
            </a:pPr>
            <a:r>
              <a:rPr lang="en" sz="1500"/>
              <a:t>No Manual Errors, if a book gets lost or got burnt there is no way of </a:t>
            </a:r>
            <a:r>
              <a:rPr lang="en" sz="1500"/>
              <a:t>getting</a:t>
            </a:r>
            <a:r>
              <a:rPr lang="en" sz="1500"/>
              <a:t> info back. now with this app the whole data is safe and secure in PC.</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95536" y="20597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 Look at the Front End 	</a:t>
            </a:r>
            <a:endParaRPr/>
          </a:p>
        </p:txBody>
      </p:sp>
      <p:sp>
        <p:nvSpPr>
          <p:cNvPr id="380" name="Google Shape;380;p53"/>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t/>
            </a:r>
            <a:endParaRPr/>
          </a:p>
        </p:txBody>
      </p:sp>
      <p:pic>
        <p:nvPicPr>
          <p:cNvPr id="381" name="Google Shape;381;p53"/>
          <p:cNvPicPr preferRelativeResize="0"/>
          <p:nvPr/>
        </p:nvPicPr>
        <p:blipFill>
          <a:blip r:embed="rId3">
            <a:alphaModFix/>
          </a:blip>
          <a:stretch>
            <a:fillRect/>
          </a:stretch>
        </p:blipFill>
        <p:spPr>
          <a:xfrm>
            <a:off x="1853463" y="843475"/>
            <a:ext cx="4802075" cy="451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95536" y="20597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Back End	</a:t>
            </a:r>
            <a:endParaRPr/>
          </a:p>
        </p:txBody>
      </p:sp>
      <p:sp>
        <p:nvSpPr>
          <p:cNvPr id="387" name="Google Shape;387;p54"/>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lang="en"/>
              <a:t>The Back End of the software is in JAVA and the database is in MySQL.</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The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2514600" y="2857500"/>
            <a:ext cx="6019800" cy="114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The Presentation of the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395536" y="205978"/>
            <a:ext cx="6120600" cy="637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A04400"/>
              </a:buClr>
              <a:buSzPts val="2400"/>
              <a:buFont typeface="Calibri"/>
              <a:buNone/>
            </a:pPr>
            <a:r>
              <a:rPr b="1" lang="en">
                <a:solidFill>
                  <a:srgbClr val="A61C00"/>
                </a:solidFill>
              </a:rPr>
              <a:t>	</a:t>
            </a:r>
            <a:r>
              <a:rPr b="1" lang="en" sz="3300">
                <a:solidFill>
                  <a:srgbClr val="A61C00"/>
                </a:solidFill>
              </a:rPr>
              <a:t>Introduction</a:t>
            </a:r>
            <a:endParaRPr sz="3300">
              <a:solidFill>
                <a:srgbClr val="A61C00"/>
              </a:solidFill>
            </a:endParaRPr>
          </a:p>
        </p:txBody>
      </p:sp>
      <p:sp>
        <p:nvSpPr>
          <p:cNvPr id="286" name="Google Shape;286;p38"/>
          <p:cNvSpPr txBox="1"/>
          <p:nvPr>
            <p:ph idx="1" type="body"/>
          </p:nvPr>
        </p:nvSpPr>
        <p:spPr>
          <a:xfrm>
            <a:off x="1657350" y="1200151"/>
            <a:ext cx="6229500" cy="33945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chemeClr val="dk1"/>
              </a:buClr>
              <a:buSzPts val="1800"/>
              <a:buNone/>
            </a:pPr>
            <a:r>
              <a:rPr lang="en" sz="1800"/>
              <a:t> </a:t>
            </a:r>
            <a:r>
              <a:rPr b="1" lang="en" sz="1800"/>
              <a:t>Department: - </a:t>
            </a:r>
            <a:r>
              <a:rPr lang="en" sz="1800"/>
              <a:t>Information Technology (IT)                                </a:t>
            </a:r>
            <a:endParaRPr/>
          </a:p>
          <a:p>
            <a:pPr indent="0" lvl="0" marL="0" rtl="0" algn="just">
              <a:spcBef>
                <a:spcPts val="400"/>
              </a:spcBef>
              <a:spcAft>
                <a:spcPts val="0"/>
              </a:spcAft>
              <a:buClr>
                <a:schemeClr val="dk1"/>
              </a:buClr>
              <a:buSzPts val="1800"/>
              <a:buNone/>
            </a:pPr>
            <a:r>
              <a:t/>
            </a:r>
            <a:endParaRPr b="1" sz="1800"/>
          </a:p>
          <a:p>
            <a:pPr indent="0" lvl="0" marL="0" rtl="0" algn="just">
              <a:spcBef>
                <a:spcPts val="400"/>
              </a:spcBef>
              <a:spcAft>
                <a:spcPts val="0"/>
              </a:spcAft>
              <a:buClr>
                <a:schemeClr val="dk1"/>
              </a:buClr>
              <a:buSzPts val="1800"/>
              <a:buNone/>
            </a:pPr>
            <a:r>
              <a:rPr b="1" lang="en" sz="1800"/>
              <a:t> Department Head: -   </a:t>
            </a:r>
            <a:r>
              <a:rPr lang="en" sz="1800"/>
              <a:t>Mr. G. V. Radhakishan</a:t>
            </a:r>
            <a:r>
              <a:rPr b="1" lang="en" sz="1800"/>
              <a:t> </a:t>
            </a:r>
            <a:endParaRPr/>
          </a:p>
          <a:p>
            <a:pPr indent="0" lvl="0" marL="0" rtl="0" algn="just">
              <a:spcBef>
                <a:spcPts val="400"/>
              </a:spcBef>
              <a:spcAft>
                <a:spcPts val="0"/>
              </a:spcAft>
              <a:buClr>
                <a:schemeClr val="dk1"/>
              </a:buClr>
              <a:buSzPts val="1800"/>
              <a:buNone/>
            </a:pPr>
            <a:r>
              <a:rPr b="1" lang="en" sz="1800"/>
              <a:t> </a:t>
            </a:r>
            <a:endParaRPr/>
          </a:p>
          <a:p>
            <a:pPr indent="0" lvl="0" marL="0" rtl="0" algn="just">
              <a:spcBef>
                <a:spcPts val="400"/>
              </a:spcBef>
              <a:spcAft>
                <a:spcPts val="0"/>
              </a:spcAft>
              <a:buClr>
                <a:schemeClr val="dk1"/>
              </a:buClr>
              <a:buSzPts val="1800"/>
              <a:buNone/>
            </a:pPr>
            <a:r>
              <a:rPr b="1" lang="en" sz="1800"/>
              <a:t>HR Instructor: - </a:t>
            </a:r>
            <a:r>
              <a:rPr lang="en" sz="1800"/>
              <a:t>Mr. Rahul Singh       </a:t>
            </a:r>
            <a:endParaRPr/>
          </a:p>
          <a:p>
            <a:pPr indent="0" lvl="0" marL="0" rtl="0" algn="just">
              <a:spcBef>
                <a:spcPts val="400"/>
              </a:spcBef>
              <a:spcAft>
                <a:spcPts val="0"/>
              </a:spcAft>
              <a:buClr>
                <a:schemeClr val="dk1"/>
              </a:buClr>
              <a:buSzPts val="1800"/>
              <a:buNone/>
            </a:pPr>
            <a:r>
              <a:t/>
            </a:r>
            <a:endParaRPr sz="1800"/>
          </a:p>
          <a:p>
            <a:pPr indent="0" lvl="0" marL="0" rtl="0" algn="just">
              <a:spcBef>
                <a:spcPts val="400"/>
              </a:spcBef>
              <a:spcAft>
                <a:spcPts val="0"/>
              </a:spcAft>
              <a:buClr>
                <a:schemeClr val="dk1"/>
              </a:buClr>
              <a:buSzPts val="1800"/>
              <a:buNone/>
            </a:pPr>
            <a:r>
              <a:rPr lang="en" sz="1800"/>
              <a:t> </a:t>
            </a:r>
            <a:r>
              <a:rPr b="1" lang="en" sz="1800"/>
              <a:t>PS Instructors: - </a:t>
            </a:r>
            <a:r>
              <a:rPr lang="en" sz="1800"/>
              <a:t>Dr. Piyush Chandra Verma </a:t>
            </a:r>
            <a:endParaRPr/>
          </a:p>
          <a:p>
            <a:pPr indent="0" lvl="0" marL="0" rtl="0" algn="just">
              <a:spcBef>
                <a:spcPts val="400"/>
              </a:spcBef>
              <a:spcAft>
                <a:spcPts val="0"/>
              </a:spcAft>
              <a:buClr>
                <a:schemeClr val="dk1"/>
              </a:buClr>
              <a:buSzPts val="1800"/>
              <a:buNone/>
            </a:pPr>
            <a:r>
              <a:rPr lang="en" sz="1800"/>
              <a:t>                              Mr. B Suryanarayana</a:t>
            </a:r>
            <a:endParaRPr sz="1800"/>
          </a:p>
        </p:txBody>
      </p:sp>
      <p:sp>
        <p:nvSpPr>
          <p:cNvPr id="287" name="Google Shape;287;p38"/>
          <p:cNvSpPr txBox="1"/>
          <p:nvPr>
            <p:ph idx="12" type="sldNum"/>
          </p:nvPr>
        </p:nvSpPr>
        <p:spPr>
          <a:xfrm>
            <a:off x="8532440" y="4677985"/>
            <a:ext cx="611400" cy="219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fld id="{00000000-1234-1234-1234-123412341234}" type="slidenum">
              <a:rPr lang="en">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304800" y="114300"/>
            <a:ext cx="6324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pic>
        <p:nvPicPr>
          <p:cNvPr id="398" name="Google Shape;398;p56"/>
          <p:cNvPicPr preferRelativeResize="0"/>
          <p:nvPr/>
        </p:nvPicPr>
        <p:blipFill>
          <a:blip r:embed="rId3">
            <a:alphaModFix/>
          </a:blip>
          <a:stretch>
            <a:fillRect/>
          </a:stretch>
        </p:blipFill>
        <p:spPr>
          <a:xfrm>
            <a:off x="1943000" y="971688"/>
            <a:ext cx="5039175" cy="377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nvSpPr>
        <p:spPr>
          <a:xfrm>
            <a:off x="1600425" y="537750"/>
            <a:ext cx="6270900" cy="6645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pic>
        <p:nvPicPr>
          <p:cNvPr id="404" name="Google Shape;404;p5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95536" y="205978"/>
            <a:ext cx="6120600" cy="637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A04400"/>
              </a:buClr>
              <a:buSzPts val="3300"/>
              <a:buFont typeface="Calibri"/>
              <a:buNone/>
            </a:pPr>
            <a:r>
              <a:rPr b="1" lang="en" sz="3300">
                <a:solidFill>
                  <a:srgbClr val="A61C00"/>
                </a:solidFill>
              </a:rPr>
              <a:t>About the Company</a:t>
            </a:r>
            <a:endParaRPr sz="3300">
              <a:solidFill>
                <a:srgbClr val="A61C00"/>
              </a:solidFill>
            </a:endParaRPr>
          </a:p>
        </p:txBody>
      </p:sp>
      <p:sp>
        <p:nvSpPr>
          <p:cNvPr id="293" name="Google Shape;293;p39"/>
          <p:cNvSpPr txBox="1"/>
          <p:nvPr>
            <p:ph idx="1" type="body"/>
          </p:nvPr>
        </p:nvSpPr>
        <p:spPr>
          <a:xfrm>
            <a:off x="302839" y="1283419"/>
            <a:ext cx="8229600" cy="33945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1500"/>
              <a:buNone/>
            </a:pPr>
            <a:r>
              <a:rPr lang="en" sz="1500"/>
              <a:t>      Surrounded by the limestone hills, Dalla cement factory started at Dala in 1971. This Cement plant was the Biggest plant in Asia. The cement factories became the foundation on which other industries were built. It was then sold to Jaypee group in the year 2008 and then it has been taken by UltraTech for 16500 crores(paid for 4 plants collectively).</a:t>
            </a:r>
            <a:endParaRPr sz="1500"/>
          </a:p>
          <a:p>
            <a:pPr indent="0" lvl="0" marL="0" rtl="0" algn="l">
              <a:lnSpc>
                <a:spcPct val="80000"/>
              </a:lnSpc>
              <a:spcBef>
                <a:spcPts val="300"/>
              </a:spcBef>
              <a:spcAft>
                <a:spcPts val="0"/>
              </a:spcAft>
              <a:buClr>
                <a:schemeClr val="dk1"/>
              </a:buClr>
              <a:buSzPts val="1500"/>
              <a:buNone/>
            </a:pPr>
            <a:r>
              <a:t/>
            </a:r>
            <a:endParaRPr sz="1500"/>
          </a:p>
          <a:p>
            <a:pPr indent="0" lvl="0" marL="0" rtl="0" algn="l">
              <a:lnSpc>
                <a:spcPct val="80000"/>
              </a:lnSpc>
              <a:spcBef>
                <a:spcPts val="300"/>
              </a:spcBef>
              <a:spcAft>
                <a:spcPts val="0"/>
              </a:spcAft>
              <a:buClr>
                <a:schemeClr val="dk1"/>
              </a:buClr>
              <a:buSzPts val="1500"/>
              <a:buNone/>
            </a:pPr>
            <a:r>
              <a:rPr lang="en" sz="1500"/>
              <a:t>      Dalla cement factory was acquired by UltraTech Cement from Jaypee Group in 2016. It has made a name for itself in the list of top suppliers of cement in India. The company is located in Sonbhadra, Uttar Pradesh and is one of the leading sellers of cement.</a:t>
            </a:r>
            <a:endParaRPr sz="1500"/>
          </a:p>
          <a:p>
            <a:pPr indent="0" lvl="0" marL="0" rtl="0" algn="l">
              <a:lnSpc>
                <a:spcPct val="80000"/>
              </a:lnSpc>
              <a:spcBef>
                <a:spcPts val="300"/>
              </a:spcBef>
              <a:spcAft>
                <a:spcPts val="0"/>
              </a:spcAft>
              <a:buClr>
                <a:schemeClr val="dk1"/>
              </a:buClr>
              <a:buSzPts val="1500"/>
              <a:buNone/>
            </a:pPr>
            <a:r>
              <a:rPr lang="en" sz="1500"/>
              <a:t>     </a:t>
            </a:r>
            <a:endParaRPr sz="1500"/>
          </a:p>
          <a:p>
            <a:pPr indent="0" lvl="0" marL="0" rtl="0" algn="l">
              <a:lnSpc>
                <a:spcPct val="80000"/>
              </a:lnSpc>
              <a:spcBef>
                <a:spcPts val="300"/>
              </a:spcBef>
              <a:spcAft>
                <a:spcPts val="0"/>
              </a:spcAft>
              <a:buClr>
                <a:schemeClr val="dk1"/>
              </a:buClr>
              <a:buSzPts val="1500"/>
              <a:buNone/>
            </a:pPr>
            <a:r>
              <a:rPr lang="en" sz="1500"/>
              <a:t>      This factory mainly produces Portland Pozzolana Cement(PPC) and clinker. PPC is a variation of Ordinary Portland Cement(OPC) in which fly ash is mixed to lower its initial setting strength but it hardens over a period of time with proper curing.</a:t>
            </a:r>
            <a:endParaRPr sz="1500"/>
          </a:p>
          <a:p>
            <a:pPr indent="0" lvl="0" marL="0" rtl="0" algn="l">
              <a:lnSpc>
                <a:spcPct val="80000"/>
              </a:lnSpc>
              <a:spcBef>
                <a:spcPts val="300"/>
              </a:spcBef>
              <a:spcAft>
                <a:spcPts val="0"/>
              </a:spcAft>
              <a:buClr>
                <a:schemeClr val="dk1"/>
              </a:buClr>
              <a:buSzPts val="1500"/>
              <a:buNone/>
            </a:pPr>
            <a:r>
              <a:t/>
            </a:r>
            <a:endParaRPr sz="1500"/>
          </a:p>
          <a:p>
            <a:pPr indent="0" lvl="0" marL="0" rtl="0" algn="l">
              <a:lnSpc>
                <a:spcPct val="80000"/>
              </a:lnSpc>
              <a:spcBef>
                <a:spcPts val="300"/>
              </a:spcBef>
              <a:spcAft>
                <a:spcPts val="0"/>
              </a:spcAft>
              <a:buClr>
                <a:schemeClr val="dk1"/>
              </a:buClr>
              <a:buSzPts val="1300"/>
              <a:buNone/>
            </a:pPr>
            <a:r>
              <a:t/>
            </a:r>
            <a:endParaRPr sz="1500"/>
          </a:p>
          <a:p>
            <a:pPr indent="0" lvl="0" marL="0" rtl="0" algn="l">
              <a:lnSpc>
                <a:spcPct val="80000"/>
              </a:lnSpc>
              <a:spcBef>
                <a:spcPts val="400"/>
              </a:spcBef>
              <a:spcAft>
                <a:spcPts val="0"/>
              </a:spcAft>
              <a:buClr>
                <a:schemeClr val="dk1"/>
              </a:buClr>
              <a:buSzPts val="1300"/>
              <a:buNone/>
            </a:pPr>
            <a:r>
              <a:rPr lang="en" sz="1500"/>
              <a:t>   </a:t>
            </a:r>
            <a:endParaRPr sz="1500"/>
          </a:p>
        </p:txBody>
      </p:sp>
      <p:sp>
        <p:nvSpPr>
          <p:cNvPr id="294" name="Google Shape;294;p39"/>
          <p:cNvSpPr txBox="1"/>
          <p:nvPr>
            <p:ph idx="12" type="sldNum"/>
          </p:nvPr>
        </p:nvSpPr>
        <p:spPr>
          <a:xfrm>
            <a:off x="8532440" y="4677985"/>
            <a:ext cx="611400" cy="219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fld id="{00000000-1234-1234-1234-123412341234}" type="slidenum">
              <a:rPr lang="en">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 calcmode="lin" valueType="num">
                                      <p:cBhvr additive="base">
                                        <p:cTn dur="600"/>
                                        <p:tgtEl>
                                          <p:spTgt spid="29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 calcmode="lin" valueType="num">
                                      <p:cBhvr additive="base">
                                        <p:cTn dur="600"/>
                                        <p:tgtEl>
                                          <p:spTgt spid="29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 calcmode="lin" valueType="num">
                                      <p:cBhvr additive="base">
                                        <p:cTn dur="600"/>
                                        <p:tgtEl>
                                          <p:spTgt spid="29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 calcmode="lin" valueType="num">
                                      <p:cBhvr additive="base">
                                        <p:cTn dur="600"/>
                                        <p:tgtEl>
                                          <p:spTgt spid="29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 calcmode="lin" valueType="num">
                                      <p:cBhvr additive="base">
                                        <p:cTn dur="600"/>
                                        <p:tgtEl>
                                          <p:spTgt spid="29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 calcmode="lin" valueType="num">
                                      <p:cBhvr additive="base">
                                        <p:cTn dur="600"/>
                                        <p:tgtEl>
                                          <p:spTgt spid="29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 calcmode="lin" valueType="num">
                                      <p:cBhvr additive="base">
                                        <p:cTn dur="600"/>
                                        <p:tgtEl>
                                          <p:spTgt spid="29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 calcmode="lin" valueType="num">
                                      <p:cBhvr additive="base">
                                        <p:cTn dur="600"/>
                                        <p:tgtEl>
                                          <p:spTgt spid="29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95536" y="20597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300">
                <a:solidFill>
                  <a:srgbClr val="A61C00"/>
                </a:solidFill>
              </a:rPr>
              <a:t>Abstract</a:t>
            </a:r>
            <a:endParaRPr b="1" sz="3300">
              <a:solidFill>
                <a:srgbClr val="A61C00"/>
              </a:solidFill>
            </a:endParaRPr>
          </a:p>
        </p:txBody>
      </p:sp>
      <p:sp>
        <p:nvSpPr>
          <p:cNvPr id="300" name="Google Shape;300;p40"/>
          <p:cNvSpPr txBox="1"/>
          <p:nvPr>
            <p:ph idx="1" type="body"/>
          </p:nvPr>
        </p:nvSpPr>
        <p:spPr>
          <a:xfrm>
            <a:off x="473075" y="1200150"/>
            <a:ext cx="8213700" cy="3394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500"/>
              <a:t>Till now all the guest details in the guest house are recorded manually in registers. It is not a good practice to record all the information in registers. Also, to find information about a particular guest, it is a hard task and people had to manually check all the entered records to get to the information. Hence </a:t>
            </a:r>
            <a:r>
              <a:rPr lang="en" sz="1500"/>
              <a:t>there was a need of an automatic system that could do all </a:t>
            </a:r>
            <a:r>
              <a:rPr lang="en" sz="1500"/>
              <a:t>the possible tasks as demanded by the admin. So, we developed a standalone Software System that stores the details of every guest, and returns the required information on single click commands. We used JAVA and MySQL to do it. The interface is very user friendly and is secure. Using our system, the admin can do all the tasks that we mentioned above. Moreover, there is an option to generate receipts for a person. It uses the concept of OOPs, DBMS, JDBC and many more concepts. Every Guest is identified by a unique identification number. It’s easy for the admin to operate on the software. </a:t>
            </a:r>
            <a:endParaRPr sz="1500"/>
          </a:p>
          <a:p>
            <a:pPr indent="0" lvl="0" marL="0" rtl="0" algn="l">
              <a:spcBef>
                <a:spcPts val="120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AutoNum type="arabicPeriod"/>
            </a:pPr>
            <a:r>
              <a:rPr lang="en" sz="2100"/>
              <a:t>Procedural </a:t>
            </a:r>
            <a:r>
              <a:rPr lang="en" sz="2100"/>
              <a:t>Programming paradigm.</a:t>
            </a:r>
            <a:endParaRPr sz="2100"/>
          </a:p>
          <a:p>
            <a:pPr indent="-317500" lvl="0" marL="457200" rtl="0" algn="l">
              <a:spcBef>
                <a:spcPts val="0"/>
              </a:spcBef>
              <a:spcAft>
                <a:spcPts val="0"/>
              </a:spcAft>
              <a:buSzPts val="1400"/>
              <a:buAutoNum type="arabicPeriod"/>
            </a:pPr>
            <a:r>
              <a:rPr lang="en" sz="2100"/>
              <a:t>Object oriented programming (OOPS).</a:t>
            </a:r>
            <a:endParaRPr sz="2100"/>
          </a:p>
          <a:p>
            <a:pPr indent="-317500" lvl="0" marL="457200" rtl="0" algn="l">
              <a:spcBef>
                <a:spcPts val="0"/>
              </a:spcBef>
              <a:spcAft>
                <a:spcPts val="0"/>
              </a:spcAft>
              <a:buSzPts val="1400"/>
              <a:buAutoNum type="arabicPeriod"/>
            </a:pPr>
            <a:r>
              <a:rPr lang="en" sz="2100"/>
              <a:t>JAVA</a:t>
            </a:r>
            <a:endParaRPr sz="2100"/>
          </a:p>
          <a:p>
            <a:pPr indent="-317500" lvl="0" marL="457200" rtl="0" algn="l">
              <a:spcBef>
                <a:spcPts val="0"/>
              </a:spcBef>
              <a:spcAft>
                <a:spcPts val="0"/>
              </a:spcAft>
              <a:buSzPts val="1400"/>
              <a:buAutoNum type="arabicPeriod"/>
            </a:pPr>
            <a:r>
              <a:rPr lang="en" sz="2100"/>
              <a:t>DataBase Management System (DBMS).</a:t>
            </a:r>
            <a:endParaRPr sz="2100"/>
          </a:p>
          <a:p>
            <a:pPr indent="-317500" lvl="0" marL="457200" rtl="0" algn="l">
              <a:spcBef>
                <a:spcPts val="0"/>
              </a:spcBef>
              <a:spcAft>
                <a:spcPts val="0"/>
              </a:spcAft>
              <a:buSzPts val="1400"/>
              <a:buAutoNum type="arabicPeriod"/>
            </a:pPr>
            <a:r>
              <a:rPr lang="en" sz="2100"/>
              <a:t>MySQL </a:t>
            </a:r>
            <a:endParaRPr sz="2100"/>
          </a:p>
        </p:txBody>
      </p:sp>
      <p:sp>
        <p:nvSpPr>
          <p:cNvPr id="306" name="Google Shape;306;p41"/>
          <p:cNvSpPr txBox="1"/>
          <p:nvPr>
            <p:ph type="title"/>
          </p:nvPr>
        </p:nvSpPr>
        <p:spPr>
          <a:xfrm>
            <a:off x="457211" y="175828"/>
            <a:ext cx="6120600" cy="637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300">
                <a:solidFill>
                  <a:srgbClr val="A61C00"/>
                </a:solidFill>
              </a:rPr>
              <a:t>Concepts Used</a:t>
            </a:r>
            <a:endParaRPr b="1" sz="3300">
              <a:solidFill>
                <a:srgbClr val="A61C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idx="1" type="body"/>
          </p:nvPr>
        </p:nvSpPr>
        <p:spPr>
          <a:xfrm>
            <a:off x="304800" y="1120378"/>
            <a:ext cx="8229600" cy="3394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00000"/>
              </a:lnSpc>
              <a:spcBef>
                <a:spcPts val="0"/>
              </a:spcBef>
              <a:spcAft>
                <a:spcPts val="0"/>
              </a:spcAft>
              <a:buClr>
                <a:srgbClr val="101141"/>
              </a:buClr>
              <a:buSzPts val="1800"/>
              <a:buFont typeface="Arial"/>
              <a:buNone/>
            </a:pPr>
            <a:r>
              <a:rPr lang="en"/>
              <a:t>	</a:t>
            </a:r>
            <a:r>
              <a:rPr lang="en" sz="1400"/>
              <a:t>In this approach, the program is divided into functions that perform specific tasks </a:t>
            </a:r>
            <a:endParaRPr sz="1400"/>
          </a:p>
          <a:p>
            <a:pPr indent="-228600" lvl="0" marL="254000" rtl="0" algn="l">
              <a:lnSpc>
                <a:spcPct val="100000"/>
              </a:lnSpc>
              <a:spcBef>
                <a:spcPts val="400"/>
              </a:spcBef>
              <a:spcAft>
                <a:spcPts val="0"/>
              </a:spcAft>
              <a:buSzPts val="1400"/>
              <a:buFont typeface="Noto Sans Symbols"/>
              <a:buChar char="❖"/>
            </a:pPr>
            <a:r>
              <a:rPr lang="en" sz="1400"/>
              <a:t>This approach is mainly used for medium-sized applications.</a:t>
            </a:r>
            <a:endParaRPr sz="1400"/>
          </a:p>
          <a:p>
            <a:pPr indent="-228600" lvl="0" marL="254000" rtl="0" algn="l">
              <a:lnSpc>
                <a:spcPct val="100000"/>
              </a:lnSpc>
              <a:spcBef>
                <a:spcPts val="400"/>
              </a:spcBef>
              <a:spcAft>
                <a:spcPts val="0"/>
              </a:spcAft>
              <a:buSzPts val="1400"/>
              <a:buFont typeface="Noto Sans Symbols"/>
              <a:buChar char="❖"/>
            </a:pPr>
            <a:r>
              <a:rPr lang="en" sz="1400"/>
              <a:t> Data is global, and all the functions can access global data. </a:t>
            </a:r>
            <a:endParaRPr sz="1400"/>
          </a:p>
          <a:p>
            <a:pPr indent="-228600" lvl="0" marL="254000" rtl="0" algn="l">
              <a:lnSpc>
                <a:spcPct val="100000"/>
              </a:lnSpc>
              <a:spcBef>
                <a:spcPts val="400"/>
              </a:spcBef>
              <a:spcAft>
                <a:spcPts val="0"/>
              </a:spcAft>
              <a:buSzPts val="1400"/>
              <a:buFont typeface="Noto Sans Symbols"/>
              <a:buChar char="❖"/>
            </a:pPr>
            <a:r>
              <a:rPr lang="en" sz="1400"/>
              <a:t>The basic drawback of the procedural programming approach is that data is not secured because data is global and can be accessed by any function.</a:t>
            </a:r>
            <a:endParaRPr sz="1400"/>
          </a:p>
          <a:p>
            <a:pPr indent="-228600" lvl="0" marL="254000" rtl="0" algn="l">
              <a:lnSpc>
                <a:spcPct val="100000"/>
              </a:lnSpc>
              <a:spcBef>
                <a:spcPts val="400"/>
              </a:spcBef>
              <a:spcAft>
                <a:spcPts val="0"/>
              </a:spcAft>
              <a:buSzPts val="1400"/>
              <a:buFont typeface="Noto Sans Symbols"/>
              <a:buChar char="❖"/>
            </a:pPr>
            <a:r>
              <a:rPr lang="en" sz="1400"/>
              <a:t>These programming constructs were developed in the late 1970s and 1980s. There were still some issues with these languages, though they fulfilled the criteria of well-structured programs, software etc.</a:t>
            </a:r>
            <a:endParaRPr sz="1400"/>
          </a:p>
          <a:p>
            <a:pPr indent="-228600" lvl="0" marL="254000" rtl="0" algn="l">
              <a:lnSpc>
                <a:spcPct val="100000"/>
              </a:lnSpc>
              <a:spcBef>
                <a:spcPts val="400"/>
              </a:spcBef>
              <a:spcAft>
                <a:spcPts val="0"/>
              </a:spcAft>
              <a:buSzPts val="1400"/>
              <a:buChar char="❖"/>
            </a:pPr>
            <a:r>
              <a:rPr lang="en" sz="1400"/>
              <a:t>Procedure calls are modular and are bound by scope.</a:t>
            </a:r>
            <a:endParaRPr sz="1400"/>
          </a:p>
          <a:p>
            <a:pPr indent="-228600" lvl="0" marL="254000" rtl="0" algn="l">
              <a:lnSpc>
                <a:spcPct val="100000"/>
              </a:lnSpc>
              <a:spcBef>
                <a:spcPts val="400"/>
              </a:spcBef>
              <a:spcAft>
                <a:spcPts val="0"/>
              </a:spcAft>
              <a:buSzPts val="1400"/>
              <a:buChar char="❖"/>
            </a:pPr>
            <a:r>
              <a:rPr lang="en" sz="1400"/>
              <a:t>There are several kinds of major programming paradigms: Imperative, Logical, Procedurtal and Object Oriented. </a:t>
            </a:r>
            <a:endParaRPr sz="1400"/>
          </a:p>
          <a:p>
            <a:pPr indent="-228600" lvl="0" marL="254000" rtl="0" algn="l">
              <a:lnSpc>
                <a:spcPct val="100000"/>
              </a:lnSpc>
              <a:spcBef>
                <a:spcPts val="400"/>
              </a:spcBef>
              <a:spcAft>
                <a:spcPts val="0"/>
              </a:spcAft>
              <a:buSzPts val="1400"/>
              <a:buChar char="❖"/>
            </a:pPr>
            <a:r>
              <a:rPr lang="en" sz="1400"/>
              <a:t>Advantages of Procedural Programming: Its relative </a:t>
            </a:r>
            <a:r>
              <a:rPr b="1" lang="en" sz="1400"/>
              <a:t>simplicity</a:t>
            </a:r>
            <a:r>
              <a:rPr lang="en" sz="1400"/>
              <a:t>, and </a:t>
            </a:r>
            <a:r>
              <a:rPr b="1" lang="en" sz="1400"/>
              <a:t>ease</a:t>
            </a:r>
            <a:r>
              <a:rPr lang="en" sz="1400"/>
              <a:t> of implementation of compilers and interpreters. The ability to re-use the same code at different places in the program without copying it. An easier way to keep track of program flow.  The ability to be strongly modular or structured</a:t>
            </a:r>
            <a:endParaRPr sz="1400"/>
          </a:p>
        </p:txBody>
      </p:sp>
      <p:sp>
        <p:nvSpPr>
          <p:cNvPr id="312" name="Google Shape;312;p42"/>
          <p:cNvSpPr txBox="1"/>
          <p:nvPr>
            <p:ph idx="2"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2700"/>
              <a:buNone/>
            </a:pPr>
            <a:r>
              <a:rPr lang="en" sz="2800">
                <a:solidFill>
                  <a:srgbClr val="A61C00"/>
                </a:solidFill>
              </a:rPr>
              <a:t>Procedural Programming Paradigm</a:t>
            </a:r>
            <a:endParaRPr sz="2800">
              <a:solidFill>
                <a:srgbClr val="A61C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idx="1" type="body"/>
          </p:nvPr>
        </p:nvSpPr>
        <p:spPr>
          <a:xfrm>
            <a:off x="304800" y="1120378"/>
            <a:ext cx="8229600" cy="33945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Clr>
                <a:schemeClr val="dk1"/>
              </a:buClr>
              <a:buSzPts val="2000"/>
              <a:buFont typeface="Arial"/>
              <a:buNone/>
            </a:pPr>
            <a:r>
              <a:rPr lang="en" sz="1500">
                <a:latin typeface="Calibri"/>
                <a:ea typeface="Calibri"/>
                <a:cs typeface="Calibri"/>
                <a:sym typeface="Calibri"/>
              </a:rPr>
              <a:t>Object-oriented programming (OOP) is a programming paradigm based on the concept of "objects", which can contain data, in the form of fields (often known as </a:t>
            </a:r>
            <a:r>
              <a:rPr i="1" lang="en" sz="1500">
                <a:latin typeface="Calibri"/>
                <a:ea typeface="Calibri"/>
                <a:cs typeface="Calibri"/>
                <a:sym typeface="Calibri"/>
              </a:rPr>
              <a:t>attributes),</a:t>
            </a:r>
            <a:r>
              <a:rPr lang="en" sz="1500">
                <a:latin typeface="Calibri"/>
                <a:ea typeface="Calibri"/>
                <a:cs typeface="Calibri"/>
                <a:sym typeface="Calibri"/>
              </a:rPr>
              <a:t> and code, in the form of procedures (often known as </a:t>
            </a:r>
            <a:r>
              <a:rPr i="1" lang="en" sz="1500">
                <a:latin typeface="Calibri"/>
                <a:ea typeface="Calibri"/>
                <a:cs typeface="Calibri"/>
                <a:sym typeface="Calibri"/>
              </a:rPr>
              <a:t>methods).</a:t>
            </a:r>
            <a:r>
              <a:rPr lang="en" sz="1500">
                <a:latin typeface="Calibri"/>
                <a:ea typeface="Calibri"/>
                <a:cs typeface="Calibri"/>
                <a:sym typeface="Calibri"/>
              </a:rPr>
              <a:t> A feature of objects is an object's procedures that can access and often modify the data fields of the object with which they are associated (objects have a notion of "this" or "self").</a:t>
            </a:r>
            <a:endParaRPr sz="1500">
              <a:latin typeface="Calibri"/>
              <a:ea typeface="Calibri"/>
              <a:cs typeface="Calibri"/>
              <a:sym typeface="Calibri"/>
            </a:endParaRPr>
          </a:p>
          <a:p>
            <a:pPr indent="0" lvl="0" marL="0" rtl="0" algn="l">
              <a:spcBef>
                <a:spcPts val="400"/>
              </a:spcBef>
              <a:spcAft>
                <a:spcPts val="0"/>
              </a:spcAft>
              <a:buClr>
                <a:schemeClr val="dk1"/>
              </a:buClr>
              <a:buSzPts val="2000"/>
              <a:buFont typeface="Arial"/>
              <a:buNone/>
            </a:pPr>
            <a:r>
              <a:t/>
            </a:r>
            <a:endParaRPr sz="1500">
              <a:latin typeface="Calibri"/>
              <a:ea typeface="Calibri"/>
              <a:cs typeface="Calibri"/>
              <a:sym typeface="Calibri"/>
            </a:endParaRPr>
          </a:p>
          <a:p>
            <a:pPr indent="-311150" lvl="0" marL="342900" rtl="0" algn="l">
              <a:spcBef>
                <a:spcPts val="400"/>
              </a:spcBef>
              <a:spcAft>
                <a:spcPts val="0"/>
              </a:spcAft>
              <a:buClr>
                <a:schemeClr val="dk1"/>
              </a:buClr>
              <a:buSzPts val="1500"/>
              <a:buChar char="•"/>
            </a:pPr>
            <a:r>
              <a:rPr lang="en" sz="1500">
                <a:latin typeface="Calibri"/>
                <a:ea typeface="Calibri"/>
                <a:cs typeface="Calibri"/>
                <a:sym typeface="Calibri"/>
              </a:rPr>
              <a:t>Classes – the definitions for the data format and available procedures for a given type or class of object; may also contain data and procedures (known as class methods) themselves, i.e. classes contain the data members and member functions.</a:t>
            </a:r>
            <a:endParaRPr sz="1500">
              <a:latin typeface="Calibri"/>
              <a:ea typeface="Calibri"/>
              <a:cs typeface="Calibri"/>
              <a:sym typeface="Calibri"/>
            </a:endParaRPr>
          </a:p>
          <a:p>
            <a:pPr indent="-311150" lvl="0" marL="342900" rtl="0" algn="l">
              <a:spcBef>
                <a:spcPts val="400"/>
              </a:spcBef>
              <a:spcAft>
                <a:spcPts val="0"/>
              </a:spcAft>
              <a:buClr>
                <a:schemeClr val="dk1"/>
              </a:buClr>
              <a:buSzPts val="1500"/>
              <a:buChar char="•"/>
            </a:pPr>
            <a:r>
              <a:rPr lang="en" sz="1500">
                <a:latin typeface="Calibri"/>
                <a:ea typeface="Calibri"/>
                <a:cs typeface="Calibri"/>
                <a:sym typeface="Calibri"/>
              </a:rPr>
              <a:t>Objects – instances of classes.</a:t>
            </a:r>
            <a:endParaRPr sz="1500">
              <a:latin typeface="Calibri"/>
              <a:ea typeface="Calibri"/>
              <a:cs typeface="Calibri"/>
              <a:sym typeface="Calibri"/>
            </a:endParaRPr>
          </a:p>
          <a:p>
            <a:pPr indent="0" lvl="0" marL="0" rtl="0" algn="l">
              <a:spcBef>
                <a:spcPts val="400"/>
              </a:spcBef>
              <a:spcAft>
                <a:spcPts val="0"/>
              </a:spcAft>
              <a:buNone/>
            </a:pPr>
            <a:r>
              <a:t/>
            </a:r>
            <a:endParaRPr sz="1500"/>
          </a:p>
        </p:txBody>
      </p:sp>
      <p:sp>
        <p:nvSpPr>
          <p:cNvPr id="318" name="Google Shape;318;p43"/>
          <p:cNvSpPr txBox="1"/>
          <p:nvPr>
            <p:ph idx="2" type="body"/>
          </p:nvPr>
        </p:nvSpPr>
        <p:spPr>
          <a:xfrm>
            <a:off x="304800" y="147600"/>
            <a:ext cx="78714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solidFill>
                  <a:srgbClr val="A61C00"/>
                </a:solidFill>
                <a:latin typeface="Calibri"/>
                <a:ea typeface="Calibri"/>
                <a:cs typeface="Calibri"/>
                <a:sym typeface="Calibri"/>
              </a:rPr>
              <a:t>OOP(Object-oriented Programming) </a:t>
            </a:r>
            <a:endParaRPr sz="3200">
              <a:solidFill>
                <a:srgbClr val="A61C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idx="2" type="body"/>
          </p:nvPr>
        </p:nvSpPr>
        <p:spPr>
          <a:xfrm>
            <a:off x="304800" y="114300"/>
            <a:ext cx="6324600" cy="85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300">
                <a:solidFill>
                  <a:srgbClr val="A61C00"/>
                </a:solidFill>
                <a:latin typeface="Calibri"/>
                <a:ea typeface="Calibri"/>
                <a:cs typeface="Calibri"/>
                <a:sym typeface="Calibri"/>
              </a:rPr>
              <a:t>JAVA</a:t>
            </a:r>
            <a:r>
              <a:rPr lang="en" sz="3300">
                <a:latin typeface="Calibri"/>
                <a:ea typeface="Calibri"/>
                <a:cs typeface="Calibri"/>
                <a:sym typeface="Calibri"/>
              </a:rPr>
              <a:t>	</a:t>
            </a:r>
            <a:endParaRPr sz="3300">
              <a:latin typeface="Calibri"/>
              <a:ea typeface="Calibri"/>
              <a:cs typeface="Calibri"/>
              <a:sym typeface="Calibri"/>
            </a:endParaRPr>
          </a:p>
        </p:txBody>
      </p:sp>
      <p:sp>
        <p:nvSpPr>
          <p:cNvPr id="324" name="Google Shape;324;p44"/>
          <p:cNvSpPr txBox="1"/>
          <p:nvPr>
            <p:ph idx="1" type="body"/>
          </p:nvPr>
        </p:nvSpPr>
        <p:spPr>
          <a:xfrm>
            <a:off x="304800" y="1120378"/>
            <a:ext cx="8229600" cy="33945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None/>
            </a:pPr>
            <a:r>
              <a:rPr lang="en" sz="1400"/>
              <a:t>J</a:t>
            </a:r>
            <a:r>
              <a:rPr lang="en" sz="1300"/>
              <a:t>ava is a general purpose programming language that is class-based, object-oriented,and designed to have as few implementation dependencies as possible.invented by james gosling introduced in 1995 it is no doubt one of the most used programming language</a:t>
            </a:r>
            <a:r>
              <a:rPr lang="en" sz="1400"/>
              <a:t>. </a:t>
            </a:r>
            <a:endParaRPr sz="1400"/>
          </a:p>
          <a:p>
            <a:pPr indent="0" lvl="0" marL="0" rtl="0" algn="l">
              <a:spcBef>
                <a:spcPts val="400"/>
              </a:spcBef>
              <a:spcAft>
                <a:spcPts val="0"/>
              </a:spcAft>
              <a:buNone/>
            </a:pPr>
            <a:r>
              <a:rPr lang="en" sz="1400"/>
              <a:t>The buzzwords of JAVA. </a:t>
            </a:r>
            <a:endParaRPr sz="1400"/>
          </a:p>
          <a:p>
            <a:pPr indent="-254000" lvl="0" marL="342900" rtl="0" algn="l">
              <a:spcBef>
                <a:spcPts val="400"/>
              </a:spcBef>
              <a:spcAft>
                <a:spcPts val="0"/>
              </a:spcAft>
              <a:buSzPts val="1400"/>
              <a:buChar char="➔"/>
            </a:pPr>
            <a:r>
              <a:rPr lang="en" sz="1400"/>
              <a:t>WORA (Write Once, Run Anywhere. )</a:t>
            </a:r>
            <a:endParaRPr sz="1400"/>
          </a:p>
          <a:p>
            <a:pPr indent="-254000" lvl="0" marL="342900" rtl="0" algn="l">
              <a:spcBef>
                <a:spcPts val="0"/>
              </a:spcBef>
              <a:spcAft>
                <a:spcPts val="0"/>
              </a:spcAft>
              <a:buSzPts val="1400"/>
              <a:buChar char="➔"/>
            </a:pPr>
            <a:r>
              <a:rPr lang="en" sz="1400"/>
              <a:t>Portable</a:t>
            </a:r>
            <a:endParaRPr sz="1400"/>
          </a:p>
          <a:p>
            <a:pPr indent="-254000" lvl="0" marL="342900" rtl="0" algn="l">
              <a:spcBef>
                <a:spcPts val="0"/>
              </a:spcBef>
              <a:spcAft>
                <a:spcPts val="0"/>
              </a:spcAft>
              <a:buSzPts val="1400"/>
              <a:buChar char="➔"/>
            </a:pPr>
            <a:r>
              <a:rPr lang="en" sz="1400"/>
              <a:t>Object-oriented</a:t>
            </a:r>
            <a:endParaRPr sz="1400"/>
          </a:p>
          <a:p>
            <a:pPr indent="-254000" lvl="0" marL="342900" rtl="0" algn="l">
              <a:spcBef>
                <a:spcPts val="0"/>
              </a:spcBef>
              <a:spcAft>
                <a:spcPts val="0"/>
              </a:spcAft>
              <a:buSzPts val="1400"/>
              <a:buChar char="➔"/>
            </a:pPr>
            <a:r>
              <a:rPr lang="en" sz="1400"/>
              <a:t>Robust</a:t>
            </a:r>
            <a:endParaRPr sz="1400"/>
          </a:p>
          <a:p>
            <a:pPr indent="-254000" lvl="0" marL="342900" rtl="0" algn="l">
              <a:spcBef>
                <a:spcPts val="0"/>
              </a:spcBef>
              <a:spcAft>
                <a:spcPts val="0"/>
              </a:spcAft>
              <a:buSzPts val="1400"/>
              <a:buChar char="➔"/>
            </a:pPr>
            <a:r>
              <a:rPr lang="en" sz="1400"/>
              <a:t> Multithreaded</a:t>
            </a:r>
            <a:endParaRPr sz="1400"/>
          </a:p>
          <a:p>
            <a:pPr indent="-254000" lvl="0" marL="342900" rtl="0" algn="l">
              <a:spcBef>
                <a:spcPts val="0"/>
              </a:spcBef>
              <a:spcAft>
                <a:spcPts val="0"/>
              </a:spcAft>
              <a:buSzPts val="1400"/>
              <a:buChar char="➔"/>
            </a:pPr>
            <a:r>
              <a:rPr lang="en" sz="1400"/>
              <a:t>Architecture-neutral</a:t>
            </a:r>
            <a:endParaRPr sz="1400"/>
          </a:p>
          <a:p>
            <a:pPr indent="-254000" lvl="0" marL="342900" rtl="0" algn="l">
              <a:spcBef>
                <a:spcPts val="0"/>
              </a:spcBef>
              <a:spcAft>
                <a:spcPts val="0"/>
              </a:spcAft>
              <a:buSzPts val="1400"/>
              <a:buChar char="➔"/>
            </a:pPr>
            <a:r>
              <a:rPr lang="en" sz="1400"/>
              <a:t>Interpreted</a:t>
            </a:r>
            <a:endParaRPr sz="1400"/>
          </a:p>
          <a:p>
            <a:pPr indent="-254000" lvl="0" marL="342900" rtl="0" algn="l">
              <a:spcBef>
                <a:spcPts val="0"/>
              </a:spcBef>
              <a:spcAft>
                <a:spcPts val="0"/>
              </a:spcAft>
              <a:buSzPts val="1400"/>
              <a:buChar char="➔"/>
            </a:pPr>
            <a:r>
              <a:rPr lang="en" sz="1400"/>
              <a:t>High performance</a:t>
            </a:r>
            <a:endParaRPr sz="1400"/>
          </a:p>
          <a:p>
            <a:pPr indent="-254000" lvl="0" marL="342900" rtl="0" algn="l">
              <a:spcBef>
                <a:spcPts val="0"/>
              </a:spcBef>
              <a:spcAft>
                <a:spcPts val="0"/>
              </a:spcAft>
              <a:buSzPts val="1400"/>
              <a:buChar char="➔"/>
            </a:pPr>
            <a:r>
              <a:rPr lang="en" sz="1400"/>
              <a:t>Distributed</a:t>
            </a:r>
            <a:endParaRPr sz="1400"/>
          </a:p>
          <a:p>
            <a:pPr indent="-254000" lvl="0" marL="342900" rtl="0" algn="l">
              <a:spcBef>
                <a:spcPts val="0"/>
              </a:spcBef>
              <a:spcAft>
                <a:spcPts val="0"/>
              </a:spcAft>
              <a:buSzPts val="1400"/>
              <a:buChar char="➔"/>
            </a:pPr>
            <a:r>
              <a:rPr lang="en" sz="1400"/>
              <a:t>Dynamic</a:t>
            </a:r>
            <a:endParaRPr sz="1400"/>
          </a:p>
        </p:txBody>
      </p:sp>
      <p:pic>
        <p:nvPicPr>
          <p:cNvPr id="325" name="Google Shape;325;p44"/>
          <p:cNvPicPr preferRelativeResize="0"/>
          <p:nvPr>
            <p:ph idx="1" type="body"/>
          </p:nvPr>
        </p:nvPicPr>
        <p:blipFill rotWithShape="1">
          <a:blip r:embed="rId3">
            <a:alphaModFix/>
          </a:blip>
          <a:srcRect b="0" l="0" r="0" t="0"/>
          <a:stretch/>
        </p:blipFill>
        <p:spPr>
          <a:xfrm>
            <a:off x="4803900" y="1717537"/>
            <a:ext cx="3730500" cy="28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1" type="body"/>
          </p:nvPr>
        </p:nvSpPr>
        <p:spPr>
          <a:xfrm>
            <a:off x="304800" y="1120378"/>
            <a:ext cx="8229600" cy="3394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00000"/>
              </a:lnSpc>
              <a:spcBef>
                <a:spcPts val="0"/>
              </a:spcBef>
              <a:spcAft>
                <a:spcPts val="0"/>
              </a:spcAft>
              <a:buClr>
                <a:srgbClr val="101141"/>
              </a:buClr>
              <a:buSzPts val="1800"/>
              <a:buFont typeface="Arial"/>
              <a:buNone/>
            </a:pPr>
            <a:r>
              <a:rPr lang="en"/>
              <a:t>	</a:t>
            </a:r>
            <a:r>
              <a:rPr lang="en" sz="1400"/>
              <a:t>Database Management System or DBMS in short refers to the technology of storing and retrieving users’ data with utmost efficiency along with appropriate security measures. This tutorial explains the basics of DBMS such as its architecture, data models, data schemas, data independence, E-R model, relation model, relational database design, and storage and file structure and much more.</a:t>
            </a:r>
            <a:endParaRPr sz="1400"/>
          </a:p>
          <a:p>
            <a:pPr indent="-254000" lvl="0" marL="254000" marR="0" rtl="0" algn="l">
              <a:lnSpc>
                <a:spcPct val="100000"/>
              </a:lnSpc>
              <a:spcBef>
                <a:spcPts val="0"/>
              </a:spcBef>
              <a:spcAft>
                <a:spcPts val="0"/>
              </a:spcAft>
              <a:buClr>
                <a:srgbClr val="101141"/>
              </a:buClr>
              <a:buSzPts val="1800"/>
              <a:buFont typeface="Arial"/>
              <a:buNone/>
            </a:pPr>
            <a:r>
              <a:t/>
            </a:r>
            <a:endParaRPr sz="1400"/>
          </a:p>
          <a:p>
            <a:pPr indent="-254000" lvl="0" marL="254000" marR="0" rtl="0" algn="l">
              <a:lnSpc>
                <a:spcPct val="100000"/>
              </a:lnSpc>
              <a:spcBef>
                <a:spcPts val="0"/>
              </a:spcBef>
              <a:spcAft>
                <a:spcPts val="0"/>
              </a:spcAft>
              <a:buClr>
                <a:srgbClr val="101141"/>
              </a:buClr>
              <a:buSzPts val="1800"/>
              <a:buFont typeface="Arial"/>
              <a:buNone/>
            </a:pPr>
            <a:r>
              <a:rPr lang="en" sz="1400"/>
              <a:t>	Databases follow the ACID Properties : : </a:t>
            </a:r>
            <a:endParaRPr sz="1400"/>
          </a:p>
          <a:p>
            <a:pPr indent="0" lvl="0" marL="0" marR="0" rtl="0" algn="l">
              <a:lnSpc>
                <a:spcPct val="100000"/>
              </a:lnSpc>
              <a:spcBef>
                <a:spcPts val="0"/>
              </a:spcBef>
              <a:spcAft>
                <a:spcPts val="0"/>
              </a:spcAft>
              <a:buNone/>
            </a:pPr>
            <a:r>
              <a:rPr lang="en" sz="1400"/>
              <a:t>	</a:t>
            </a:r>
            <a:endParaRPr sz="1400"/>
          </a:p>
          <a:p>
            <a:pPr indent="0" lvl="0" marL="0" marR="0" rtl="0" algn="l">
              <a:lnSpc>
                <a:spcPct val="100000"/>
              </a:lnSpc>
              <a:spcBef>
                <a:spcPts val="0"/>
              </a:spcBef>
              <a:spcAft>
                <a:spcPts val="0"/>
              </a:spcAft>
              <a:buNone/>
            </a:pPr>
            <a:r>
              <a:rPr lang="en" sz="1400"/>
              <a:t>	</a:t>
            </a:r>
            <a:endParaRPr sz="1400"/>
          </a:p>
          <a:p>
            <a:pPr indent="-254000" lvl="0" marL="254000" marR="0" rtl="0" algn="l">
              <a:lnSpc>
                <a:spcPct val="100000"/>
              </a:lnSpc>
              <a:spcBef>
                <a:spcPts val="0"/>
              </a:spcBef>
              <a:spcAft>
                <a:spcPts val="0"/>
              </a:spcAft>
              <a:buClr>
                <a:srgbClr val="101141"/>
              </a:buClr>
              <a:buSzPts val="1800"/>
              <a:buFont typeface="Arial"/>
              <a:buNone/>
            </a:pPr>
            <a:r>
              <a:t/>
            </a:r>
            <a:endParaRPr sz="1400"/>
          </a:p>
          <a:p>
            <a:pPr indent="-254000" lvl="0" marL="254000" marR="0" rtl="0" algn="l">
              <a:lnSpc>
                <a:spcPct val="100000"/>
              </a:lnSpc>
              <a:spcBef>
                <a:spcPts val="0"/>
              </a:spcBef>
              <a:spcAft>
                <a:spcPts val="0"/>
              </a:spcAft>
              <a:buClr>
                <a:srgbClr val="101141"/>
              </a:buClr>
              <a:buSzPts val="1800"/>
              <a:buFont typeface="Arial"/>
              <a:buNone/>
            </a:pPr>
            <a:r>
              <a:t/>
            </a:r>
            <a:endParaRPr sz="1200"/>
          </a:p>
          <a:p>
            <a:pPr indent="-254000" lvl="0" marL="254000" marR="0" rtl="0" algn="l">
              <a:lnSpc>
                <a:spcPct val="100000"/>
              </a:lnSpc>
              <a:spcBef>
                <a:spcPts val="0"/>
              </a:spcBef>
              <a:spcAft>
                <a:spcPts val="0"/>
              </a:spcAft>
              <a:buClr>
                <a:srgbClr val="101141"/>
              </a:buClr>
              <a:buSzPts val="1800"/>
              <a:buFont typeface="Arial"/>
              <a:buNone/>
            </a:pPr>
            <a:r>
              <a:t/>
            </a:r>
            <a:endParaRPr sz="1200"/>
          </a:p>
          <a:p>
            <a:pPr indent="-254000" lvl="0" marL="254000" marR="0" rtl="0" algn="l">
              <a:lnSpc>
                <a:spcPct val="100000"/>
              </a:lnSpc>
              <a:spcBef>
                <a:spcPts val="200"/>
              </a:spcBef>
              <a:spcAft>
                <a:spcPts val="0"/>
              </a:spcAft>
              <a:buClr>
                <a:srgbClr val="101141"/>
              </a:buClr>
              <a:buSzPts val="1200"/>
              <a:buFont typeface="Arial"/>
              <a:buNone/>
            </a:pPr>
            <a:r>
              <a:t/>
            </a:r>
            <a:endParaRPr sz="1200"/>
          </a:p>
          <a:p>
            <a:pPr indent="-254000" lvl="0" marL="254000" marR="0" rtl="0" algn="l">
              <a:lnSpc>
                <a:spcPct val="100000"/>
              </a:lnSpc>
              <a:spcBef>
                <a:spcPts val="200"/>
              </a:spcBef>
              <a:spcAft>
                <a:spcPts val="0"/>
              </a:spcAft>
              <a:buClr>
                <a:srgbClr val="101141"/>
              </a:buClr>
              <a:buSzPts val="1200"/>
              <a:buFont typeface="Arial"/>
              <a:buNone/>
            </a:pPr>
            <a:r>
              <a:rPr lang="en" sz="1200"/>
              <a:t>	</a:t>
            </a:r>
            <a:endParaRPr/>
          </a:p>
        </p:txBody>
      </p:sp>
      <p:sp>
        <p:nvSpPr>
          <p:cNvPr id="331" name="Google Shape;331;p45"/>
          <p:cNvSpPr txBox="1"/>
          <p:nvPr>
            <p:ph idx="2" type="body"/>
          </p:nvPr>
        </p:nvSpPr>
        <p:spPr>
          <a:xfrm>
            <a:off x="304800" y="114300"/>
            <a:ext cx="6324600" cy="857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2700"/>
              <a:buNone/>
            </a:pPr>
            <a:r>
              <a:rPr lang="en" sz="3300">
                <a:solidFill>
                  <a:srgbClr val="A61C00"/>
                </a:solidFill>
                <a:latin typeface="Calibri"/>
                <a:ea typeface="Calibri"/>
                <a:cs typeface="Calibri"/>
                <a:sym typeface="Calibri"/>
              </a:rPr>
              <a:t>DBMS </a:t>
            </a:r>
            <a:endParaRPr sz="3300">
              <a:solidFill>
                <a:srgbClr val="A61C00"/>
              </a:solidFill>
              <a:latin typeface="Calibri"/>
              <a:ea typeface="Calibri"/>
              <a:cs typeface="Calibri"/>
              <a:sym typeface="Calibri"/>
            </a:endParaRPr>
          </a:p>
        </p:txBody>
      </p:sp>
      <p:pic>
        <p:nvPicPr>
          <p:cNvPr id="332" name="Google Shape;332;p45"/>
          <p:cNvPicPr preferRelativeResize="0"/>
          <p:nvPr/>
        </p:nvPicPr>
        <p:blipFill>
          <a:blip r:embed="rId3">
            <a:alphaModFix/>
          </a:blip>
          <a:stretch>
            <a:fillRect/>
          </a:stretch>
        </p:blipFill>
        <p:spPr>
          <a:xfrm>
            <a:off x="2571750" y="2684466"/>
            <a:ext cx="4000500" cy="20216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