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2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3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8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9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Salary Prediction using Global Data Science Job Salaries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Presentation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Model</a:t>
            </a:r>
            <a:r>
              <a:rPr lang="en-IN" dirty="0"/>
              <a:t>: Decision Tree Regressor.</a:t>
            </a:r>
          </a:p>
          <a:p>
            <a:r>
              <a:rPr lang="en-IN" b="1" dirty="0"/>
              <a:t>Metrics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RMSE: 64,047 USD.</a:t>
            </a:r>
          </a:p>
          <a:p>
            <a:pPr lvl="1"/>
            <a:r>
              <a:rPr lang="en-IN" dirty="0"/>
              <a:t>R²: 0.2375 (~24% variance explained).</a:t>
            </a:r>
          </a:p>
          <a:p>
            <a:r>
              <a:rPr lang="en-IN" b="1" dirty="0"/>
              <a:t>Interpretation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Moderate R² reflects complex, noisy salary data.</a:t>
            </a:r>
          </a:p>
          <a:p>
            <a:pPr lvl="1"/>
            <a:r>
              <a:rPr lang="en-IN" dirty="0"/>
              <a:t>RMSE indicates average prediction error of ~$64,000, reasonable for high-variance salaries.</a:t>
            </a:r>
          </a:p>
          <a:p>
            <a:r>
              <a:rPr lang="en-IN" b="1" dirty="0"/>
              <a:t>Impact</a:t>
            </a:r>
            <a:r>
              <a:rPr lang="en-IN" dirty="0"/>
              <a:t>: Provides actionable insights for salary benchmarking.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level and US location are primary salary drivers.</a:t>
            </a:r>
          </a:p>
          <a:p>
            <a:r>
              <a:rPr lang="en-US" dirty="0"/>
              <a:t>Grouping job titles into 7 categories reduced dimensionality while retaining predictive power.</a:t>
            </a:r>
          </a:p>
          <a:p>
            <a:r>
              <a:rPr lang="en-US" dirty="0"/>
              <a:t>Decision Tree outperformed linear models due to non-linear patterns.</a:t>
            </a:r>
          </a:p>
          <a:p>
            <a:r>
              <a:rPr lang="en-US" dirty="0"/>
              <a:t>R² ~0.24 is realistic for general job features; more granular data could improve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Predict </a:t>
            </a:r>
            <a:r>
              <a:rPr lang="en-IN" dirty="0" err="1"/>
              <a:t>salary_in_usd</a:t>
            </a:r>
            <a:r>
              <a:rPr lang="en-IN" dirty="0"/>
              <a:t> for data science professionals using regression models.</a:t>
            </a:r>
          </a:p>
          <a:p>
            <a:r>
              <a:rPr lang="en-IN" dirty="0"/>
              <a:t>Dataset: DataScience_salaries_2025.csv from </a:t>
            </a:r>
            <a:r>
              <a:rPr lang="en-IN" dirty="0" err="1"/>
              <a:t>OpenDataBay</a:t>
            </a:r>
            <a:r>
              <a:rPr lang="en-IN" dirty="0"/>
              <a:t>.</a:t>
            </a:r>
          </a:p>
          <a:p>
            <a:r>
              <a:rPr lang="en-IN" dirty="0"/>
              <a:t>Target: </a:t>
            </a:r>
            <a:r>
              <a:rPr lang="en-IN" dirty="0" err="1"/>
              <a:t>salary_in_usd</a:t>
            </a:r>
            <a:r>
              <a:rPr lang="en-IN" dirty="0"/>
              <a:t> (continuous, USD).</a:t>
            </a:r>
          </a:p>
          <a:p>
            <a:r>
              <a:rPr lang="en-IN" dirty="0"/>
              <a:t>Goal: Build an accurate regression model to understand salary drivers.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61A74-2E01-41AC-5E7A-78873739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D561-2330-7001-F157-5B8233A2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r>
              <a:rPr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67FA2-41A3-0448-4773-E6C4D4D6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Shape</a:t>
            </a:r>
            <a:r>
              <a:rPr lang="en-US" dirty="0"/>
              <a:t>: 93,597 rows, 11 columns.</a:t>
            </a:r>
          </a:p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Numerical: </a:t>
            </a:r>
            <a:r>
              <a:rPr lang="en-US" dirty="0" err="1"/>
              <a:t>work_year</a:t>
            </a:r>
            <a:r>
              <a:rPr lang="en-US" dirty="0"/>
              <a:t>, </a:t>
            </a:r>
            <a:r>
              <a:rPr lang="en-US" dirty="0" err="1"/>
              <a:t>remote_ratio</a:t>
            </a:r>
            <a:r>
              <a:rPr lang="en-US" dirty="0"/>
              <a:t>, </a:t>
            </a:r>
            <a:r>
              <a:rPr lang="en-US" dirty="0" err="1"/>
              <a:t>company_size</a:t>
            </a:r>
            <a:r>
              <a:rPr lang="en-US" dirty="0"/>
              <a:t> (treated as categorical).</a:t>
            </a:r>
          </a:p>
          <a:p>
            <a:pPr lvl="1"/>
            <a:r>
              <a:rPr lang="en-US" dirty="0"/>
              <a:t>Categorical: </a:t>
            </a:r>
            <a:r>
              <a:rPr lang="en-US" dirty="0" err="1"/>
              <a:t>experience_level</a:t>
            </a:r>
            <a:r>
              <a:rPr lang="en-US" dirty="0"/>
              <a:t>, </a:t>
            </a:r>
            <a:r>
              <a:rPr lang="en-US" dirty="0" err="1"/>
              <a:t>employment_type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employee_residence</a:t>
            </a:r>
            <a:r>
              <a:rPr lang="en-US" dirty="0"/>
              <a:t>, </a:t>
            </a:r>
            <a:r>
              <a:rPr lang="en-US" dirty="0" err="1"/>
              <a:t>company_location</a:t>
            </a:r>
            <a:r>
              <a:rPr lang="en-US" dirty="0"/>
              <a:t>, </a:t>
            </a:r>
            <a:r>
              <a:rPr lang="en-US" dirty="0" err="1"/>
              <a:t>salary_currency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Target: </a:t>
            </a:r>
            <a:r>
              <a:rPr lang="en-US" dirty="0" err="1"/>
              <a:t>salary_in_usd</a:t>
            </a:r>
            <a:r>
              <a:rPr lang="en-US" dirty="0"/>
              <a:t>.</a:t>
            </a:r>
          </a:p>
          <a:p>
            <a:r>
              <a:rPr lang="en-US" b="1" dirty="0"/>
              <a:t>Key Stats</a:t>
            </a:r>
            <a:r>
              <a:rPr lang="en-US" dirty="0"/>
              <a:t>: 317 unique job titles, ~87 countries, imbalanced categories.</a:t>
            </a:r>
          </a:p>
        </p:txBody>
      </p:sp>
    </p:spTree>
    <p:extLst>
      <p:ext uri="{BB962C8B-B14F-4D97-AF65-F5344CB8AC3E}">
        <p14:creationId xmlns:p14="http://schemas.microsoft.com/office/powerpoint/2010/main" val="167007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E5F6-B58A-3253-2272-4D95F4B1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5615-8ACF-A158-14C5-58D2A1B1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BA9D-D69C-DB47-6F21-24DDA24B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is a high-demand field with variable salaries.</a:t>
            </a:r>
          </a:p>
          <a:p>
            <a:r>
              <a:rPr lang="en-US" dirty="0"/>
              <a:t>Understanding salary drivers helps professionals negotiate and companies set competitive pay.</a:t>
            </a:r>
          </a:p>
          <a:p>
            <a:r>
              <a:rPr lang="en-US" dirty="0"/>
              <a:t>Challenges: High dimensionality (job titles, countries), categorical data, and moderate predictability (R² ~0.24).</a:t>
            </a:r>
          </a:p>
        </p:txBody>
      </p:sp>
    </p:spTree>
    <p:extLst>
      <p:ext uri="{BB962C8B-B14F-4D97-AF65-F5344CB8AC3E}">
        <p14:creationId xmlns:p14="http://schemas.microsoft.com/office/powerpoint/2010/main" val="253633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"/>
            <a:ext cx="7772400" cy="1609344"/>
          </a:xfrm>
        </p:spPr>
        <p:txBody>
          <a:bodyPr/>
          <a:lstStyle/>
          <a:p>
            <a:r>
              <a:rPr dirty="0"/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8656"/>
            <a:ext cx="7772400" cy="47335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Dropped salary and </a:t>
            </a:r>
            <a:r>
              <a:rPr lang="en-US" dirty="0" err="1"/>
              <a:t>salary_currency</a:t>
            </a:r>
            <a:r>
              <a:rPr lang="en-US" dirty="0"/>
              <a:t> (redundant with </a:t>
            </a:r>
            <a:r>
              <a:rPr lang="en-US" dirty="0" err="1"/>
              <a:t>salary_in_usd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Dropped </a:t>
            </a:r>
            <a:r>
              <a:rPr lang="en-US" dirty="0" err="1"/>
              <a:t>employee_residence</a:t>
            </a:r>
            <a:r>
              <a:rPr lang="en-US" dirty="0"/>
              <a:t> (~99% match with </a:t>
            </a:r>
            <a:r>
              <a:rPr lang="en-US" dirty="0" err="1"/>
              <a:t>company_location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Grouped 317 </a:t>
            </a:r>
            <a:r>
              <a:rPr lang="en-US" dirty="0" err="1"/>
              <a:t>job_title</a:t>
            </a:r>
            <a:r>
              <a:rPr lang="en-US" dirty="0"/>
              <a:t> values into 7 categories: Data Scientist/ML, Data Engineer/Pipeline, Software Engineer/Developer, Analyst/BI, Research/Scientist, Management/Lead, Other/Misc/Specialist.</a:t>
            </a:r>
          </a:p>
          <a:p>
            <a:pPr lvl="1"/>
            <a:r>
              <a:rPr lang="en-US" dirty="0"/>
              <a:t>Grouped </a:t>
            </a:r>
            <a:r>
              <a:rPr lang="en-US" dirty="0" err="1"/>
              <a:t>company_location</a:t>
            </a:r>
            <a:r>
              <a:rPr lang="en-US" dirty="0"/>
              <a:t> into ~19 categories (countries with ≥50 instances, else "Other").</a:t>
            </a:r>
          </a:p>
          <a:p>
            <a:pPr lvl="1"/>
            <a:r>
              <a:rPr lang="en-US" dirty="0"/>
              <a:t>Treated </a:t>
            </a:r>
            <a:r>
              <a:rPr lang="en-US" dirty="0" err="1"/>
              <a:t>work_year</a:t>
            </a:r>
            <a:r>
              <a:rPr lang="en-US" dirty="0"/>
              <a:t> and </a:t>
            </a:r>
            <a:r>
              <a:rPr lang="en-US" dirty="0" err="1"/>
              <a:t>remote_ratio</a:t>
            </a:r>
            <a:r>
              <a:rPr lang="en-US" dirty="0"/>
              <a:t> as categorical.</a:t>
            </a:r>
          </a:p>
          <a:p>
            <a:r>
              <a:rPr lang="en-US" b="1" dirty="0"/>
              <a:t>Encoding</a:t>
            </a:r>
            <a:r>
              <a:rPr lang="en-US" dirty="0"/>
              <a:t>: One-hot encoding for all categorical features (drop='first' to avoid multicollinearity).</a:t>
            </a:r>
          </a:p>
          <a:p>
            <a:r>
              <a:rPr lang="en-US" b="1" dirty="0"/>
              <a:t>Scaling</a:t>
            </a:r>
            <a:r>
              <a:rPr lang="en-US" dirty="0"/>
              <a:t>: </a:t>
            </a:r>
            <a:r>
              <a:rPr lang="en-US" dirty="0" err="1"/>
              <a:t>StandardScaler</a:t>
            </a:r>
            <a:r>
              <a:rPr lang="en-US" dirty="0"/>
              <a:t> for numerical features (though none after preprocessing).</a:t>
            </a:r>
          </a:p>
          <a:p>
            <a:r>
              <a:rPr lang="en-US" b="1" dirty="0"/>
              <a:t>Pipeline</a:t>
            </a:r>
            <a:r>
              <a:rPr lang="en-US" dirty="0"/>
              <a:t>: </a:t>
            </a:r>
            <a:r>
              <a:rPr lang="en-US" dirty="0" err="1"/>
              <a:t>ColumnTransformer</a:t>
            </a:r>
            <a:r>
              <a:rPr lang="en-US" dirty="0"/>
              <a:t> → </a:t>
            </a:r>
            <a:r>
              <a:rPr lang="en-US" dirty="0" err="1"/>
              <a:t>OneHotEncoder</a:t>
            </a:r>
            <a:r>
              <a:rPr lang="en-US" dirty="0"/>
              <a:t> →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Salaries increase with </a:t>
            </a:r>
            <a:r>
              <a:rPr lang="en-US" altLang="en-US" b="1" dirty="0">
                <a:latin typeface="Arial" panose="020B0604020202020204" pitchFamily="34" charset="0"/>
              </a:rPr>
              <a:t>experience level</a:t>
            </a:r>
            <a:r>
              <a:rPr lang="en-US" altLang="en-US" dirty="0">
                <a:latin typeface="Arial" panose="020B0604020202020204" pitchFamily="34" charset="0"/>
              </a:rPr>
              <a:t> (entry &lt; mid &lt; senior).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US, CA, GB</a:t>
            </a:r>
            <a:r>
              <a:rPr lang="en-US" altLang="en-US" dirty="0">
                <a:latin typeface="Arial" panose="020B0604020202020204" pitchFamily="34" charset="0"/>
              </a:rPr>
              <a:t> dominate highest salaries.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Remote jobs (100%)</a:t>
            </a:r>
            <a:r>
              <a:rPr lang="en-US" altLang="en-US" dirty="0">
                <a:latin typeface="Arial" panose="020B0604020202020204" pitchFamily="34" charset="0"/>
              </a:rPr>
              <a:t> generally pay more than on-site.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Job groups:</a:t>
            </a:r>
            <a:r>
              <a:rPr lang="en-US" altLang="en-US" dirty="0">
                <a:latin typeface="Arial" panose="020B0604020202020204" pitchFamily="34" charset="0"/>
              </a:rPr>
              <a:t> Research &amp; ML/DS roles trend higher.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Salary distribution is </a:t>
            </a:r>
            <a:r>
              <a:rPr lang="en-US" altLang="en-US" b="1" dirty="0">
                <a:latin typeface="Arial" panose="020B0604020202020204" pitchFamily="34" charset="0"/>
              </a:rPr>
              <a:t>highly skewed</a:t>
            </a:r>
            <a:r>
              <a:rPr lang="en-US" altLang="en-US" dirty="0">
                <a:latin typeface="Arial" panose="020B0604020202020204" pitchFamily="34" charset="0"/>
              </a:rPr>
              <a:t> with large variance.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Models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Models Tested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Linear Regression: RMSE = 64,770, R² = 0.2202.</a:t>
            </a:r>
          </a:p>
          <a:p>
            <a:pPr lvl="1"/>
            <a:r>
              <a:rPr lang="en-IN" dirty="0"/>
              <a:t>Ridge Regression: RMSE = 64,771, R² = 0.2202.</a:t>
            </a:r>
          </a:p>
          <a:p>
            <a:pPr lvl="1"/>
            <a:r>
              <a:rPr lang="en-IN" dirty="0"/>
              <a:t>Ridge with </a:t>
            </a:r>
            <a:r>
              <a:rPr lang="en-IN" dirty="0" err="1"/>
              <a:t>RandomizedSearchCV</a:t>
            </a:r>
            <a:r>
              <a:rPr lang="en-IN" dirty="0"/>
              <a:t> (best alpha: 2.59): RMSE = 64,771, R² = 0.2202.</a:t>
            </a:r>
          </a:p>
          <a:p>
            <a:pPr lvl="1"/>
            <a:r>
              <a:rPr lang="en-IN" dirty="0"/>
              <a:t>Decision Tree Regressor: RMSE = 64,047, R² = 0.2375 (best performer).</a:t>
            </a:r>
          </a:p>
          <a:p>
            <a:r>
              <a:rPr lang="en-IN" b="1" dirty="0"/>
              <a:t>Why Decision Tree?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Captures non-linear relationships.</a:t>
            </a:r>
          </a:p>
          <a:p>
            <a:pPr lvl="1"/>
            <a:r>
              <a:rPr lang="en-IN" dirty="0"/>
              <a:t>Best R² (0.2375) and lowest RMSE (64,047).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Decision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/>
            <a:r>
              <a:rPr lang="en-IN" b="1" dirty="0"/>
              <a:t>Preprocessing</a:t>
            </a:r>
            <a:r>
              <a:rPr lang="en-IN" dirty="0"/>
              <a:t>: Used Pipeline with </a:t>
            </a:r>
            <a:r>
              <a:rPr lang="en-IN" dirty="0" err="1"/>
              <a:t>OneHotEncoder</a:t>
            </a:r>
            <a:r>
              <a:rPr lang="en-IN" dirty="0"/>
              <a:t> for categorical features.</a:t>
            </a:r>
          </a:p>
          <a:p>
            <a:pPr lvl="1"/>
            <a:r>
              <a:rPr lang="en-IN" b="1" dirty="0"/>
              <a:t>Training</a:t>
            </a:r>
            <a:r>
              <a:rPr lang="en-IN" dirty="0"/>
              <a:t>: 80/20 train-test split, </a:t>
            </a:r>
            <a:r>
              <a:rPr lang="en-IN" dirty="0" err="1"/>
              <a:t>random_state</a:t>
            </a:r>
            <a:r>
              <a:rPr lang="en-IN" dirty="0"/>
              <a:t>=42.</a:t>
            </a:r>
          </a:p>
          <a:p>
            <a:pPr lvl="1"/>
            <a:r>
              <a:rPr lang="en-IN" b="1" dirty="0"/>
              <a:t>Evaluation Metrics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RMSE: 64,047 (error in USD).</a:t>
            </a:r>
          </a:p>
          <a:p>
            <a:pPr lvl="2"/>
            <a:r>
              <a:rPr lang="en-IN" dirty="0"/>
              <a:t>R²: 0.2375 (~24% variance explained, realistic for general job features).</a:t>
            </a:r>
          </a:p>
          <a:p>
            <a:pPr lvl="1"/>
            <a:r>
              <a:rPr lang="en-IN" b="1" dirty="0"/>
              <a:t>Tuning</a:t>
            </a:r>
            <a:r>
              <a:rPr lang="en-IN" dirty="0"/>
              <a:t>: Tested Ridge with </a:t>
            </a:r>
            <a:r>
              <a:rPr lang="en-IN" dirty="0" err="1"/>
              <a:t>RandomizedSearchCV</a:t>
            </a:r>
            <a:r>
              <a:rPr lang="en-IN" dirty="0"/>
              <a:t>, but Decision Tree performed better without extensive tuning.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Drivers of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 Features (Decision Tree)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experience_level</a:t>
            </a:r>
            <a:r>
              <a:rPr lang="en-US" dirty="0"/>
              <a:t>: 38.77%</a:t>
            </a:r>
          </a:p>
          <a:p>
            <a:pPr lvl="1"/>
            <a:r>
              <a:rPr lang="en-US" dirty="0" err="1"/>
              <a:t>company_location_US</a:t>
            </a:r>
            <a:r>
              <a:rPr lang="en-US" dirty="0"/>
              <a:t>: 19.77%</a:t>
            </a:r>
          </a:p>
          <a:p>
            <a:pPr lvl="1"/>
            <a:r>
              <a:rPr lang="en-US" dirty="0" err="1"/>
              <a:t>job_group_Research</a:t>
            </a:r>
            <a:r>
              <a:rPr lang="en-US" dirty="0"/>
              <a:t>/Scientist: 6.34%</a:t>
            </a:r>
          </a:p>
          <a:p>
            <a:pPr lvl="1"/>
            <a:r>
              <a:rPr lang="en-US" dirty="0" err="1"/>
              <a:t>job_group_Software</a:t>
            </a:r>
            <a:r>
              <a:rPr lang="en-US" dirty="0"/>
              <a:t> Engineer/Developer: 4.70%</a:t>
            </a:r>
          </a:p>
          <a:p>
            <a:pPr lvl="1"/>
            <a:r>
              <a:rPr lang="en-US" dirty="0" err="1"/>
              <a:t>job_group_Data</a:t>
            </a:r>
            <a:r>
              <a:rPr lang="en-US" dirty="0"/>
              <a:t> Scientist/ML: 4.56%</a:t>
            </a:r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Experience level is the strongest predictor.</a:t>
            </a:r>
          </a:p>
          <a:p>
            <a:pPr lvl="1"/>
            <a:r>
              <a:rPr lang="en-US" dirty="0"/>
              <a:t>US-based jobs command higher salaries.</a:t>
            </a:r>
          </a:p>
          <a:p>
            <a:pPr lvl="1"/>
            <a:r>
              <a:rPr lang="en-US" dirty="0"/>
              <a:t>Specific job roles (e.g., Research/Scientist) significantly influence pay.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</TotalTime>
  <Words>735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Salary Prediction using Global Data Science Job Salaries Dataset</vt:lpstr>
      <vt:lpstr>Project Overview</vt:lpstr>
      <vt:lpstr>DATASET Overview</vt:lpstr>
      <vt:lpstr>Problem Importance</vt:lpstr>
      <vt:lpstr>Preprocessing Steps</vt:lpstr>
      <vt:lpstr>EDA Insights</vt:lpstr>
      <vt:lpstr>Regression Models Evaluated</vt:lpstr>
      <vt:lpstr>Optimizing the Decision Tree Model</vt:lpstr>
      <vt:lpstr>Key Drivers of Salary</vt:lpstr>
      <vt:lpstr>Final Model Performance</vt:lpstr>
      <vt:lpstr>Key Findings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 Kakkattil Jose</cp:lastModifiedBy>
  <cp:revision>7</cp:revision>
  <dcterms:created xsi:type="dcterms:W3CDTF">2013-01-27T09:14:16Z</dcterms:created>
  <dcterms:modified xsi:type="dcterms:W3CDTF">2025-08-21T05:38:10Z</dcterms:modified>
  <cp:category/>
</cp:coreProperties>
</file>