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71" r:id="rId12"/>
    <p:sldId id="264" r:id="rId13"/>
    <p:sldId id="268" r:id="rId14"/>
    <p:sldId id="272" r:id="rId15"/>
    <p:sldId id="267" r:id="rId16"/>
    <p:sldId id="266" r:id="rId17"/>
  </p:sldIdLst>
  <p:sldSz cx="18999200" cy="10693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996" y="2759172"/>
            <a:ext cx="14710720" cy="2851575"/>
          </a:xfrm>
        </p:spPr>
        <p:txBody>
          <a:bodyPr anchor="b">
            <a:normAutofit/>
          </a:bodyPr>
          <a:lstStyle>
            <a:lvl1pPr algn="ctr">
              <a:defRPr sz="84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996" y="5610744"/>
            <a:ext cx="14710720" cy="1637015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712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4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7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4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2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9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9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69" y="854173"/>
            <a:ext cx="15804303" cy="5951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014" y="7118416"/>
            <a:ext cx="16137050" cy="847414"/>
          </a:xfrm>
        </p:spPr>
        <p:txBody>
          <a:bodyPr anchor="b">
            <a:normAutofit/>
          </a:bodyPr>
          <a:lstStyle>
            <a:lvl1pPr algn="ctr">
              <a:defRPr sz="4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2235" y="1083700"/>
            <a:ext cx="15342331" cy="549743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17"/>
            </a:lvl1pPr>
            <a:lvl2pPr marL="712455" indent="0">
              <a:buNone/>
              <a:defRPr sz="3117"/>
            </a:lvl2pPr>
            <a:lvl3pPr marL="1424910" indent="0">
              <a:buNone/>
              <a:defRPr sz="3117"/>
            </a:lvl3pPr>
            <a:lvl4pPr marL="2137364" indent="0">
              <a:buNone/>
              <a:defRPr sz="3117"/>
            </a:lvl4pPr>
            <a:lvl5pPr marL="2849819" indent="0">
              <a:buNone/>
              <a:defRPr sz="3117"/>
            </a:lvl5pPr>
            <a:lvl6pPr marL="3562274" indent="0">
              <a:buNone/>
              <a:defRPr sz="3117"/>
            </a:lvl6pPr>
            <a:lvl7pPr marL="4274729" indent="0">
              <a:buNone/>
              <a:defRPr sz="3117"/>
            </a:lvl7pPr>
            <a:lvl8pPr marL="4987183" indent="0">
              <a:buNone/>
              <a:defRPr sz="3117"/>
            </a:lvl8pPr>
            <a:lvl9pPr marL="5699638" indent="0">
              <a:buNone/>
              <a:defRPr sz="31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7" y="7965831"/>
            <a:ext cx="16134612" cy="1064151"/>
          </a:xfrm>
        </p:spPr>
        <p:txBody>
          <a:bodyPr anchor="t"/>
          <a:lstStyle>
            <a:lvl1pPr marL="0" indent="0" algn="ctr">
              <a:buNone/>
              <a:defRPr sz="2493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97" y="948711"/>
            <a:ext cx="16134612" cy="5510959"/>
          </a:xfrm>
        </p:spPr>
        <p:txBody>
          <a:bodyPr anchor="ctr"/>
          <a:lstStyle>
            <a:lvl1pPr>
              <a:defRPr sz="4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6" y="6697299"/>
            <a:ext cx="16134614" cy="2341736"/>
          </a:xfrm>
        </p:spPr>
        <p:txBody>
          <a:bodyPr anchor="ctr"/>
          <a:lstStyle>
            <a:lvl1pPr marL="0" indent="0" algn="ctr">
              <a:buNone/>
              <a:defRPr sz="2493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9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680" y="950525"/>
            <a:ext cx="14496789" cy="4666713"/>
          </a:xfrm>
        </p:spPr>
        <p:txBody>
          <a:bodyPr anchor="ctr"/>
          <a:lstStyle>
            <a:lvl1pPr>
              <a:defRPr sz="4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681338" y="5628977"/>
            <a:ext cx="13638999" cy="830694"/>
          </a:xfrm>
        </p:spPr>
        <p:txBody>
          <a:bodyPr anchor="t">
            <a:normAutofit/>
          </a:bodyPr>
          <a:lstStyle>
            <a:lvl1pPr marL="0" indent="0" algn="r">
              <a:buNone/>
              <a:defRPr sz="2182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6" y="6711602"/>
            <a:ext cx="16134614" cy="23225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43685" y="1379627"/>
            <a:ext cx="949960" cy="911817"/>
          </a:xfrm>
          <a:prstGeom prst="rect">
            <a:avLst/>
          </a:prstGeom>
        </p:spPr>
        <p:txBody>
          <a:bodyPr vert="horz" lIns="142494" tIns="71247" rIns="142494" bIns="7124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4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69849" y="4565914"/>
            <a:ext cx="949960" cy="911817"/>
          </a:xfrm>
          <a:prstGeom prst="rect">
            <a:avLst/>
          </a:prstGeom>
        </p:spPr>
        <p:txBody>
          <a:bodyPr vert="horz" lIns="142494" tIns="71247" rIns="142494" bIns="7124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4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02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96" y="3316455"/>
            <a:ext cx="16134614" cy="3916602"/>
          </a:xfrm>
        </p:spPr>
        <p:txBody>
          <a:bodyPr anchor="b"/>
          <a:lstStyle>
            <a:lvl1pPr>
              <a:defRPr sz="4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81" y="7251422"/>
            <a:ext cx="16132177" cy="1778560"/>
          </a:xfrm>
        </p:spPr>
        <p:txBody>
          <a:bodyPr anchor="t"/>
          <a:lstStyle>
            <a:lvl1pPr marL="0" indent="0" algn="ctr">
              <a:buNone/>
              <a:defRPr sz="2493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5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23997" y="950525"/>
            <a:ext cx="16134612" cy="1513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423997" y="2940685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423997" y="4010025"/>
            <a:ext cx="5144033" cy="50199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9458" y="2940685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21236" y="4010025"/>
            <a:ext cx="5144033" cy="50199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414575" y="2940685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414575" y="4010025"/>
            <a:ext cx="5144033" cy="50199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4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24" y="2835068"/>
            <a:ext cx="5204790" cy="2881279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88" y="2835068"/>
            <a:ext cx="5204790" cy="2881279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013" y="2835068"/>
            <a:ext cx="5204790" cy="2881279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423996" y="950525"/>
            <a:ext cx="16134614" cy="1513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423997" y="6087513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117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86542" y="3023276"/>
            <a:ext cx="4818940" cy="249942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493"/>
            </a:lvl2pPr>
            <a:lvl3pPr marL="1424910" indent="0">
              <a:buNone/>
              <a:defRPr sz="2493"/>
            </a:lvl3pPr>
            <a:lvl4pPr marL="2137364" indent="0">
              <a:buNone/>
              <a:defRPr sz="2493"/>
            </a:lvl4pPr>
            <a:lvl5pPr marL="2849819" indent="0">
              <a:buNone/>
              <a:defRPr sz="2493"/>
            </a:lvl5pPr>
            <a:lvl6pPr marL="3562274" indent="0">
              <a:buNone/>
              <a:defRPr sz="2493"/>
            </a:lvl6pPr>
            <a:lvl7pPr marL="4274729" indent="0">
              <a:buNone/>
              <a:defRPr sz="2493"/>
            </a:lvl7pPr>
            <a:lvl8pPr marL="4987183" indent="0">
              <a:buNone/>
              <a:defRPr sz="2493"/>
            </a:lvl8pPr>
            <a:lvl9pPr marL="5699638" indent="0">
              <a:buNone/>
              <a:defRPr sz="2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23997" y="6986056"/>
            <a:ext cx="5144033" cy="2043928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3345" y="6087513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117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083783" y="3023550"/>
            <a:ext cx="4818940" cy="2507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493"/>
            </a:lvl2pPr>
            <a:lvl3pPr marL="1424910" indent="0">
              <a:buNone/>
              <a:defRPr sz="2493"/>
            </a:lvl3pPr>
            <a:lvl4pPr marL="2137364" indent="0">
              <a:buNone/>
              <a:defRPr sz="2493"/>
            </a:lvl4pPr>
            <a:lvl5pPr marL="2849819" indent="0">
              <a:buNone/>
              <a:defRPr sz="2493"/>
            </a:lvl5pPr>
            <a:lvl6pPr marL="3562274" indent="0">
              <a:buNone/>
              <a:defRPr sz="2493"/>
            </a:lvl6pPr>
            <a:lvl7pPr marL="4274729" indent="0">
              <a:buNone/>
              <a:defRPr sz="2493"/>
            </a:lvl7pPr>
            <a:lvl8pPr marL="4987183" indent="0">
              <a:buNone/>
              <a:defRPr sz="2493"/>
            </a:lvl8pPr>
            <a:lvl9pPr marL="5699638" indent="0">
              <a:buNone/>
              <a:defRPr sz="2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21236" y="6986055"/>
            <a:ext cx="5144033" cy="2043928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414770" y="6087513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117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584629" y="3016281"/>
            <a:ext cx="4818940" cy="25061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493"/>
            </a:lvl2pPr>
            <a:lvl3pPr marL="1424910" indent="0">
              <a:buNone/>
              <a:defRPr sz="2493"/>
            </a:lvl3pPr>
            <a:lvl4pPr marL="2137364" indent="0">
              <a:buNone/>
              <a:defRPr sz="2493"/>
            </a:lvl4pPr>
            <a:lvl5pPr marL="2849819" indent="0">
              <a:buNone/>
              <a:defRPr sz="2493"/>
            </a:lvl5pPr>
            <a:lvl6pPr marL="3562274" indent="0">
              <a:buNone/>
              <a:defRPr sz="2493"/>
            </a:lvl6pPr>
            <a:lvl7pPr marL="4274729" indent="0">
              <a:buNone/>
              <a:defRPr sz="2493"/>
            </a:lvl7pPr>
            <a:lvl8pPr marL="4987183" indent="0">
              <a:buNone/>
              <a:defRPr sz="2493"/>
            </a:lvl8pPr>
            <a:lvl9pPr marL="5699638" indent="0">
              <a:buNone/>
              <a:defRPr sz="2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575" y="6986051"/>
            <a:ext cx="5144033" cy="20439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99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98615" y="950524"/>
            <a:ext cx="3559992" cy="807945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99" y="950524"/>
            <a:ext cx="12337126" cy="807945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8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1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666" y="2745961"/>
            <a:ext cx="14945274" cy="2851594"/>
          </a:xfrm>
        </p:spPr>
        <p:txBody>
          <a:bodyPr anchor="b"/>
          <a:lstStyle>
            <a:lvl1pPr algn="ctr">
              <a:defRPr sz="62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666" y="5597552"/>
            <a:ext cx="14945274" cy="2349888"/>
          </a:xfrm>
        </p:spPr>
        <p:txBody>
          <a:bodyPr anchor="t"/>
          <a:lstStyle>
            <a:lvl1pPr marL="0" indent="0" algn="ctr">
              <a:buNone/>
              <a:defRPr sz="3117">
                <a:solidFill>
                  <a:schemeClr val="tx1"/>
                </a:solidFill>
              </a:defRPr>
            </a:lvl1pPr>
            <a:lvl2pPr marL="71245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2pPr>
            <a:lvl3pPr marL="1424910" indent="0">
              <a:buNone/>
              <a:defRPr sz="2493">
                <a:solidFill>
                  <a:schemeClr val="tx1">
                    <a:tint val="75000"/>
                  </a:schemeClr>
                </a:solidFill>
              </a:defRPr>
            </a:lvl3pPr>
            <a:lvl4pPr marL="2137364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4pPr>
            <a:lvl5pPr marL="2849819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5pPr>
            <a:lvl6pPr marL="3562274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6pPr>
            <a:lvl7pPr marL="4274729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7pPr>
            <a:lvl8pPr marL="4987183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8pPr>
            <a:lvl9pPr marL="5699638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7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98" y="2701337"/>
            <a:ext cx="7885941" cy="632864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6174" y="2701338"/>
            <a:ext cx="7892436" cy="632864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9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97" y="2704546"/>
            <a:ext cx="7930471" cy="6469006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39" y="2704546"/>
            <a:ext cx="7930471" cy="6469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484" y="2861637"/>
            <a:ext cx="7598969" cy="849615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/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484" y="3711251"/>
            <a:ext cx="7598969" cy="5318732"/>
          </a:xfrm>
        </p:spPr>
        <p:txBody>
          <a:bodyPr anchor="t">
            <a:normAutofit/>
          </a:bodyPr>
          <a:lstStyle>
            <a:lvl1pPr>
              <a:defRPr sz="2805"/>
            </a:lvl1pPr>
            <a:lvl2pPr>
              <a:defRPr sz="2493"/>
            </a:lvl2pPr>
            <a:lvl3pPr>
              <a:defRPr sz="2182"/>
            </a:lvl3pPr>
            <a:lvl4pPr>
              <a:defRPr sz="1870"/>
            </a:lvl4pPr>
            <a:lvl5pPr>
              <a:defRPr sz="187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09657" y="2861638"/>
            <a:ext cx="7628556" cy="849614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/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09657" y="3711251"/>
            <a:ext cx="7628556" cy="5318732"/>
          </a:xfrm>
        </p:spPr>
        <p:txBody>
          <a:bodyPr anchor="t">
            <a:normAutofit/>
          </a:bodyPr>
          <a:lstStyle>
            <a:lvl1pPr>
              <a:defRPr sz="2805"/>
            </a:lvl1pPr>
            <a:lvl2pPr>
              <a:defRPr sz="2493"/>
            </a:lvl2pPr>
            <a:lvl3pPr>
              <a:defRPr sz="2182"/>
            </a:lvl3pPr>
            <a:lvl4pPr>
              <a:defRPr sz="1870"/>
            </a:lvl4pPr>
            <a:lvl5pPr>
              <a:defRPr sz="187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2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98" y="950524"/>
            <a:ext cx="5776569" cy="2840843"/>
          </a:xfrm>
        </p:spPr>
        <p:txBody>
          <a:bodyPr anchor="b">
            <a:normAutofit/>
          </a:bodyPr>
          <a:lstStyle>
            <a:lvl1pPr algn="ctr">
              <a:defRPr sz="37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695" y="950524"/>
            <a:ext cx="9991915" cy="80794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8" y="3791368"/>
            <a:ext cx="5776569" cy="5238614"/>
          </a:xfrm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961" y="950525"/>
            <a:ext cx="5585325" cy="811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98" y="951028"/>
            <a:ext cx="9248629" cy="2852412"/>
          </a:xfrm>
        </p:spPr>
        <p:txBody>
          <a:bodyPr anchor="b">
            <a:noAutofit/>
          </a:bodyPr>
          <a:lstStyle>
            <a:lvl1pPr algn="ctr">
              <a:defRPr sz="4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97976" y="1190810"/>
            <a:ext cx="5104712" cy="766036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493"/>
            </a:lvl2pPr>
            <a:lvl3pPr marL="1424910" indent="0">
              <a:buNone/>
              <a:defRPr sz="2493"/>
            </a:lvl3pPr>
            <a:lvl4pPr marL="2137364" indent="0">
              <a:buNone/>
              <a:defRPr sz="2493"/>
            </a:lvl4pPr>
            <a:lvl5pPr marL="2849819" indent="0">
              <a:buNone/>
              <a:defRPr sz="2493"/>
            </a:lvl5pPr>
            <a:lvl6pPr marL="3562274" indent="0">
              <a:buNone/>
              <a:defRPr sz="2493"/>
            </a:lvl6pPr>
            <a:lvl7pPr marL="4274729" indent="0">
              <a:buNone/>
              <a:defRPr sz="2493"/>
            </a:lvl7pPr>
            <a:lvl8pPr marL="4987183" indent="0">
              <a:buNone/>
              <a:defRPr sz="2493"/>
            </a:lvl8pPr>
            <a:lvl9pPr marL="5699638" indent="0">
              <a:buNone/>
              <a:defRPr sz="2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8" y="3803440"/>
            <a:ext cx="9248629" cy="5264268"/>
          </a:xfrm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3997" y="950525"/>
            <a:ext cx="16134612" cy="15131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3997" y="2701338"/>
            <a:ext cx="16134612" cy="6328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66030" y="9173552"/>
            <a:ext cx="42748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8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11CB70-3364-41CE-BDCC-D0E8806365BE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998" y="9173552"/>
            <a:ext cx="1039854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8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4335" y="9173552"/>
            <a:ext cx="117427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8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9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712455" rtl="0" eaLnBrk="1" latinLnBrk="0" hangingPunct="1">
        <a:spcBef>
          <a:spcPct val="0"/>
        </a:spcBef>
        <a:buNone/>
        <a:defRPr sz="62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34341" indent="-476840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311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121976" indent="-420741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"/>
        <a:defRPr sz="28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598816" indent="-336593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49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159804" indent="-336593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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608594" indent="-336593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139351" indent="-356227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742725" indent="-356227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346099" indent="-356227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840391" indent="-356227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1pPr>
      <a:lvl2pPr marL="712455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424910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3pPr>
      <a:lvl4pPr marL="2137364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4pPr>
      <a:lvl5pPr marL="2849819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5pPr>
      <a:lvl6pPr marL="3562274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6pPr>
      <a:lvl7pPr marL="4274729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7pPr>
      <a:lvl8pPr marL="4987183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8pPr>
      <a:lvl9pPr marL="5699638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iler_design/compiler_design_lexical_analysis.htm" TargetMode="External"/><Relationship Id="rId2" Type="http://schemas.openxmlformats.org/officeDocument/2006/relationships/hyperlink" Target="https://www.geeksforgeeks.org/introduction-of-lexical-analys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in/Programming-C-Reema-Thareja/dp/0199456143#:~:text=The%20book%20starts%20with%20an,%2C%20and%20pre%2Dprocessor%20directives." TargetMode="External"/><Relationship Id="rId4" Type="http://schemas.openxmlformats.org/officeDocument/2006/relationships/hyperlink" Target="https://stackoverflow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eeksforgeeks.org/introduction-of-finite-autom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39DF-7925-45C1-B2A3-DEE16FED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FOLKS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CC7B1-268E-412B-A10A-C24AB1A61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996" y="5610745"/>
            <a:ext cx="14710720" cy="585339"/>
          </a:xfrm>
        </p:spPr>
        <p:txBody>
          <a:bodyPr/>
          <a:lstStyle/>
          <a:p>
            <a:r>
              <a:rPr lang="en-IN" dirty="0"/>
              <a:t>INTRODUCING LEXICAL ANALYSIS IN C</a:t>
            </a:r>
          </a:p>
        </p:txBody>
      </p:sp>
    </p:spTree>
    <p:extLst>
      <p:ext uri="{BB962C8B-B14F-4D97-AF65-F5344CB8AC3E}">
        <p14:creationId xmlns:p14="http://schemas.microsoft.com/office/powerpoint/2010/main" val="84417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144F-5F9B-4F95-BB4D-DE2A9933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 Our Code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5B7B-EDF0-44A8-96B0-A7E10B51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000" dirty="0"/>
              <a:t>We used these below topic: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File Handling 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Strings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Structures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Functions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Control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/>
              <a:t>Our code contains approx. 611 lines, 12 Functions and 3 structures to store token count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8183335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2589-769D-44C9-8097-9E48D040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1522"/>
            <a:ext cx="18999199" cy="192915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>Working Demo of our code using MingW C compiler on VSCode</a:t>
            </a:r>
          </a:p>
        </p:txBody>
      </p:sp>
    </p:spTree>
    <p:extLst>
      <p:ext uri="{BB962C8B-B14F-4D97-AF65-F5344CB8AC3E}">
        <p14:creationId xmlns:p14="http://schemas.microsoft.com/office/powerpoint/2010/main" val="7572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ata concept">
            <a:extLst>
              <a:ext uri="{FF2B5EF4-FFF2-40B4-BE49-F238E27FC236}">
                <a16:creationId xmlns:a16="http://schemas.microsoft.com/office/drawing/2014/main" id="{99E2E2B1-CA6A-4215-AB80-EAEB25F04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0612" b="4343"/>
          <a:stretch/>
        </p:blipFill>
        <p:spPr>
          <a:xfrm>
            <a:off x="20" y="10"/>
            <a:ext cx="18999180" cy="10693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E3DD5-590E-4E53-8255-749B1A78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240" y="2718227"/>
            <a:ext cx="14710720" cy="102125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defTabSz="457200"/>
            <a:r>
              <a:rPr lang="en-US" sz="6400" dirty="0">
                <a:solidFill>
                  <a:srgbClr val="C00000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DIFFERENCE </a:t>
            </a:r>
            <a:r>
              <a:rPr lang="en-US" sz="6400" dirty="0">
                <a:solidFill>
                  <a:srgbClr val="474659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BETWEEN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79BAE-67D0-477E-85C0-C470AFF49BCA}"/>
              </a:ext>
            </a:extLst>
          </p:cNvPr>
          <p:cNvSpPr txBox="1"/>
          <p:nvPr/>
        </p:nvSpPr>
        <p:spPr>
          <a:xfrm>
            <a:off x="2687947" y="4408843"/>
            <a:ext cx="136068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7400" dirty="0">
                <a:solidFill>
                  <a:srgbClr val="C00000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LEX CODE </a:t>
            </a:r>
            <a:r>
              <a:rPr lang="en-US" sz="7400" dirty="0">
                <a:solidFill>
                  <a:srgbClr val="474659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OUR CODE </a:t>
            </a:r>
            <a:endParaRPr lang="en-IN" sz="7400" dirty="0">
              <a:solidFill>
                <a:srgbClr val="474659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453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B4660A-0306-438B-AF64-AA29BA85750C}"/>
              </a:ext>
            </a:extLst>
          </p:cNvPr>
          <p:cNvSpPr/>
          <p:nvPr/>
        </p:nvSpPr>
        <p:spPr>
          <a:xfrm>
            <a:off x="9704319" y="194039"/>
            <a:ext cx="9131110" cy="10305321"/>
          </a:xfrm>
          <a:prstGeom prst="roundRect">
            <a:avLst>
              <a:gd name="adj" fmla="val 2134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25D40-6438-4912-A090-7664221EB0FA}"/>
              </a:ext>
            </a:extLst>
          </p:cNvPr>
          <p:cNvSpPr/>
          <p:nvPr/>
        </p:nvSpPr>
        <p:spPr>
          <a:xfrm>
            <a:off x="477673" y="162511"/>
            <a:ext cx="9131110" cy="10305321"/>
          </a:xfrm>
          <a:prstGeom prst="roundRect">
            <a:avLst>
              <a:gd name="adj" fmla="val 2134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62C3-8A79-4605-9FE4-4FBD5CF7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45" y="642682"/>
            <a:ext cx="7957366" cy="1513183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rgbClr val="C00000"/>
                </a:solidFill>
              </a:rPr>
              <a:t>Lex Code</a:t>
            </a:r>
            <a:r>
              <a:rPr lang="en-IN" sz="8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E5D7A-F870-4253-BFC3-0ED8B1DD5AAC}"/>
              </a:ext>
            </a:extLst>
          </p:cNvPr>
          <p:cNvSpPr txBox="1"/>
          <p:nvPr/>
        </p:nvSpPr>
        <p:spPr>
          <a:xfrm>
            <a:off x="10413242" y="642682"/>
            <a:ext cx="78345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rgbClr val="474659"/>
                </a:solidFill>
              </a:rPr>
              <a:t>Our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D5353-E394-4FE5-96F7-8D7526EC3BAB}"/>
              </a:ext>
            </a:extLst>
          </p:cNvPr>
          <p:cNvSpPr txBox="1"/>
          <p:nvPr/>
        </p:nvSpPr>
        <p:spPr>
          <a:xfrm>
            <a:off x="1296917" y="2155865"/>
            <a:ext cx="7492621" cy="74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Lex is a Token analyser.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Hard to program and to understand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Compile lex file(.l extension) into c code and generates out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Time consuming.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Efficiency depends on the logic that one who programmed the code.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660A4-D268-4711-A67F-4185130F33E2}"/>
              </a:ext>
            </a:extLst>
          </p:cNvPr>
          <p:cNvSpPr txBox="1"/>
          <p:nvPr/>
        </p:nvSpPr>
        <p:spPr>
          <a:xfrm>
            <a:off x="10413242" y="1820061"/>
            <a:ext cx="7834573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Our code is developed using C, which is compiler language.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Easy when compared to lex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Compiles and runs directly since its developed using 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Time saving.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Better Efficient when compared to lex.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Calculate specific token type count too. 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35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BD4E-58AF-4470-B57A-3141582C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774" y="575771"/>
            <a:ext cx="8620627" cy="1513183"/>
          </a:xfrm>
        </p:spPr>
        <p:txBody>
          <a:bodyPr>
            <a:normAutofit/>
          </a:bodyPr>
          <a:lstStyle/>
          <a:p>
            <a:r>
              <a:rPr lang="en-IN" sz="8800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5CAE-990C-49CC-B53D-A1442D19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76" y="2463708"/>
            <a:ext cx="16134612" cy="7825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5400" dirty="0"/>
              <a:t>WEBSITES:</a:t>
            </a:r>
          </a:p>
          <a:p>
            <a:pPr>
              <a:buFont typeface="Wingdings 2" panose="05020102010507070707" pitchFamily="18" charset="2"/>
              <a:buChar char=""/>
            </a:pPr>
            <a:r>
              <a:rPr lang="en-GB" sz="5400" dirty="0"/>
              <a:t> </a:t>
            </a:r>
            <a:r>
              <a:rPr lang="en-GB" sz="5400" dirty="0" err="1">
                <a:hlinkClick r:id="rId2"/>
              </a:rPr>
              <a:t>GeekForGeeks</a:t>
            </a:r>
            <a:endParaRPr lang="en-GB" sz="5400" dirty="0"/>
          </a:p>
          <a:p>
            <a:pPr>
              <a:buFont typeface="Wingdings 2" panose="05020102010507070707" pitchFamily="18" charset="2"/>
              <a:buChar char=""/>
            </a:pPr>
            <a:r>
              <a:rPr lang="en-GB" sz="5400" dirty="0"/>
              <a:t> </a:t>
            </a:r>
            <a:r>
              <a:rPr lang="en-GB" sz="5400" dirty="0">
                <a:hlinkClick r:id="rId3"/>
              </a:rPr>
              <a:t>TutorialsPoint</a:t>
            </a:r>
            <a:endParaRPr lang="en-GB" sz="5400" dirty="0"/>
          </a:p>
          <a:p>
            <a:pPr>
              <a:buFont typeface="Wingdings 2" panose="05020102010507070707" pitchFamily="18" charset="2"/>
              <a:buChar char=""/>
            </a:pPr>
            <a:r>
              <a:rPr lang="en-GB" sz="5400" dirty="0">
                <a:hlinkClick r:id="rId4"/>
              </a:rPr>
              <a:t> Stack Overflow</a:t>
            </a:r>
            <a:endParaRPr lang="en-GB" sz="5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5400" dirty="0"/>
              <a:t>BOOKS:</a:t>
            </a:r>
          </a:p>
          <a:p>
            <a:pPr>
              <a:buFont typeface="Wingdings 2" panose="05020102010507070707" pitchFamily="18" charset="2"/>
              <a:buChar char="C"/>
            </a:pPr>
            <a:r>
              <a:rPr lang="en-GB" sz="5400" dirty="0">
                <a:hlinkClick r:id="rId5"/>
              </a:rPr>
              <a:t>Programming in C by Remma Thareja</a:t>
            </a:r>
            <a:r>
              <a:rPr lang="en-GB" sz="5400" dirty="0"/>
              <a:t>……</a:t>
            </a:r>
          </a:p>
          <a:p>
            <a:pPr>
              <a:buFont typeface="Wingdings 2" panose="05020102010507070707" pitchFamily="18" charset="2"/>
              <a:buChar char=""/>
            </a:pP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93034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ypewriter&#10;&#10;Description automatically generated">
            <a:extLst>
              <a:ext uri="{FF2B5EF4-FFF2-40B4-BE49-F238E27FC236}">
                <a16:creationId xmlns:a16="http://schemas.microsoft.com/office/drawing/2014/main" id="{F2D1F2F4-8F61-48BE-80F5-3B1B537E23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7"/>
          <a:stretch/>
        </p:blipFill>
        <p:spPr>
          <a:xfrm>
            <a:off x="20" y="10"/>
            <a:ext cx="18999180" cy="106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192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4B8FEB77-6BE4-494D-9465-00F235827C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b="9254"/>
          <a:stretch/>
        </p:blipFill>
        <p:spPr>
          <a:xfrm>
            <a:off x="0" y="0"/>
            <a:ext cx="18999180" cy="10693390"/>
          </a:xfrm>
          <a:prstGeom prst="rect">
            <a:avLst/>
          </a:prstGeom>
        </p:spPr>
      </p:pic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120E4EB-4E4B-47F3-B3F2-1965EEADE3E0}"/>
              </a:ext>
            </a:extLst>
          </p:cNvPr>
          <p:cNvSpPr/>
          <p:nvPr/>
        </p:nvSpPr>
        <p:spPr>
          <a:xfrm>
            <a:off x="3525737" y="5251161"/>
            <a:ext cx="4640238" cy="2511188"/>
          </a:xfrm>
          <a:prstGeom prst="wedgeEllipseCallout">
            <a:avLst>
              <a:gd name="adj1" fmla="val 59281"/>
              <a:gd name="adj2" fmla="val 36956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2E7EC5-8FA9-4607-9B50-15E30F3C5537}"/>
              </a:ext>
            </a:extLst>
          </p:cNvPr>
          <p:cNvSpPr txBox="1"/>
          <p:nvPr/>
        </p:nvSpPr>
        <p:spPr>
          <a:xfrm>
            <a:off x="3707016" y="6233799"/>
            <a:ext cx="5287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stellar" panose="020A0402060406010301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777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73EFB62-96F3-4232-A382-D449AE1900AE}"/>
              </a:ext>
            </a:extLst>
          </p:cNvPr>
          <p:cNvSpPr/>
          <p:nvPr/>
        </p:nvSpPr>
        <p:spPr>
          <a:xfrm>
            <a:off x="14633811" y="1388035"/>
            <a:ext cx="4259066" cy="1700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377D045-F089-4851-9A77-253E950286E8}"/>
              </a:ext>
            </a:extLst>
          </p:cNvPr>
          <p:cNvSpPr txBox="1">
            <a:spLocks/>
          </p:cNvSpPr>
          <p:nvPr/>
        </p:nvSpPr>
        <p:spPr>
          <a:xfrm>
            <a:off x="4352951" y="2744191"/>
            <a:ext cx="9990846" cy="1257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2" algn="ctr">
              <a:spcBef>
                <a:spcPts val="100"/>
              </a:spcBef>
            </a:pPr>
            <a:r>
              <a:rPr lang="en-GB" sz="4001" kern="0" dirty="0">
                <a:solidFill>
                  <a:schemeClr val="tx1"/>
                </a:solidFill>
                <a:latin typeface="Times New Roman"/>
                <a:cs typeface="Times New Roman"/>
              </a:rPr>
              <a:t>   SRM INSTITUTE OF TECHNOLOGY</a:t>
            </a:r>
          </a:p>
          <a:p>
            <a:pPr marL="12702" algn="ctr">
              <a:spcBef>
                <a:spcPts val="100"/>
              </a:spcBef>
            </a:pPr>
            <a:r>
              <a:rPr lang="en-GB" sz="4001" kern="0" dirty="0">
                <a:solidFill>
                  <a:schemeClr val="tx1"/>
                </a:solidFill>
                <a:latin typeface="Times New Roman"/>
                <a:cs typeface="Times New Roman"/>
              </a:rPr>
              <a:t>   RAMAPURAM</a:t>
            </a:r>
            <a:endParaRPr lang="en-IN" sz="4001" kern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9440A8C-1DC8-48D1-9494-D607A874A5DA}"/>
              </a:ext>
            </a:extLst>
          </p:cNvPr>
          <p:cNvSpPr txBox="1"/>
          <p:nvPr/>
        </p:nvSpPr>
        <p:spPr>
          <a:xfrm>
            <a:off x="15124238" y="1612020"/>
            <a:ext cx="4093326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2">
              <a:spcBef>
                <a:spcPts val="100"/>
              </a:spcBef>
            </a:pPr>
            <a:r>
              <a:rPr sz="3600" spc="-10" dirty="0">
                <a:solidFill>
                  <a:schemeClr val="bg1"/>
                </a:solidFill>
                <a:latin typeface="Carlito"/>
                <a:cs typeface="Carlito"/>
              </a:rPr>
              <a:t>Guided</a:t>
            </a:r>
            <a:r>
              <a:rPr sz="3600" spc="-9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Carlito"/>
                <a:cs typeface="Carlito"/>
              </a:rPr>
              <a:t>by</a:t>
            </a:r>
            <a:endParaRPr lang="en-GB" sz="3600" spc="-1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2">
              <a:spcBef>
                <a:spcPts val="100"/>
              </a:spcBef>
            </a:pPr>
            <a:r>
              <a:rPr lang="en-GB" sz="3600" dirty="0">
                <a:solidFill>
                  <a:schemeClr val="bg1"/>
                </a:solidFill>
                <a:latin typeface="Carlito"/>
                <a:cs typeface="Carlito"/>
              </a:rPr>
              <a:t>Dr.Shiny Irene </a:t>
            </a:r>
          </a:p>
          <a:p>
            <a:pPr marL="12702">
              <a:spcBef>
                <a:spcPts val="100"/>
              </a:spcBef>
            </a:pPr>
            <a:endParaRPr sz="3600" dirty="0">
              <a:latin typeface="Carlito"/>
              <a:cs typeface="Carlito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A016E1B5-2B63-4E7D-BC54-E39CA5F95161}"/>
              </a:ext>
            </a:extLst>
          </p:cNvPr>
          <p:cNvGrpSpPr/>
          <p:nvPr/>
        </p:nvGrpSpPr>
        <p:grpSpPr>
          <a:xfrm>
            <a:off x="0" y="9566454"/>
            <a:ext cx="14759920" cy="1141337"/>
            <a:chOff x="0" y="9552040"/>
            <a:chExt cx="15128406" cy="1141337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CF6F5C40-64AA-49DA-B6ED-4703A247A318}"/>
                </a:ext>
              </a:extLst>
            </p:cNvPr>
            <p:cNvSpPr/>
            <p:nvPr/>
          </p:nvSpPr>
          <p:spPr>
            <a:xfrm>
              <a:off x="0" y="9552040"/>
              <a:ext cx="15128406" cy="11413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4AB1C13-4FDF-449E-BF8F-7F07731D9CC3}"/>
                </a:ext>
              </a:extLst>
            </p:cNvPr>
            <p:cNvSpPr/>
            <p:nvPr/>
          </p:nvSpPr>
          <p:spPr>
            <a:xfrm>
              <a:off x="16236" y="9568555"/>
              <a:ext cx="15067915" cy="1111885"/>
            </a:xfrm>
            <a:custGeom>
              <a:avLst/>
              <a:gdLst/>
              <a:ahLst/>
              <a:cxnLst/>
              <a:rect l="l" t="t" r="r" b="b"/>
              <a:pathLst>
                <a:path w="15067915" h="1111884">
                  <a:moveTo>
                    <a:pt x="15067732" y="1111322"/>
                  </a:moveTo>
                  <a:lnTo>
                    <a:pt x="0" y="1111322"/>
                  </a:lnTo>
                  <a:lnTo>
                    <a:pt x="0" y="0"/>
                  </a:lnTo>
                  <a:lnTo>
                    <a:pt x="15067732" y="0"/>
                  </a:lnTo>
                  <a:lnTo>
                    <a:pt x="15067732" y="1111322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DE141874-9EE9-4FEE-8A9B-93DBAF8A2AA0}"/>
              </a:ext>
            </a:extLst>
          </p:cNvPr>
          <p:cNvSpPr txBox="1"/>
          <p:nvPr/>
        </p:nvSpPr>
        <p:spPr>
          <a:xfrm>
            <a:off x="3404774" y="9815941"/>
            <a:ext cx="13579522" cy="720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IN" sz="4601" dirty="0">
                <a:latin typeface="Times New Roman"/>
                <a:cs typeface="Times New Roman"/>
              </a:rPr>
              <a:t>DEPT. Of Computer Science and Engineering-BDA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04F413-8426-4337-BC99-6B1A39DD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40" y="476587"/>
            <a:ext cx="2151118" cy="2151118"/>
          </a:xfrm>
          <a:prstGeom prst="ellipse">
            <a:avLst/>
          </a:prstGeom>
          <a:ln w="190500" cap="rnd">
            <a:solidFill>
              <a:schemeClr val="accent2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croll: Vertical 41">
            <a:extLst>
              <a:ext uri="{FF2B5EF4-FFF2-40B4-BE49-F238E27FC236}">
                <a16:creationId xmlns:a16="http://schemas.microsoft.com/office/drawing/2014/main" id="{BC198E27-A773-46F2-B172-72A6E670DC16}"/>
              </a:ext>
            </a:extLst>
          </p:cNvPr>
          <p:cNvSpPr/>
          <p:nvPr/>
        </p:nvSpPr>
        <p:spPr>
          <a:xfrm>
            <a:off x="307842" y="475337"/>
            <a:ext cx="4259066" cy="3525865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25C32-8BC6-41AF-8A22-6CC76C4E7419}"/>
              </a:ext>
            </a:extLst>
          </p:cNvPr>
          <p:cNvSpPr txBox="1"/>
          <p:nvPr/>
        </p:nvSpPr>
        <p:spPr>
          <a:xfrm>
            <a:off x="927055" y="1086235"/>
            <a:ext cx="2994660" cy="2752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361" algn="just">
              <a:spcBef>
                <a:spcPts val="100"/>
              </a:spcBef>
            </a:pPr>
            <a:r>
              <a:rPr lang="en-GB" sz="3200" b="1" spc="-20" dirty="0">
                <a:solidFill>
                  <a:schemeClr val="bg1"/>
                </a:solidFill>
                <a:latin typeface="Carlito"/>
                <a:cs typeface="Carlito"/>
              </a:rPr>
              <a:t>Presented</a:t>
            </a:r>
            <a:r>
              <a:rPr lang="en-GB" sz="3200" b="1" spc="-1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en-GB" sz="3200" b="1" spc="-10" dirty="0">
                <a:solidFill>
                  <a:schemeClr val="bg1"/>
                </a:solidFill>
                <a:latin typeface="Carlito"/>
                <a:cs typeface="Carlito"/>
              </a:rPr>
              <a:t>by</a:t>
            </a:r>
            <a:endParaRPr lang="en-GB" sz="2800" b="1" spc="-1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46361" algn="just">
              <a:spcBef>
                <a:spcPts val="100"/>
              </a:spcBef>
            </a:pPr>
            <a:r>
              <a:rPr lang="en-GB" sz="2800" dirty="0">
                <a:solidFill>
                  <a:schemeClr val="bg1"/>
                </a:solidFill>
                <a:latin typeface="Carlito"/>
                <a:cs typeface="Carlito"/>
              </a:rPr>
              <a:t>U Likhith</a:t>
            </a:r>
          </a:p>
          <a:p>
            <a:pPr algn="just">
              <a:spcBef>
                <a:spcPts val="15"/>
              </a:spcBef>
            </a:pPr>
            <a:r>
              <a:rPr lang="en-GB" sz="2800" dirty="0">
                <a:solidFill>
                  <a:schemeClr val="bg1"/>
                </a:solidFill>
                <a:latin typeface="Carlito"/>
                <a:cs typeface="Carlito"/>
              </a:rPr>
              <a:t>KottaKota Asish</a:t>
            </a:r>
          </a:p>
          <a:p>
            <a:pPr algn="just">
              <a:spcBef>
                <a:spcPts val="15"/>
              </a:spcBef>
            </a:pPr>
            <a:r>
              <a:rPr lang="en-GB" sz="2800" dirty="0">
                <a:solidFill>
                  <a:schemeClr val="bg1"/>
                </a:solidFill>
                <a:latin typeface="Carlito"/>
                <a:cs typeface="Carlito"/>
              </a:rPr>
              <a:t>Narra Naga Nitin</a:t>
            </a:r>
          </a:p>
          <a:p>
            <a:pPr algn="just">
              <a:spcBef>
                <a:spcPts val="15"/>
              </a:spcBef>
            </a:pPr>
            <a:r>
              <a:rPr lang="en-GB" sz="2800" dirty="0">
                <a:solidFill>
                  <a:schemeClr val="bg1"/>
                </a:solidFill>
                <a:latin typeface="Carlito"/>
                <a:cs typeface="Carlito"/>
              </a:rPr>
              <a:t>Sarath Teja</a:t>
            </a:r>
          </a:p>
          <a:p>
            <a:pPr algn="just">
              <a:spcBef>
                <a:spcPts val="15"/>
              </a:spcBef>
            </a:pPr>
            <a:r>
              <a:rPr lang="en-GB" sz="2800" dirty="0">
                <a:solidFill>
                  <a:schemeClr val="bg1"/>
                </a:solidFill>
                <a:latin typeface="Carlito"/>
                <a:cs typeface="Carlito"/>
              </a:rPr>
              <a:t>M Charan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F3EB6-3DF5-4976-A3CA-183A1AA312CA}"/>
              </a:ext>
            </a:extLst>
          </p:cNvPr>
          <p:cNvSpPr txBox="1"/>
          <p:nvPr/>
        </p:nvSpPr>
        <p:spPr>
          <a:xfrm>
            <a:off x="1160817" y="5576687"/>
            <a:ext cx="1667756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LEXICAL ANALYSIS USING C PROGRAM</a:t>
            </a:r>
          </a:p>
        </p:txBody>
      </p:sp>
    </p:spTree>
    <p:extLst>
      <p:ext uri="{BB962C8B-B14F-4D97-AF65-F5344CB8AC3E}">
        <p14:creationId xmlns:p14="http://schemas.microsoft.com/office/powerpoint/2010/main" val="528517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25BD-5526-4AA6-8B9D-4736D352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15" y="749509"/>
            <a:ext cx="8604423" cy="3122106"/>
          </a:xfrm>
        </p:spPr>
        <p:txBody>
          <a:bodyPr>
            <a:noAutofit/>
          </a:bodyPr>
          <a:lstStyle/>
          <a:p>
            <a:r>
              <a:rPr lang="en-IN" sz="6600" dirty="0"/>
              <a:t>Introduction of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161A-2CE6-442C-AD71-A3778362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19" y="4830573"/>
            <a:ext cx="16849013" cy="5662542"/>
          </a:xfrm>
        </p:spPr>
        <p:txBody>
          <a:bodyPr>
            <a:noAutofit/>
          </a:bodyPr>
          <a:lstStyle/>
          <a:p>
            <a:pPr marL="57501" indent="0" algn="l" fontAlgn="base">
              <a:buNone/>
            </a:pP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Lexical Analysis is the first phase of the compiler also known as a scanner. It converts the High level input program into a sequence of </a:t>
            </a:r>
            <a:r>
              <a:rPr lang="en-GB" sz="4400" b="1" i="0" dirty="0">
                <a:solidFill>
                  <a:srgbClr val="FFFFFF"/>
                </a:solidFill>
                <a:effectLst/>
                <a:latin typeface="urw-din"/>
              </a:rPr>
              <a:t>Tokens</a:t>
            </a: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.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Lexical Analysis can be implemented with the </a:t>
            </a:r>
            <a:r>
              <a:rPr lang="en-GB" sz="4400" b="0" i="0" u="sng" dirty="0">
                <a:solidFill>
                  <a:srgbClr val="FFFFFF"/>
                </a:solidFill>
                <a:effectLst/>
                <a:latin typeface="urw-din"/>
                <a:hlinkClick r:id="rId2"/>
              </a:rPr>
              <a:t>Deterministic finite Automata</a:t>
            </a: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.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The output is a sequence of tokens that is sent to the parser for syntax analysis</a:t>
            </a:r>
          </a:p>
          <a:p>
            <a:pPr marL="57501" indent="0">
              <a:buNone/>
            </a:pPr>
            <a:br>
              <a:rPr lang="en-GB" sz="4400" dirty="0"/>
            </a:br>
            <a:endParaRPr lang="en-IN" sz="4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AEFDEB-7352-486C-B074-8EFE6DF7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203" y="200285"/>
            <a:ext cx="8461183" cy="44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047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9A9A-CC3F-43A4-A2F5-9D18A9C8184B}"/>
              </a:ext>
            </a:extLst>
          </p:cNvPr>
          <p:cNvSpPr/>
          <p:nvPr/>
        </p:nvSpPr>
        <p:spPr>
          <a:xfrm>
            <a:off x="164823" y="4337571"/>
            <a:ext cx="9159059" cy="62359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B5F57-0D9D-4F37-B70E-3ABA8729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3" y="905555"/>
            <a:ext cx="11412641" cy="1513183"/>
          </a:xfrm>
        </p:spPr>
        <p:txBody>
          <a:bodyPr>
            <a:normAutofit/>
          </a:bodyPr>
          <a:lstStyle/>
          <a:p>
            <a:r>
              <a:rPr lang="en-IN" sz="7200" b="1" dirty="0"/>
              <a:t>What is a token?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B2B2-6398-4380-B6F6-6842723B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23" y="2868534"/>
            <a:ext cx="18512922" cy="7704945"/>
          </a:xfrm>
        </p:spPr>
        <p:txBody>
          <a:bodyPr>
            <a:noAutofit/>
          </a:bodyPr>
          <a:lstStyle/>
          <a:p>
            <a:r>
              <a:rPr lang="en-GB" sz="3200" b="1" dirty="0"/>
              <a:t>A lexical token is a sequence of characters that can be treated as a unit in the grammar of the programming languages.</a:t>
            </a:r>
          </a:p>
          <a:p>
            <a:pPr marL="57501" indent="0">
              <a:buNone/>
            </a:pPr>
            <a:r>
              <a:rPr lang="en-GB" sz="3200" b="1" dirty="0">
                <a:solidFill>
                  <a:srgbClr val="FFFF00"/>
                </a:solidFill>
              </a:rPr>
              <a:t>     </a:t>
            </a:r>
          </a:p>
          <a:p>
            <a:pPr marL="57501" indent="0">
              <a:buNone/>
            </a:pPr>
            <a:r>
              <a:rPr lang="en-GB" sz="3200" b="1" dirty="0">
                <a:solidFill>
                  <a:srgbClr val="FFFF00"/>
                </a:solidFill>
              </a:rPr>
              <a:t>    Example of tokens :</a:t>
            </a:r>
          </a:p>
          <a:p>
            <a:r>
              <a:rPr lang="en-GB" sz="3200" b="1" dirty="0"/>
              <a:t>Type token (id, number, real, . . . )</a:t>
            </a:r>
          </a:p>
          <a:p>
            <a:r>
              <a:rPr lang="en-GB" sz="3200" b="1" dirty="0"/>
              <a:t>Punctuation tokens (IF, void, return, . . . )</a:t>
            </a:r>
          </a:p>
          <a:p>
            <a:r>
              <a:rPr lang="en-GB" sz="3200" b="1" dirty="0"/>
              <a:t>Keywords (for, while, if etc.)</a:t>
            </a:r>
          </a:p>
          <a:p>
            <a:r>
              <a:rPr lang="en-GB" sz="3200" b="1" dirty="0"/>
              <a:t>Identifier (Variable name, function name, etc.)</a:t>
            </a:r>
          </a:p>
          <a:p>
            <a:r>
              <a:rPr lang="en-GB" sz="3200" b="1" dirty="0"/>
              <a:t>Operators ( '+', '++', '-' etc.)</a:t>
            </a:r>
            <a:endParaRPr lang="en-IN" sz="3200" b="1" dirty="0"/>
          </a:p>
          <a:p>
            <a:r>
              <a:rPr lang="en-IN" sz="3200" b="1" dirty="0"/>
              <a:t>Constants (number ,strings ,etc .)</a:t>
            </a:r>
            <a:endParaRPr lang="en-GB" sz="3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F52237-B6ED-444F-A8DE-764ED8A8777D}"/>
              </a:ext>
            </a:extLst>
          </p:cNvPr>
          <p:cNvSpPr/>
          <p:nvPr/>
        </p:nvSpPr>
        <p:spPr>
          <a:xfrm>
            <a:off x="10897849" y="4557010"/>
            <a:ext cx="7570033" cy="5891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F9B05-6DB5-4697-95C6-0A93E02959C2}"/>
              </a:ext>
            </a:extLst>
          </p:cNvPr>
          <p:cNvSpPr txBox="1"/>
          <p:nvPr/>
        </p:nvSpPr>
        <p:spPr>
          <a:xfrm>
            <a:off x="11242622" y="5486640"/>
            <a:ext cx="6295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FFFF00"/>
                </a:solidFill>
                <a:effectLst/>
              </a:rPr>
              <a:t>Example of Non-Tokens: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b="0" i="0" dirty="0">
                <a:solidFill>
                  <a:srgbClr val="FFFFFF"/>
                </a:solidFill>
                <a:effectLst/>
              </a:rPr>
              <a:t>Comments 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b="0" i="0" dirty="0">
                <a:solidFill>
                  <a:srgbClr val="FFFFFF"/>
                </a:solidFill>
                <a:effectLst/>
              </a:rPr>
              <a:t>Macros</a:t>
            </a:r>
            <a:endParaRPr lang="en-IN" sz="3200" dirty="0">
              <a:solidFill>
                <a:srgbClr val="FFFFFF"/>
              </a:solidFill>
            </a:endParaRP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rgbClr val="FFFFFF"/>
                </a:solidFill>
              </a:rPr>
              <a:t>B</a:t>
            </a:r>
            <a:r>
              <a:rPr lang="en-IN" sz="3200" b="0" i="0" dirty="0">
                <a:solidFill>
                  <a:srgbClr val="FFFFFF"/>
                </a:solidFill>
                <a:effectLst/>
              </a:rPr>
              <a:t>lanks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b="0" i="0" dirty="0">
                <a:solidFill>
                  <a:srgbClr val="FFFFFF"/>
                </a:solidFill>
                <a:effectLst/>
              </a:rPr>
              <a:t>Tabs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b="0" i="0" dirty="0">
                <a:solidFill>
                  <a:srgbClr val="FFFFFF"/>
                </a:solidFill>
                <a:effectLst/>
              </a:rPr>
              <a:t>Newline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rgbClr val="FFFFFF"/>
                </a:solidFill>
              </a:rPr>
              <a:t>Pre-processor</a:t>
            </a:r>
            <a:r>
              <a:rPr lang="en-IN" sz="3200" b="0" i="0" dirty="0">
                <a:solidFill>
                  <a:srgbClr val="FFFFFF"/>
                </a:solidFill>
                <a:effectLst/>
              </a:rPr>
              <a:t> directive , etc.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802056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74BA-E088-48C8-9EB0-8198AD74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67" y="201016"/>
            <a:ext cx="16134612" cy="1513183"/>
          </a:xfrm>
        </p:spPr>
        <p:txBody>
          <a:bodyPr/>
          <a:lstStyle/>
          <a:p>
            <a:r>
              <a:rPr lang="en-GB" dirty="0"/>
              <a:t>What is Lex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B1F6-5C89-49E3-BE56-1046E187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59" y="2878111"/>
            <a:ext cx="16134612" cy="7231163"/>
          </a:xfrm>
        </p:spPr>
        <p:txBody>
          <a:bodyPr>
            <a:normAutofit/>
          </a:bodyPr>
          <a:lstStyle/>
          <a:p>
            <a:r>
              <a:rPr lang="en-GB" sz="4000" dirty="0"/>
              <a:t>Lex is a program that generates lexical analyzer. It is used with YACC parser generator and written by </a:t>
            </a:r>
            <a:r>
              <a:rPr lang="en-GB" sz="4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Mike Lesk</a:t>
            </a:r>
            <a:r>
              <a:rPr lang="en-GB" sz="4000" dirty="0"/>
              <a:t> and </a:t>
            </a:r>
            <a:r>
              <a:rPr lang="en-GB" sz="4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Eric Schmidt</a:t>
            </a:r>
            <a:r>
              <a:rPr lang="en-GB" sz="4000" dirty="0"/>
              <a:t>. </a:t>
            </a:r>
          </a:p>
          <a:p>
            <a:r>
              <a:rPr lang="en-GB" sz="4000" dirty="0"/>
              <a:t>The lexical analyzer is a program that transforms an input stream into a sequence of tokens.</a:t>
            </a:r>
          </a:p>
          <a:p>
            <a:r>
              <a:rPr lang="en-GB" sz="4000" dirty="0"/>
              <a:t>It reads the input stream and produces the source code as output through implementing the lexical analyzer in the C program</a:t>
            </a:r>
          </a:p>
          <a:p>
            <a:r>
              <a:rPr lang="en-GB" sz="4000" dirty="0"/>
              <a:t>In addition to C, some old versions of Lex could also generate a lexer in </a:t>
            </a:r>
            <a:r>
              <a:rPr lang="en-GB" sz="4000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Ratfor</a:t>
            </a:r>
            <a:endParaRPr lang="en-GB" sz="4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4000" dirty="0">
                <a:solidFill>
                  <a:schemeClr val="tx1"/>
                </a:solidFill>
              </a:rPr>
              <a:t>Some popular Lex compilers are flex ,YACC and etc.</a:t>
            </a:r>
          </a:p>
        </p:txBody>
      </p:sp>
    </p:spTree>
    <p:extLst>
      <p:ext uri="{BB962C8B-B14F-4D97-AF65-F5344CB8AC3E}">
        <p14:creationId xmlns:p14="http://schemas.microsoft.com/office/powerpoint/2010/main" val="92611149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295F78-74D0-4A1D-94BF-27A65962B2B0}"/>
              </a:ext>
            </a:extLst>
          </p:cNvPr>
          <p:cNvSpPr/>
          <p:nvPr/>
        </p:nvSpPr>
        <p:spPr>
          <a:xfrm>
            <a:off x="685383" y="795832"/>
            <a:ext cx="17628433" cy="91017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2DE63-AFA8-4B1E-BD2E-0D3D635FC0B5}"/>
              </a:ext>
            </a:extLst>
          </p:cNvPr>
          <p:cNvSpPr txBox="1"/>
          <p:nvPr/>
        </p:nvSpPr>
        <p:spPr>
          <a:xfrm>
            <a:off x="1148975" y="2392045"/>
            <a:ext cx="167012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dirty="0">
                <a:solidFill>
                  <a:srgbClr val="FFFF00"/>
                </a:solidFill>
                <a:effectLst/>
                <a:latin typeface="Calisto MT (Body)"/>
              </a:rPr>
              <a:t>                                  The function of Lex is as follows: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endParaRPr lang="en-IN" sz="4000" b="0" i="0" dirty="0">
              <a:effectLst/>
              <a:latin typeface="Calisto MT (Body)"/>
            </a:endParaRP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Calisto MT (Body)"/>
              </a:rPr>
              <a:t>Firstly lexical analyzer creates a program lex.1 in the Lex language. Then Lex compiler runs the lex.1 program and produces a C program lex.yy.c.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Calisto MT (Body)"/>
              </a:rPr>
              <a:t>Finally C compiler runs the lex.yy.c program and produces an object program a.out.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Calisto MT (Body)"/>
              </a:rPr>
              <a:t>a.out is lexical analyzer that transforms an input stream into a sequence of tokens.</a:t>
            </a:r>
          </a:p>
        </p:txBody>
      </p:sp>
    </p:spTree>
    <p:extLst>
      <p:ext uri="{BB962C8B-B14F-4D97-AF65-F5344CB8AC3E}">
        <p14:creationId xmlns:p14="http://schemas.microsoft.com/office/powerpoint/2010/main" val="33196929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6080" y="1510825"/>
            <a:ext cx="16017868" cy="76910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X">
            <a:extLst>
              <a:ext uri="{FF2B5EF4-FFF2-40B4-BE49-F238E27FC236}">
                <a16:creationId xmlns:a16="http://schemas.microsoft.com/office/drawing/2014/main" id="{4288A341-E8EA-409D-9054-62393123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5470" y="2062545"/>
            <a:ext cx="15051766" cy="658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12387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2589-769D-44C9-8097-9E48D040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294" y="4321522"/>
            <a:ext cx="16134612" cy="151318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Working Demo of Lex using flex on Ubuntu</a:t>
            </a:r>
          </a:p>
        </p:txBody>
      </p:sp>
    </p:spTree>
    <p:extLst>
      <p:ext uri="{BB962C8B-B14F-4D97-AF65-F5344CB8AC3E}">
        <p14:creationId xmlns:p14="http://schemas.microsoft.com/office/powerpoint/2010/main" val="1252642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3C67-3C6E-449E-A3E1-7B2BFC4D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999200" cy="10693399"/>
          </a:xfrm>
        </p:spPr>
        <p:txBody>
          <a:bodyPr/>
          <a:lstStyle/>
          <a:p>
            <a:r>
              <a:rPr lang="en-GB" dirty="0"/>
              <a:t>WE TOOK LEX CODE AS A REFERENCE …</a:t>
            </a:r>
            <a:br>
              <a:rPr lang="en-GB" dirty="0"/>
            </a:br>
            <a:r>
              <a:rPr lang="en-GB" dirty="0"/>
              <a:t>AND</a:t>
            </a:r>
            <a:br>
              <a:rPr lang="en-GB" dirty="0"/>
            </a:br>
            <a:r>
              <a:rPr lang="en-GB" dirty="0"/>
              <a:t>WE DESIGNED A  C CODE TO ANALYZE TOKENS WITH OUT THE HELP OF LEX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97212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465</TotalTime>
  <Words>584</Words>
  <Application>Microsoft Office PowerPoint</Application>
  <PresentationFormat>Custom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Calisto MT</vt:lpstr>
      <vt:lpstr>Calisto MT (Body)</vt:lpstr>
      <vt:lpstr>Carlito</vt:lpstr>
      <vt:lpstr>Castellar</vt:lpstr>
      <vt:lpstr>Courier New</vt:lpstr>
      <vt:lpstr>Times New Roman</vt:lpstr>
      <vt:lpstr>urw-din</vt:lpstr>
      <vt:lpstr>Wingdings</vt:lpstr>
      <vt:lpstr>Wingdings 2</vt:lpstr>
      <vt:lpstr>Slate</vt:lpstr>
      <vt:lpstr>HELLO FOLKS</vt:lpstr>
      <vt:lpstr>PowerPoint Presentation</vt:lpstr>
      <vt:lpstr>Introduction of Lexical Analysis</vt:lpstr>
      <vt:lpstr>What is a token?</vt:lpstr>
      <vt:lpstr>What is Lex Code</vt:lpstr>
      <vt:lpstr>PowerPoint Presentation</vt:lpstr>
      <vt:lpstr>PowerPoint Presentation</vt:lpstr>
      <vt:lpstr>Working Demo of Lex using flex on Ubuntu</vt:lpstr>
      <vt:lpstr>WE TOOK LEX CODE AS A REFERENCE … AND WE DESIGNED A  C CODE TO ANALYZE TOKENS WITH OUT THE HELP OF LEX </vt:lpstr>
      <vt:lpstr>In Our Code :</vt:lpstr>
      <vt:lpstr>Working Demo of our code using MingW C compiler on VSCode</vt:lpstr>
      <vt:lpstr>DIFFERENCE BETWEEN</vt:lpstr>
      <vt:lpstr>Lex Code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Kottakota Asish</dc:creator>
  <cp:lastModifiedBy>Kottakota Asish</cp:lastModifiedBy>
  <cp:revision>12</cp:revision>
  <dcterms:created xsi:type="dcterms:W3CDTF">2021-08-10T05:07:05Z</dcterms:created>
  <dcterms:modified xsi:type="dcterms:W3CDTF">2021-08-14T04:20:57Z</dcterms:modified>
</cp:coreProperties>
</file>