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72" r:id="rId5"/>
    <p:sldId id="283" r:id="rId6"/>
    <p:sldId id="273" r:id="rId7"/>
    <p:sldId id="259" r:id="rId8"/>
    <p:sldId id="284" r:id="rId9"/>
    <p:sldId id="278" r:id="rId10"/>
    <p:sldId id="263" r:id="rId11"/>
    <p:sldId id="285" r:id="rId12"/>
    <p:sldId id="286" r:id="rId13"/>
    <p:sldId id="268" r:id="rId14"/>
    <p:sldId id="287" r:id="rId15"/>
    <p:sldId id="266" r:id="rId16"/>
    <p:sldId id="288" r:id="rId17"/>
    <p:sldId id="267" r:id="rId18"/>
    <p:sldId id="289" r:id="rId19"/>
    <p:sldId id="293" r:id="rId20"/>
    <p:sldId id="294" r:id="rId21"/>
    <p:sldId id="295" r:id="rId22"/>
    <p:sldId id="296" r:id="rId23"/>
    <p:sldId id="297" r:id="rId24"/>
    <p:sldId id="299" r:id="rId25"/>
    <p:sldId id="280" r:id="rId26"/>
    <p:sldId id="298"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82" autoAdjust="0"/>
  </p:normalViewPr>
  <p:slideViewPr>
    <p:cSldViewPr snapToGrid="0">
      <p:cViewPr varScale="1">
        <p:scale>
          <a:sx n="75" d="100"/>
          <a:sy n="75" d="100"/>
        </p:scale>
        <p:origin x="540" y="6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179893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1142254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14</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ishkottakot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asishkottakota/Sentiment_Analysis/blob/main/Senti_analysis.ipynb"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sishkottakota" TargetMode="External"/><Relationship Id="rId2" Type="http://schemas.openxmlformats.org/officeDocument/2006/relationships/hyperlink" Target="mailto:asishkottakota@gmail.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004977" y="1072600"/>
            <a:ext cx="10182045" cy="1707042"/>
          </a:xfrm>
        </p:spPr>
        <p:txBody>
          <a:bodyPr/>
          <a:lstStyle/>
          <a:p>
            <a:r>
              <a:rPr lang="en-US" dirty="0"/>
              <a:t>Sentiment Analysis of Restaurant Reviews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435767" y="3681284"/>
            <a:ext cx="9320464" cy="2142216"/>
          </a:xfrm>
        </p:spPr>
        <p:txBody>
          <a:bodyPr/>
          <a:lstStyle/>
          <a:p>
            <a:pPr algn="l"/>
            <a:r>
              <a:rPr lang="en-US" dirty="0" err="1"/>
              <a:t>KottaKota</a:t>
            </a:r>
            <a:r>
              <a:rPr lang="en-US" dirty="0"/>
              <a:t> </a:t>
            </a:r>
            <a:r>
              <a:rPr lang="en-US" dirty="0" err="1"/>
              <a:t>Asish</a:t>
            </a:r>
            <a:br>
              <a:rPr lang="en-US" dirty="0"/>
            </a:br>
            <a:r>
              <a:rPr lang="en-US" dirty="0">
                <a:hlinkClick r:id="rId3"/>
              </a:rPr>
              <a:t>asishkottakota@gmail.com</a:t>
            </a:r>
            <a:endParaRPr lang="en-US" dirty="0"/>
          </a:p>
          <a:p>
            <a:pPr algn="l"/>
            <a:r>
              <a:rPr lang="en-US" dirty="0"/>
              <a:t>SRM Institute Of Science And Technology</a:t>
            </a:r>
          </a:p>
          <a:p>
            <a:pPr algn="l"/>
            <a:r>
              <a:rPr lang="en-US" dirty="0" err="1"/>
              <a:t>Chennai,Tamil</a:t>
            </a:r>
            <a:r>
              <a:rPr lang="en-US" dirty="0"/>
              <a:t> Nadu</a:t>
            </a:r>
          </a:p>
          <a:p>
            <a:pPr algn="l"/>
            <a:r>
              <a:rPr lang="en-US" dirty="0"/>
              <a:t>Artificial Intelligence/25/08/2023-30/10/2023</a:t>
            </a:r>
          </a:p>
        </p:txBody>
      </p:sp>
      <p:pic>
        <p:nvPicPr>
          <p:cNvPr id="2050" name="Picture 2">
            <a:extLst>
              <a:ext uri="{FF2B5EF4-FFF2-40B4-BE49-F238E27FC236}">
                <a16:creationId xmlns:a16="http://schemas.microsoft.com/office/drawing/2014/main" id="{3CC510EF-F0FA-1135-16B7-BE69733C6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0522" y="3514142"/>
            <a:ext cx="2476500" cy="24765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82296"/>
            <a:ext cx="10515600" cy="1298448"/>
          </a:xfrm>
        </p:spPr>
        <p:txBody>
          <a:bodyPr/>
          <a:lstStyle/>
          <a:p>
            <a:r>
              <a:rPr lang="en-US" dirty="0"/>
              <a:t>Proposed Solution</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64808"/>
            <a:ext cx="987552" cy="310896"/>
          </a:xfrm>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379976" y="6464808"/>
            <a:ext cx="3438144" cy="310896"/>
          </a:xfrm>
        </p:spPr>
        <p:txBody>
          <a:bodyPr/>
          <a:lstStyle/>
          <a:p>
            <a:r>
              <a:rPr lang="en-US" dirty="0"/>
              <a:t>Sentiment Analysis of Restaurant Reviews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10</a:t>
            </a:fld>
            <a:endParaRPr lang="en-US" dirty="0"/>
          </a:p>
        </p:txBody>
      </p:sp>
      <p:sp>
        <p:nvSpPr>
          <p:cNvPr id="19" name="TextBox 18">
            <a:extLst>
              <a:ext uri="{FF2B5EF4-FFF2-40B4-BE49-F238E27FC236}">
                <a16:creationId xmlns:a16="http://schemas.microsoft.com/office/drawing/2014/main" id="{7CF5E15C-4EA7-3473-3D79-4D0C9A61C765}"/>
              </a:ext>
            </a:extLst>
          </p:cNvPr>
          <p:cNvSpPr txBox="1"/>
          <p:nvPr/>
        </p:nvSpPr>
        <p:spPr>
          <a:xfrm>
            <a:off x="576072" y="1771013"/>
            <a:ext cx="8987028" cy="3477875"/>
          </a:xfrm>
          <a:prstGeom prst="rect">
            <a:avLst/>
          </a:prstGeom>
          <a:noFill/>
        </p:spPr>
        <p:txBody>
          <a:bodyPr wrap="square">
            <a:spAutoFit/>
          </a:bodyPr>
          <a:lstStyle/>
          <a:p>
            <a:endParaRPr lang="en-US" sz="2200" dirty="0">
              <a:solidFill>
                <a:schemeClr val="bg1"/>
              </a:solidFill>
            </a:endParaRPr>
          </a:p>
          <a:p>
            <a:r>
              <a:rPr lang="en-US" sz="2200" dirty="0">
                <a:solidFill>
                  <a:schemeClr val="bg1"/>
                </a:solidFill>
              </a:rPr>
              <a:t>This project implements a simple machine learning model to predict whether a restaurant review is positive or negative. The model is based on a Naive Bayes classifier, which is a type of classifier that works by learning the probability of each word in the review being associated with a positive or negative sentiment.</a:t>
            </a:r>
          </a:p>
          <a:p>
            <a:pPr marL="285750" indent="-285750">
              <a:buFont typeface="Arial" panose="020B0604020202020204" pitchFamily="34" charset="0"/>
              <a:buChar char="•"/>
            </a:pPr>
            <a:r>
              <a:rPr lang="en-US" sz="2200" dirty="0">
                <a:solidFill>
                  <a:schemeClr val="bg1"/>
                </a:solidFill>
              </a:rPr>
              <a:t>The code is well-written and easy to understand.</a:t>
            </a:r>
          </a:p>
          <a:p>
            <a:pPr marL="285750" indent="-285750">
              <a:buFont typeface="Arial" panose="020B0604020202020204" pitchFamily="34" charset="0"/>
              <a:buChar char="•"/>
            </a:pPr>
            <a:r>
              <a:rPr lang="en-US" sz="2200" dirty="0">
                <a:solidFill>
                  <a:schemeClr val="bg1"/>
                </a:solidFill>
              </a:rPr>
              <a:t>The code uses a simple but effective machine learning algorithm.</a:t>
            </a:r>
          </a:p>
          <a:p>
            <a:pPr marL="285750" indent="-285750">
              <a:buFont typeface="Arial" panose="020B0604020202020204" pitchFamily="34" charset="0"/>
              <a:buChar char="•"/>
            </a:pPr>
            <a:r>
              <a:rPr lang="en-US" sz="2200" dirty="0">
                <a:solidFill>
                  <a:schemeClr val="bg1"/>
                </a:solidFill>
              </a:rPr>
              <a:t>The code achieves a good accuracy score on the test set.</a:t>
            </a:r>
          </a:p>
          <a:p>
            <a:pPr marL="285750" indent="-285750">
              <a:buFont typeface="Arial" panose="020B0604020202020204" pitchFamily="34" charset="0"/>
              <a:buChar char="•"/>
            </a:pPr>
            <a:r>
              <a:rPr lang="en-US" sz="2200" dirty="0">
                <a:solidFill>
                  <a:schemeClr val="bg1"/>
                </a:solidFill>
              </a:rPr>
              <a:t>The code is versatile and can be used to predict the sentiment of new restaurant reviews.</a:t>
            </a:r>
          </a:p>
        </p:txBody>
      </p:sp>
    </p:spTree>
    <p:extLst>
      <p:ext uri="{BB962C8B-B14F-4D97-AF65-F5344CB8AC3E}">
        <p14:creationId xmlns:p14="http://schemas.microsoft.com/office/powerpoint/2010/main" val="275960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82296"/>
            <a:ext cx="10515600" cy="1298448"/>
          </a:xfrm>
        </p:spPr>
        <p:txBody>
          <a:bodyPr/>
          <a:lstStyle/>
          <a:p>
            <a:r>
              <a:rPr lang="en-US" dirty="0"/>
              <a:t>Uniqueness of the project</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64808"/>
            <a:ext cx="987552" cy="310896"/>
          </a:xfrm>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379976" y="6464808"/>
            <a:ext cx="3438144" cy="310896"/>
          </a:xfrm>
        </p:spPr>
        <p:txBody>
          <a:bodyPr/>
          <a:lstStyle/>
          <a:p>
            <a:r>
              <a:rPr lang="en-US" dirty="0"/>
              <a:t>Sentiment Analysis of Restaurant Reviews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11</a:t>
            </a:fld>
            <a:endParaRPr lang="en-US" dirty="0"/>
          </a:p>
        </p:txBody>
      </p:sp>
      <p:sp>
        <p:nvSpPr>
          <p:cNvPr id="19" name="TextBox 18">
            <a:extLst>
              <a:ext uri="{FF2B5EF4-FFF2-40B4-BE49-F238E27FC236}">
                <a16:creationId xmlns:a16="http://schemas.microsoft.com/office/drawing/2014/main" id="{7CF5E15C-4EA7-3473-3D79-4D0C9A61C765}"/>
              </a:ext>
            </a:extLst>
          </p:cNvPr>
          <p:cNvSpPr txBox="1"/>
          <p:nvPr/>
        </p:nvSpPr>
        <p:spPr>
          <a:xfrm>
            <a:off x="576072" y="1771013"/>
            <a:ext cx="8987028" cy="4154984"/>
          </a:xfrm>
          <a:prstGeom prst="rect">
            <a:avLst/>
          </a:prstGeom>
          <a:noFill/>
        </p:spPr>
        <p:txBody>
          <a:bodyPr wrap="square">
            <a:spAutoFit/>
          </a:bodyPr>
          <a:lstStyle/>
          <a:p>
            <a:r>
              <a:rPr lang="en-US" sz="2200" dirty="0">
                <a:solidFill>
                  <a:schemeClr val="bg1"/>
                </a:solidFill>
              </a:rPr>
              <a:t>The uniqueness of the sentiment analysis of restaurant reviews project is that it can be used to improve the customer experience. By understanding the sentiment of restaurant reviews, businesses can identify areas where they can improve their services or products. Consumers can also use the results of sentiment analysis to make more informed decisions about where to eat.</a:t>
            </a:r>
          </a:p>
          <a:p>
            <a:endParaRPr lang="en-US" sz="2200" dirty="0">
              <a:solidFill>
                <a:schemeClr val="bg1"/>
              </a:solidFill>
            </a:endParaRPr>
          </a:p>
          <a:p>
            <a:r>
              <a:rPr lang="en-US" sz="2200" dirty="0">
                <a:solidFill>
                  <a:schemeClr val="bg1"/>
                </a:solidFill>
              </a:rPr>
              <a:t>In addition, the sentiment analysis of restaurant reviews project can be used to address a number of other challenges, such as:</a:t>
            </a:r>
          </a:p>
          <a:p>
            <a:endParaRPr lang="en-US" sz="2200" dirty="0">
              <a:solidFill>
                <a:schemeClr val="bg1"/>
              </a:solidFill>
            </a:endParaRPr>
          </a:p>
          <a:p>
            <a:pPr marL="342900" indent="-342900">
              <a:buFont typeface="Arial" panose="020B0604020202020204" pitchFamily="34" charset="0"/>
              <a:buChar char="•"/>
            </a:pPr>
            <a:r>
              <a:rPr lang="en-US" sz="2200" dirty="0">
                <a:solidFill>
                  <a:schemeClr val="bg1"/>
                </a:solidFill>
              </a:rPr>
              <a:t>Identifying trends in customer sentiment over time</a:t>
            </a:r>
          </a:p>
          <a:p>
            <a:pPr marL="342900" indent="-342900">
              <a:buFont typeface="Arial" panose="020B0604020202020204" pitchFamily="34" charset="0"/>
              <a:buChar char="•"/>
            </a:pPr>
            <a:r>
              <a:rPr lang="en-US" sz="2200" dirty="0">
                <a:solidFill>
                  <a:schemeClr val="bg1"/>
                </a:solidFill>
              </a:rPr>
              <a:t>Segmenting customers based on their sentiment</a:t>
            </a:r>
          </a:p>
          <a:p>
            <a:pPr marL="342900" indent="-342900">
              <a:buFont typeface="Arial" panose="020B0604020202020204" pitchFamily="34" charset="0"/>
              <a:buChar char="•"/>
            </a:pPr>
            <a:r>
              <a:rPr lang="en-US" sz="2200" dirty="0">
                <a:solidFill>
                  <a:schemeClr val="bg1"/>
                </a:solidFill>
              </a:rPr>
              <a:t>Predicting customer behavior</a:t>
            </a:r>
          </a:p>
        </p:txBody>
      </p:sp>
    </p:spTree>
    <p:extLst>
      <p:ext uri="{BB962C8B-B14F-4D97-AF65-F5344CB8AC3E}">
        <p14:creationId xmlns:p14="http://schemas.microsoft.com/office/powerpoint/2010/main" val="49399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365760" y="6464808"/>
            <a:ext cx="987552" cy="310896"/>
          </a:xfrm>
        </p:spPr>
        <p:txBody>
          <a:bodyPr/>
          <a:lstStyle/>
          <a:p>
            <a:r>
              <a:rPr lang="en-US" dirty="0"/>
              <a:t>2023</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9976" y="6464808"/>
            <a:ext cx="3438144" cy="310896"/>
          </a:xfrm>
        </p:spPr>
        <p:txBody>
          <a:bodyPr/>
          <a:lstStyle/>
          <a:p>
            <a:r>
              <a:rPr lang="en-US" dirty="0"/>
              <a:t>Sentiment Analysis of Restaurant Reviews</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12</a:t>
            </a:fld>
            <a:endParaRPr lang="en-US" dirty="0"/>
          </a:p>
        </p:txBody>
      </p:sp>
      <p:graphicFrame>
        <p:nvGraphicFramePr>
          <p:cNvPr id="8" name="Table 8">
            <a:extLst>
              <a:ext uri="{FF2B5EF4-FFF2-40B4-BE49-F238E27FC236}">
                <a16:creationId xmlns:a16="http://schemas.microsoft.com/office/drawing/2014/main" id="{D6CFCBE9-BD33-9377-EA98-DD3E304225D2}"/>
              </a:ext>
            </a:extLst>
          </p:cNvPr>
          <p:cNvGraphicFramePr>
            <a:graphicFrameLocks noGrp="1"/>
          </p:cNvGraphicFramePr>
          <p:nvPr>
            <p:ph idx="1"/>
            <p:extLst>
              <p:ext uri="{D42A27DB-BD31-4B8C-83A1-F6EECF244321}">
                <p14:modId xmlns:p14="http://schemas.microsoft.com/office/powerpoint/2010/main" val="1392925424"/>
              </p:ext>
            </p:extLst>
          </p:nvPr>
        </p:nvGraphicFramePr>
        <p:xfrm>
          <a:off x="367030" y="2491740"/>
          <a:ext cx="11457940" cy="3017520"/>
        </p:xfrm>
        <a:graphic>
          <a:graphicData uri="http://schemas.openxmlformats.org/drawingml/2006/table">
            <a:tbl>
              <a:tblPr firstRow="1" bandRow="1">
                <a:tableStyleId>{2D5ABB26-0587-4C30-8999-92F81FD0307C}</a:tableStyleId>
              </a:tblPr>
              <a:tblGrid>
                <a:gridCol w="3066867">
                  <a:extLst>
                    <a:ext uri="{9D8B030D-6E8A-4147-A177-3AD203B41FA5}">
                      <a16:colId xmlns:a16="http://schemas.microsoft.com/office/drawing/2014/main" val="2909342184"/>
                    </a:ext>
                  </a:extLst>
                </a:gridCol>
                <a:gridCol w="8391073">
                  <a:extLst>
                    <a:ext uri="{9D8B030D-6E8A-4147-A177-3AD203B41FA5}">
                      <a16:colId xmlns:a16="http://schemas.microsoft.com/office/drawing/2014/main" val="3438899462"/>
                    </a:ext>
                  </a:extLst>
                </a:gridCol>
              </a:tblGrid>
              <a:tr h="657546">
                <a:tc>
                  <a:txBody>
                    <a:bodyPr/>
                    <a:lstStyle/>
                    <a:p>
                      <a:r>
                        <a:rPr lang="en-US" dirty="0">
                          <a:latin typeface="+mj-lt"/>
                        </a:rPr>
                        <a:t>Importing the necessary libraries: </a:t>
                      </a:r>
                    </a:p>
                  </a:txBody>
                  <a:tcPr>
                    <a:lnR>
                      <a:noFill/>
                    </a:lnR>
                  </a:tcPr>
                </a:tc>
                <a:tc>
                  <a:txBody>
                    <a:bodyPr/>
                    <a:lstStyle/>
                    <a:p>
                      <a:r>
                        <a:rPr lang="en-US" dirty="0">
                          <a:latin typeface="+mn-lt"/>
                        </a:rPr>
                        <a:t>The first few lines of the code import the necessary libraries, such as </a:t>
                      </a:r>
                      <a:r>
                        <a:rPr lang="en-US" dirty="0" err="1">
                          <a:latin typeface="+mn-lt"/>
                        </a:rPr>
                        <a:t>numpy</a:t>
                      </a:r>
                      <a:r>
                        <a:rPr lang="en-US" dirty="0">
                          <a:latin typeface="+mn-lt"/>
                        </a:rPr>
                        <a:t>, pandas, </a:t>
                      </a:r>
                      <a:r>
                        <a:rPr lang="en-US" dirty="0" err="1">
                          <a:latin typeface="+mn-lt"/>
                        </a:rPr>
                        <a:t>matplotlib.pyplot</a:t>
                      </a:r>
                      <a:r>
                        <a:rPr lang="en-US" dirty="0">
                          <a:latin typeface="+mn-lt"/>
                        </a:rPr>
                        <a:t>, and seaborn. These libraries are used for data manipulation, data visualization, and machine learning.</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87773511"/>
                  </a:ext>
                </a:extLst>
              </a:tr>
              <a:tr h="854810">
                <a:tc>
                  <a:txBody>
                    <a:bodyPr/>
                    <a:lstStyle/>
                    <a:p>
                      <a:r>
                        <a:rPr lang="en-US" dirty="0">
                          <a:latin typeface="+mj-lt"/>
                        </a:rPr>
                        <a:t>Reading the dataset: </a:t>
                      </a:r>
                    </a:p>
                    <a:p>
                      <a:endParaRPr lang="en-US" dirty="0">
                        <a:latin typeface="+mj-lt"/>
                      </a:endParaRPr>
                    </a:p>
                  </a:txBody>
                  <a:tcPr/>
                </a:tc>
                <a:tc>
                  <a:txBody>
                    <a:bodyPr/>
                    <a:lstStyle/>
                    <a:p>
                      <a:r>
                        <a:rPr lang="en-US" dirty="0">
                          <a:latin typeface="+mn-lt"/>
                        </a:rPr>
                        <a:t>The next line of the code reads the restaurant review dataset from a CSV file. The dataset contains two columns: "Review" and "Liked". The "Review" column contains the text of the review, and the "Liked" column contains a binary value indicating whether the reviewer liked the restaurant (1) or not (0).</a:t>
                      </a:r>
                    </a:p>
                  </a:txBody>
                  <a:tcPr>
                    <a:lnT>
                      <a:noFill/>
                    </a:lnT>
                  </a:tcPr>
                </a:tc>
                <a:extLst>
                  <a:ext uri="{0D108BD9-81ED-4DB2-BD59-A6C34878D82A}">
                    <a16:rowId xmlns:a16="http://schemas.microsoft.com/office/drawing/2014/main" val="3466981092"/>
                  </a:ext>
                </a:extLst>
              </a:tr>
              <a:tr h="657546">
                <a:tc>
                  <a:txBody>
                    <a:bodyPr/>
                    <a:lstStyle/>
                    <a:p>
                      <a:r>
                        <a:rPr lang="en-US" dirty="0">
                          <a:latin typeface="+mj-lt"/>
                        </a:rPr>
                        <a:t>Cleaning the data: </a:t>
                      </a:r>
                    </a:p>
                    <a:p>
                      <a:endParaRPr lang="en-US" dirty="0">
                        <a:latin typeface="+mj-lt"/>
                      </a:endParaRPr>
                    </a:p>
                  </a:txBody>
                  <a:tcPr/>
                </a:tc>
                <a:tc>
                  <a:txBody>
                    <a:bodyPr/>
                    <a:lstStyle/>
                    <a:p>
                      <a:r>
                        <a:rPr lang="en-US" dirty="0">
                          <a:latin typeface="+mn-lt"/>
                        </a:rPr>
                        <a:t>The next few lines of the code clean the review text by removing punctuation, converting it to lowercase, and removing stop words. Stop words are common words that do not add much meaning to the text, such as "the", "is", and "of".</a:t>
                      </a:r>
                    </a:p>
                  </a:txBody>
                  <a:tcPr/>
                </a:tc>
                <a:extLst>
                  <a:ext uri="{0D108BD9-81ED-4DB2-BD59-A6C34878D82A}">
                    <a16:rowId xmlns:a16="http://schemas.microsoft.com/office/drawing/2014/main" val="3559349984"/>
                  </a:ext>
                </a:extLst>
              </a:tr>
            </a:tbl>
          </a:graphicData>
        </a:graphic>
      </p:graphicFrame>
      <p:sp>
        <p:nvSpPr>
          <p:cNvPr id="13" name="TextBox 12">
            <a:extLst>
              <a:ext uri="{FF2B5EF4-FFF2-40B4-BE49-F238E27FC236}">
                <a16:creationId xmlns:a16="http://schemas.microsoft.com/office/drawing/2014/main" id="{3E34CAFB-62DF-01FC-11E5-1B8403BB9C2A}"/>
              </a:ext>
            </a:extLst>
          </p:cNvPr>
          <p:cNvSpPr txBox="1"/>
          <p:nvPr/>
        </p:nvSpPr>
        <p:spPr>
          <a:xfrm>
            <a:off x="365760" y="982194"/>
            <a:ext cx="10661904" cy="553998"/>
          </a:xfrm>
          <a:prstGeom prst="rect">
            <a:avLst/>
          </a:prstGeom>
          <a:noFill/>
        </p:spPr>
        <p:txBody>
          <a:bodyPr wrap="square">
            <a:spAutoFit/>
          </a:bodyPr>
          <a:lstStyle/>
          <a:p>
            <a:r>
              <a:rPr lang="en-US" sz="3000" dirty="0">
                <a:latin typeface="+mj-lt"/>
              </a:rPr>
              <a:t>Model Explanation</a:t>
            </a:r>
          </a:p>
        </p:txBody>
      </p:sp>
    </p:spTree>
    <p:extLst>
      <p:ext uri="{BB962C8B-B14F-4D97-AF65-F5344CB8AC3E}">
        <p14:creationId xmlns:p14="http://schemas.microsoft.com/office/powerpoint/2010/main" val="123413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365760" y="6464808"/>
            <a:ext cx="987552" cy="310896"/>
          </a:xfrm>
        </p:spPr>
        <p:txBody>
          <a:bodyPr/>
          <a:lstStyle/>
          <a:p>
            <a:r>
              <a:rPr lang="en-US" dirty="0"/>
              <a:t>2023</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9976" y="6464808"/>
            <a:ext cx="3438144" cy="310896"/>
          </a:xfrm>
        </p:spPr>
        <p:txBody>
          <a:bodyPr/>
          <a:lstStyle/>
          <a:p>
            <a:r>
              <a:rPr lang="en-US" dirty="0"/>
              <a:t>Sentiment Analysis of Restaurant Reviews</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13</a:t>
            </a:fld>
            <a:endParaRPr lang="en-US" dirty="0"/>
          </a:p>
        </p:txBody>
      </p:sp>
      <p:graphicFrame>
        <p:nvGraphicFramePr>
          <p:cNvPr id="2" name="Table 1">
            <a:extLst>
              <a:ext uri="{FF2B5EF4-FFF2-40B4-BE49-F238E27FC236}">
                <a16:creationId xmlns:a16="http://schemas.microsoft.com/office/drawing/2014/main" id="{CADA3689-20F4-E677-8086-A167BFF980BF}"/>
              </a:ext>
            </a:extLst>
          </p:cNvPr>
          <p:cNvGraphicFramePr>
            <a:graphicFrameLocks noGrp="1"/>
          </p:cNvGraphicFramePr>
          <p:nvPr>
            <p:extLst>
              <p:ext uri="{D42A27DB-BD31-4B8C-83A1-F6EECF244321}">
                <p14:modId xmlns:p14="http://schemas.microsoft.com/office/powerpoint/2010/main" val="2124235938"/>
              </p:ext>
            </p:extLst>
          </p:nvPr>
        </p:nvGraphicFramePr>
        <p:xfrm>
          <a:off x="367030" y="885825"/>
          <a:ext cx="11457940" cy="4846320"/>
        </p:xfrm>
        <a:graphic>
          <a:graphicData uri="http://schemas.openxmlformats.org/drawingml/2006/table">
            <a:tbl>
              <a:tblPr firstRow="1" bandRow="1">
                <a:tableStyleId>{2D5ABB26-0587-4C30-8999-92F81FD0307C}</a:tableStyleId>
              </a:tblPr>
              <a:tblGrid>
                <a:gridCol w="3066867">
                  <a:extLst>
                    <a:ext uri="{9D8B030D-6E8A-4147-A177-3AD203B41FA5}">
                      <a16:colId xmlns:a16="http://schemas.microsoft.com/office/drawing/2014/main" val="2407171931"/>
                    </a:ext>
                  </a:extLst>
                </a:gridCol>
                <a:gridCol w="8391073">
                  <a:extLst>
                    <a:ext uri="{9D8B030D-6E8A-4147-A177-3AD203B41FA5}">
                      <a16:colId xmlns:a16="http://schemas.microsoft.com/office/drawing/2014/main" val="2878332714"/>
                    </a:ext>
                  </a:extLst>
                </a:gridCol>
              </a:tblGrid>
              <a:tr h="854810">
                <a:tc>
                  <a:txBody>
                    <a:bodyPr/>
                    <a:lstStyle/>
                    <a:p>
                      <a:r>
                        <a:rPr lang="en-US" dirty="0">
                          <a:latin typeface="+mj-lt"/>
                        </a:rPr>
                        <a:t>Transforming the text into a numerical representation: </a:t>
                      </a:r>
                    </a:p>
                    <a:p>
                      <a:endParaRPr lang="en-US" dirty="0">
                        <a:latin typeface="+mj-lt"/>
                      </a:endParaRPr>
                    </a:p>
                  </a:txBody>
                  <a:tcPr/>
                </a:tc>
                <a:tc>
                  <a:txBody>
                    <a:bodyPr/>
                    <a:lstStyle/>
                    <a:p>
                      <a:r>
                        <a:rPr lang="en-US" dirty="0">
                          <a:latin typeface="+mn-lt"/>
                        </a:rPr>
                        <a:t>The next line of the code uses a </a:t>
                      </a:r>
                      <a:r>
                        <a:rPr lang="en-US" dirty="0" err="1">
                          <a:latin typeface="+mn-lt"/>
                        </a:rPr>
                        <a:t>CountVectorizer</a:t>
                      </a:r>
                      <a:r>
                        <a:rPr lang="en-US" dirty="0">
                          <a:latin typeface="+mn-lt"/>
                        </a:rPr>
                        <a:t> to transform the text into a numerical representation. This is done by counting the number of times each word appears in each review.</a:t>
                      </a:r>
                    </a:p>
                  </a:txBody>
                  <a:tcPr/>
                </a:tc>
                <a:extLst>
                  <a:ext uri="{0D108BD9-81ED-4DB2-BD59-A6C34878D82A}">
                    <a16:rowId xmlns:a16="http://schemas.microsoft.com/office/drawing/2014/main" val="2929678318"/>
                  </a:ext>
                </a:extLst>
              </a:tr>
              <a:tr h="657546">
                <a:tc>
                  <a:txBody>
                    <a:bodyPr/>
                    <a:lstStyle/>
                    <a:p>
                      <a:r>
                        <a:rPr lang="en-US" dirty="0">
                          <a:latin typeface="+mj-lt"/>
                        </a:rPr>
                        <a:t>Splitting the data into training and test sets: </a:t>
                      </a:r>
                    </a:p>
                    <a:p>
                      <a:endParaRPr lang="en-US" dirty="0">
                        <a:latin typeface="+mj-lt"/>
                      </a:endParaRPr>
                    </a:p>
                  </a:txBody>
                  <a:tcPr/>
                </a:tc>
                <a:tc>
                  <a:txBody>
                    <a:bodyPr/>
                    <a:lstStyle/>
                    <a:p>
                      <a:r>
                        <a:rPr lang="en-US" dirty="0">
                          <a:latin typeface="+mn-lt"/>
                        </a:rPr>
                        <a:t>The next line of the code splits the data into training and test sets. The training set is used to train the machine learning model, and the test set is used to evaluate the performance of the model.</a:t>
                      </a:r>
                    </a:p>
                  </a:txBody>
                  <a:tcPr/>
                </a:tc>
                <a:extLst>
                  <a:ext uri="{0D108BD9-81ED-4DB2-BD59-A6C34878D82A}">
                    <a16:rowId xmlns:a16="http://schemas.microsoft.com/office/drawing/2014/main" val="1195086565"/>
                  </a:ext>
                </a:extLst>
              </a:tr>
              <a:tr h="657546">
                <a:tc>
                  <a:txBody>
                    <a:bodyPr/>
                    <a:lstStyle/>
                    <a:p>
                      <a:r>
                        <a:rPr lang="en-US" dirty="0">
                          <a:latin typeface="+mj-lt"/>
                        </a:rPr>
                        <a:t>Training the machine learning model: </a:t>
                      </a:r>
                    </a:p>
                    <a:p>
                      <a:endParaRPr lang="en-US" dirty="0">
                        <a:latin typeface="+mj-lt"/>
                      </a:endParaRPr>
                    </a:p>
                  </a:txBody>
                  <a:tcPr/>
                </a:tc>
                <a:tc>
                  <a:txBody>
                    <a:bodyPr/>
                    <a:lstStyle/>
                    <a:p>
                      <a:r>
                        <a:rPr lang="en-US" dirty="0">
                          <a:latin typeface="+mn-lt"/>
                        </a:rPr>
                        <a:t>The next line of the code trains a </a:t>
                      </a:r>
                      <a:r>
                        <a:rPr lang="en-US" b="1" dirty="0">
                          <a:latin typeface="+mn-lt"/>
                        </a:rPr>
                        <a:t>Gaussian Naive Bayes </a:t>
                      </a:r>
                      <a:r>
                        <a:rPr lang="en-US" dirty="0">
                          <a:latin typeface="+mn-lt"/>
                        </a:rPr>
                        <a:t>classifier on the training set.</a:t>
                      </a:r>
                    </a:p>
                  </a:txBody>
                  <a:tcPr/>
                </a:tc>
                <a:extLst>
                  <a:ext uri="{0D108BD9-81ED-4DB2-BD59-A6C34878D82A}">
                    <a16:rowId xmlns:a16="http://schemas.microsoft.com/office/drawing/2014/main" val="2926022402"/>
                  </a:ext>
                </a:extLst>
              </a:tr>
              <a:tr h="1052074">
                <a:tc>
                  <a:txBody>
                    <a:bodyPr/>
                    <a:lstStyle/>
                    <a:p>
                      <a:r>
                        <a:rPr lang="en-US" dirty="0">
                          <a:latin typeface="+mj-lt"/>
                        </a:rPr>
                        <a:t>Evaluating the performance of the model:</a:t>
                      </a:r>
                    </a:p>
                    <a:p>
                      <a:endParaRPr lang="en-US" dirty="0">
                        <a:latin typeface="+mj-lt"/>
                      </a:endParaRPr>
                    </a:p>
                  </a:txBody>
                  <a:tcPr/>
                </a:tc>
                <a:tc>
                  <a:txBody>
                    <a:bodyPr/>
                    <a:lstStyle/>
                    <a:p>
                      <a:r>
                        <a:rPr lang="en-US" dirty="0">
                          <a:latin typeface="+mn-lt"/>
                        </a:rPr>
                        <a:t>The next few lines of the code evaluate the performance of the model on the test set. The model achieves an accuracy of 85% on the test set, which means that it is able to correctly predict the sentiment of 85% of the restaurant reviews in the test set.</a:t>
                      </a:r>
                    </a:p>
                    <a:p>
                      <a:endParaRPr lang="en-US" dirty="0">
                        <a:latin typeface="+mn-lt"/>
                      </a:endParaRPr>
                    </a:p>
                  </a:txBody>
                  <a:tcPr/>
                </a:tc>
                <a:extLst>
                  <a:ext uri="{0D108BD9-81ED-4DB2-BD59-A6C34878D82A}">
                    <a16:rowId xmlns:a16="http://schemas.microsoft.com/office/drawing/2014/main" val="3413095273"/>
                  </a:ext>
                </a:extLst>
              </a:tr>
              <a:tr h="460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Making a prediction: </a:t>
                      </a:r>
                    </a:p>
                    <a:p>
                      <a:endParaRPr lang="en-US" dirty="0">
                        <a:latin typeface="+mj-lt"/>
                      </a:endParaRPr>
                    </a:p>
                  </a:txBody>
                  <a:tcPr/>
                </a:tc>
                <a:tc>
                  <a:txBody>
                    <a:bodyPr/>
                    <a:lstStyle/>
                    <a:p>
                      <a:r>
                        <a:rPr lang="en-US" dirty="0">
                          <a:latin typeface="+mn-lt"/>
                        </a:rPr>
                        <a:t>The last few lines of the code make a prediction on a new restaurant review. The prediction is that the reviewer is likely to like the restaurant.</a:t>
                      </a:r>
                    </a:p>
                  </a:txBody>
                  <a:tcPr/>
                </a:tc>
                <a:extLst>
                  <a:ext uri="{0D108BD9-81ED-4DB2-BD59-A6C34878D82A}">
                    <a16:rowId xmlns:a16="http://schemas.microsoft.com/office/drawing/2014/main" val="1191652368"/>
                  </a:ext>
                </a:extLst>
              </a:tr>
            </a:tbl>
          </a:graphicData>
        </a:graphic>
      </p:graphicFrame>
    </p:spTree>
    <p:extLst>
      <p:ext uri="{BB962C8B-B14F-4D97-AF65-F5344CB8AC3E}">
        <p14:creationId xmlns:p14="http://schemas.microsoft.com/office/powerpoint/2010/main" val="95158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2" y="85474"/>
            <a:ext cx="7567360" cy="1295270"/>
          </a:xfrm>
        </p:spPr>
        <p:txBody>
          <a:bodyPr/>
          <a:lstStyle/>
          <a:p>
            <a:r>
              <a:rPr lang="en-US" dirty="0"/>
              <a:t>Model Path</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740470" y="1647132"/>
            <a:ext cx="3551111" cy="2231330"/>
          </a:xfrm>
        </p:spPr>
        <p:txBody>
          <a:bodyPr/>
          <a:lstStyle/>
          <a:p>
            <a:r>
              <a:rPr lang="en-US" dirty="0">
                <a:latin typeface="+mj-lt"/>
              </a:rPr>
              <a:t>IMPORT </a:t>
            </a:r>
          </a:p>
          <a:p>
            <a:r>
              <a:rPr lang="en-US" dirty="0">
                <a:latin typeface="+mj-lt"/>
              </a:rPr>
              <a:t>libraries</a:t>
            </a:r>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135812" y="493728"/>
            <a:ext cx="3551111" cy="2231330"/>
          </a:xfrm>
        </p:spPr>
        <p:txBody>
          <a:bodyPr/>
          <a:lstStyle/>
          <a:p>
            <a:r>
              <a:rPr lang="en-US" dirty="0">
                <a:latin typeface="+mj-lt"/>
              </a:rPr>
              <a:t>Reading And cleaning</a:t>
            </a:r>
          </a:p>
          <a:p>
            <a:r>
              <a:rPr lang="en-US" dirty="0">
                <a:latin typeface="+mj-lt"/>
              </a:rPr>
              <a:t>dataset</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4592321" y="2722253"/>
            <a:ext cx="3551111" cy="2231330"/>
          </a:xfrm>
        </p:spPr>
        <p:txBody>
          <a:bodyPr/>
          <a:lstStyle/>
          <a:p>
            <a:r>
              <a:rPr lang="en-US" dirty="0">
                <a:latin typeface="+mj-lt"/>
              </a:rPr>
              <a:t>text into a numerical</a:t>
            </a:r>
            <a:endParaRPr lang="en-US"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630126" y="4301905"/>
            <a:ext cx="3551111" cy="2231330"/>
          </a:xfrm>
        </p:spPr>
        <p:txBody>
          <a:bodyPr/>
          <a:lstStyle/>
          <a:p>
            <a:r>
              <a:rPr lang="en-US" dirty="0">
                <a:latin typeface="+mj-lt"/>
              </a:rPr>
              <a:t> </a:t>
            </a:r>
            <a:endParaRPr lang="en-US" dirty="0"/>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a:xfrm>
            <a:off x="8224696" y="4198707"/>
            <a:ext cx="3551111" cy="2231330"/>
          </a:xfrm>
        </p:spPr>
        <p:txBody>
          <a:bodyPr/>
          <a:lstStyle/>
          <a:p>
            <a:r>
              <a:rPr lang="en-US" dirty="0">
                <a:latin typeface="+mj-lt"/>
              </a:rPr>
              <a:t>prediction</a:t>
            </a:r>
            <a:endParaRPr lang="en-US" dirty="0"/>
          </a:p>
        </p:txBody>
      </p:sp>
      <p:sp>
        <p:nvSpPr>
          <p:cNvPr id="4" name="TextBox 3">
            <a:extLst>
              <a:ext uri="{FF2B5EF4-FFF2-40B4-BE49-F238E27FC236}">
                <a16:creationId xmlns:a16="http://schemas.microsoft.com/office/drawing/2014/main" id="{978EB3EC-D69C-A082-79A8-9B39C18B135E}"/>
              </a:ext>
            </a:extLst>
          </p:cNvPr>
          <p:cNvSpPr txBox="1"/>
          <p:nvPr/>
        </p:nvSpPr>
        <p:spPr>
          <a:xfrm>
            <a:off x="975462" y="4976297"/>
            <a:ext cx="1481216" cy="400110"/>
          </a:xfrm>
          <a:prstGeom prst="rect">
            <a:avLst/>
          </a:prstGeom>
          <a:noFill/>
        </p:spPr>
        <p:txBody>
          <a:bodyPr wrap="square">
            <a:spAutoFit/>
          </a:bodyPr>
          <a:lstStyle/>
          <a:p>
            <a:r>
              <a:rPr lang="en-US" sz="2000" b="1" dirty="0">
                <a:latin typeface="+mj-lt"/>
              </a:rPr>
              <a:t>Training</a:t>
            </a:r>
            <a:endParaRPr lang="en-US" sz="2000" b="1" dirty="0"/>
          </a:p>
        </p:txBody>
      </p:sp>
      <p:sp>
        <p:nvSpPr>
          <p:cNvPr id="5" name="TextBox 4">
            <a:extLst>
              <a:ext uri="{FF2B5EF4-FFF2-40B4-BE49-F238E27FC236}">
                <a16:creationId xmlns:a16="http://schemas.microsoft.com/office/drawing/2014/main" id="{1CF67021-BF48-9707-F940-0FFA31AFC02F}"/>
              </a:ext>
            </a:extLst>
          </p:cNvPr>
          <p:cNvSpPr txBox="1"/>
          <p:nvPr/>
        </p:nvSpPr>
        <p:spPr>
          <a:xfrm>
            <a:off x="2003973" y="4405629"/>
            <a:ext cx="1133237" cy="400110"/>
          </a:xfrm>
          <a:prstGeom prst="rect">
            <a:avLst/>
          </a:prstGeom>
          <a:noFill/>
        </p:spPr>
        <p:txBody>
          <a:bodyPr wrap="square">
            <a:spAutoFit/>
          </a:bodyPr>
          <a:lstStyle/>
          <a:p>
            <a:r>
              <a:rPr lang="en-US" sz="2000" b="1" dirty="0">
                <a:latin typeface="+mj-lt"/>
              </a:rPr>
              <a:t>DATA</a:t>
            </a:r>
            <a:endParaRPr lang="en-US" sz="2000" b="1" dirty="0"/>
          </a:p>
        </p:txBody>
      </p:sp>
      <p:sp>
        <p:nvSpPr>
          <p:cNvPr id="6" name="TextBox 5">
            <a:extLst>
              <a:ext uri="{FF2B5EF4-FFF2-40B4-BE49-F238E27FC236}">
                <a16:creationId xmlns:a16="http://schemas.microsoft.com/office/drawing/2014/main" id="{531FD0C3-DE2F-15A9-42A1-CD19405018C8}"/>
              </a:ext>
            </a:extLst>
          </p:cNvPr>
          <p:cNvSpPr txBox="1"/>
          <p:nvPr/>
        </p:nvSpPr>
        <p:spPr>
          <a:xfrm>
            <a:off x="2867762" y="4970151"/>
            <a:ext cx="1133237" cy="400110"/>
          </a:xfrm>
          <a:prstGeom prst="rect">
            <a:avLst/>
          </a:prstGeom>
          <a:noFill/>
        </p:spPr>
        <p:txBody>
          <a:bodyPr wrap="square">
            <a:spAutoFit/>
          </a:bodyPr>
          <a:lstStyle/>
          <a:p>
            <a:r>
              <a:rPr lang="en-US" sz="2000" b="1" dirty="0">
                <a:latin typeface="+mj-lt"/>
              </a:rPr>
              <a:t>Test</a:t>
            </a:r>
            <a:endParaRPr lang="en-US" sz="2000" b="1" dirty="0"/>
          </a:p>
        </p:txBody>
      </p:sp>
      <p:sp>
        <p:nvSpPr>
          <p:cNvPr id="10" name="TextBox 9">
            <a:extLst>
              <a:ext uri="{FF2B5EF4-FFF2-40B4-BE49-F238E27FC236}">
                <a16:creationId xmlns:a16="http://schemas.microsoft.com/office/drawing/2014/main" id="{10213BD9-91E7-5731-C453-F7B41B32918E}"/>
              </a:ext>
            </a:extLst>
          </p:cNvPr>
          <p:cNvSpPr txBox="1"/>
          <p:nvPr/>
        </p:nvSpPr>
        <p:spPr>
          <a:xfrm>
            <a:off x="1133237" y="5715863"/>
            <a:ext cx="3048000" cy="400110"/>
          </a:xfrm>
          <a:prstGeom prst="rect">
            <a:avLst/>
          </a:prstGeom>
          <a:noFill/>
        </p:spPr>
        <p:txBody>
          <a:bodyPr wrap="square">
            <a:spAutoFit/>
          </a:bodyPr>
          <a:lstStyle/>
          <a:p>
            <a:r>
              <a:rPr lang="en-US" sz="2000" b="1" dirty="0">
                <a:latin typeface="+mj-lt"/>
              </a:rPr>
              <a:t>Training the model</a:t>
            </a:r>
            <a:endParaRPr lang="en-US" sz="2000" b="1" dirty="0"/>
          </a:p>
        </p:txBody>
      </p:sp>
    </p:spTree>
    <p:extLst>
      <p:ext uri="{BB962C8B-B14F-4D97-AF65-F5344CB8AC3E}">
        <p14:creationId xmlns:p14="http://schemas.microsoft.com/office/powerpoint/2010/main" val="32725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6E35080-9C70-78D2-38D8-2FA5C57AEA60}"/>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D000189-4E68-ECCF-D1EE-F3A4B18E0D35}"/>
              </a:ext>
            </a:extLst>
          </p:cNvPr>
          <p:cNvSpPr>
            <a:spLocks noGrp="1"/>
          </p:cNvSpPr>
          <p:nvPr>
            <p:ph type="ftr" sz="quarter" idx="11"/>
          </p:nvPr>
        </p:nvSpPr>
        <p:spPr/>
        <p:txBody>
          <a:bodyPr/>
          <a:lstStyle/>
          <a:p>
            <a:r>
              <a:rPr lang="en-US" dirty="0"/>
              <a:t>Sentiment Analysis of Restaurant Reviews</a:t>
            </a:r>
          </a:p>
        </p:txBody>
      </p:sp>
      <p:sp>
        <p:nvSpPr>
          <p:cNvPr id="7" name="Slide Number Placeholder 6">
            <a:extLst>
              <a:ext uri="{FF2B5EF4-FFF2-40B4-BE49-F238E27FC236}">
                <a16:creationId xmlns:a16="http://schemas.microsoft.com/office/drawing/2014/main" id="{4477BF88-B247-7A0F-AC18-F211D8B079EE}"/>
              </a:ext>
            </a:extLst>
          </p:cNvPr>
          <p:cNvSpPr>
            <a:spLocks noGrp="1"/>
          </p:cNvSpPr>
          <p:nvPr>
            <p:ph type="sldNum" sz="quarter" idx="12"/>
          </p:nvPr>
        </p:nvSpPr>
        <p:spPr/>
        <p:txBody>
          <a:bodyPr/>
          <a:lstStyle/>
          <a:p>
            <a:fld id="{58FB4751-880F-D840-AAA9-3A15815CC996}" type="slidenum">
              <a:rPr lang="en-US" smtClean="0"/>
              <a:t>15</a:t>
            </a:fld>
            <a:endParaRPr lang="en-US" dirty="0"/>
          </a:p>
        </p:txBody>
      </p:sp>
      <p:pic>
        <p:nvPicPr>
          <p:cNvPr id="10" name="Picture 9">
            <a:extLst>
              <a:ext uri="{FF2B5EF4-FFF2-40B4-BE49-F238E27FC236}">
                <a16:creationId xmlns:a16="http://schemas.microsoft.com/office/drawing/2014/main" id="{545F8DCE-8B59-23FA-E844-B406CC349473}"/>
              </a:ext>
            </a:extLst>
          </p:cNvPr>
          <p:cNvPicPr>
            <a:picLocks noChangeAspect="1"/>
          </p:cNvPicPr>
          <p:nvPr/>
        </p:nvPicPr>
        <p:blipFill>
          <a:blip r:embed="rId2"/>
          <a:stretch>
            <a:fillRect/>
          </a:stretch>
        </p:blipFill>
        <p:spPr>
          <a:xfrm>
            <a:off x="859536" y="330200"/>
            <a:ext cx="10310414" cy="5858914"/>
          </a:xfrm>
          <a:prstGeom prst="rect">
            <a:avLst/>
          </a:prstGeom>
        </p:spPr>
      </p:pic>
    </p:spTree>
    <p:extLst>
      <p:ext uri="{BB962C8B-B14F-4D97-AF65-F5344CB8AC3E}">
        <p14:creationId xmlns:p14="http://schemas.microsoft.com/office/powerpoint/2010/main" val="370718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6E35080-9C70-78D2-38D8-2FA5C57AEA60}"/>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D000189-4E68-ECCF-D1EE-F3A4B18E0D35}"/>
              </a:ext>
            </a:extLst>
          </p:cNvPr>
          <p:cNvSpPr>
            <a:spLocks noGrp="1"/>
          </p:cNvSpPr>
          <p:nvPr>
            <p:ph type="ftr" sz="quarter" idx="11"/>
          </p:nvPr>
        </p:nvSpPr>
        <p:spPr/>
        <p:txBody>
          <a:bodyPr/>
          <a:lstStyle/>
          <a:p>
            <a:r>
              <a:rPr lang="en-US" dirty="0"/>
              <a:t>Sentiment Analysis of Restaurant Reviews</a:t>
            </a:r>
          </a:p>
        </p:txBody>
      </p:sp>
      <p:sp>
        <p:nvSpPr>
          <p:cNvPr id="7" name="Slide Number Placeholder 6">
            <a:extLst>
              <a:ext uri="{FF2B5EF4-FFF2-40B4-BE49-F238E27FC236}">
                <a16:creationId xmlns:a16="http://schemas.microsoft.com/office/drawing/2014/main" id="{4477BF88-B247-7A0F-AC18-F211D8B079EE}"/>
              </a:ext>
            </a:extLst>
          </p:cNvPr>
          <p:cNvSpPr>
            <a:spLocks noGrp="1"/>
          </p:cNvSpPr>
          <p:nvPr>
            <p:ph type="sldNum" sz="quarter" idx="12"/>
          </p:nvPr>
        </p:nvSpPr>
        <p:spPr/>
        <p:txBody>
          <a:bodyPr/>
          <a:lstStyle/>
          <a:p>
            <a:fld id="{58FB4751-880F-D840-AAA9-3A15815CC996}" type="slidenum">
              <a:rPr lang="en-US" smtClean="0"/>
              <a:t>16</a:t>
            </a:fld>
            <a:endParaRPr lang="en-US" dirty="0"/>
          </a:p>
        </p:txBody>
      </p:sp>
      <p:pic>
        <p:nvPicPr>
          <p:cNvPr id="2" name="Picture 1">
            <a:extLst>
              <a:ext uri="{FF2B5EF4-FFF2-40B4-BE49-F238E27FC236}">
                <a16:creationId xmlns:a16="http://schemas.microsoft.com/office/drawing/2014/main" id="{10C564CF-3B44-1518-1ECC-02E7A7917B49}"/>
              </a:ext>
            </a:extLst>
          </p:cNvPr>
          <p:cNvPicPr>
            <a:picLocks noChangeAspect="1"/>
          </p:cNvPicPr>
          <p:nvPr/>
        </p:nvPicPr>
        <p:blipFill>
          <a:blip r:embed="rId2"/>
          <a:stretch>
            <a:fillRect/>
          </a:stretch>
        </p:blipFill>
        <p:spPr>
          <a:xfrm>
            <a:off x="1353312" y="260096"/>
            <a:ext cx="9485907" cy="5739313"/>
          </a:xfrm>
          <a:prstGeom prst="rect">
            <a:avLst/>
          </a:prstGeom>
        </p:spPr>
      </p:pic>
    </p:spTree>
    <p:extLst>
      <p:ext uri="{BB962C8B-B14F-4D97-AF65-F5344CB8AC3E}">
        <p14:creationId xmlns:p14="http://schemas.microsoft.com/office/powerpoint/2010/main" val="422789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6E35080-9C70-78D2-38D8-2FA5C57AEA60}"/>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D000189-4E68-ECCF-D1EE-F3A4B18E0D35}"/>
              </a:ext>
            </a:extLst>
          </p:cNvPr>
          <p:cNvSpPr>
            <a:spLocks noGrp="1"/>
          </p:cNvSpPr>
          <p:nvPr>
            <p:ph type="ftr" sz="quarter" idx="11"/>
          </p:nvPr>
        </p:nvSpPr>
        <p:spPr/>
        <p:txBody>
          <a:bodyPr/>
          <a:lstStyle/>
          <a:p>
            <a:r>
              <a:rPr lang="en-US" dirty="0"/>
              <a:t>Sentiment Analysis of Restaurant Reviews</a:t>
            </a:r>
          </a:p>
        </p:txBody>
      </p:sp>
      <p:sp>
        <p:nvSpPr>
          <p:cNvPr id="7" name="Slide Number Placeholder 6">
            <a:extLst>
              <a:ext uri="{FF2B5EF4-FFF2-40B4-BE49-F238E27FC236}">
                <a16:creationId xmlns:a16="http://schemas.microsoft.com/office/drawing/2014/main" id="{4477BF88-B247-7A0F-AC18-F211D8B079EE}"/>
              </a:ext>
            </a:extLst>
          </p:cNvPr>
          <p:cNvSpPr>
            <a:spLocks noGrp="1"/>
          </p:cNvSpPr>
          <p:nvPr>
            <p:ph type="sldNum" sz="quarter" idx="12"/>
          </p:nvPr>
        </p:nvSpPr>
        <p:spPr/>
        <p:txBody>
          <a:bodyPr/>
          <a:lstStyle/>
          <a:p>
            <a:fld id="{58FB4751-880F-D840-AAA9-3A15815CC996}" type="slidenum">
              <a:rPr lang="en-US" smtClean="0"/>
              <a:t>17</a:t>
            </a:fld>
            <a:endParaRPr lang="en-US" dirty="0"/>
          </a:p>
        </p:txBody>
      </p:sp>
      <p:pic>
        <p:nvPicPr>
          <p:cNvPr id="3" name="Picture 2">
            <a:extLst>
              <a:ext uri="{FF2B5EF4-FFF2-40B4-BE49-F238E27FC236}">
                <a16:creationId xmlns:a16="http://schemas.microsoft.com/office/drawing/2014/main" id="{5242BE96-B326-DB4A-3FE2-A6F54FC0795A}"/>
              </a:ext>
            </a:extLst>
          </p:cNvPr>
          <p:cNvPicPr>
            <a:picLocks noChangeAspect="1"/>
          </p:cNvPicPr>
          <p:nvPr/>
        </p:nvPicPr>
        <p:blipFill>
          <a:blip r:embed="rId2"/>
          <a:stretch>
            <a:fillRect/>
          </a:stretch>
        </p:blipFill>
        <p:spPr>
          <a:xfrm>
            <a:off x="425450" y="326040"/>
            <a:ext cx="11341100" cy="5701918"/>
          </a:xfrm>
          <a:prstGeom prst="rect">
            <a:avLst/>
          </a:prstGeom>
        </p:spPr>
      </p:pic>
    </p:spTree>
    <p:extLst>
      <p:ext uri="{BB962C8B-B14F-4D97-AF65-F5344CB8AC3E}">
        <p14:creationId xmlns:p14="http://schemas.microsoft.com/office/powerpoint/2010/main" val="418507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6E35080-9C70-78D2-38D8-2FA5C57AEA60}"/>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D000189-4E68-ECCF-D1EE-F3A4B18E0D35}"/>
              </a:ext>
            </a:extLst>
          </p:cNvPr>
          <p:cNvSpPr>
            <a:spLocks noGrp="1"/>
          </p:cNvSpPr>
          <p:nvPr>
            <p:ph type="ftr" sz="quarter" idx="11"/>
          </p:nvPr>
        </p:nvSpPr>
        <p:spPr/>
        <p:txBody>
          <a:bodyPr/>
          <a:lstStyle/>
          <a:p>
            <a:r>
              <a:rPr lang="en-US" dirty="0"/>
              <a:t>Sentiment Analysis of Restaurant Reviews</a:t>
            </a:r>
          </a:p>
        </p:txBody>
      </p:sp>
      <p:sp>
        <p:nvSpPr>
          <p:cNvPr id="7" name="Slide Number Placeholder 6">
            <a:extLst>
              <a:ext uri="{FF2B5EF4-FFF2-40B4-BE49-F238E27FC236}">
                <a16:creationId xmlns:a16="http://schemas.microsoft.com/office/drawing/2014/main" id="{4477BF88-B247-7A0F-AC18-F211D8B079EE}"/>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3" name="Picture 2">
            <a:extLst>
              <a:ext uri="{FF2B5EF4-FFF2-40B4-BE49-F238E27FC236}">
                <a16:creationId xmlns:a16="http://schemas.microsoft.com/office/drawing/2014/main" id="{F841DD60-185E-02D3-6D8F-75F8F6881BBA}"/>
              </a:ext>
            </a:extLst>
          </p:cNvPr>
          <p:cNvPicPr>
            <a:picLocks noChangeAspect="1"/>
          </p:cNvPicPr>
          <p:nvPr/>
        </p:nvPicPr>
        <p:blipFill>
          <a:blip r:embed="rId2"/>
          <a:stretch>
            <a:fillRect/>
          </a:stretch>
        </p:blipFill>
        <p:spPr>
          <a:xfrm>
            <a:off x="859536" y="82296"/>
            <a:ext cx="10304870" cy="6108559"/>
          </a:xfrm>
          <a:prstGeom prst="rect">
            <a:avLst/>
          </a:prstGeom>
        </p:spPr>
      </p:pic>
    </p:spTree>
    <p:extLst>
      <p:ext uri="{BB962C8B-B14F-4D97-AF65-F5344CB8AC3E}">
        <p14:creationId xmlns:p14="http://schemas.microsoft.com/office/powerpoint/2010/main" val="168936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6E35080-9C70-78D2-38D8-2FA5C57AEA60}"/>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D000189-4E68-ECCF-D1EE-F3A4B18E0D35}"/>
              </a:ext>
            </a:extLst>
          </p:cNvPr>
          <p:cNvSpPr>
            <a:spLocks noGrp="1"/>
          </p:cNvSpPr>
          <p:nvPr>
            <p:ph type="ftr" sz="quarter" idx="11"/>
          </p:nvPr>
        </p:nvSpPr>
        <p:spPr/>
        <p:txBody>
          <a:bodyPr/>
          <a:lstStyle/>
          <a:p>
            <a:r>
              <a:rPr lang="en-US" dirty="0"/>
              <a:t>Sentiment Analysis of Restaurant Reviews</a:t>
            </a:r>
          </a:p>
        </p:txBody>
      </p:sp>
      <p:sp>
        <p:nvSpPr>
          <p:cNvPr id="7" name="Slide Number Placeholder 6">
            <a:extLst>
              <a:ext uri="{FF2B5EF4-FFF2-40B4-BE49-F238E27FC236}">
                <a16:creationId xmlns:a16="http://schemas.microsoft.com/office/drawing/2014/main" id="{4477BF88-B247-7A0F-AC18-F211D8B079EE}"/>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4" name="Picture 3">
            <a:extLst>
              <a:ext uri="{FF2B5EF4-FFF2-40B4-BE49-F238E27FC236}">
                <a16:creationId xmlns:a16="http://schemas.microsoft.com/office/drawing/2014/main" id="{AF9F6314-4BB7-C260-981C-EE91BB7426B7}"/>
              </a:ext>
            </a:extLst>
          </p:cNvPr>
          <p:cNvPicPr>
            <a:picLocks noChangeAspect="1"/>
          </p:cNvPicPr>
          <p:nvPr/>
        </p:nvPicPr>
        <p:blipFill>
          <a:blip r:embed="rId2"/>
          <a:stretch>
            <a:fillRect/>
          </a:stretch>
        </p:blipFill>
        <p:spPr>
          <a:xfrm>
            <a:off x="1388280" y="317500"/>
            <a:ext cx="9415439" cy="5812357"/>
          </a:xfrm>
          <a:prstGeom prst="rect">
            <a:avLst/>
          </a:prstGeom>
        </p:spPr>
      </p:pic>
    </p:spTree>
    <p:extLst>
      <p:ext uri="{BB962C8B-B14F-4D97-AF65-F5344CB8AC3E}">
        <p14:creationId xmlns:p14="http://schemas.microsoft.com/office/powerpoint/2010/main" val="140169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2" y="427839"/>
            <a:ext cx="6014510" cy="763123"/>
          </a:xfrm>
        </p:spPr>
        <p:txBody>
          <a:bodyPr/>
          <a:lstStyle/>
          <a:p>
            <a:r>
              <a:rPr lang="en-US" dirty="0"/>
              <a:t>Problem Statement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430086"/>
            <a:ext cx="6177654" cy="4292708"/>
          </a:xfrm>
        </p:spPr>
        <p:txBody>
          <a:bodyPr>
            <a:normAutofit lnSpcReduction="10000"/>
          </a:bodyPr>
          <a:lstStyle/>
          <a:p>
            <a:r>
              <a:rPr lang="en-US" dirty="0"/>
              <a:t>Sentiment analysis of restaurant reviews is a challenging task, but it can be a valuable tool for businesses and consumers alike. The problem statement is to develop a machine learning model that can accurately predict the sentiment of restaurant reviews, taking into account the challenges of subjective language, informal language, and sarcasm. The model should be able to identify the overall sentiment of a review, as well as the sentiment towards specific aspects of the restaurant experience, such as the food, service, and atmosphere. The model should be trained on a large and diverse dataset of restaurant reviews, and it should be easy to use and deploy.</a:t>
            </a:r>
          </a:p>
          <a:p>
            <a:pPr marL="285750" indent="-285750">
              <a:buFont typeface="Arial" panose="020B0604020202020204" pitchFamily="34" charset="0"/>
              <a:buChar char="•"/>
            </a:pPr>
            <a:r>
              <a:rPr lang="en-US" dirty="0"/>
              <a:t>Restaurant reviews can be subjective and often contain informal language.</a:t>
            </a:r>
          </a:p>
          <a:p>
            <a:pPr marL="285750" indent="-285750">
              <a:buFont typeface="Arial" panose="020B0604020202020204" pitchFamily="34" charset="0"/>
              <a:buChar char="•"/>
            </a:pPr>
            <a:r>
              <a:rPr lang="en-US" dirty="0"/>
              <a:t>Reviews may focus on different aspects of the restaurant experience, such as the food, service, atmosphere, or price.</a:t>
            </a:r>
          </a:p>
          <a:p>
            <a:pPr marL="285750" indent="-285750">
              <a:buFont typeface="Arial" panose="020B0604020202020204" pitchFamily="34" charset="0"/>
              <a:buChar char="•"/>
            </a:pPr>
            <a:r>
              <a:rPr lang="en-US" dirty="0"/>
              <a:t>Reviews may contain sarcasm or other forms of figurative language.</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Sentiment Analysis of Restaurant Reviews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2</a:t>
            </a:fld>
            <a:endParaRPr lang="en-US" dirty="0"/>
          </a:p>
        </p:txBody>
      </p:sp>
      <p:pic>
        <p:nvPicPr>
          <p:cNvPr id="8" name="Picture Placeholder 7">
            <a:extLst>
              <a:ext uri="{FF2B5EF4-FFF2-40B4-BE49-F238E27FC236}">
                <a16:creationId xmlns:a16="http://schemas.microsoft.com/office/drawing/2014/main" id="{65514A67-F502-9BB5-F551-66C0322D15DD}"/>
              </a:ext>
            </a:extLst>
          </p:cNvPr>
          <p:cNvPicPr>
            <a:picLocks noGrp="1" noChangeAspect="1"/>
          </p:cNvPicPr>
          <p:nvPr>
            <p:ph type="pic" idx="1"/>
          </p:nvPr>
        </p:nvPicPr>
        <p:blipFill>
          <a:blip r:embed="rId2"/>
          <a:srcRect l="8343" r="8343"/>
          <a:stretch>
            <a:fillRect/>
          </a:stretch>
        </p:blipFill>
        <p:spPr/>
      </p:pic>
    </p:spTree>
    <p:extLst>
      <p:ext uri="{BB962C8B-B14F-4D97-AF65-F5344CB8AC3E}">
        <p14:creationId xmlns:p14="http://schemas.microsoft.com/office/powerpoint/2010/main" val="215364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6E35080-9C70-78D2-38D8-2FA5C57AEA60}"/>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D000189-4E68-ECCF-D1EE-F3A4B18E0D35}"/>
              </a:ext>
            </a:extLst>
          </p:cNvPr>
          <p:cNvSpPr>
            <a:spLocks noGrp="1"/>
          </p:cNvSpPr>
          <p:nvPr>
            <p:ph type="ftr" sz="quarter" idx="11"/>
          </p:nvPr>
        </p:nvSpPr>
        <p:spPr/>
        <p:txBody>
          <a:bodyPr/>
          <a:lstStyle/>
          <a:p>
            <a:r>
              <a:rPr lang="en-US" dirty="0"/>
              <a:t>Sentiment Analysis of Restaurant Reviews</a:t>
            </a:r>
          </a:p>
        </p:txBody>
      </p:sp>
      <p:sp>
        <p:nvSpPr>
          <p:cNvPr id="7" name="Slide Number Placeholder 6">
            <a:extLst>
              <a:ext uri="{FF2B5EF4-FFF2-40B4-BE49-F238E27FC236}">
                <a16:creationId xmlns:a16="http://schemas.microsoft.com/office/drawing/2014/main" id="{4477BF88-B247-7A0F-AC18-F211D8B079EE}"/>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4" name="Picture 3">
            <a:extLst>
              <a:ext uri="{FF2B5EF4-FFF2-40B4-BE49-F238E27FC236}">
                <a16:creationId xmlns:a16="http://schemas.microsoft.com/office/drawing/2014/main" id="{35E0DF66-BC77-C03A-278A-3E7C98FDA5CD}"/>
              </a:ext>
            </a:extLst>
          </p:cNvPr>
          <p:cNvPicPr>
            <a:picLocks noChangeAspect="1"/>
          </p:cNvPicPr>
          <p:nvPr/>
        </p:nvPicPr>
        <p:blipFill>
          <a:blip r:embed="rId2"/>
          <a:stretch>
            <a:fillRect/>
          </a:stretch>
        </p:blipFill>
        <p:spPr>
          <a:xfrm>
            <a:off x="1177594" y="177800"/>
            <a:ext cx="9836811" cy="5987886"/>
          </a:xfrm>
          <a:prstGeom prst="rect">
            <a:avLst/>
          </a:prstGeom>
        </p:spPr>
      </p:pic>
    </p:spTree>
    <p:extLst>
      <p:ext uri="{BB962C8B-B14F-4D97-AF65-F5344CB8AC3E}">
        <p14:creationId xmlns:p14="http://schemas.microsoft.com/office/powerpoint/2010/main" val="4149499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6E35080-9C70-78D2-38D8-2FA5C57AEA60}"/>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D000189-4E68-ECCF-D1EE-F3A4B18E0D35}"/>
              </a:ext>
            </a:extLst>
          </p:cNvPr>
          <p:cNvSpPr>
            <a:spLocks noGrp="1"/>
          </p:cNvSpPr>
          <p:nvPr>
            <p:ph type="ftr" sz="quarter" idx="11"/>
          </p:nvPr>
        </p:nvSpPr>
        <p:spPr/>
        <p:txBody>
          <a:bodyPr/>
          <a:lstStyle/>
          <a:p>
            <a:r>
              <a:rPr lang="en-US" dirty="0"/>
              <a:t>Sentiment Analysis of Restaurant Reviews</a:t>
            </a:r>
          </a:p>
        </p:txBody>
      </p:sp>
      <p:sp>
        <p:nvSpPr>
          <p:cNvPr id="7" name="Slide Number Placeholder 6">
            <a:extLst>
              <a:ext uri="{FF2B5EF4-FFF2-40B4-BE49-F238E27FC236}">
                <a16:creationId xmlns:a16="http://schemas.microsoft.com/office/drawing/2014/main" id="{4477BF88-B247-7A0F-AC18-F211D8B079EE}"/>
              </a:ext>
            </a:extLst>
          </p:cNvPr>
          <p:cNvSpPr>
            <a:spLocks noGrp="1"/>
          </p:cNvSpPr>
          <p:nvPr>
            <p:ph type="sldNum" sz="quarter" idx="12"/>
          </p:nvPr>
        </p:nvSpPr>
        <p:spPr/>
        <p:txBody>
          <a:bodyPr/>
          <a:lstStyle/>
          <a:p>
            <a:fld id="{58FB4751-880F-D840-AAA9-3A15815CC996}" type="slidenum">
              <a:rPr lang="en-US" smtClean="0"/>
              <a:t>21</a:t>
            </a:fld>
            <a:endParaRPr lang="en-US" dirty="0"/>
          </a:p>
        </p:txBody>
      </p:sp>
      <p:pic>
        <p:nvPicPr>
          <p:cNvPr id="3" name="Picture 2">
            <a:extLst>
              <a:ext uri="{FF2B5EF4-FFF2-40B4-BE49-F238E27FC236}">
                <a16:creationId xmlns:a16="http://schemas.microsoft.com/office/drawing/2014/main" id="{25804B8F-DFFD-D92C-B08E-EA046C866A16}"/>
              </a:ext>
            </a:extLst>
          </p:cNvPr>
          <p:cNvPicPr>
            <a:picLocks noChangeAspect="1"/>
          </p:cNvPicPr>
          <p:nvPr/>
        </p:nvPicPr>
        <p:blipFill>
          <a:blip r:embed="rId2"/>
          <a:stretch>
            <a:fillRect/>
          </a:stretch>
        </p:blipFill>
        <p:spPr>
          <a:xfrm>
            <a:off x="365760" y="1543050"/>
            <a:ext cx="4867275" cy="3943350"/>
          </a:xfrm>
          <a:prstGeom prst="rect">
            <a:avLst/>
          </a:prstGeom>
        </p:spPr>
      </p:pic>
      <p:pic>
        <p:nvPicPr>
          <p:cNvPr id="9" name="Picture 8">
            <a:extLst>
              <a:ext uri="{FF2B5EF4-FFF2-40B4-BE49-F238E27FC236}">
                <a16:creationId xmlns:a16="http://schemas.microsoft.com/office/drawing/2014/main" id="{BCEDB829-82D0-2251-5115-A1457C386CBC}"/>
              </a:ext>
            </a:extLst>
          </p:cNvPr>
          <p:cNvPicPr>
            <a:picLocks noChangeAspect="1"/>
          </p:cNvPicPr>
          <p:nvPr/>
        </p:nvPicPr>
        <p:blipFill>
          <a:blip r:embed="rId3"/>
          <a:stretch>
            <a:fillRect/>
          </a:stretch>
        </p:blipFill>
        <p:spPr>
          <a:xfrm>
            <a:off x="6452491" y="1543050"/>
            <a:ext cx="5256909" cy="3977206"/>
          </a:xfrm>
          <a:prstGeom prst="rect">
            <a:avLst/>
          </a:prstGeom>
        </p:spPr>
      </p:pic>
      <p:sp>
        <p:nvSpPr>
          <p:cNvPr id="11" name="TextBox 10">
            <a:extLst>
              <a:ext uri="{FF2B5EF4-FFF2-40B4-BE49-F238E27FC236}">
                <a16:creationId xmlns:a16="http://schemas.microsoft.com/office/drawing/2014/main" id="{4AB8FE81-D8B4-8444-1D53-CF7B2A2A09F7}"/>
              </a:ext>
            </a:extLst>
          </p:cNvPr>
          <p:cNvSpPr txBox="1"/>
          <p:nvPr/>
        </p:nvSpPr>
        <p:spPr>
          <a:xfrm>
            <a:off x="365760" y="699903"/>
            <a:ext cx="3768725" cy="707886"/>
          </a:xfrm>
          <a:prstGeom prst="rect">
            <a:avLst/>
          </a:prstGeom>
          <a:noFill/>
        </p:spPr>
        <p:txBody>
          <a:bodyPr wrap="square">
            <a:spAutoFit/>
          </a:bodyPr>
          <a:lstStyle/>
          <a:p>
            <a:r>
              <a:rPr lang="en-US" sz="4000" dirty="0"/>
              <a:t>Confusion Matrix</a:t>
            </a:r>
          </a:p>
        </p:txBody>
      </p:sp>
      <p:sp>
        <p:nvSpPr>
          <p:cNvPr id="15" name="TextBox 14">
            <a:extLst>
              <a:ext uri="{FF2B5EF4-FFF2-40B4-BE49-F238E27FC236}">
                <a16:creationId xmlns:a16="http://schemas.microsoft.com/office/drawing/2014/main" id="{A56E9F69-7F77-7D2D-0556-6181DE84B00F}"/>
              </a:ext>
            </a:extLst>
          </p:cNvPr>
          <p:cNvSpPr txBox="1"/>
          <p:nvPr/>
        </p:nvSpPr>
        <p:spPr>
          <a:xfrm>
            <a:off x="6264275" y="629858"/>
            <a:ext cx="6102350" cy="707886"/>
          </a:xfrm>
          <a:prstGeom prst="rect">
            <a:avLst/>
          </a:prstGeom>
          <a:noFill/>
        </p:spPr>
        <p:txBody>
          <a:bodyPr wrap="square">
            <a:spAutoFit/>
          </a:bodyPr>
          <a:lstStyle/>
          <a:p>
            <a:r>
              <a:rPr lang="en-US" sz="4000"/>
              <a:t>Data Graph</a:t>
            </a:r>
            <a:endParaRPr lang="en-US" sz="4000" dirty="0"/>
          </a:p>
        </p:txBody>
      </p:sp>
    </p:spTree>
    <p:extLst>
      <p:ext uri="{BB962C8B-B14F-4D97-AF65-F5344CB8AC3E}">
        <p14:creationId xmlns:p14="http://schemas.microsoft.com/office/powerpoint/2010/main" val="3868653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Result</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2" y="1947671"/>
            <a:ext cx="5888228" cy="4070730"/>
          </a:xfrm>
        </p:spPr>
        <p:txBody>
          <a:bodyPr>
            <a:normAutofit fontScale="92500" lnSpcReduction="20000"/>
          </a:bodyPr>
          <a:lstStyle/>
          <a:p>
            <a:r>
              <a:rPr lang="en-US" dirty="0"/>
              <a:t>This machine learning model to predict the sentiment of restaurant reviews using a Gaussian Naive Bayes classifier. The model achieved an accuracy of 73% on the test set. This means that the model is able to correctly predict the sentiment of 73% of the restaurant reviews in the test set.</a:t>
            </a:r>
          </a:p>
          <a:p>
            <a:endParaRPr lang="en-US" dirty="0"/>
          </a:p>
          <a:p>
            <a:r>
              <a:rPr lang="en-US" dirty="0"/>
              <a:t>This is a promising result, given the challenges of sentiment analysis, such as the subjectivity of language and the presence of sarcasm and other forms of figurative language. However, there is still room for improvement. We plan to explore other machine learning algorithms and techniques to further improve the accuracy of the model.</a:t>
            </a:r>
          </a:p>
          <a:p>
            <a:endParaRPr lang="en-US" dirty="0"/>
          </a:p>
          <a:p>
            <a:r>
              <a:rPr lang="en-US" dirty="0"/>
              <a:t>We believe that this model has the potential to be a valuable tool for businesses and consumers alike. Businesses can use the model to identify areas where they can improve their services or products, and consumers can use the model to make more informed decisions about where to eat.</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pPr/>
              <a:t>22</a:t>
            </a:fld>
            <a:endParaRPr lang="en-US" dirty="0"/>
          </a:p>
        </p:txBody>
      </p:sp>
      <p:pic>
        <p:nvPicPr>
          <p:cNvPr id="12" name="Picture 11">
            <a:extLst>
              <a:ext uri="{FF2B5EF4-FFF2-40B4-BE49-F238E27FC236}">
                <a16:creationId xmlns:a16="http://schemas.microsoft.com/office/drawing/2014/main" id="{66887502-0328-491F-E668-EC961D940E65}"/>
              </a:ext>
            </a:extLst>
          </p:cNvPr>
          <p:cNvPicPr>
            <a:picLocks noChangeAspect="1"/>
          </p:cNvPicPr>
          <p:nvPr/>
        </p:nvPicPr>
        <p:blipFill>
          <a:blip r:embed="rId2"/>
          <a:stretch>
            <a:fillRect/>
          </a:stretch>
        </p:blipFill>
        <p:spPr>
          <a:xfrm>
            <a:off x="6464300" y="991299"/>
            <a:ext cx="5644020" cy="4875401"/>
          </a:xfrm>
          <a:prstGeom prst="rect">
            <a:avLst/>
          </a:prstGeom>
        </p:spPr>
      </p:pic>
    </p:spTree>
    <p:extLst>
      <p:ext uri="{BB962C8B-B14F-4D97-AF65-F5344CB8AC3E}">
        <p14:creationId xmlns:p14="http://schemas.microsoft.com/office/powerpoint/2010/main" val="3418206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584C-E448-9D63-807C-837A3C623CD5}"/>
              </a:ext>
            </a:extLst>
          </p:cNvPr>
          <p:cNvSpPr>
            <a:spLocks noGrp="1"/>
          </p:cNvSpPr>
          <p:nvPr>
            <p:ph type="title"/>
          </p:nvPr>
        </p:nvSpPr>
        <p:spPr>
          <a:xfrm>
            <a:off x="3251994" y="960120"/>
            <a:ext cx="5688012" cy="1026159"/>
          </a:xfrm>
        </p:spPr>
        <p:txBody>
          <a:bodyPr/>
          <a:lstStyle/>
          <a:p>
            <a:r>
              <a:rPr lang="en-US" sz="2800" dirty="0"/>
              <a:t>Link's</a:t>
            </a:r>
          </a:p>
        </p:txBody>
      </p:sp>
      <p:sp>
        <p:nvSpPr>
          <p:cNvPr id="3" name="Text Placeholder 2">
            <a:extLst>
              <a:ext uri="{FF2B5EF4-FFF2-40B4-BE49-F238E27FC236}">
                <a16:creationId xmlns:a16="http://schemas.microsoft.com/office/drawing/2014/main" id="{8D7B126D-52D5-1958-4917-6D9A87F5D6DA}"/>
              </a:ext>
            </a:extLst>
          </p:cNvPr>
          <p:cNvSpPr>
            <a:spLocks noGrp="1"/>
          </p:cNvSpPr>
          <p:nvPr>
            <p:ph type="body" sz="quarter" idx="13"/>
          </p:nvPr>
        </p:nvSpPr>
        <p:spPr>
          <a:xfrm>
            <a:off x="2324100" y="2740025"/>
            <a:ext cx="7581900" cy="1933575"/>
          </a:xfrm>
        </p:spPr>
        <p:txBody>
          <a:bodyPr>
            <a:normAutofit/>
          </a:bodyPr>
          <a:lstStyle/>
          <a:p>
            <a:pPr algn="l"/>
            <a:r>
              <a:rPr lang="en-US" dirty="0">
                <a:hlinkClick r:id="rId2"/>
              </a:rPr>
              <a:t>GitHub</a:t>
            </a:r>
            <a:r>
              <a:rPr lang="en-US" dirty="0"/>
              <a:t>:</a:t>
            </a:r>
          </a:p>
          <a:p>
            <a:pPr algn="l"/>
            <a:r>
              <a:rPr lang="en-US" sz="2400" dirty="0"/>
              <a:t>https://github.com/asishkottakota/Sentiment_Analysis/blob/main/Senti_analysis.ipynb</a:t>
            </a:r>
            <a:endParaRPr lang="en-US" dirty="0"/>
          </a:p>
          <a:p>
            <a:pPr algn="l"/>
            <a:endParaRPr lang="en-US" dirty="0"/>
          </a:p>
        </p:txBody>
      </p:sp>
      <p:sp>
        <p:nvSpPr>
          <p:cNvPr id="5" name="Date Placeholder 4">
            <a:extLst>
              <a:ext uri="{FF2B5EF4-FFF2-40B4-BE49-F238E27FC236}">
                <a16:creationId xmlns:a16="http://schemas.microsoft.com/office/drawing/2014/main" id="{16E35080-9C70-78D2-38D8-2FA5C57AEA60}"/>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D000189-4E68-ECCF-D1EE-F3A4B18E0D35}"/>
              </a:ext>
            </a:extLst>
          </p:cNvPr>
          <p:cNvSpPr>
            <a:spLocks noGrp="1"/>
          </p:cNvSpPr>
          <p:nvPr>
            <p:ph type="ftr" sz="quarter" idx="11"/>
          </p:nvPr>
        </p:nvSpPr>
        <p:spPr/>
        <p:txBody>
          <a:bodyPr/>
          <a:lstStyle/>
          <a:p>
            <a:r>
              <a:rPr lang="en-US" dirty="0"/>
              <a:t>Sentiment Analysis of Restaurant Reviews</a:t>
            </a:r>
          </a:p>
        </p:txBody>
      </p:sp>
      <p:sp>
        <p:nvSpPr>
          <p:cNvPr id="7" name="Slide Number Placeholder 6">
            <a:extLst>
              <a:ext uri="{FF2B5EF4-FFF2-40B4-BE49-F238E27FC236}">
                <a16:creationId xmlns:a16="http://schemas.microsoft.com/office/drawing/2014/main" id="{4477BF88-B247-7A0F-AC18-F211D8B079EE}"/>
              </a:ext>
            </a:extLst>
          </p:cNvPr>
          <p:cNvSpPr>
            <a:spLocks noGrp="1"/>
          </p:cNvSpPr>
          <p:nvPr>
            <p:ph type="sldNum" sz="quarter" idx="12"/>
          </p:nvPr>
        </p:nvSpPr>
        <p:spPr/>
        <p:txBody>
          <a:bodyPr/>
          <a:lstStyle/>
          <a:p>
            <a:fld id="{58FB4751-880F-D840-AAA9-3A15815CC996}" type="slidenum">
              <a:rPr lang="en-US" smtClean="0"/>
              <a:t>23</a:t>
            </a:fld>
            <a:endParaRPr lang="en-US" dirty="0"/>
          </a:p>
        </p:txBody>
      </p:sp>
    </p:spTree>
    <p:extLst>
      <p:ext uri="{BB962C8B-B14F-4D97-AF65-F5344CB8AC3E}">
        <p14:creationId xmlns:p14="http://schemas.microsoft.com/office/powerpoint/2010/main" val="261875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524000" y="3602037"/>
            <a:ext cx="9144000" cy="2297317"/>
          </a:xfrm>
        </p:spPr>
        <p:txBody>
          <a:bodyPr>
            <a:normAutofit/>
          </a:bodyPr>
          <a:lstStyle/>
          <a:p>
            <a:r>
              <a:rPr lang="en-US" dirty="0" err="1"/>
              <a:t>KottaKota</a:t>
            </a:r>
            <a:r>
              <a:rPr lang="en-US" dirty="0"/>
              <a:t> </a:t>
            </a:r>
            <a:r>
              <a:rPr lang="en-US" dirty="0" err="1"/>
              <a:t>Asish</a:t>
            </a:r>
            <a:endParaRPr lang="en-US" dirty="0"/>
          </a:p>
          <a:p>
            <a:r>
              <a:rPr lang="en-US" dirty="0">
                <a:hlinkClick r:id="rId2"/>
              </a:rPr>
              <a:t>asishkottakota@gmail.com</a:t>
            </a:r>
            <a:endParaRPr lang="en-US" dirty="0"/>
          </a:p>
          <a:p>
            <a:r>
              <a:rPr lang="en-US" dirty="0">
                <a:hlinkClick r:id="rId3"/>
              </a:rPr>
              <a:t>https://github.com/asishkottakota</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922792921"/>
              </p:ext>
            </p:extLst>
          </p:nvPr>
        </p:nvGraphicFramePr>
        <p:xfrm>
          <a:off x="7239002" y="598985"/>
          <a:ext cx="4826000" cy="5660029"/>
        </p:xfrm>
        <a:graphic>
          <a:graphicData uri="http://schemas.openxmlformats.org/drawingml/2006/table">
            <a:tbl>
              <a:tblPr firstRow="1" bandRow="1"/>
              <a:tblGrid>
                <a:gridCol w="4826000">
                  <a:extLst>
                    <a:ext uri="{9D8B030D-6E8A-4147-A177-3AD203B41FA5}">
                      <a16:colId xmlns:a16="http://schemas.microsoft.com/office/drawing/2014/main" val="1563570424"/>
                    </a:ext>
                  </a:extLst>
                </a:gridCol>
              </a:tblGrid>
              <a:tr h="886861">
                <a:tc>
                  <a:txBody>
                    <a:bodyPr/>
                    <a:lstStyle/>
                    <a:p>
                      <a:pPr marL="342900" indent="-342900" algn="l">
                        <a:buFont typeface="Wingdings" panose="05000000000000000000" pitchFamily="2" charset="2"/>
                        <a:buChar char="q"/>
                      </a:pPr>
                      <a:r>
                        <a:rPr lang="en-US" sz="2000" kern="1200" dirty="0">
                          <a:solidFill>
                            <a:schemeClr val="tx1"/>
                          </a:solidFill>
                          <a:latin typeface="+mj-lt"/>
                          <a:ea typeface="+mn-ea"/>
                          <a:cs typeface="+mn-cs"/>
                        </a:rPr>
                        <a:t>Introduction</a:t>
                      </a:r>
                    </a:p>
                  </a:txBody>
                  <a:tcPr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2636383"/>
                  </a:ext>
                </a:extLst>
              </a:tr>
              <a:tr h="795528">
                <a:tc>
                  <a:txBody>
                    <a:bodyPr/>
                    <a:lstStyle/>
                    <a:p>
                      <a:pPr marL="342900" indent="-342900" algn="l">
                        <a:buFont typeface="Wingdings" panose="05000000000000000000" pitchFamily="2" charset="2"/>
                        <a:buChar char="q"/>
                      </a:pPr>
                      <a:r>
                        <a:rPr lang="en-US" sz="2000" kern="1200" dirty="0">
                          <a:solidFill>
                            <a:schemeClr val="tx1"/>
                          </a:solidFill>
                          <a:latin typeface="+mj-lt"/>
                          <a:ea typeface="+mn-ea"/>
                          <a:cs typeface="+mn-cs"/>
                        </a:rPr>
                        <a:t>Who are the end USERS of this project?</a:t>
                      </a:r>
                    </a:p>
                  </a:txBody>
                  <a:tcPr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795528">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kern="1200" dirty="0">
                          <a:solidFill>
                            <a:schemeClr val="tx1"/>
                          </a:solidFill>
                          <a:latin typeface="+mj-lt"/>
                          <a:ea typeface="+mn-ea"/>
                          <a:cs typeface="+mn-cs"/>
                        </a:rPr>
                        <a:t>Proposed Solution</a:t>
                      </a:r>
                    </a:p>
                  </a:txBody>
                  <a:tcPr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795528">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kern="1200" dirty="0">
                          <a:solidFill>
                            <a:schemeClr val="tx1"/>
                          </a:solidFill>
                          <a:latin typeface="+mj-lt"/>
                          <a:ea typeface="+mn-ea"/>
                          <a:cs typeface="+mn-cs"/>
                        </a:rPr>
                        <a:t>Uniqueness of the project</a:t>
                      </a:r>
                    </a:p>
                  </a:txBody>
                  <a:tcPr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97993"/>
                  </a:ext>
                </a:extLst>
              </a:tr>
              <a:tr h="795528">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kern="1200" dirty="0">
                          <a:solidFill>
                            <a:schemeClr val="tx1"/>
                          </a:solidFill>
                          <a:latin typeface="+mj-lt"/>
                          <a:ea typeface="+mn-ea"/>
                          <a:cs typeface="+mn-cs"/>
                        </a:rPr>
                        <a:t>Modelling</a:t>
                      </a:r>
                    </a:p>
                  </a:txBody>
                  <a:tcPr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795528">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kern="1200" dirty="0">
                          <a:solidFill>
                            <a:schemeClr val="tx1"/>
                          </a:solidFill>
                          <a:latin typeface="+mj-lt"/>
                          <a:ea typeface="+mn-ea"/>
                          <a:cs typeface="+mn-cs"/>
                        </a:rPr>
                        <a:t>Results</a:t>
                      </a:r>
                    </a:p>
                  </a:txBody>
                  <a:tcPr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795528">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kern="1200" dirty="0">
                          <a:solidFill>
                            <a:schemeClr val="tx1"/>
                          </a:solidFill>
                          <a:latin typeface="+mj-lt"/>
                          <a:ea typeface="+mn-ea"/>
                          <a:cs typeface="+mn-cs"/>
                        </a:rPr>
                        <a:t>Links</a:t>
                      </a:r>
                    </a:p>
                  </a:txBody>
                  <a:tcPr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8255688"/>
                  </a:ext>
                </a:extLst>
              </a:tr>
            </a:tbl>
          </a:graphicData>
        </a:graphic>
      </p:graphicFrame>
      <p:graphicFrame>
        <p:nvGraphicFramePr>
          <p:cNvPr id="3" name="Table 4">
            <a:extLst>
              <a:ext uri="{FF2B5EF4-FFF2-40B4-BE49-F238E27FC236}">
                <a16:creationId xmlns:a16="http://schemas.microsoft.com/office/drawing/2014/main" id="{794002B7-AA6F-EB5B-BE37-FC799C1926E9}"/>
              </a:ext>
            </a:extLst>
          </p:cNvPr>
          <p:cNvGraphicFramePr>
            <a:graphicFrameLocks noGrp="1"/>
          </p:cNvGraphicFramePr>
          <p:nvPr>
            <p:extLst>
              <p:ext uri="{D42A27DB-BD31-4B8C-83A1-F6EECF244321}">
                <p14:modId xmlns:p14="http://schemas.microsoft.com/office/powerpoint/2010/main" val="1001276841"/>
              </p:ext>
            </p:extLst>
          </p:nvPr>
        </p:nvGraphicFramePr>
        <p:xfrm>
          <a:off x="2032000" y="719666"/>
          <a:ext cx="2921000" cy="2926080"/>
        </p:xfrm>
        <a:graphic>
          <a:graphicData uri="http://schemas.openxmlformats.org/drawingml/2006/table">
            <a:tbl>
              <a:tblPr firstRow="1" bandRow="1">
                <a:tableStyleId>{2D5ABB26-0587-4C30-8999-92F81FD0307C}</a:tableStyleId>
              </a:tblPr>
              <a:tblGrid>
                <a:gridCol w="2921000">
                  <a:extLst>
                    <a:ext uri="{9D8B030D-6E8A-4147-A177-3AD203B41FA5}">
                      <a16:colId xmlns:a16="http://schemas.microsoft.com/office/drawing/2014/main" val="3449965222"/>
                    </a:ext>
                  </a:extLst>
                </a:gridCol>
              </a:tblGrid>
              <a:tr h="135881">
                <a:tc>
                  <a:txBody>
                    <a:bodyPr/>
                    <a:lstStyle/>
                    <a:p>
                      <a:endParaRPr lang="en-US" dirty="0"/>
                    </a:p>
                  </a:txBody>
                  <a:tcPr/>
                </a:tc>
                <a:extLst>
                  <a:ext uri="{0D108BD9-81ED-4DB2-BD59-A6C34878D82A}">
                    <a16:rowId xmlns:a16="http://schemas.microsoft.com/office/drawing/2014/main" val="3526518803"/>
                  </a:ext>
                </a:extLst>
              </a:tr>
              <a:tr h="196066">
                <a:tc>
                  <a:txBody>
                    <a:bodyPr/>
                    <a:lstStyle/>
                    <a:p>
                      <a:endParaRPr lang="en-US"/>
                    </a:p>
                  </a:txBody>
                  <a:tcPr/>
                </a:tc>
                <a:extLst>
                  <a:ext uri="{0D108BD9-81ED-4DB2-BD59-A6C34878D82A}">
                    <a16:rowId xmlns:a16="http://schemas.microsoft.com/office/drawing/2014/main" val="2383865674"/>
                  </a:ext>
                </a:extLst>
              </a:tr>
              <a:tr h="135881">
                <a:tc>
                  <a:txBody>
                    <a:bodyPr/>
                    <a:lstStyle/>
                    <a:p>
                      <a:endParaRPr lang="en-US" dirty="0"/>
                    </a:p>
                  </a:txBody>
                  <a:tcPr/>
                </a:tc>
                <a:extLst>
                  <a:ext uri="{0D108BD9-81ED-4DB2-BD59-A6C34878D82A}">
                    <a16:rowId xmlns:a16="http://schemas.microsoft.com/office/drawing/2014/main" val="767692399"/>
                  </a:ext>
                </a:extLst>
              </a:tr>
              <a:tr h="135881">
                <a:tc>
                  <a:txBody>
                    <a:bodyPr/>
                    <a:lstStyle/>
                    <a:p>
                      <a:endParaRPr lang="en-US"/>
                    </a:p>
                  </a:txBody>
                  <a:tcPr/>
                </a:tc>
                <a:extLst>
                  <a:ext uri="{0D108BD9-81ED-4DB2-BD59-A6C34878D82A}">
                    <a16:rowId xmlns:a16="http://schemas.microsoft.com/office/drawing/2014/main" val="647043917"/>
                  </a:ext>
                </a:extLst>
              </a:tr>
              <a:tr h="135881">
                <a:tc>
                  <a:txBody>
                    <a:bodyPr/>
                    <a:lstStyle/>
                    <a:p>
                      <a:endParaRPr lang="en-US"/>
                    </a:p>
                  </a:txBody>
                  <a:tcPr/>
                </a:tc>
                <a:extLst>
                  <a:ext uri="{0D108BD9-81ED-4DB2-BD59-A6C34878D82A}">
                    <a16:rowId xmlns:a16="http://schemas.microsoft.com/office/drawing/2014/main" val="4001280775"/>
                  </a:ext>
                </a:extLst>
              </a:tr>
              <a:tr h="135881">
                <a:tc>
                  <a:txBody>
                    <a:bodyPr/>
                    <a:lstStyle/>
                    <a:p>
                      <a:endParaRPr lang="en-US"/>
                    </a:p>
                  </a:txBody>
                  <a:tcPr/>
                </a:tc>
                <a:extLst>
                  <a:ext uri="{0D108BD9-81ED-4DB2-BD59-A6C34878D82A}">
                    <a16:rowId xmlns:a16="http://schemas.microsoft.com/office/drawing/2014/main" val="2524016293"/>
                  </a:ext>
                </a:extLst>
              </a:tr>
              <a:tr h="135881">
                <a:tc>
                  <a:txBody>
                    <a:bodyPr/>
                    <a:lstStyle/>
                    <a:p>
                      <a:endParaRPr lang="en-US"/>
                    </a:p>
                  </a:txBody>
                  <a:tcPr/>
                </a:tc>
                <a:extLst>
                  <a:ext uri="{0D108BD9-81ED-4DB2-BD59-A6C34878D82A}">
                    <a16:rowId xmlns:a16="http://schemas.microsoft.com/office/drawing/2014/main" val="2440345849"/>
                  </a:ext>
                </a:extLst>
              </a:tr>
              <a:tr h="135881">
                <a:tc>
                  <a:txBody>
                    <a:bodyPr/>
                    <a:lstStyle/>
                    <a:p>
                      <a:endParaRPr lang="en-US" dirty="0"/>
                    </a:p>
                  </a:txBody>
                  <a:tcPr/>
                </a:tc>
                <a:extLst>
                  <a:ext uri="{0D108BD9-81ED-4DB2-BD59-A6C34878D82A}">
                    <a16:rowId xmlns:a16="http://schemas.microsoft.com/office/drawing/2014/main" val="2496337775"/>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393192"/>
            <a:ext cx="6408928" cy="857504"/>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432052"/>
            <a:ext cx="6091429" cy="4633593"/>
          </a:xfrm>
        </p:spPr>
        <p:txBody>
          <a:bodyPr>
            <a:noAutofit/>
          </a:bodyPr>
          <a:lstStyle/>
          <a:p>
            <a:r>
              <a:rPr lang="en-US" dirty="0"/>
              <a:t>Sentiment analysis is a </a:t>
            </a:r>
            <a:r>
              <a:rPr lang="en-US" b="1" dirty="0"/>
              <a:t>natural language processing </a:t>
            </a:r>
            <a:r>
              <a:rPr lang="en-US" dirty="0"/>
              <a:t>technique that can be used to automatically identify the sentiment of text, such as whether it is positive, negative, or neutral. Sentiment analysis of restaurant reviews can be used to:</a:t>
            </a:r>
          </a:p>
          <a:p>
            <a:endParaRPr lang="en-US" dirty="0"/>
          </a:p>
          <a:p>
            <a:r>
              <a:rPr lang="en-US" dirty="0"/>
              <a:t>Understand the overall sentiment of a restaurant, which can help potential customers decide whether or not to try it.</a:t>
            </a:r>
          </a:p>
          <a:p>
            <a:r>
              <a:rPr lang="en-US" dirty="0"/>
              <a:t>Identify specific aspects of restaurants that customers like or dislike, such as the food, service, or atmosphere.</a:t>
            </a:r>
          </a:p>
          <a:p>
            <a:r>
              <a:rPr lang="en-US" dirty="0"/>
              <a:t>Track customer sentiment over time to identify trends or areas for improvement.</a:t>
            </a:r>
          </a:p>
          <a:p>
            <a:endParaRPr lang="en-US" dirty="0"/>
          </a:p>
          <a:p>
            <a:r>
              <a:rPr lang="en-US" dirty="0"/>
              <a:t>Sentiment analysis of restaurant reviews can be a valuable tool for both businesses and consumers. Businesses can use sentiment analysis to identify areas where they can improve their services or products. Consumers can use sentiment analysis to make more informed decisions about where to eat.</a:t>
            </a: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Sentiment Analysis of Restaurant Reviews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4</a:t>
            </a:fld>
            <a:endParaRPr lang="en-US" dirty="0"/>
          </a:p>
        </p:txBody>
      </p:sp>
      <p:pic>
        <p:nvPicPr>
          <p:cNvPr id="1028" name="Picture 4">
            <a:extLst>
              <a:ext uri="{FF2B5EF4-FFF2-40B4-BE49-F238E27FC236}">
                <a16:creationId xmlns:a16="http://schemas.microsoft.com/office/drawing/2014/main" id="{97C6E72C-9F12-612B-E816-5AF3D2BA877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758" r="25758"/>
          <a:stretch>
            <a:fillRect/>
          </a:stretch>
        </p:blipFill>
        <p:spPr bwMode="auto">
          <a:xfrm>
            <a:off x="7638686" y="47244"/>
            <a:ext cx="4376530" cy="601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Sentiment Analysis of Restaurant Reviews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
        <p:nvSpPr>
          <p:cNvPr id="9" name="TextBox 8">
            <a:extLst>
              <a:ext uri="{FF2B5EF4-FFF2-40B4-BE49-F238E27FC236}">
                <a16:creationId xmlns:a16="http://schemas.microsoft.com/office/drawing/2014/main" id="{48B6031C-6B64-9A58-0D3B-4B815CF18C0F}"/>
              </a:ext>
            </a:extLst>
          </p:cNvPr>
          <p:cNvSpPr txBox="1"/>
          <p:nvPr/>
        </p:nvSpPr>
        <p:spPr>
          <a:xfrm>
            <a:off x="2425701" y="1948241"/>
            <a:ext cx="7023099" cy="2953959"/>
          </a:xfrm>
          <a:prstGeom prst="rect">
            <a:avLst/>
          </a:prstGeom>
          <a:noFill/>
        </p:spPr>
        <p:txBody>
          <a:bodyPr wrap="square">
            <a:spAutoFit/>
          </a:bodyPr>
          <a:lstStyle/>
          <a:p>
            <a:pPr marL="285750" indent="-285750" algn="l">
              <a:buFont typeface="Courier New" panose="02070309020205020404" pitchFamily="49" charset="0"/>
              <a:buChar char="o"/>
            </a:pPr>
            <a:r>
              <a:rPr lang="en-US" b="0" i="0" dirty="0">
                <a:solidFill>
                  <a:srgbClr val="000000"/>
                </a:solidFill>
                <a:effectLst/>
              </a:rPr>
              <a:t>However, there are a number of challenges associated with sentiment analysis of restaurant reviews. Restaurant reviews can be subjective and often contain informal language. Reviews may focus on different aspects of the restaurant experience, such as the food, service, atmosphere, or price. Reviews may also contain sarcasm or other forms of figurative language.</a:t>
            </a:r>
          </a:p>
          <a:p>
            <a:pPr marL="285750" indent="-285750" algn="l">
              <a:buFont typeface="Courier New" panose="02070309020205020404" pitchFamily="49" charset="0"/>
              <a:buChar char="o"/>
            </a:pPr>
            <a:r>
              <a:rPr lang="en-US" b="0" i="0" dirty="0">
                <a:solidFill>
                  <a:srgbClr val="000000"/>
                </a:solidFill>
                <a:effectLst/>
              </a:rPr>
              <a:t>Despite these challenges, sentiment analysis of restaurant reviews is a rapidly growing field with a wide range of applications. As sentiment analysis techniques continue to improve, we can expect to see even more innovative and useful applications of this technology in the future.</a:t>
            </a:r>
          </a:p>
        </p:txBody>
      </p:sp>
    </p:spTree>
    <p:extLst>
      <p:ext uri="{BB962C8B-B14F-4D97-AF65-F5344CB8AC3E}">
        <p14:creationId xmlns:p14="http://schemas.microsoft.com/office/powerpoint/2010/main" val="67086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606288"/>
            <a:ext cx="4840641" cy="4245748"/>
          </a:xfrm>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2931335" y="2247900"/>
            <a:ext cx="5145865" cy="2565400"/>
          </a:xfrm>
        </p:spPr>
        <p:txBody>
          <a:bodyPr>
            <a:normAutofit lnSpcReduction="10000"/>
          </a:bodyPr>
          <a:lstStyle/>
          <a:p>
            <a:pPr marL="342900" indent="-342900" algn="l">
              <a:buFont typeface="Arial" panose="020B0604020202020204" pitchFamily="34" charset="0"/>
              <a:buChar char="•"/>
            </a:pPr>
            <a:r>
              <a:rPr lang="en-US" dirty="0"/>
              <a:t>What is the overall sentiment of the reviews?</a:t>
            </a:r>
          </a:p>
          <a:p>
            <a:pPr marL="342900" indent="-342900" algn="l">
              <a:buFont typeface="Arial" panose="020B0604020202020204" pitchFamily="34" charset="0"/>
              <a:buChar char="•"/>
            </a:pPr>
            <a:r>
              <a:rPr lang="en-US" dirty="0"/>
              <a:t>What are the most common positive and negative aspects of the restaurant experience?</a:t>
            </a:r>
          </a:p>
          <a:p>
            <a:pPr marL="342900" indent="-342900" algn="l">
              <a:buFont typeface="Arial" panose="020B0604020202020204" pitchFamily="34" charset="0"/>
              <a:buChar char="•"/>
            </a:pPr>
            <a:r>
              <a:rPr lang="en-US" dirty="0"/>
              <a:t>It also give </a:t>
            </a:r>
            <a:r>
              <a:rPr lang="en-US" b="1" dirty="0"/>
              <a:t>accurate value </a:t>
            </a:r>
            <a:r>
              <a:rPr lang="en-US" dirty="0"/>
              <a:t>of that review</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365760" y="6464808"/>
            <a:ext cx="987552" cy="310896"/>
          </a:xfrm>
        </p:spPr>
        <p:txBody>
          <a:bodyPr/>
          <a:lstStyle/>
          <a:p>
            <a:r>
              <a:rPr lang="en-US" dirty="0"/>
              <a:t>2023</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Sentiment analysis of restaurant reviews</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7FDBABF2-6BB9-CD43-BA25-BBB36C5771B8}"/>
              </a:ext>
            </a:extLst>
          </p:cNvPr>
          <p:cNvPicPr>
            <a:picLocks noGrp="1" noChangeAspect="1"/>
          </p:cNvPicPr>
          <p:nvPr>
            <p:ph type="pic" idx="1"/>
          </p:nvPr>
        </p:nvPicPr>
        <p:blipFill rotWithShape="1">
          <a:blip r:embed="rId2">
            <a:alphaModFix amt="75000"/>
          </a:blip>
          <a:srcRect l="3075" t="-238" r="22051" b="229"/>
          <a:stretch/>
        </p:blipFill>
        <p:spPr>
          <a:xfrm>
            <a:off x="6646264" y="-16640"/>
            <a:ext cx="5545736" cy="6035040"/>
          </a:xfrm>
        </p:spPr>
      </p:pic>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End User</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646618"/>
            <a:ext cx="4572000" cy="4070729"/>
          </a:xfrm>
        </p:spPr>
        <p:txBody>
          <a:bodyPr>
            <a:noAutofit/>
          </a:bodyPr>
          <a:lstStyle/>
          <a:p>
            <a:r>
              <a:rPr lang="en-US" b="1" dirty="0">
                <a:solidFill>
                  <a:srgbClr val="000000"/>
                </a:solidFill>
              </a:rPr>
              <a:t>Businesses</a:t>
            </a:r>
            <a:r>
              <a:rPr lang="en-US" dirty="0">
                <a:solidFill>
                  <a:srgbClr val="000000"/>
                </a:solidFill>
              </a:rPr>
              <a:t>: Businesses can use the results of sentiment analysis to identify areas where they can improve their services or products. For example, if a restaurant owner notices that a lot of customers are complaining about the slow service, they could take steps to address this issue, such as hiring more staff or improving their training procedures.</a:t>
            </a:r>
          </a:p>
          <a:p>
            <a:endParaRPr lang="en-US" dirty="0">
              <a:solidFill>
                <a:srgbClr val="000000"/>
              </a:solidFill>
            </a:endParaRPr>
          </a:p>
          <a:p>
            <a:r>
              <a:rPr lang="en-US" b="1" dirty="0">
                <a:solidFill>
                  <a:srgbClr val="000000"/>
                </a:solidFill>
              </a:rPr>
              <a:t>Consumers</a:t>
            </a:r>
            <a:r>
              <a:rPr lang="en-US" dirty="0">
                <a:solidFill>
                  <a:srgbClr val="000000"/>
                </a:solidFill>
              </a:rPr>
              <a:t>: Consumers can use the results of sentiment analysis to make more informed decisions about where to eat. For example, a customer might look for reviews that focus on the food, service, and atmosphere. If the customer sees a lot of positive reviews, they are more likely to try the restaurant.</a:t>
            </a:r>
          </a:p>
          <a:p>
            <a:pPr algn="l">
              <a:buFont typeface="Arial" panose="020B0604020202020204" pitchFamily="34" charset="0"/>
              <a:buChar char="•"/>
            </a:pPr>
            <a:endParaRPr lang="en-US" b="0" i="0" dirty="0">
              <a:solidFill>
                <a:srgbClr val="E3E3E3"/>
              </a:solidFill>
              <a:effectLst/>
              <a:latin typeface="Google Sans"/>
            </a:endParaRP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Sentiment Analysis of Restaurant Reviews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80380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1788335" y="1943100"/>
            <a:ext cx="8828865" cy="3187700"/>
          </a:xfrm>
        </p:spPr>
        <p:txBody>
          <a:bodyPr>
            <a:noAutofit/>
          </a:bodyPr>
          <a:lstStyle/>
          <a:p>
            <a:pPr algn="l"/>
            <a:r>
              <a:rPr lang="en-US" sz="1800" dirty="0"/>
              <a:t>In addition to businesses and consumers, the results of sentiment analysis of restaurant reviews could also be used by other stakeholders, such as:</a:t>
            </a:r>
          </a:p>
          <a:p>
            <a:pPr marL="342900" indent="-342900" algn="l">
              <a:buFont typeface="Arial" panose="020B0604020202020204" pitchFamily="34" charset="0"/>
              <a:buChar char="•"/>
            </a:pPr>
            <a:r>
              <a:rPr lang="en-US" sz="1800" b="1" dirty="0"/>
              <a:t>Food critics: </a:t>
            </a:r>
            <a:r>
              <a:rPr lang="en-US" sz="1800" dirty="0"/>
              <a:t>Food critics could use sentiment analysis to get a better understanding of how people are reacting to new restaurants or new menu items.</a:t>
            </a:r>
          </a:p>
          <a:p>
            <a:pPr marL="342900" indent="-342900" algn="l">
              <a:buFont typeface="Arial" panose="020B0604020202020204" pitchFamily="34" charset="0"/>
              <a:buChar char="•"/>
            </a:pPr>
            <a:r>
              <a:rPr lang="en-US" sz="1800" b="1" dirty="0"/>
              <a:t>Health inspectors: </a:t>
            </a:r>
            <a:r>
              <a:rPr lang="en-US" sz="1800" dirty="0"/>
              <a:t>Health inspectors could use sentiment analysis to identify restaurants that are having problems with food safety or sanitation.</a:t>
            </a:r>
          </a:p>
          <a:p>
            <a:pPr marL="342900" indent="-342900" algn="l">
              <a:buFont typeface="Arial" panose="020B0604020202020204" pitchFamily="34" charset="0"/>
              <a:buChar char="•"/>
            </a:pPr>
            <a:r>
              <a:rPr lang="en-US" sz="1800" b="1" dirty="0"/>
              <a:t>Researchers: </a:t>
            </a:r>
            <a:r>
              <a:rPr lang="en-US" sz="1800" dirty="0"/>
              <a:t>Researchers could use sentiment analysis to study consumer trends and preferences.</a:t>
            </a:r>
          </a:p>
          <a:p>
            <a:pPr algn="l"/>
            <a:r>
              <a:rPr lang="en-US" sz="1800" dirty="0"/>
              <a:t>Overall, the results of sentiment analysis of restaurant reviews have a wide range of potential end users. By understanding the sentiment of restaurant reviews, these stakeholders can make more informed decisions and take steps to improve the restaurant experience for everyone.</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365760" y="6464808"/>
            <a:ext cx="987552" cy="310896"/>
          </a:xfrm>
        </p:spPr>
        <p:txBody>
          <a:bodyPr/>
          <a:lstStyle/>
          <a:p>
            <a:r>
              <a:rPr lang="en-US" dirty="0"/>
              <a:t>2023</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Sentiment analysis of restaurant reviews</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540393112"/>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8BD18B0F-E64C-49F8-AE37-759F11FDA84E}">
  <we:reference id="wa104380907" version="3.1.0.0" store="en-US" storeType="OMEX"/>
  <we:alternateReferences>
    <we:reference id="wa104380907" version="3.1.0.0"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AD14407-BEC2-4318-9A6D-01014F8B3A0E}">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{BE9F844B-C5A6-4F1E-BAAA-3C0F9392D925}tf11964407_win32</Template>
  <TotalTime>162</TotalTime>
  <Words>1722</Words>
  <Application>Microsoft Office PowerPoint</Application>
  <PresentationFormat>Widescreen</PresentationFormat>
  <Paragraphs>164</Paragraphs>
  <Slides>24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Gill Sans Nova</vt:lpstr>
      <vt:lpstr>Gill Sans Nova Light</vt:lpstr>
      <vt:lpstr>Google Sans</vt:lpstr>
      <vt:lpstr>Sagona Book</vt:lpstr>
      <vt:lpstr>Wingdings</vt:lpstr>
      <vt:lpstr>Custom</vt:lpstr>
      <vt:lpstr>Sentiment Analysis of Restaurant Reviews</vt:lpstr>
      <vt:lpstr>Problem Statement</vt:lpstr>
      <vt:lpstr>agenda</vt:lpstr>
      <vt:lpstr>Introduction</vt:lpstr>
      <vt:lpstr>PowerPoint Presentation</vt:lpstr>
      <vt:lpstr>primary goals</vt:lpstr>
      <vt:lpstr>PowerPoint Presentation</vt:lpstr>
      <vt:lpstr>End User</vt:lpstr>
      <vt:lpstr>PowerPoint Presentation</vt:lpstr>
      <vt:lpstr>Proposed Solution</vt:lpstr>
      <vt:lpstr>Uniqueness of the project</vt:lpstr>
      <vt:lpstr>PowerPoint Presentation</vt:lpstr>
      <vt:lpstr>PowerPoint Presentation</vt:lpstr>
      <vt:lpstr>Model Path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Link's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Restaurant Reviews</dc:title>
  <dc:creator>Aravind Kottakota</dc:creator>
  <cp:lastModifiedBy>Aravind Kottakota</cp:lastModifiedBy>
  <cp:revision>2</cp:revision>
  <dcterms:created xsi:type="dcterms:W3CDTF">2023-09-21T22:47:55Z</dcterms:created>
  <dcterms:modified xsi:type="dcterms:W3CDTF">2023-09-22T01:30:10Z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