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7"/>
  </p:notesMasterIdLst>
  <p:sldIdLst>
    <p:sldId id="256" r:id="rId2"/>
    <p:sldId id="267" r:id="rId3"/>
    <p:sldId id="268" r:id="rId4"/>
    <p:sldId id="269" r:id="rId5"/>
    <p:sldId id="257" r:id="rId6"/>
    <p:sldId id="294" r:id="rId7"/>
    <p:sldId id="296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97" r:id="rId18"/>
    <p:sldId id="285" r:id="rId19"/>
    <p:sldId id="278" r:id="rId20"/>
    <p:sldId id="279" r:id="rId21"/>
    <p:sldId id="280" r:id="rId22"/>
    <p:sldId id="286" r:id="rId23"/>
    <p:sldId id="288" r:id="rId24"/>
    <p:sldId id="289" r:id="rId25"/>
    <p:sldId id="290" r:id="rId26"/>
    <p:sldId id="292" r:id="rId27"/>
    <p:sldId id="291" r:id="rId28"/>
    <p:sldId id="293" r:id="rId29"/>
    <p:sldId id="260" r:id="rId30"/>
    <p:sldId id="264" r:id="rId31"/>
    <p:sldId id="265" r:id="rId32"/>
    <p:sldId id="281" r:id="rId33"/>
    <p:sldId id="282" r:id="rId34"/>
    <p:sldId id="262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62" d="100"/>
          <a:sy n="62" d="100"/>
        </p:scale>
        <p:origin x="-261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269F-0638-491B-8E06-08536002E5D5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E054F-CDF4-479C-BA13-2ADBCCDBEE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054F-CDF4-479C-BA13-2ADBCCDBEE14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054F-CDF4-479C-BA13-2ADBCCDBEE14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054F-CDF4-479C-BA13-2ADBCCDBEE14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5904B8-27DD-4ECC-B472-61B90890B1FF}" type="datetimeFigureOut">
              <a:rPr lang="en-IN" smtClean="0"/>
              <a:pPr/>
              <a:t>26-05-2015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499D7D-FA57-43CB-9DC0-4EAAEA57E67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board.com/charts/year-end/2014/hot-100-songs" TargetMode="External"/><Relationship Id="rId2" Type="http://schemas.openxmlformats.org/officeDocument/2006/relationships/hyperlink" Target="http://msaprilshowers.com/emotions/parrotts-classification-of-emotions-chart/attachment/parrotts-chart-of-emotion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Songs Hit Prediction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03322"/>
            <a:ext cx="3310136" cy="1371600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 smtClean="0"/>
              <a:t>Submitted By:</a:t>
            </a:r>
          </a:p>
          <a:p>
            <a:pPr algn="r"/>
            <a:r>
              <a:rPr lang="en-US" dirty="0" err="1" smtClean="0"/>
              <a:t>Payal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r>
              <a:rPr lang="en-US" dirty="0" smtClean="0"/>
              <a:t> (302/CO/11)</a:t>
            </a:r>
          </a:p>
          <a:p>
            <a:pPr algn="r"/>
            <a:r>
              <a:rPr lang="en-US" dirty="0" err="1" smtClean="0"/>
              <a:t>Pramit</a:t>
            </a:r>
            <a:r>
              <a:rPr lang="en-US" dirty="0" smtClean="0"/>
              <a:t> </a:t>
            </a:r>
            <a:r>
              <a:rPr lang="en-US" dirty="0" err="1" smtClean="0"/>
              <a:t>Mallick</a:t>
            </a:r>
            <a:r>
              <a:rPr lang="en-US" dirty="0" smtClean="0"/>
              <a:t> (306/CO/11)</a:t>
            </a:r>
          </a:p>
          <a:p>
            <a:pPr algn="r"/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Duggal</a:t>
            </a:r>
            <a:r>
              <a:rPr lang="en-US" dirty="0" smtClean="0"/>
              <a:t> (311/CO/11)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62068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B-Tech Project Presentation</a:t>
            </a:r>
            <a:endParaRPr lang="en-IN" sz="3200" b="1" cap="small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99792" y="3933056"/>
            <a:ext cx="5112568" cy="720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 : </a:t>
            </a:r>
            <a:r>
              <a:rPr lang="en-IN" b="1" dirty="0" smtClean="0"/>
              <a:t>Dr. </a:t>
            </a:r>
            <a:r>
              <a:rPr lang="en-IN" b="1" dirty="0" err="1" smtClean="0"/>
              <a:t>Shampa</a:t>
            </a:r>
            <a:r>
              <a:rPr lang="en-IN" b="1" dirty="0" smtClean="0"/>
              <a:t> </a:t>
            </a:r>
            <a:r>
              <a:rPr lang="en-IN" b="1" dirty="0" err="1" smtClean="0"/>
              <a:t>Chakraverty</a:t>
            </a:r>
            <a:endParaRPr lang="en-IN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7" descr="File:Netaji Subhas Institute of Technology (emblem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412776"/>
            <a:ext cx="1296144" cy="121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412776"/>
            <a:ext cx="7778824" cy="22524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2"/>
            </a:pPr>
            <a:r>
              <a:rPr lang="en-IN" sz="2000" dirty="0" smtClean="0"/>
              <a:t>Extracting audio features using </a:t>
            </a:r>
            <a:r>
              <a:rPr lang="en-IN" sz="2000" dirty="0" err="1" smtClean="0"/>
              <a:t>Echonest</a:t>
            </a:r>
            <a:r>
              <a:rPr lang="en-IN" sz="2000" dirty="0" smtClean="0"/>
              <a:t> API</a:t>
            </a: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2"/>
            </a:pPr>
            <a:r>
              <a:rPr lang="en-US" sz="2000" dirty="0" smtClean="0"/>
              <a:t>Following features are found for each song using the </a:t>
            </a:r>
            <a:r>
              <a:rPr lang="en-US" sz="2000" dirty="0" err="1" smtClean="0"/>
              <a:t>EchoNest</a:t>
            </a:r>
            <a:r>
              <a:rPr lang="en-US" sz="2000" dirty="0" smtClean="0"/>
              <a:t> API :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000" dirty="0" err="1" smtClean="0"/>
              <a:t>Acousticness</a:t>
            </a:r>
            <a:r>
              <a:rPr lang="en-US" sz="2000" dirty="0" smtClean="0"/>
              <a:t>, </a:t>
            </a:r>
            <a:r>
              <a:rPr lang="en-US" sz="2000" dirty="0" err="1" smtClean="0"/>
              <a:t>danceability</a:t>
            </a:r>
            <a:r>
              <a:rPr lang="en-US" sz="2000" dirty="0" smtClean="0"/>
              <a:t>, etc.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9040"/>
            <a:ext cx="889593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124744"/>
            <a:ext cx="7778824" cy="22524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3"/>
            </a:pPr>
            <a:r>
              <a:rPr lang="en-IN" sz="2000" dirty="0" smtClean="0"/>
              <a:t>Extracting Lyrics using python package ‘songtext-0.1.3’ and its </a:t>
            </a:r>
            <a:r>
              <a:rPr lang="en-IN" sz="2000" dirty="0" err="1" smtClean="0"/>
              <a:t>LyricsWiki</a:t>
            </a:r>
            <a:r>
              <a:rPr lang="en-IN" sz="2000" dirty="0" smtClean="0"/>
              <a:t> API 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14554"/>
            <a:ext cx="4929222" cy="440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628800"/>
            <a:ext cx="7778824" cy="453650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r>
              <a:rPr lang="en-IN" sz="2000" dirty="0" smtClean="0"/>
              <a:t>Next we calculated and ranked all the words of all the songs by its TF-IDF (There are 100 songs in a year). </a:t>
            </a: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endParaRPr lang="en-IN" sz="2000" dirty="0" smtClean="0"/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r>
              <a:rPr lang="en-IN" sz="2000" dirty="0" smtClean="0"/>
              <a:t>We used </a:t>
            </a:r>
            <a:r>
              <a:rPr lang="en-IN" sz="2000" b="1" dirty="0" smtClean="0"/>
              <a:t>Latent Semantic Analysis and inputs form </a:t>
            </a:r>
            <a:r>
              <a:rPr lang="en-IN" sz="2000" b="1" dirty="0" err="1" smtClean="0"/>
              <a:t>WordNet</a:t>
            </a:r>
            <a:r>
              <a:rPr lang="en-IN" sz="2000" b="1" dirty="0" smtClean="0"/>
              <a:t> </a:t>
            </a:r>
            <a:r>
              <a:rPr lang="en-IN" sz="2000" dirty="0" smtClean="0"/>
              <a:t>to give a measure of similarity between two words. </a:t>
            </a: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endParaRPr lang="en-IN" sz="2000" dirty="0" smtClean="0"/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r>
              <a:rPr lang="en-US" sz="2000" dirty="0" smtClean="0"/>
              <a:t>Find the similarity index of top 20 words (according to TF-IDF) with the 6 primary emotions of Parrot’s Emotion Classification.</a:t>
            </a:r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endParaRPr lang="en-US" sz="2000" dirty="0" smtClean="0"/>
          </a:p>
          <a:p>
            <a:pPr marL="457200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 startAt="4"/>
            </a:pPr>
            <a:r>
              <a:rPr lang="en-US" sz="2000" dirty="0" smtClean="0"/>
              <a:t>Add the above similarity index multiplied by the TF-IDF to the corresponding emotion in emotion vector.</a:t>
            </a: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2780928"/>
            <a:ext cx="295232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556792"/>
            <a:ext cx="8676456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IN" sz="2900" dirty="0" smtClean="0"/>
              <a:t>Ex – Suppose a song has the word ‘lover’ in it and the emotion vector of the song be assumed to be [0,0,0,0,0,0] (0-for each of the emotions love, joy, sadness, anger, surprise, fear)</a:t>
            </a:r>
          </a:p>
          <a:p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‘lover’ gives the following degrees of similarities with the primary emotions:</a:t>
            </a:r>
          </a:p>
          <a:p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Lover-Love  	</a:t>
            </a:r>
            <a:r>
              <a:rPr lang="en-IN" sz="2900" dirty="0" smtClean="0">
                <a:solidFill>
                  <a:srgbClr val="FF0000"/>
                </a:solidFill>
              </a:rPr>
              <a:t> 0.7506343</a:t>
            </a:r>
          </a:p>
          <a:p>
            <a:endParaRPr lang="en-IN" sz="2900" dirty="0" smtClean="0"/>
          </a:p>
          <a:p>
            <a:r>
              <a:rPr lang="en-IN" sz="2900" dirty="0" smtClean="0"/>
              <a:t>Lover-Joy    	</a:t>
            </a:r>
            <a:r>
              <a:rPr lang="en-IN" sz="2900" dirty="0" smtClean="0">
                <a:solidFill>
                  <a:srgbClr val="FF0000"/>
                </a:solidFill>
              </a:rPr>
              <a:t> 0.17573524</a:t>
            </a:r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Lover-Sadness  	</a:t>
            </a:r>
            <a:r>
              <a:rPr lang="en-IN" sz="2900" dirty="0" smtClean="0">
                <a:solidFill>
                  <a:srgbClr val="FF0000"/>
                </a:solidFill>
              </a:rPr>
              <a:t>0.040953867</a:t>
            </a:r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Lover-Anger       	</a:t>
            </a:r>
            <a:r>
              <a:rPr lang="en-IN" sz="2900" dirty="0" smtClean="0">
                <a:solidFill>
                  <a:srgbClr val="FF0000"/>
                </a:solidFill>
              </a:rPr>
              <a:t>0.013633692</a:t>
            </a:r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Lover-Surprise	</a:t>
            </a:r>
            <a:r>
              <a:rPr lang="en-IN" sz="2900" dirty="0" smtClean="0">
                <a:solidFill>
                  <a:srgbClr val="FF0000"/>
                </a:solidFill>
              </a:rPr>
              <a:t>0.06152932</a:t>
            </a:r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Lover-Fear	</a:t>
            </a:r>
            <a:r>
              <a:rPr lang="en-IN" sz="2900" dirty="0" smtClean="0">
                <a:solidFill>
                  <a:srgbClr val="FF0000"/>
                </a:solidFill>
              </a:rPr>
              <a:t>0.09170411</a:t>
            </a:r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/>
            </a:r>
            <a:br>
              <a:rPr lang="en-IN" sz="2900" dirty="0" smtClean="0"/>
            </a:br>
            <a:r>
              <a:rPr lang="en-IN" sz="2900" dirty="0" smtClean="0"/>
              <a:t>So, here we see that ‘lover’ gives maximum similarity with the emotion Love, so we multiply 0.7506343 with ‘lover’ ‘s TF-IDF (say 0.1) and add it to the emotion vector.</a:t>
            </a:r>
          </a:p>
          <a:p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So, the emotion vector becomes [0.07506343,0,0,0,0,0]</a:t>
            </a:r>
          </a:p>
          <a:p>
            <a:r>
              <a:rPr lang="en-IN" sz="2900" dirty="0" smtClean="0"/>
              <a:t/>
            </a:r>
            <a:br>
              <a:rPr lang="en-IN" sz="2900" dirty="0" smtClean="0"/>
            </a:br>
            <a:endParaRPr lang="en-IN" sz="2900" dirty="0" smtClean="0"/>
          </a:p>
          <a:p>
            <a:r>
              <a:rPr lang="en-IN" sz="2900" dirty="0" smtClean="0"/>
              <a:t>This way, we calculate the emotion vector for each of the songs</a:t>
            </a:r>
          </a:p>
          <a:p>
            <a:r>
              <a:rPr lang="en-IN" sz="2000" dirty="0" smtClean="0"/>
              <a:t/>
            </a:r>
            <a:br>
              <a:rPr lang="en-IN" sz="2000" dirty="0" smtClean="0"/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63888" y="2924944"/>
            <a:ext cx="19442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2120" y="2852936"/>
            <a:ext cx="2952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Maximum Similarity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4412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Now, we are ready with our final dataset i.e. songs with 17 features containing  both acoustic and lyrical as well.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'song_rank','acousticness','danceability','duration','energy','key','liveness','loudness','mode','speechiness','time_signature','valence','love','joy','surprise','anger','sadness','fear'.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usable</a:t>
            </a:r>
            <a:r>
              <a:rPr kumimoji="0" lang="en-US" sz="3000" b="0" i="0" u="none" strike="noStrike" kern="1200" cap="sm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dataset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28092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Applying Classifiers: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1428736"/>
            <a:ext cx="7778824" cy="4628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To have a visual intuition, we attempt to reduce the number of features from 17 to 2 using PCA (Principle Component Analysis)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Pramit\Dropbox\BTP\Screenshots\PCAandRegression1950_2009.jpg"/>
          <p:cNvPicPr>
            <a:picLocks noChangeAspect="1" noChangeArrowheads="1"/>
          </p:cNvPicPr>
          <p:nvPr/>
        </p:nvPicPr>
        <p:blipFill>
          <a:blip r:embed="rId2"/>
          <a:srcRect l="11566" t="18750" r="4429" b="8007"/>
          <a:stretch>
            <a:fillRect/>
          </a:stretch>
        </p:blipFill>
        <p:spPr bwMode="auto">
          <a:xfrm>
            <a:off x="785786" y="3000372"/>
            <a:ext cx="7429552" cy="3641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PCA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we were not able to visually locate a clear dividing line among the classes in the dataset, we discard this approach.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Hence, we take the entire 17 features vectors into account instead of reduced features.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Initial run on The entire dataset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19644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On running the classifiers on the entire dataset from 1950-2010, we obtained the following results.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We can see all the classifiers have performed poorly. This is because we have not considered any temporal </a:t>
            </a:r>
            <a:r>
              <a:rPr lang="en-US" sz="2000" dirty="0" err="1" smtClean="0"/>
              <a:t>dependecy</a:t>
            </a:r>
            <a:r>
              <a:rPr lang="en-US" sz="2000" dirty="0" smtClean="0"/>
              <a:t> to the ranks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3918421"/>
          <a:ext cx="8352928" cy="226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Lyrics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Audio+Lyrics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0.513788098694</a:t>
                      </a:r>
                      <a:b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0.503628447025</a:t>
                      </a:r>
                      <a:b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0.510885341074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0.515239477504</a:t>
                      </a:r>
                      <a:b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0.502177068215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0.502177068215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SVM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0.505079825835</a:t>
                      </a:r>
                      <a:b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0.518142235123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0.500725689405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Applying Classifiers: Linear regression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4628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Using linear regression we get the prediction for the test data and we take a threshold value of 0.5, i.e. if the prediction of the value is &lt;0.5, then we classify it as Class 0 otherwise Class 1.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Accuracy Percentage =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The maximum accuracy obtained on any decade was in 2000-2010, when it was 58% while considering lyrics only.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Payal\Downloads\CodeCogsEq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066" y="3861048"/>
            <a:ext cx="2724150" cy="40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Outline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Previous Works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Our Contribution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Experiments and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Times New Roman" pitchFamily="18" charset="0"/>
              </a:rPr>
              <a:t>Future Work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Applying Classifiers: Logistic regression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4628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The logistic classifier returns the probability that the test sample belongs to class 1. If it is &gt; 0.5, then we say it is class 1 else in class 0.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The maximum accuracy obtained using this classifier was 0.57857 obtained for 1980-90 decade using audio and lyrics features.</a:t>
            </a: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Applying Classifiers: Support Vector Machines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4628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SVM classifies data points by dividing the training data into a set of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hyperplanes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while maximizing the distance to the nearest training data point of any class.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000" dirty="0" smtClean="0"/>
              <a:t>The maximum accuracy obtained was 0.6 obtained for the 1960-70 decade using audio as well as lyric features.</a:t>
            </a: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 Comparisons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12443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2000" u="sng" baseline="0" dirty="0" smtClean="0"/>
              <a:t>Using</a:t>
            </a:r>
            <a:r>
              <a:rPr lang="en-US" sz="2000" u="sng" dirty="0" smtClean="0"/>
              <a:t> Audio Features Only</a:t>
            </a:r>
            <a:r>
              <a:rPr lang="en-US" sz="2000" dirty="0" smtClean="0"/>
              <a:t>:</a:t>
            </a:r>
          </a:p>
          <a:p>
            <a:pPr marL="914400" lvl="1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000" dirty="0" smtClean="0"/>
              <a:t>Notice the drop in accuracy in the 1980-90 decade.		</a:t>
            </a: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25552"/>
            <a:ext cx="82402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Callout 11"/>
          <p:cNvSpPr/>
          <p:nvPr/>
        </p:nvSpPr>
        <p:spPr>
          <a:xfrm>
            <a:off x="4572000" y="2780928"/>
            <a:ext cx="2232248" cy="7920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The height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301" y="2564904"/>
            <a:ext cx="825515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 Comparisons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556792"/>
            <a:ext cx="7778824" cy="1244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2000" u="sng" baseline="0" dirty="0" smtClean="0"/>
              <a:t>Using</a:t>
            </a:r>
            <a:r>
              <a:rPr lang="en-US" sz="2000" u="sng" dirty="0" smtClean="0"/>
              <a:t> Lyric Features Only</a:t>
            </a:r>
            <a:r>
              <a:rPr lang="en-US" sz="2000" dirty="0" smtClean="0"/>
              <a:t>:		</a:t>
            </a: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55976" y="3717032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Callout 9"/>
          <p:cNvSpPr/>
          <p:nvPr/>
        </p:nvSpPr>
        <p:spPr>
          <a:xfrm>
            <a:off x="4572000" y="2780928"/>
            <a:ext cx="2232248" cy="7920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The drop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 Comparisons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556792"/>
            <a:ext cx="7778824" cy="1244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2000" u="sng" baseline="0" dirty="0" smtClean="0"/>
              <a:t>Using</a:t>
            </a:r>
            <a:r>
              <a:rPr lang="en-US" sz="2000" u="sng" dirty="0" smtClean="0"/>
              <a:t> Lyric + Audio Features</a:t>
            </a:r>
            <a:r>
              <a:rPr lang="en-US" sz="2000" dirty="0" smtClean="0"/>
              <a:t>:		</a:t>
            </a: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000" baseline="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76648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4067944" y="3068960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Callout 12"/>
          <p:cNvSpPr/>
          <p:nvPr/>
        </p:nvSpPr>
        <p:spPr>
          <a:xfrm>
            <a:off x="4644008" y="2132856"/>
            <a:ext cx="2232248" cy="7920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cancel led the drop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Inferences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7778824" cy="4628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We can clearly see in the case of SVM classifier, the height cancelled the drop for the 1980-90 decade. 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So we can say the </a:t>
            </a:r>
            <a:r>
              <a:rPr lang="en-US" sz="2000" b="1" dirty="0" smtClean="0"/>
              <a:t>logistic regression </a:t>
            </a:r>
            <a:r>
              <a:rPr lang="en-US" sz="2000" dirty="0" smtClean="0"/>
              <a:t>classifier got more </a:t>
            </a:r>
            <a:r>
              <a:rPr lang="en-US" sz="2000" b="1" dirty="0" smtClean="0"/>
              <a:t>robust</a:t>
            </a:r>
            <a:r>
              <a:rPr lang="en-US" sz="2000" dirty="0" smtClean="0"/>
              <a:t> if we consider both the audio as well as lyric features.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The same cannot be said in case of other classifiers, which have many fluctuations from decade to decade.</a:t>
            </a:r>
            <a:endParaRPr lang="en-IN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11560" y="33265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 of accuracy of classifiers using audio and lyric features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4509120"/>
            <a:ext cx="7778824" cy="19442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In this plot, we consider the average accuracies of each of the decades.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The linear model doesn’t show any improvement, but the logistic and SVM models show improvement when we include both the audio and lyrical features.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200800" cy="34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Emotion Analysis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412776"/>
            <a:ext cx="7778824" cy="15323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We plot the degrees of emotional quotient of each of the primary emotions i.e. Love/Joy/Surprise/anger/sadness/fear, in each of the decade.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714620"/>
            <a:ext cx="631228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5325616"/>
            <a:ext cx="7778824" cy="15323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As we expected, the </a:t>
            </a:r>
            <a:r>
              <a:rPr lang="en-IN" sz="2000" b="1" dirty="0" smtClean="0"/>
              <a:t>most</a:t>
            </a:r>
            <a:r>
              <a:rPr lang="en-IN" sz="2000" dirty="0" smtClean="0"/>
              <a:t> sung-about emotion is ‘</a:t>
            </a:r>
            <a:r>
              <a:rPr lang="en-IN" sz="2000" b="1" dirty="0" smtClean="0"/>
              <a:t>Love</a:t>
            </a:r>
            <a:r>
              <a:rPr lang="en-IN" sz="2000" dirty="0" smtClean="0"/>
              <a:t>’ followed by either ‘Surprise’ or ‘Fear’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7544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Features Analysis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196752"/>
            <a:ext cx="7778824" cy="15323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The weights of the features of the trained Linear Regression model give us some clues.</a:t>
            </a: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725144"/>
            <a:ext cx="7778824" cy="21328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000" dirty="0" smtClean="0"/>
              <a:t>we see that anger is the one emotion and feature that contributes the most towards prediction but also make the song unpopular.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Surprise has maximum positive weight thus mainly responsible for popularity.</a:t>
            </a: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IN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000" dirty="0" smtClean="0"/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8"/>
            <a:ext cx="539506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Some other analysis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7467600" cy="12961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Plot the artist location on a </a:t>
            </a:r>
            <a:r>
              <a:rPr lang="en-US" dirty="0" err="1" smtClean="0"/>
              <a:t>heatmap</a:t>
            </a:r>
            <a:r>
              <a:rPr lang="en-US" dirty="0" smtClean="0"/>
              <a:t> to identify the location from where most of the hit songs originate.</a:t>
            </a:r>
            <a:endParaRPr lang="en-IN" dirty="0" smtClean="0"/>
          </a:p>
          <a:p>
            <a:pPr algn="just"/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143116"/>
            <a:ext cx="5286412" cy="300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42910" y="5357826"/>
            <a:ext cx="7467600" cy="129614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lvl="1" algn="just"/>
            <a:r>
              <a:rPr lang="en-US" sz="2400" dirty="0" smtClean="0"/>
              <a:t>Circles in image given in previous slide shows that majority of artists belongs to areas like</a:t>
            </a:r>
            <a:r>
              <a:rPr lang="en-IN" sz="2400" dirty="0" smtClean="0"/>
              <a:t> east and west coast of USA, United Kingdom and Eastern coast of Australia</a:t>
            </a:r>
            <a:r>
              <a:rPr lang="en-IN" sz="17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Why songs hit prediction is important?</a:t>
            </a:r>
          </a:p>
          <a:p>
            <a:pPr lvl="1" algn="just"/>
            <a:r>
              <a:rPr lang="en-US" dirty="0" smtClean="0"/>
              <a:t>To benefit Record Companies before releasing their songs.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What exactly was the reason that fuelled the Beatles’ or any other band rise to fame?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Is there any Intrinsic quality in music that predisposes it to greatness?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Motivation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Some other analysis(Cont.)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74676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IN" dirty="0" smtClean="0"/>
              <a:t>Analysis done using K-means Clustering </a:t>
            </a:r>
          </a:p>
          <a:p>
            <a:pPr algn="just">
              <a:buNone/>
            </a:pPr>
            <a:endParaRPr lang="en-US" sz="2000" dirty="0" smtClean="0"/>
          </a:p>
          <a:p>
            <a:pPr lvl="1" algn="just"/>
            <a:r>
              <a:rPr lang="en-IN" sz="2000" dirty="0" smtClean="0"/>
              <a:t>We classify the songs into clusters on the basis of its acoustic features and analyze its results. Experimentation, we used 7 clusters </a:t>
            </a:r>
            <a:r>
              <a:rPr lang="en-IN" sz="2000" dirty="0" err="1" smtClean="0"/>
              <a:t>centroids</a:t>
            </a: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/>
            <a:r>
              <a:rPr lang="en-US" sz="2000" dirty="0" smtClean="0"/>
              <a:t>These clusters correspond to various genres of music as the it can be assumed with little margin of error that music of a genre must have similar acoustic features.</a:t>
            </a:r>
          </a:p>
          <a:p>
            <a:pPr lvl="1" algn="just">
              <a:buNone/>
            </a:pPr>
            <a:endParaRPr lang="en-US" sz="2000" dirty="0" smtClean="0"/>
          </a:p>
          <a:p>
            <a:pPr lvl="1" algn="just"/>
            <a:endParaRPr lang="en-IN" sz="2000" dirty="0" smtClean="0"/>
          </a:p>
          <a:p>
            <a:pPr lvl="1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Some other analysis(Cont.)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3717032"/>
            <a:ext cx="7467600" cy="5040560"/>
          </a:xfrm>
        </p:spPr>
        <p:txBody>
          <a:bodyPr>
            <a:normAutofit/>
          </a:bodyPr>
          <a:lstStyle/>
          <a:p>
            <a:pPr lvl="1" algn="just"/>
            <a:r>
              <a:rPr lang="en-US" sz="1700" dirty="0" smtClean="0"/>
              <a:t>In the above figure, it is seen that all of the songs by ‘Carpenters’ can be classified only in three categories.</a:t>
            </a:r>
          </a:p>
          <a:p>
            <a:pPr lvl="1" algn="just"/>
            <a:r>
              <a:rPr lang="en-US" sz="1700" dirty="0" smtClean="0"/>
              <a:t>This confirms the notion that a particular artist usually makes music specific to certain genres mostly.</a:t>
            </a:r>
          </a:p>
          <a:p>
            <a:pPr algn="just">
              <a:buNone/>
            </a:pPr>
            <a:endParaRPr lang="en-IN" sz="20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05678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found that the combination of both audio &amp; lyrical features provides us with a more robust metric for prediction than their individual contributions.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Though the SVM model gave the highest accuracy in a particular decade, the Logistic Regression gave the most consistent prediction.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Improvements &amp; Future Work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algn="just"/>
            <a:r>
              <a:rPr lang="en-US" dirty="0" smtClean="0"/>
              <a:t>We can use the entire hierarchy of Parrott’s emotion classification for emotional analysis.</a:t>
            </a:r>
          </a:p>
          <a:p>
            <a:pPr algn="just"/>
            <a:r>
              <a:rPr lang="en-US" dirty="0" smtClean="0"/>
              <a:t>We can use a better scientific temporal division for predictions than the decade-wise analysis.</a:t>
            </a:r>
          </a:p>
          <a:p>
            <a:pPr algn="just"/>
            <a:r>
              <a:rPr lang="en-US" dirty="0" smtClean="0"/>
              <a:t>The locations of the artists could also be considered as parameters to the model.</a:t>
            </a:r>
          </a:p>
          <a:p>
            <a:pPr algn="just"/>
            <a:r>
              <a:rPr lang="en-US" dirty="0" smtClean="0"/>
              <a:t>One could also mine cultural and social emotions from news, social media to see if it impacts the short term ranking of a song.</a:t>
            </a: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136904" cy="580526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IN" sz="1400" dirty="0" smtClean="0"/>
              <a:t>[1] R. </a:t>
            </a:r>
            <a:r>
              <a:rPr lang="en-IN" sz="1400" dirty="0" err="1" smtClean="0"/>
              <a:t>Dhanaraj</a:t>
            </a:r>
            <a:r>
              <a:rPr lang="en-IN" sz="1400" dirty="0" smtClean="0"/>
              <a:t> and B. Logan. Automatic prediction of hit songs. In Proceedings of the International Conference on Music Information Retrieval, pages 488{91, 2005. 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[2] F. </a:t>
            </a:r>
            <a:r>
              <a:rPr lang="en-IN" sz="1400" dirty="0" err="1" smtClean="0"/>
              <a:t>Pachet</a:t>
            </a:r>
            <a:r>
              <a:rPr lang="en-IN" sz="1400" dirty="0" smtClean="0"/>
              <a:t> and P. Roy. Hit song science is not yet a science. In Proc. of the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International Conference on Music Information Retrieval (ISMIR 2008), pages 355{360, 2008. 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[3] Ni, Y., Santos-Rodriguez, R., </a:t>
            </a:r>
            <a:r>
              <a:rPr lang="en-IN" sz="1400" dirty="0" err="1" smtClean="0"/>
              <a:t>Mcvicar</a:t>
            </a:r>
            <a:r>
              <a:rPr lang="en-IN" sz="1400" dirty="0" smtClean="0"/>
              <a:t>, M., &amp; De </a:t>
            </a:r>
            <a:r>
              <a:rPr lang="en-IN" sz="1400" dirty="0" err="1" smtClean="0"/>
              <a:t>Bie</a:t>
            </a:r>
            <a:r>
              <a:rPr lang="en-IN" sz="1400" dirty="0" smtClean="0"/>
              <a:t>, T.: The T Hit Song Science Once Again a Science? In: 4th International Workshop on Machine Learning and Music Learning from Musical Structure, (2011)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[4] C. Burges. A Tutorial on Support Vector Machines for Pattern Recognition. Data Mining and Knowledge Discovery, 2(2):121–167, 1998.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[5] B. Logan, A. </a:t>
            </a:r>
            <a:r>
              <a:rPr lang="en-IN" sz="1400" dirty="0" err="1" smtClean="0"/>
              <a:t>Kositsky</a:t>
            </a:r>
            <a:r>
              <a:rPr lang="en-IN" sz="1400" dirty="0" smtClean="0"/>
              <a:t>, and P. Moreno. Semantic analysis of song lyrics. In ICME 2004,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[6] G. </a:t>
            </a:r>
            <a:r>
              <a:rPr lang="en-IN" sz="1400" dirty="0" err="1" smtClean="0"/>
              <a:t>Tzanetakis</a:t>
            </a:r>
            <a:r>
              <a:rPr lang="en-IN" sz="1400" dirty="0" smtClean="0"/>
              <a:t> and P. Cook. Musical genre </a:t>
            </a:r>
            <a:r>
              <a:rPr lang="en-IN" sz="1400" dirty="0" err="1" smtClean="0"/>
              <a:t>classifation</a:t>
            </a:r>
            <a:r>
              <a:rPr lang="en-IN" sz="1400" dirty="0" smtClean="0"/>
              <a:t> of audio signals. Speech and Audio Processing, IEEE transactions on, 10(5):293{302, 2002.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[7] T. </a:t>
            </a:r>
            <a:r>
              <a:rPr lang="en-IN" sz="1400" dirty="0" err="1" smtClean="0"/>
              <a:t>Jehan</a:t>
            </a:r>
            <a:r>
              <a:rPr lang="en-IN" sz="1400" dirty="0" smtClean="0"/>
              <a:t> and D. </a:t>
            </a:r>
            <a:r>
              <a:rPr lang="en-IN" sz="1400" dirty="0" err="1" smtClean="0"/>
              <a:t>DesRoches</a:t>
            </a:r>
            <a:r>
              <a:rPr lang="en-IN" sz="1400" dirty="0" smtClean="0"/>
              <a:t>. </a:t>
            </a:r>
            <a:r>
              <a:rPr lang="en-IN" sz="1400" dirty="0" err="1" smtClean="0"/>
              <a:t>EchoNest</a:t>
            </a:r>
            <a:r>
              <a:rPr lang="en-IN" sz="1400" dirty="0" smtClean="0"/>
              <a:t> Analyzer Documentation, 2012. URL developer.echonest.com/docs/v4/_static/AnalyzeDocumentation.pdf.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[8] D. </a:t>
            </a:r>
            <a:r>
              <a:rPr lang="en-IN" sz="1400" dirty="0" err="1" smtClean="0"/>
              <a:t>Herremans</a:t>
            </a:r>
            <a:r>
              <a:rPr lang="en-IN" sz="1400" dirty="0" smtClean="0"/>
              <a:t>, K. </a:t>
            </a:r>
            <a:r>
              <a:rPr lang="en-IN" sz="1400" dirty="0" err="1" smtClean="0"/>
              <a:t>Sorensen</a:t>
            </a:r>
            <a:r>
              <a:rPr lang="en-IN" sz="1400" dirty="0" smtClean="0"/>
              <a:t>, and D. Martens. </a:t>
            </a:r>
            <a:r>
              <a:rPr lang="en-IN" sz="1400" dirty="0" err="1" smtClean="0"/>
              <a:t>Classi_cation</a:t>
            </a:r>
            <a:r>
              <a:rPr lang="en-IN" sz="1400" dirty="0" smtClean="0"/>
              <a:t> and generation of composer </a:t>
            </a:r>
            <a:r>
              <a:rPr lang="en-IN" sz="1400" dirty="0" err="1" smtClean="0"/>
              <a:t>speci_c</a:t>
            </a:r>
            <a:r>
              <a:rPr lang="en-IN" sz="1400" dirty="0" smtClean="0"/>
              <a:t> music. Working paper - University of Antwerp, 2013.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[9] van </a:t>
            </a:r>
            <a:r>
              <a:rPr lang="en-IN" sz="1400" dirty="0" err="1" smtClean="0"/>
              <a:t>Zaanen</a:t>
            </a:r>
            <a:r>
              <a:rPr lang="en-IN" sz="1400" dirty="0" smtClean="0"/>
              <a:t>, Menno; </a:t>
            </a:r>
            <a:r>
              <a:rPr lang="en-IN" sz="1400" dirty="0" err="1" smtClean="0"/>
              <a:t>Kanters</a:t>
            </a:r>
            <a:r>
              <a:rPr lang="en-IN" sz="1400" dirty="0" smtClean="0"/>
              <a:t>, P.H.M Automatic mood classification using </a:t>
            </a:r>
            <a:r>
              <a:rPr lang="en-IN" sz="1400" dirty="0" err="1" smtClean="0"/>
              <a:t>tf</a:t>
            </a:r>
            <a:r>
              <a:rPr lang="en-IN" sz="1400" dirty="0" smtClean="0"/>
              <a:t>*</a:t>
            </a:r>
            <a:r>
              <a:rPr lang="en-IN" sz="1400" dirty="0" err="1" smtClean="0"/>
              <a:t>idf</a:t>
            </a:r>
            <a:r>
              <a:rPr lang="en-IN" sz="1400" dirty="0" smtClean="0"/>
              <a:t> based on lyrics. 11th International Society for Music Information Retrieval Conference (ISMIR 2010)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[10] </a:t>
            </a:r>
            <a:r>
              <a:rPr lang="en-IN" sz="1400" dirty="0" err="1" smtClean="0"/>
              <a:t>Lushan</a:t>
            </a:r>
            <a:r>
              <a:rPr lang="en-IN" sz="1400" dirty="0" smtClean="0"/>
              <a:t> Han, </a:t>
            </a:r>
            <a:r>
              <a:rPr lang="en-IN" sz="1400" dirty="0" err="1" smtClean="0"/>
              <a:t>Abhay</a:t>
            </a:r>
            <a:r>
              <a:rPr lang="en-IN" sz="1400" dirty="0" smtClean="0"/>
              <a:t> </a:t>
            </a:r>
            <a:r>
              <a:rPr lang="en-IN" sz="1400" dirty="0" err="1" smtClean="0"/>
              <a:t>Kashyap</a:t>
            </a:r>
            <a:r>
              <a:rPr lang="en-IN" sz="1400" dirty="0" smtClean="0"/>
              <a:t>, Tim </a:t>
            </a:r>
            <a:r>
              <a:rPr lang="en-IN" sz="1400" dirty="0" err="1" smtClean="0"/>
              <a:t>Finin</a:t>
            </a:r>
            <a:r>
              <a:rPr lang="en-IN" sz="1400" dirty="0" smtClean="0"/>
              <a:t>, James Mayfield and </a:t>
            </a:r>
            <a:r>
              <a:rPr lang="en-IN" sz="1400" dirty="0" err="1" smtClean="0"/>
              <a:t>JonathanWeese</a:t>
            </a:r>
            <a:r>
              <a:rPr lang="en-IN" sz="1400" dirty="0" smtClean="0"/>
              <a:t>. UMBC EBIQUITY-CORE: Semantic Textual Similarity Systems. </a:t>
            </a:r>
          </a:p>
          <a:p>
            <a:pPr>
              <a:spcBef>
                <a:spcPts val="0"/>
              </a:spcBef>
            </a:pPr>
            <a:r>
              <a:rPr lang="en-IN" sz="1400" dirty="0" smtClean="0"/>
              <a:t>[11] </a:t>
            </a:r>
            <a:r>
              <a:rPr lang="en-IN" sz="1400" dirty="0" smtClean="0">
                <a:hlinkClick r:id="rId2"/>
              </a:rPr>
              <a:t>http://msaprilshowers.com/emotions/parrotts-classification-of-emotions-chart/attachment/parrotts-chart-of-emotions/</a:t>
            </a:r>
            <a:endParaRPr lang="en-IN" sz="1400" dirty="0" smtClean="0"/>
          </a:p>
          <a:p>
            <a:pPr>
              <a:spcBef>
                <a:spcPts val="0"/>
              </a:spcBef>
            </a:pPr>
            <a:r>
              <a:rPr lang="en-IN" sz="1400" dirty="0" smtClean="0"/>
              <a:t>[12] </a:t>
            </a:r>
            <a:r>
              <a:rPr lang="en-IN" sz="1400" dirty="0" smtClean="0">
                <a:hlinkClick r:id="rId3"/>
              </a:rPr>
              <a:t>http://www.billboard.com/charts/year-end/2014/hot-100-songs</a:t>
            </a:r>
            <a:endParaRPr lang="en-IN" sz="1400" dirty="0" smtClean="0"/>
          </a:p>
          <a:p>
            <a:pPr>
              <a:spcBef>
                <a:spcPts val="0"/>
              </a:spcBef>
              <a:buNone/>
            </a:pP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49289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</a:rPr>
              <a:t>Thank You</a:t>
            </a:r>
            <a:endParaRPr lang="en-IN" sz="5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Previous Works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err="1" smtClean="0"/>
              <a:t>Dhanaraj</a:t>
            </a:r>
            <a:r>
              <a:rPr lang="en-IN" sz="2400" dirty="0" smtClean="0"/>
              <a:t> and </a:t>
            </a:r>
            <a:r>
              <a:rPr lang="en-IN" sz="2400" dirty="0" err="1" smtClean="0"/>
              <a:t>logan</a:t>
            </a:r>
            <a:r>
              <a:rPr lang="en-IN" sz="2400" dirty="0" smtClean="0"/>
              <a:t> [1] explored the </a:t>
            </a:r>
            <a:r>
              <a:rPr lang="en-IN" sz="2400" b="1" dirty="0" smtClean="0"/>
              <a:t>use of support vector machine (SVM) and boosting classifiers </a:t>
            </a:r>
            <a:r>
              <a:rPr lang="en-IN" sz="2400" dirty="0" smtClean="0"/>
              <a:t>to distinguish </a:t>
            </a:r>
            <a:r>
              <a:rPr lang="en-IN" sz="2400" b="1" dirty="0" smtClean="0"/>
              <a:t>top 10 hits </a:t>
            </a:r>
            <a:r>
              <a:rPr lang="en-IN" sz="2400" dirty="0" smtClean="0"/>
              <a:t>from other songs in various styles based on </a:t>
            </a:r>
            <a:r>
              <a:rPr lang="en-IN" sz="2400" b="1" dirty="0" smtClean="0"/>
              <a:t>acoustic and Lyric- based features</a:t>
            </a:r>
            <a:r>
              <a:rPr lang="en-IN" sz="2400" dirty="0" smtClean="0"/>
              <a:t>.</a:t>
            </a: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.</a:t>
            </a:r>
            <a:r>
              <a:rPr lang="en-IN" sz="2400" dirty="0" err="1" smtClean="0"/>
              <a:t>Pachet</a:t>
            </a:r>
            <a:r>
              <a:rPr lang="en-IN" sz="2400" dirty="0" smtClean="0"/>
              <a:t> and Roy [2] tried to develop an accurate classification model for </a:t>
            </a:r>
            <a:r>
              <a:rPr lang="en-IN" sz="2400" b="1" dirty="0" smtClean="0"/>
              <a:t>low, medium or high popularity </a:t>
            </a:r>
            <a:r>
              <a:rPr lang="en-IN" sz="2400" dirty="0" smtClean="0"/>
              <a:t>based on </a:t>
            </a:r>
            <a:r>
              <a:rPr lang="en-IN" sz="2400" b="1" dirty="0" smtClean="0"/>
              <a:t>acoustic and human features but were unsuccessful. 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The experiment by Ni.et.al. [3] has more optimistic results when predicting if a song would reach a </a:t>
            </a:r>
            <a:r>
              <a:rPr lang="en-IN" sz="2400" b="1" dirty="0" smtClean="0"/>
              <a:t>top 5 position </a:t>
            </a:r>
            <a:r>
              <a:rPr lang="en-IN" sz="2400" dirty="0" smtClean="0"/>
              <a:t>on the UK top 40 singles chart compared to top 30-40 position. 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IN" sz="2400" dirty="0" smtClean="0"/>
              <a:t>Herremans.et.al [8] focuses on predicting whether a song is a “</a:t>
            </a:r>
            <a:r>
              <a:rPr lang="en-IN" sz="2400" b="1" dirty="0" smtClean="0"/>
              <a:t>top 10</a:t>
            </a:r>
            <a:r>
              <a:rPr lang="en-IN" sz="2400" dirty="0" smtClean="0"/>
              <a:t>” dance hit versus a lower listed position using </a:t>
            </a:r>
            <a:r>
              <a:rPr lang="en-IN" sz="2400" b="1" dirty="0" smtClean="0"/>
              <a:t>SVM classifier</a:t>
            </a:r>
            <a:r>
              <a:rPr lang="en-IN" sz="2400" dirty="0" smtClean="0"/>
              <a:t>.</a:t>
            </a: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003232" cy="499715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To find all the </a:t>
            </a:r>
            <a:r>
              <a:rPr lang="en-US" sz="2000" dirty="0" smtClean="0"/>
              <a:t>features </a:t>
            </a:r>
            <a:r>
              <a:rPr lang="en-US" sz="2000" dirty="0" smtClean="0"/>
              <a:t>that distinguish a Hit song from a non-hit one.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Using the set of features, we aim to classify any given new song as a potential hit or not by using the following classifiers</a:t>
            </a:r>
          </a:p>
          <a:p>
            <a:pPr lvl="1"/>
            <a:r>
              <a:rPr lang="en-US" sz="1700" dirty="0" smtClean="0"/>
              <a:t>Linear Regression</a:t>
            </a:r>
          </a:p>
          <a:p>
            <a:pPr lvl="1"/>
            <a:r>
              <a:rPr lang="en-US" sz="1700" dirty="0" smtClean="0"/>
              <a:t>Logistic Regression</a:t>
            </a:r>
          </a:p>
          <a:p>
            <a:pPr lvl="1"/>
            <a:r>
              <a:rPr lang="en-US" sz="1700" dirty="0" smtClean="0"/>
              <a:t>Support Vector Machines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To find the best classifier with high rate of accuracy to make a prediction.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Audio features, we used an product API called </a:t>
            </a:r>
            <a:r>
              <a:rPr lang="en-US" dirty="0" err="1" smtClean="0"/>
              <a:t>EchoNest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Lyrical features, we used a novel approach of emotion classification using Parrott’s hierarchy.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Parrott’s Emotion Classification</a:t>
            </a:r>
            <a:endParaRPr lang="en-US" dirty="0"/>
          </a:p>
        </p:txBody>
      </p:sp>
      <p:pic>
        <p:nvPicPr>
          <p:cNvPr id="4" name="Content Placeholder 3" descr="http://www.internetactu.net/wp-content/uploads/2013/09/Parrott_Model_b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00105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85786" y="3728256"/>
            <a:ext cx="7128792" cy="245870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193317" y="714356"/>
            <a:ext cx="1813465" cy="2569746"/>
          </a:xfrm>
          <a:prstGeom prst="flowChartMagneticDisk">
            <a:avLst/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cs typeface="Arial" pitchFamily="34" charset="0"/>
              </a:rPr>
              <a:t>Dataset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cs typeface="Arial" pitchFamily="34" charset="0"/>
              </a:rPr>
              <a:t>Collection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3974982" y="2966850"/>
            <a:ext cx="312666" cy="1031071"/>
          </a:xfrm>
          <a:prstGeom prst="downArrow">
            <a:avLst>
              <a:gd name="adj1" fmla="val 50000"/>
              <a:gd name="adj2" fmla="val 8125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54785" y="4283448"/>
            <a:ext cx="1422632" cy="1110384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Songs Collection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584150" y="4283448"/>
            <a:ext cx="1750931" cy="1110384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Pre-processing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194913" y="4283448"/>
            <a:ext cx="1422632" cy="1110384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Feature Collection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2677417" y="4759327"/>
            <a:ext cx="906732" cy="285527"/>
          </a:xfrm>
          <a:prstGeom prst="rightArrow">
            <a:avLst>
              <a:gd name="adj1" fmla="val 50000"/>
              <a:gd name="adj2" fmla="val 80556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5288181" y="4759327"/>
            <a:ext cx="906732" cy="285527"/>
          </a:xfrm>
          <a:prstGeom prst="rightArrow">
            <a:avLst>
              <a:gd name="adj1" fmla="val 50000"/>
              <a:gd name="adj2" fmla="val 80556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Dataset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836712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Song Collection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have taken the dataset from billboards.com</a:t>
            </a:r>
            <a:endParaRPr lang="en-IN" sz="1800" i="1" dirty="0" smtClean="0"/>
          </a:p>
          <a:p>
            <a:pPr lvl="1"/>
            <a:r>
              <a:rPr lang="en-IN" sz="1800" b="1" i="1" dirty="0" smtClean="0"/>
              <a:t>Billboard</a:t>
            </a:r>
            <a:r>
              <a:rPr lang="en-IN" sz="1800" b="1" dirty="0" smtClean="0"/>
              <a:t> Year-End</a:t>
            </a:r>
            <a:r>
              <a:rPr lang="en-IN" sz="1800" dirty="0" smtClean="0"/>
              <a:t> charts are a cumulative measure of a single or album’s performance in the United States. Year-end charts were calculated by an </a:t>
            </a:r>
            <a:r>
              <a:rPr lang="en-IN" sz="1800" b="1" dirty="0" smtClean="0"/>
              <a:t>inverse-point system </a:t>
            </a:r>
            <a:r>
              <a:rPr lang="en-IN" sz="1800" dirty="0" smtClean="0"/>
              <a:t>based solely on a title's performance. Other factors including the total weeks a song spent on the chart and at its peak position were calculated into its year-end total.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IN" sz="1800" dirty="0" smtClean="0"/>
          </a:p>
          <a:p>
            <a:pPr lvl="1"/>
            <a:endParaRPr lang="en-IN" sz="1800" i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293096"/>
            <a:ext cx="46805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Dataset(Cont.)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1064</TotalTime>
  <Words>1521</Words>
  <Application>Microsoft Office PowerPoint</Application>
  <PresentationFormat>On-screen Show (4:3)</PresentationFormat>
  <Paragraphs>286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Songs Hit Prediction</vt:lpstr>
      <vt:lpstr>Outline</vt:lpstr>
      <vt:lpstr>Motivation</vt:lpstr>
      <vt:lpstr>Previous Works</vt:lpstr>
      <vt:lpstr>Objective</vt:lpstr>
      <vt:lpstr>Our Approach</vt:lpstr>
      <vt:lpstr>Parrott’s Emotion Classification</vt:lpstr>
      <vt:lpstr>Dataset</vt:lpstr>
      <vt:lpstr>Song Collection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PCA (contd.)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Some other analysis</vt:lpstr>
      <vt:lpstr>Some other analysis(Cont.)</vt:lpstr>
      <vt:lpstr>Some other analysis(Cont.)</vt:lpstr>
      <vt:lpstr>Conclusion</vt:lpstr>
      <vt:lpstr>Improvements &amp; Future Work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 Hit Prediction</dc:title>
  <dc:creator>Payal</dc:creator>
  <cp:lastModifiedBy>Pramit</cp:lastModifiedBy>
  <cp:revision>112</cp:revision>
  <dcterms:created xsi:type="dcterms:W3CDTF">2015-03-19T06:57:18Z</dcterms:created>
  <dcterms:modified xsi:type="dcterms:W3CDTF">2015-05-26T06:09:53Z</dcterms:modified>
</cp:coreProperties>
</file>