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0" r:id="rId6"/>
    <p:sldId id="261" r:id="rId7"/>
    <p:sldId id="262" r:id="rId8"/>
    <p:sldId id="269" r:id="rId9"/>
    <p:sldId id="271" r:id="rId10"/>
    <p:sldId id="272" r:id="rId11"/>
    <p:sldId id="268" r:id="rId12"/>
    <p:sldId id="270" r:id="rId13"/>
    <p:sldId id="274" r:id="rId14"/>
    <p:sldId id="275" r:id="rId15"/>
    <p:sldId id="276" r:id="rId16"/>
    <p:sldId id="277" r:id="rId17"/>
    <p:sldId id="267" r:id="rId18"/>
    <p:sldId id="278"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9AC669-048B-465D-9316-7630E4B0B999}" v="205" dt="2019-11-23T03:41:53.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6" d="100"/>
          <a:sy n="96"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18D1-993B-487F-9F80-41FE99547D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C49742-D597-4445-BA0D-5111CC001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F09FB2-B3DE-449A-885F-C44316D288D7}"/>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5" name="Footer Placeholder 4">
            <a:extLst>
              <a:ext uri="{FF2B5EF4-FFF2-40B4-BE49-F238E27FC236}">
                <a16:creationId xmlns:a16="http://schemas.microsoft.com/office/drawing/2014/main" id="{86253D04-5FF3-43B0-ABB4-A9BCFED4F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BCD3C-75B3-409E-B371-AA294F5868D7}"/>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334639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3899-BC3A-47A3-AF61-BA2A8F481E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832F74-7231-4ADF-B5D8-67DA2FA75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8FB0B-5732-4F1C-BEB5-8CEDC196644C}"/>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5" name="Footer Placeholder 4">
            <a:extLst>
              <a:ext uri="{FF2B5EF4-FFF2-40B4-BE49-F238E27FC236}">
                <a16:creationId xmlns:a16="http://schemas.microsoft.com/office/drawing/2014/main" id="{F8E924C8-DAD2-49F5-A7CC-1D52153C5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43AA-F705-4D75-883C-8AB82E9FA625}"/>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39815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A97CD5-1749-446E-9A29-7CA7C96180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37279-9517-4CBC-8845-CA6984AC89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D21E7-45C4-401D-A214-BF9BA1DC5657}"/>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5" name="Footer Placeholder 4">
            <a:extLst>
              <a:ext uri="{FF2B5EF4-FFF2-40B4-BE49-F238E27FC236}">
                <a16:creationId xmlns:a16="http://schemas.microsoft.com/office/drawing/2014/main" id="{CE36C191-CAC6-44BF-A7B4-C7A3ADEB4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08729-9CB3-42ED-B767-B9AB03FE4922}"/>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3635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3CEF-A28B-46B1-83E7-AF8710B22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D3693F-595F-4669-9BAE-D7A83DFC4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E724C-054E-40B8-B13D-44645B869939}"/>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5" name="Footer Placeholder 4">
            <a:extLst>
              <a:ext uri="{FF2B5EF4-FFF2-40B4-BE49-F238E27FC236}">
                <a16:creationId xmlns:a16="http://schemas.microsoft.com/office/drawing/2014/main" id="{37C84B5A-C87D-4A9C-A8D1-84B099917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E9DB8-FB22-444C-8898-4CDC9A50982D}"/>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28556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E417-6027-4314-AFF0-F50313C17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6076D-D07B-4176-8204-8CF903922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EBCA02-AFA7-4181-886A-370A9E8B934A}"/>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5" name="Footer Placeholder 4">
            <a:extLst>
              <a:ext uri="{FF2B5EF4-FFF2-40B4-BE49-F238E27FC236}">
                <a16:creationId xmlns:a16="http://schemas.microsoft.com/office/drawing/2014/main" id="{8CE355C7-CFA8-4A1D-B6F5-209832373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9B426-B2EC-4152-9E57-C8669B0FC50C}"/>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78373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58AE-221C-44D3-8CDD-8FD5BE82A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F873C-D90B-47AE-8EEA-6F7E36AC48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69446-7B47-4DCE-9FD6-B57B36DEC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9B17C-AB8E-4469-8186-C282811ED0B9}"/>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6" name="Footer Placeholder 5">
            <a:extLst>
              <a:ext uri="{FF2B5EF4-FFF2-40B4-BE49-F238E27FC236}">
                <a16:creationId xmlns:a16="http://schemas.microsoft.com/office/drawing/2014/main" id="{58266F4F-EC70-4361-8192-FA2EEE1EE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39770-B75A-4C7D-A6E1-34648024FCDD}"/>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40021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0135-CFE7-4204-B15E-EC418F5DB8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C9AC46-C783-44DC-9E19-D368F72B5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2468D-19B6-4BAE-905F-2D799F5994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BE512-7F05-4E16-A9CB-8CD4E6EBD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992E4-E2C0-44A9-BC8E-44BA2018A7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462F3-30EB-4119-8305-ECD0C4386F94}"/>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8" name="Footer Placeholder 7">
            <a:extLst>
              <a:ext uri="{FF2B5EF4-FFF2-40B4-BE49-F238E27FC236}">
                <a16:creationId xmlns:a16="http://schemas.microsoft.com/office/drawing/2014/main" id="{C454BD21-8554-4549-920B-D69F793853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E3DBE3-00E2-4722-9507-FA16DD4F6BEB}"/>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335518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3325-F763-45AC-B865-E7B6017818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72F232-3312-402E-BFBB-938F592CAAD7}"/>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4" name="Footer Placeholder 3">
            <a:extLst>
              <a:ext uri="{FF2B5EF4-FFF2-40B4-BE49-F238E27FC236}">
                <a16:creationId xmlns:a16="http://schemas.microsoft.com/office/drawing/2014/main" id="{75874352-A1CB-442D-8C3F-23C2D8128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837CA9-BD21-4130-8FCC-AED346914A56}"/>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345834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A1922-985A-444C-8F0C-6E48284AFE84}"/>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3" name="Footer Placeholder 2">
            <a:extLst>
              <a:ext uri="{FF2B5EF4-FFF2-40B4-BE49-F238E27FC236}">
                <a16:creationId xmlns:a16="http://schemas.microsoft.com/office/drawing/2014/main" id="{F32F6EF9-E13B-436A-A6C5-8E7C19073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7D044-5BD7-413C-A1F9-101DACFDC6CC}"/>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382226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0550-E3C9-4804-A53B-ADCAF4EC4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95D45B-4FAC-44FF-8C8A-F260E0256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8BEB-6974-426B-94AD-5100120BA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F8DB8-C525-4227-A71E-EFCF531AE006}"/>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6" name="Footer Placeholder 5">
            <a:extLst>
              <a:ext uri="{FF2B5EF4-FFF2-40B4-BE49-F238E27FC236}">
                <a16:creationId xmlns:a16="http://schemas.microsoft.com/office/drawing/2014/main" id="{27942518-037B-4BE1-A282-F676DE776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E4DF3-FBA7-4788-AD1E-C736728A572A}"/>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273223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F61B-E67F-4672-B9CE-66F6A8050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74A168-9B96-4CF9-83AB-F21EF34C0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1864A8-3871-461E-8307-B8BEB7756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9DA0C-FEAD-4D83-B5C6-568EBF69002D}"/>
              </a:ext>
            </a:extLst>
          </p:cNvPr>
          <p:cNvSpPr>
            <a:spLocks noGrp="1"/>
          </p:cNvSpPr>
          <p:nvPr>
            <p:ph type="dt" sz="half" idx="10"/>
          </p:nvPr>
        </p:nvSpPr>
        <p:spPr/>
        <p:txBody>
          <a:bodyPr/>
          <a:lstStyle/>
          <a:p>
            <a:fld id="{238DB662-1FF6-4217-828D-7F9B8935E83D}" type="datetimeFigureOut">
              <a:rPr lang="en-US" smtClean="0"/>
              <a:t>11/25/19</a:t>
            </a:fld>
            <a:endParaRPr lang="en-US"/>
          </a:p>
        </p:txBody>
      </p:sp>
      <p:sp>
        <p:nvSpPr>
          <p:cNvPr id="6" name="Footer Placeholder 5">
            <a:extLst>
              <a:ext uri="{FF2B5EF4-FFF2-40B4-BE49-F238E27FC236}">
                <a16:creationId xmlns:a16="http://schemas.microsoft.com/office/drawing/2014/main" id="{2F35860B-C556-476C-BA33-6A8EEBD34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450E2-205A-49BA-80DA-C3F48869CDF2}"/>
              </a:ext>
            </a:extLst>
          </p:cNvPr>
          <p:cNvSpPr>
            <a:spLocks noGrp="1"/>
          </p:cNvSpPr>
          <p:nvPr>
            <p:ph type="sldNum" sz="quarter" idx="12"/>
          </p:nvPr>
        </p:nvSpPr>
        <p:spPr/>
        <p:txBody>
          <a:bodyPr/>
          <a:lstStyle/>
          <a:p>
            <a:fld id="{449C02F9-B818-42CA-AF52-28CFB443C910}" type="slidenum">
              <a:rPr lang="en-US" smtClean="0"/>
              <a:t>‹#›</a:t>
            </a:fld>
            <a:endParaRPr lang="en-US"/>
          </a:p>
        </p:txBody>
      </p:sp>
    </p:spTree>
    <p:extLst>
      <p:ext uri="{BB962C8B-B14F-4D97-AF65-F5344CB8AC3E}">
        <p14:creationId xmlns:p14="http://schemas.microsoft.com/office/powerpoint/2010/main" val="208998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46086-CD99-402A-975F-50AD736E7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599761-85B6-4D03-90CC-5B7E50174D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6281F-031B-4D65-AE04-6DA055DBE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B662-1FF6-4217-828D-7F9B8935E83D}" type="datetimeFigureOut">
              <a:rPr lang="en-US" smtClean="0"/>
              <a:t>11/25/19</a:t>
            </a:fld>
            <a:endParaRPr lang="en-US"/>
          </a:p>
        </p:txBody>
      </p:sp>
      <p:sp>
        <p:nvSpPr>
          <p:cNvPr id="5" name="Footer Placeholder 4">
            <a:extLst>
              <a:ext uri="{FF2B5EF4-FFF2-40B4-BE49-F238E27FC236}">
                <a16:creationId xmlns:a16="http://schemas.microsoft.com/office/drawing/2014/main" id="{4167C8E4-DC28-41AA-B61B-5739F9D36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DBBFA6-C385-4CA7-8669-61316FF0E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C02F9-B818-42CA-AF52-28CFB443C910}" type="slidenum">
              <a:rPr lang="en-US" smtClean="0"/>
              <a:t>‹#›</a:t>
            </a:fld>
            <a:endParaRPr lang="en-US"/>
          </a:p>
        </p:txBody>
      </p:sp>
    </p:spTree>
    <p:extLst>
      <p:ext uri="{BB962C8B-B14F-4D97-AF65-F5344CB8AC3E}">
        <p14:creationId xmlns:p14="http://schemas.microsoft.com/office/powerpoint/2010/main" val="361622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kaggle.com/uciml/student-alcohol-consumption" TargetMode="Externa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DF81E8D-2C30-4572-A90A-262C11338B1C}"/>
              </a:ext>
            </a:extLst>
          </p:cNvPr>
          <p:cNvSpPr>
            <a:spLocks noGrp="1"/>
          </p:cNvSpPr>
          <p:nvPr>
            <p:ph type="ctrTitle"/>
          </p:nvPr>
        </p:nvSpPr>
        <p:spPr>
          <a:xfrm>
            <a:off x="838199" y="4525347"/>
            <a:ext cx="6801321" cy="1737360"/>
          </a:xfrm>
        </p:spPr>
        <p:txBody>
          <a:bodyPr anchor="ctr">
            <a:normAutofit/>
          </a:bodyPr>
          <a:lstStyle/>
          <a:p>
            <a:pPr algn="r"/>
            <a:r>
              <a:rPr lang="en-US" dirty="0"/>
              <a:t>Impact of Liquor Consumption on GPA</a:t>
            </a:r>
          </a:p>
        </p:txBody>
      </p:sp>
      <p:sp>
        <p:nvSpPr>
          <p:cNvPr id="5" name="Subtitle 4">
            <a:extLst>
              <a:ext uri="{FF2B5EF4-FFF2-40B4-BE49-F238E27FC236}">
                <a16:creationId xmlns:a16="http://schemas.microsoft.com/office/drawing/2014/main" id="{7440AF7C-F061-4895-B7A5-4FB023E153C5}"/>
              </a:ext>
            </a:extLst>
          </p:cNvPr>
          <p:cNvSpPr>
            <a:spLocks noGrp="1"/>
          </p:cNvSpPr>
          <p:nvPr>
            <p:ph type="subTitle" idx="1"/>
          </p:nvPr>
        </p:nvSpPr>
        <p:spPr>
          <a:xfrm>
            <a:off x="7961258" y="4525347"/>
            <a:ext cx="3258675" cy="1737360"/>
          </a:xfrm>
        </p:spPr>
        <p:txBody>
          <a:bodyPr anchor="ctr">
            <a:normAutofit/>
          </a:bodyPr>
          <a:lstStyle/>
          <a:p>
            <a:pPr algn="l"/>
            <a:r>
              <a:rPr lang="en-US" dirty="0"/>
              <a:t>DATA MINING</a:t>
            </a:r>
          </a:p>
          <a:p>
            <a:pPr algn="l"/>
            <a:endParaRPr lang="en-US" dirty="0"/>
          </a:p>
          <a:p>
            <a:pPr algn="l"/>
            <a:r>
              <a:rPr lang="en-US" dirty="0"/>
              <a:t>GROUP 7</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F9070BA-AC37-4D1F-8C71-1D0D769EB138}"/>
              </a:ext>
            </a:extLst>
          </p:cNvPr>
          <p:cNvSpPr/>
          <p:nvPr/>
        </p:nvSpPr>
        <p:spPr>
          <a:xfrm>
            <a:off x="9154160" y="477520"/>
            <a:ext cx="2757477" cy="2386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Hamza Siddique Ahmed</a:t>
            </a:r>
          </a:p>
          <a:p>
            <a:pPr algn="ctr"/>
            <a:r>
              <a:rPr lang="en-US" dirty="0" err="1"/>
              <a:t>Asish</a:t>
            </a:r>
            <a:r>
              <a:rPr lang="en-US" dirty="0"/>
              <a:t> </a:t>
            </a:r>
            <a:r>
              <a:rPr lang="en-US" dirty="0" err="1"/>
              <a:t>Pabbisetty</a:t>
            </a:r>
            <a:endParaRPr lang="en-US" dirty="0"/>
          </a:p>
          <a:p>
            <a:pPr algn="ctr"/>
            <a:r>
              <a:rPr lang="en-US" dirty="0"/>
              <a:t>Shweta Batra</a:t>
            </a:r>
          </a:p>
          <a:p>
            <a:pPr algn="ctr"/>
            <a:r>
              <a:rPr lang="en-US" dirty="0"/>
              <a:t>Sunanda </a:t>
            </a:r>
            <a:r>
              <a:rPr lang="en-US" dirty="0" err="1"/>
              <a:t>Nagareddygari</a:t>
            </a:r>
            <a:endParaRPr lang="en-US" dirty="0"/>
          </a:p>
        </p:txBody>
      </p:sp>
    </p:spTree>
    <p:extLst>
      <p:ext uri="{BB962C8B-B14F-4D97-AF65-F5344CB8AC3E}">
        <p14:creationId xmlns:p14="http://schemas.microsoft.com/office/powerpoint/2010/main" val="108215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24-516D-604D-AE70-053AD7077F23}"/>
              </a:ext>
            </a:extLst>
          </p:cNvPr>
          <p:cNvSpPr>
            <a:spLocks noGrp="1"/>
          </p:cNvSpPr>
          <p:nvPr>
            <p:ph type="title"/>
          </p:nvPr>
        </p:nvSpPr>
        <p:spPr>
          <a:xfrm>
            <a:off x="801098" y="1396289"/>
            <a:ext cx="6387102" cy="1325563"/>
          </a:xfrm>
        </p:spPr>
        <p:txBody>
          <a:bodyPr>
            <a:normAutofit/>
          </a:bodyPr>
          <a:lstStyle/>
          <a:p>
            <a:r>
              <a:rPr lang="en-US" dirty="0"/>
              <a:t>In our project</a:t>
            </a:r>
          </a:p>
        </p:txBody>
      </p:sp>
      <p:sp>
        <p:nvSpPr>
          <p:cNvPr id="3" name="Content Placeholder 2">
            <a:extLst>
              <a:ext uri="{FF2B5EF4-FFF2-40B4-BE49-F238E27FC236}">
                <a16:creationId xmlns:a16="http://schemas.microsoft.com/office/drawing/2014/main" id="{BC4D96FF-AE2A-7243-A07A-3B8A42803AB7}"/>
              </a:ext>
            </a:extLst>
          </p:cNvPr>
          <p:cNvSpPr>
            <a:spLocks noGrp="1"/>
          </p:cNvSpPr>
          <p:nvPr>
            <p:ph idx="1"/>
          </p:nvPr>
        </p:nvSpPr>
        <p:spPr>
          <a:xfrm>
            <a:off x="805542" y="2871982"/>
            <a:ext cx="6382657" cy="3181684"/>
          </a:xfrm>
        </p:spPr>
        <p:txBody>
          <a:bodyPr anchor="t">
            <a:normAutofit/>
          </a:bodyPr>
          <a:lstStyle/>
          <a:p>
            <a:r>
              <a:rPr lang="en-US" sz="1800" dirty="0"/>
              <a:t>To get the most meaningful inputs for the model and for reducing the inputs for processing and analysis, we used the variable selection node.</a:t>
            </a:r>
          </a:p>
          <a:p>
            <a:endParaRPr lang="en-US" sz="1800" dirty="0"/>
          </a:p>
          <a:p>
            <a:r>
              <a:rPr lang="en-US" sz="1800" dirty="0"/>
              <a:t> The resulting variables were fed into the regression model as inputs.</a:t>
            </a:r>
          </a:p>
          <a:p>
            <a:endParaRPr lang="en-US" sz="1800" dirty="0"/>
          </a:p>
          <a:p>
            <a:r>
              <a:rPr lang="en-US" sz="1800" dirty="0"/>
              <a:t>After running the model, the significant variables were resulted -failures, go out, health, romantic, </a:t>
            </a:r>
            <a:r>
              <a:rPr lang="en-US" sz="1800" dirty="0" err="1"/>
              <a:t>schoolsup</a:t>
            </a:r>
            <a:r>
              <a:rPr lang="en-US" sz="1800" dirty="0"/>
              <a:t> (school support), </a:t>
            </a:r>
            <a:r>
              <a:rPr lang="en-US" sz="1800" dirty="0" err="1"/>
              <a:t>studytime</a:t>
            </a:r>
            <a:r>
              <a:rPr lang="en-US" sz="1800" dirty="0"/>
              <a:t>.</a:t>
            </a:r>
            <a:endParaRPr lang="en-IN" sz="1800" dirty="0"/>
          </a:p>
          <a:p>
            <a:endParaRPr lang="en-US" sz="1800" dirty="0"/>
          </a:p>
          <a:p>
            <a:endParaRPr lang="en-US" sz="1800" dirty="0"/>
          </a:p>
        </p:txBody>
      </p:sp>
      <p:sp>
        <p:nvSpPr>
          <p:cNvPr id="22" name="Freeform: Shape 18">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A screenshot of a cell phone&#10;&#10;Description automatically generated">
            <a:extLst>
              <a:ext uri="{FF2B5EF4-FFF2-40B4-BE49-F238E27FC236}">
                <a16:creationId xmlns:a16="http://schemas.microsoft.com/office/drawing/2014/main" id="{CA2B3CFC-6965-8540-B474-C129EEBF0559}"/>
              </a:ext>
            </a:extLst>
          </p:cNvPr>
          <p:cNvPicPr>
            <a:picLocks noChangeAspect="1"/>
          </p:cNvPicPr>
          <p:nvPr/>
        </p:nvPicPr>
        <p:blipFill rotWithShape="1">
          <a:blip r:embed="rId2"/>
          <a:srcRect r="38339" b="-2"/>
          <a:stretch/>
        </p:blipFill>
        <p:spPr>
          <a:xfrm>
            <a:off x="8768825" y="4082140"/>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44ACCCB0-85EA-4A96-A473-E0B43C259FA1}"/>
              </a:ext>
            </a:extLst>
          </p:cNvPr>
          <p:cNvPicPr/>
          <p:nvPr/>
        </p:nvPicPr>
        <p:blipFill>
          <a:blip r:embed="rId3">
            <a:extLst>
              <a:ext uri="{28A0092B-C50C-407E-A947-70E740481C1C}">
                <a14:useLocalDpi xmlns:a14="http://schemas.microsoft.com/office/drawing/2010/main" val="0"/>
              </a:ext>
            </a:extLst>
          </a:blip>
          <a:stretch>
            <a:fillRect/>
          </a:stretch>
        </p:blipFill>
        <p:spPr>
          <a:xfrm>
            <a:off x="8143875" y="322248"/>
            <a:ext cx="3594462" cy="2148082"/>
          </a:xfrm>
          <a:prstGeom prst="rect">
            <a:avLst/>
          </a:prstGeom>
        </p:spPr>
      </p:pic>
    </p:spTree>
    <p:extLst>
      <p:ext uri="{BB962C8B-B14F-4D97-AF65-F5344CB8AC3E}">
        <p14:creationId xmlns:p14="http://schemas.microsoft.com/office/powerpoint/2010/main" val="2868979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31C024-516D-604D-AE70-053AD7077F23}"/>
              </a:ext>
            </a:extLst>
          </p:cNvPr>
          <p:cNvSpPr>
            <a:spLocks noGrp="1"/>
          </p:cNvSpPr>
          <p:nvPr>
            <p:ph type="title"/>
          </p:nvPr>
        </p:nvSpPr>
        <p:spPr>
          <a:xfrm>
            <a:off x="833002" y="448253"/>
            <a:ext cx="10520702" cy="1325563"/>
          </a:xfrm>
        </p:spPr>
        <p:txBody>
          <a:bodyPr>
            <a:normAutofit/>
          </a:bodyPr>
          <a:lstStyle/>
          <a:p>
            <a:r>
              <a:rPr lang="en-US"/>
              <a:t>Continue…</a:t>
            </a:r>
          </a:p>
        </p:txBody>
      </p:sp>
      <p:sp>
        <p:nvSpPr>
          <p:cNvPr id="3" name="Content Placeholder 2">
            <a:extLst>
              <a:ext uri="{FF2B5EF4-FFF2-40B4-BE49-F238E27FC236}">
                <a16:creationId xmlns:a16="http://schemas.microsoft.com/office/drawing/2014/main" id="{BC4D96FF-AE2A-7243-A07A-3B8A42803AB7}"/>
              </a:ext>
            </a:extLst>
          </p:cNvPr>
          <p:cNvSpPr>
            <a:spLocks noGrp="1"/>
          </p:cNvSpPr>
          <p:nvPr>
            <p:ph idx="1"/>
          </p:nvPr>
        </p:nvSpPr>
        <p:spPr>
          <a:xfrm>
            <a:off x="776191" y="3210982"/>
            <a:ext cx="8029575" cy="3985155"/>
          </a:xfrm>
        </p:spPr>
        <p:txBody>
          <a:bodyPr>
            <a:normAutofit/>
          </a:bodyPr>
          <a:lstStyle/>
          <a:p>
            <a:pPr lvl="1" algn="just"/>
            <a:r>
              <a:rPr lang="en-US" sz="1800" dirty="0"/>
              <a:t>The F-test value resulted to be less than 0.05. Therefore, model is significant.</a:t>
            </a:r>
          </a:p>
          <a:p>
            <a:r>
              <a:rPr lang="en-US" sz="1900" dirty="0"/>
              <a:t> Multi linear regression line equation is:</a:t>
            </a:r>
            <a:endParaRPr lang="en-IN" sz="1900" dirty="0"/>
          </a:p>
          <a:p>
            <a:pPr marL="0" indent="0">
              <a:buNone/>
            </a:pPr>
            <a:r>
              <a:rPr lang="en-US" sz="1900" dirty="0"/>
              <a:t>G3= Estimate(Intercept)+failures* Estimate(failures)+go out* Estimate(go out)+health * Estimate(health)+romantic * Estimate(romantic)+ school sup* Estimate(school sup)+ </a:t>
            </a:r>
            <a:r>
              <a:rPr lang="en-US" sz="1900" dirty="0" err="1"/>
              <a:t>studytime</a:t>
            </a:r>
            <a:r>
              <a:rPr lang="en-US" sz="1900" dirty="0"/>
              <a:t>*Estimate(</a:t>
            </a:r>
            <a:r>
              <a:rPr lang="en-US" sz="1900" dirty="0" err="1"/>
              <a:t>studytime</a:t>
            </a:r>
            <a:r>
              <a:rPr lang="en-US" sz="1900" dirty="0"/>
              <a:t>).</a:t>
            </a:r>
            <a:endParaRPr lang="en-IN" sz="1900" dirty="0"/>
          </a:p>
          <a:p>
            <a:pPr lvl="1"/>
            <a:endParaRPr lang="en-US" sz="1800" dirty="0"/>
          </a:p>
        </p:txBody>
      </p:sp>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A0485563-D409-4BD0-9B4D-4574ED1433BA}"/>
              </a:ext>
            </a:extLst>
          </p:cNvPr>
          <p:cNvSpPr/>
          <p:nvPr/>
        </p:nvSpPr>
        <p:spPr>
          <a:xfrm>
            <a:off x="5648998" y="1884330"/>
            <a:ext cx="6096000" cy="840230"/>
          </a:xfrm>
          <a:prstGeom prst="rect">
            <a:avLst/>
          </a:prstGeom>
        </p:spPr>
        <p:txBody>
          <a:bodyPr>
            <a:spAutoFit/>
          </a:bodyPr>
          <a:lstStyle/>
          <a:p>
            <a:pPr marL="685800" lvl="1" indent="-228600">
              <a:lnSpc>
                <a:spcPct val="90000"/>
              </a:lnSpc>
              <a:spcBef>
                <a:spcPts val="500"/>
              </a:spcBef>
              <a:buFont typeface="Arial" panose="020B0604020202020204" pitchFamily="34" charset="0"/>
              <a:buChar char="•"/>
            </a:pPr>
            <a:r>
              <a:rPr lang="en-US" b="1" dirty="0">
                <a:solidFill>
                  <a:prstClr val="white"/>
                </a:solidFill>
              </a:rPr>
              <a:t>Linear regression</a:t>
            </a:r>
            <a:r>
              <a:rPr lang="en-US" dirty="0">
                <a:solidFill>
                  <a:prstClr val="white"/>
                </a:solidFill>
              </a:rPr>
              <a:t> is a </a:t>
            </a:r>
            <a:r>
              <a:rPr lang="en-US" b="1" dirty="0">
                <a:solidFill>
                  <a:prstClr val="white"/>
                </a:solidFill>
              </a:rPr>
              <a:t>linear</a:t>
            </a:r>
            <a:r>
              <a:rPr lang="en-US" dirty="0">
                <a:solidFill>
                  <a:prstClr val="white"/>
                </a:solidFill>
              </a:rPr>
              <a:t> approach for modeling the relationship between a dependent variable and one or more  independent variables.</a:t>
            </a:r>
          </a:p>
        </p:txBody>
      </p:sp>
    </p:spTree>
    <p:extLst>
      <p:ext uri="{BB962C8B-B14F-4D97-AF65-F5344CB8AC3E}">
        <p14:creationId xmlns:p14="http://schemas.microsoft.com/office/powerpoint/2010/main" val="41980165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07E8C-1667-A143-B8C4-6AE443A81965}"/>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rPr>
              <a:t>Decision Trees</a:t>
            </a:r>
            <a:br>
              <a:rPr lang="en-US">
                <a:solidFill>
                  <a:schemeClr val="bg1"/>
                </a:solidFill>
              </a:rPr>
            </a:br>
            <a:endParaRPr lang="en-US">
              <a:solidFill>
                <a:schemeClr val="bg1"/>
              </a:solidFill>
            </a:endParaRPr>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BBD6470-364D-486B-9E34-16C965AB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727894"/>
            <a:ext cx="4047843" cy="2034040"/>
          </a:xfrm>
          <a:prstGeom prst="rect">
            <a:avLst/>
          </a:prstGeom>
        </p:spPr>
      </p:pic>
    </p:spTree>
    <p:extLst>
      <p:ext uri="{BB962C8B-B14F-4D97-AF65-F5344CB8AC3E}">
        <p14:creationId xmlns:p14="http://schemas.microsoft.com/office/powerpoint/2010/main" val="52151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24-516D-604D-AE70-053AD7077F23}"/>
              </a:ext>
            </a:extLst>
          </p:cNvPr>
          <p:cNvSpPr>
            <a:spLocks noGrp="1"/>
          </p:cNvSpPr>
          <p:nvPr>
            <p:ph type="title"/>
          </p:nvPr>
        </p:nvSpPr>
        <p:spPr>
          <a:xfrm>
            <a:off x="6537023" y="141552"/>
            <a:ext cx="5006336" cy="1325563"/>
          </a:xfrm>
        </p:spPr>
        <p:txBody>
          <a:bodyPr>
            <a:normAutofit/>
          </a:bodyPr>
          <a:lstStyle/>
          <a:p>
            <a:r>
              <a:rPr lang="en-US" dirty="0"/>
              <a:t>In our project</a:t>
            </a:r>
          </a:p>
        </p:txBody>
      </p:sp>
      <p:sp>
        <p:nvSpPr>
          <p:cNvPr id="27" name="Freeform: Shape 26">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C7ABE35-4D79-4AD0-90FF-20055DA9776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4241" y="425443"/>
            <a:ext cx="4857999" cy="3790957"/>
          </a:xfrm>
          <a:prstGeom prst="rect">
            <a:avLst/>
          </a:prstGeom>
        </p:spPr>
      </p:pic>
      <p:sp>
        <p:nvSpPr>
          <p:cNvPr id="3" name="Content Placeholder 2">
            <a:extLst>
              <a:ext uri="{FF2B5EF4-FFF2-40B4-BE49-F238E27FC236}">
                <a16:creationId xmlns:a16="http://schemas.microsoft.com/office/drawing/2014/main" id="{BC4D96FF-AE2A-7243-A07A-3B8A42803AB7}"/>
              </a:ext>
            </a:extLst>
          </p:cNvPr>
          <p:cNvSpPr>
            <a:spLocks noGrp="1"/>
          </p:cNvSpPr>
          <p:nvPr>
            <p:ph idx="1"/>
          </p:nvPr>
        </p:nvSpPr>
        <p:spPr>
          <a:xfrm>
            <a:off x="6388395" y="1213394"/>
            <a:ext cx="5006336" cy="3181684"/>
          </a:xfrm>
        </p:spPr>
        <p:txBody>
          <a:bodyPr anchor="t">
            <a:noAutofit/>
          </a:bodyPr>
          <a:lstStyle/>
          <a:p>
            <a:r>
              <a:rPr lang="en-US" sz="1800" dirty="0"/>
              <a:t>No missing values – No need of replacement node or to impute to clean the data.</a:t>
            </a:r>
          </a:p>
          <a:p>
            <a:r>
              <a:rPr lang="en-US" sz="1800" dirty="0"/>
              <a:t> Next, the data partition node was added to split the data into 70% training data and 30% validation data.</a:t>
            </a:r>
          </a:p>
          <a:p>
            <a:r>
              <a:rPr lang="en-US" sz="1800" dirty="0"/>
              <a:t>Further, the decision tree was created using average squared error as model assessment statistic.</a:t>
            </a:r>
          </a:p>
          <a:p>
            <a:r>
              <a:rPr lang="en-US" sz="1800" dirty="0"/>
              <a:t>The outputs are as follows- </a:t>
            </a:r>
            <a:endParaRPr lang="en-IN" sz="1800" dirty="0"/>
          </a:p>
          <a:p>
            <a:pPr lvl="0"/>
            <a:r>
              <a:rPr lang="en-US" sz="1800" dirty="0"/>
              <a:t>The weight of the line is heavier for the node where most observations are located.</a:t>
            </a:r>
            <a:endParaRPr lang="en-IN" sz="1800" dirty="0"/>
          </a:p>
          <a:p>
            <a:pPr lvl="0"/>
            <a:r>
              <a:rPr lang="en-US" sz="1800" dirty="0"/>
              <a:t>Darker the node, more the purity of node. Which means, the node which is darker tells you that the node has number of observations with “Yes”</a:t>
            </a:r>
            <a:endParaRPr lang="en-IN" sz="1800" dirty="0"/>
          </a:p>
          <a:p>
            <a:pPr lvl="0"/>
            <a:r>
              <a:rPr lang="en-US" sz="1800" dirty="0"/>
              <a:t>If the node is white, there are more number of observations with  a “No” </a:t>
            </a:r>
            <a:endParaRPr lang="en-IN" sz="1800" dirty="0"/>
          </a:p>
          <a:p>
            <a:pPr lvl="0"/>
            <a:r>
              <a:rPr lang="en-US" sz="1800" dirty="0"/>
              <a:t>In failures split, if it is less than 0.5 student has more probability of passing the subject. The pass percentage is 84.51% in validation data.</a:t>
            </a:r>
            <a:endParaRPr lang="en-IN" sz="1800" dirty="0"/>
          </a:p>
          <a:p>
            <a:endParaRPr lang="en-US" sz="1800" dirty="0"/>
          </a:p>
          <a:p>
            <a:endParaRPr lang="en-US" sz="1800" dirty="0"/>
          </a:p>
        </p:txBody>
      </p:sp>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958377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31C024-516D-604D-AE70-053AD7077F23}"/>
              </a:ext>
            </a:extLst>
          </p:cNvPr>
          <p:cNvSpPr>
            <a:spLocks noGrp="1"/>
          </p:cNvSpPr>
          <p:nvPr>
            <p:ph type="title"/>
          </p:nvPr>
        </p:nvSpPr>
        <p:spPr>
          <a:xfrm>
            <a:off x="833002" y="448253"/>
            <a:ext cx="10520702" cy="1325563"/>
          </a:xfrm>
        </p:spPr>
        <p:txBody>
          <a:bodyPr>
            <a:normAutofit/>
          </a:bodyPr>
          <a:lstStyle/>
          <a:p>
            <a:r>
              <a:rPr lang="en-US" dirty="0"/>
              <a:t>Continued..</a:t>
            </a:r>
          </a:p>
        </p:txBody>
      </p:sp>
      <p:sp>
        <p:nvSpPr>
          <p:cNvPr id="3" name="Content Placeholder 2">
            <a:extLst>
              <a:ext uri="{FF2B5EF4-FFF2-40B4-BE49-F238E27FC236}">
                <a16:creationId xmlns:a16="http://schemas.microsoft.com/office/drawing/2014/main" id="{BC4D96FF-AE2A-7243-A07A-3B8A42803AB7}"/>
              </a:ext>
            </a:extLst>
          </p:cNvPr>
          <p:cNvSpPr>
            <a:spLocks noGrp="1"/>
          </p:cNvSpPr>
          <p:nvPr>
            <p:ph idx="1"/>
          </p:nvPr>
        </p:nvSpPr>
        <p:spPr>
          <a:xfrm>
            <a:off x="838200" y="2191807"/>
            <a:ext cx="9738360" cy="3985155"/>
          </a:xfrm>
        </p:spPr>
        <p:txBody>
          <a:bodyPr>
            <a:noAutofit/>
          </a:bodyPr>
          <a:lstStyle/>
          <a:p>
            <a:pPr marL="0" indent="0">
              <a:buNone/>
            </a:pPr>
            <a:endParaRPr lang="en-US" sz="1800" dirty="0"/>
          </a:p>
          <a:p>
            <a:r>
              <a:rPr lang="en-US" sz="1800" dirty="0"/>
              <a:t>If the failures are greater than 0.5, the students has more than 54% of chance to fail in that subject</a:t>
            </a:r>
            <a:endParaRPr lang="en-IN" sz="1800" dirty="0"/>
          </a:p>
          <a:p>
            <a:pPr lvl="0"/>
            <a:r>
              <a:rPr lang="en-US" sz="1800" dirty="0"/>
              <a:t>In the second split higher, if the student has a interest about pursuing his/her higher studies he has probability of more than 85% to pass the subject. If he doesn’t have any thought of doing higher studies he has 65% of pass rate.</a:t>
            </a:r>
            <a:endParaRPr lang="en-IN" sz="1800" dirty="0"/>
          </a:p>
          <a:p>
            <a:pPr lvl="0"/>
            <a:r>
              <a:rPr lang="en-US" sz="1800" dirty="0"/>
              <a:t>In the third split paid, if the student has paid for extra hours with in subjects, he/she has 77% of passing that subject.</a:t>
            </a:r>
            <a:endParaRPr lang="en-IN" sz="1800" dirty="0"/>
          </a:p>
          <a:p>
            <a:pPr lvl="0"/>
            <a:r>
              <a:rPr lang="en-US" sz="1800" dirty="0"/>
              <a:t>In the third split paid, If the students doesn’t require any extra studying hours for that subject they have 89% of passing the subject. Since because they could have good knowledge with that subject. So they won’t require to pay extra amount.</a:t>
            </a:r>
            <a:endParaRPr lang="en-IN" sz="1800" dirty="0"/>
          </a:p>
          <a:p>
            <a:pPr marL="0" indent="0">
              <a:buNone/>
            </a:pPr>
            <a:endParaRPr lang="en-IN" sz="1800" dirty="0"/>
          </a:p>
          <a:p>
            <a:endParaRPr lang="en-US" sz="1800" dirty="0"/>
          </a:p>
        </p:txBody>
      </p:sp>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2823500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31C024-516D-604D-AE70-053AD7077F23}"/>
              </a:ext>
            </a:extLst>
          </p:cNvPr>
          <p:cNvSpPr>
            <a:spLocks noGrp="1"/>
          </p:cNvSpPr>
          <p:nvPr>
            <p:ph type="title"/>
          </p:nvPr>
        </p:nvSpPr>
        <p:spPr>
          <a:xfrm>
            <a:off x="833002" y="448253"/>
            <a:ext cx="10520702" cy="1325563"/>
          </a:xfrm>
        </p:spPr>
        <p:txBody>
          <a:bodyPr>
            <a:normAutofit/>
          </a:bodyPr>
          <a:lstStyle/>
          <a:p>
            <a:r>
              <a:rPr lang="en-US" dirty="0"/>
              <a:t>Decision Tree Conclusion:</a:t>
            </a:r>
          </a:p>
        </p:txBody>
      </p:sp>
      <p:sp>
        <p:nvSpPr>
          <p:cNvPr id="3" name="Content Placeholder 2">
            <a:extLst>
              <a:ext uri="{FF2B5EF4-FFF2-40B4-BE49-F238E27FC236}">
                <a16:creationId xmlns:a16="http://schemas.microsoft.com/office/drawing/2014/main" id="{BC4D96FF-AE2A-7243-A07A-3B8A42803AB7}"/>
              </a:ext>
            </a:extLst>
          </p:cNvPr>
          <p:cNvSpPr>
            <a:spLocks noGrp="1"/>
          </p:cNvSpPr>
          <p:nvPr>
            <p:ph idx="1"/>
          </p:nvPr>
        </p:nvSpPr>
        <p:spPr>
          <a:xfrm>
            <a:off x="838200" y="2191807"/>
            <a:ext cx="6162040" cy="3985155"/>
          </a:xfrm>
        </p:spPr>
        <p:txBody>
          <a:bodyPr>
            <a:normAutofit fontScale="92500" lnSpcReduction="10000"/>
          </a:bodyPr>
          <a:lstStyle/>
          <a:p>
            <a:pPr marL="0" indent="0">
              <a:buNone/>
            </a:pPr>
            <a:r>
              <a:rPr lang="en-US" sz="3200" dirty="0"/>
              <a:t>From this decision tree model, we cannot directly derive that Alcohol consumption has any impact the overall grades of the students. This model only tells you whether the students pass or fail the subject or students get good grade or not. Because, this is classification type model, it has the target variable as categorical variables.</a:t>
            </a:r>
          </a:p>
        </p:txBody>
      </p:sp>
      <p:pic>
        <p:nvPicPr>
          <p:cNvPr id="14" name="Graphic 13" descr="Classroom">
            <a:extLst>
              <a:ext uri="{FF2B5EF4-FFF2-40B4-BE49-F238E27FC236}">
                <a16:creationId xmlns:a16="http://schemas.microsoft.com/office/drawing/2014/main" id="{9DBF9BEF-2EDD-4DD7-9EC1-E1A207139C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0298968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667B21-FBB7-4A08-AED0-3D14B5664F6A}"/>
              </a:ext>
            </a:extLst>
          </p:cNvPr>
          <p:cNvSpPr txBox="1"/>
          <p:nvPr/>
        </p:nvSpPr>
        <p:spPr>
          <a:xfrm>
            <a:off x="801098" y="1396289"/>
            <a:ext cx="638710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mj-lt"/>
                <a:ea typeface="+mj-ea"/>
                <a:cs typeface="+mj-cs"/>
              </a:rPr>
              <a:t>LOGISTIC REGRESSION</a:t>
            </a:r>
          </a:p>
        </p:txBody>
      </p:sp>
      <p:sp>
        <p:nvSpPr>
          <p:cNvPr id="7" name="TextBox 6">
            <a:extLst>
              <a:ext uri="{FF2B5EF4-FFF2-40B4-BE49-F238E27FC236}">
                <a16:creationId xmlns:a16="http://schemas.microsoft.com/office/drawing/2014/main" id="{04145E14-7370-4424-ACF4-171DBEB0783C}"/>
              </a:ext>
            </a:extLst>
          </p:cNvPr>
          <p:cNvSpPr txBox="1"/>
          <p:nvPr/>
        </p:nvSpPr>
        <p:spPr>
          <a:xfrm>
            <a:off x="805542" y="2871982"/>
            <a:ext cx="6382657" cy="318168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b="1"/>
              <a:t>Logistic regression</a:t>
            </a:r>
            <a:r>
              <a:rPr lang="en-US"/>
              <a:t> is a kind of statistical analysis that is used to predict the outcome of a dependent variable based on prior observations.</a:t>
            </a:r>
          </a:p>
        </p:txBody>
      </p:sp>
      <p:sp>
        <p:nvSpPr>
          <p:cNvPr id="1028" name="Freeform: Shape 70">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9" name="Freeform: Shape 72">
            <a:extLst>
              <a:ext uri="{FF2B5EF4-FFF2-40B4-BE49-F238E27FC236}">
                <a16:creationId xmlns:a16="http://schemas.microsoft.com/office/drawing/2014/main" id="{46EA0402-5843-4D53-BF9C-BE7205812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9830" y="1"/>
            <a:ext cx="4502173" cy="344821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graph for logistic regression&quot;">
            <a:extLst>
              <a:ext uri="{FF2B5EF4-FFF2-40B4-BE49-F238E27FC236}">
                <a16:creationId xmlns:a16="http://schemas.microsoft.com/office/drawing/2014/main" id="{CD039513-4227-4A05-8D7D-94B602AB60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68827" y="567115"/>
            <a:ext cx="2580738" cy="1935553"/>
          </a:xfrm>
          <a:prstGeom prst="rect">
            <a:avLst/>
          </a:prstGeom>
          <a:noFill/>
          <a:extLst>
            <a:ext uri="{909E8E84-426E-40DD-AFC4-6F175D3DCCD1}">
              <a14:hiddenFill xmlns:a14="http://schemas.microsoft.com/office/drawing/2010/main">
                <a:solidFill>
                  <a:srgbClr val="FFFFFF"/>
                </a:solidFill>
              </a14:hiddenFill>
            </a:ext>
          </a:extLst>
        </p:spPr>
      </p:pic>
      <p:sp>
        <p:nvSpPr>
          <p:cNvPr id="1030" name="Freeform: Shape 74">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1" name="Freeform: Shape 76">
            <a:extLst>
              <a:ext uri="{FF2B5EF4-FFF2-40B4-BE49-F238E27FC236}">
                <a16:creationId xmlns:a16="http://schemas.microsoft.com/office/drawing/2014/main" id="{91B43EC4-7D6F-44CA-82DD-103883D2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8827" y="4082142"/>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C79930A-7BC8-42FA-9EFD-5C87B546DABD}"/>
              </a:ext>
            </a:extLst>
          </p:cNvPr>
          <p:cNvPicPr>
            <a:picLocks noChangeAspect="1"/>
          </p:cNvPicPr>
          <p:nvPr/>
        </p:nvPicPr>
        <p:blipFill>
          <a:blip r:embed="rId3"/>
          <a:stretch>
            <a:fillRect/>
          </a:stretch>
        </p:blipFill>
        <p:spPr>
          <a:xfrm>
            <a:off x="9436232" y="5533892"/>
            <a:ext cx="2394408" cy="395077"/>
          </a:xfrm>
          <a:prstGeom prst="rect">
            <a:avLst/>
          </a:prstGeom>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138E96C-0AB5-4480-9752-803A24EA59EF}"/>
                  </a:ext>
                </a:extLst>
              </p:cNvPr>
              <p:cNvSpPr/>
              <p:nvPr/>
            </p:nvSpPr>
            <p:spPr>
              <a:xfrm>
                <a:off x="842533" y="4171468"/>
                <a:ext cx="6096000" cy="1362424"/>
              </a:xfrm>
              <a:prstGeom prst="rect">
                <a:avLst/>
              </a:prstGeom>
            </p:spPr>
            <p:txBody>
              <a:bodyPr>
                <a:spAutoFit/>
              </a:bodyPr>
              <a:lstStyle/>
              <a:p>
                <a:pPr marL="285750" indent="-285750">
                  <a:spcAft>
                    <a:spcPts val="600"/>
                  </a:spcAft>
                  <a:buFont typeface="Arial" panose="020B0604020202020204" pitchFamily="34" charset="0"/>
                  <a:buChar char="•"/>
                </a:pPr>
                <a14:m>
                  <m:oMath xmlns:m="http://schemas.openxmlformats.org/officeDocument/2006/math">
                    <m:r>
                      <a:rPr lang="en-US" i="1" smtClean="0">
                        <a:latin typeface="Cambria Math" panose="02040503050406030204" pitchFamily="18" charset="0"/>
                      </a:rPr>
                      <m:t>𝑝</m:t>
                    </m:r>
                  </m:oMath>
                </a14:m>
                <a:r>
                  <a:rPr lang="en-US" dirty="0"/>
                  <a:t>: the probability that event Y occurs</a:t>
                </a:r>
              </a:p>
              <a:p>
                <a:pPr marL="285750" indent="-285750">
                  <a:spcAft>
                    <a:spcPts val="600"/>
                  </a:spcAft>
                  <a:buFont typeface="Arial" panose="020B0604020202020204" pitchFamily="34" charset="0"/>
                  <a:buChar char="•"/>
                </a:pP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𝑝</m:t>
                        </m:r>
                      </m:num>
                      <m:den>
                        <m:r>
                          <a:rPr lang="en-US" i="1">
                            <a:latin typeface="Cambria Math" panose="02040503050406030204" pitchFamily="18" charset="0"/>
                          </a:rPr>
                          <m:t>1−</m:t>
                        </m:r>
                        <m:r>
                          <a:rPr lang="en-US" i="1">
                            <a:latin typeface="Cambria Math" panose="02040503050406030204" pitchFamily="18" charset="0"/>
                          </a:rPr>
                          <m:t>𝑝</m:t>
                        </m:r>
                      </m:den>
                    </m:f>
                  </m:oMath>
                </a14:m>
                <a:r>
                  <a:rPr lang="en-US" dirty="0"/>
                  <a:t>: odds that event Y occurs</a:t>
                </a:r>
              </a:p>
              <a:p>
                <a:pPr marL="285750" indent="-285750">
                  <a:spcAft>
                    <a:spcPts val="600"/>
                  </a:spcAft>
                  <a:buFont typeface="Arial" panose="020B0604020202020204" pitchFamily="34" charset="0"/>
                  <a:buChar char="•"/>
                </a:pP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num>
                              <m:den>
                                <m:r>
                                  <a:rPr lang="en-US" i="1">
                                    <a:latin typeface="Cambria Math" panose="02040503050406030204" pitchFamily="18" charset="0"/>
                                  </a:rPr>
                                  <m:t>1−</m:t>
                                </m:r>
                                <m:r>
                                  <a:rPr lang="en-US" i="1">
                                    <a:latin typeface="Cambria Math" panose="02040503050406030204" pitchFamily="18" charset="0"/>
                                  </a:rPr>
                                  <m:t>𝑝</m:t>
                                </m:r>
                              </m:den>
                            </m:f>
                          </m:e>
                        </m:d>
                      </m:e>
                    </m:func>
                  </m:oMath>
                </a14:m>
                <a:r>
                  <a:rPr lang="en-US" dirty="0"/>
                  <a:t>: Natural log of the odds (log odds), or logit</a:t>
                </a:r>
              </a:p>
            </p:txBody>
          </p:sp>
        </mc:Choice>
        <mc:Fallback xmlns="">
          <p:sp>
            <p:nvSpPr>
              <p:cNvPr id="14" name="Rectangle 13">
                <a:extLst>
                  <a:ext uri="{FF2B5EF4-FFF2-40B4-BE49-F238E27FC236}">
                    <a16:creationId xmlns:a16="http://schemas.microsoft.com/office/drawing/2014/main" id="{1138E96C-0AB5-4480-9752-803A24EA59EF}"/>
                  </a:ext>
                </a:extLst>
              </p:cNvPr>
              <p:cNvSpPr>
                <a:spLocks noRot="1" noChangeAspect="1" noMove="1" noResize="1" noEditPoints="1" noAdjustHandles="1" noChangeArrowheads="1" noChangeShapeType="1" noTextEdit="1"/>
              </p:cNvSpPr>
              <p:nvPr/>
            </p:nvSpPr>
            <p:spPr>
              <a:xfrm>
                <a:off x="842533" y="4171468"/>
                <a:ext cx="6096000" cy="1362424"/>
              </a:xfrm>
              <a:prstGeom prst="rect">
                <a:avLst/>
              </a:prstGeom>
              <a:blipFill>
                <a:blip r:embed="rId4"/>
                <a:stretch>
                  <a:fillRect l="-600" t="-223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124556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93D9EC35-0633-4D6C-898E-097729049CFA}"/>
              </a:ext>
            </a:extLst>
          </p:cNvPr>
          <p:cNvPicPr/>
          <p:nvPr/>
        </p:nvPicPr>
        <p:blipFill>
          <a:blip r:embed="rId2">
            <a:extLst>
              <a:ext uri="{28A0092B-C50C-407E-A947-70E740481C1C}">
                <a14:useLocalDpi xmlns:a14="http://schemas.microsoft.com/office/drawing/2010/main" val="0"/>
              </a:ext>
            </a:extLst>
          </a:blip>
          <a:stretch>
            <a:fillRect/>
          </a:stretch>
        </p:blipFill>
        <p:spPr>
          <a:xfrm>
            <a:off x="7653834" y="329510"/>
            <a:ext cx="3794760" cy="1811997"/>
          </a:xfrm>
          <a:prstGeom prst="rect">
            <a:avLst/>
          </a:prstGeom>
        </p:spPr>
      </p:pic>
      <p:pic>
        <p:nvPicPr>
          <p:cNvPr id="4" name="Picture 3">
            <a:extLst>
              <a:ext uri="{FF2B5EF4-FFF2-40B4-BE49-F238E27FC236}">
                <a16:creationId xmlns:a16="http://schemas.microsoft.com/office/drawing/2014/main" id="{A152C092-2AE1-4981-B7F7-1BEA8603D6C5}"/>
              </a:ext>
            </a:extLst>
          </p:cNvPr>
          <p:cNvPicPr/>
          <p:nvPr/>
        </p:nvPicPr>
        <p:blipFill>
          <a:blip r:embed="rId3">
            <a:extLst>
              <a:ext uri="{28A0092B-C50C-407E-A947-70E740481C1C}">
                <a14:useLocalDpi xmlns:a14="http://schemas.microsoft.com/office/drawing/2010/main" val="0"/>
              </a:ext>
            </a:extLst>
          </a:blip>
          <a:stretch>
            <a:fillRect/>
          </a:stretch>
        </p:blipFill>
        <p:spPr>
          <a:xfrm>
            <a:off x="5267558" y="329510"/>
            <a:ext cx="1656883" cy="1655563"/>
          </a:xfrm>
          <a:prstGeom prst="rect">
            <a:avLst/>
          </a:prstGeom>
        </p:spPr>
      </p:pic>
      <p:pic>
        <p:nvPicPr>
          <p:cNvPr id="5" name="Picture 4">
            <a:extLst>
              <a:ext uri="{FF2B5EF4-FFF2-40B4-BE49-F238E27FC236}">
                <a16:creationId xmlns:a16="http://schemas.microsoft.com/office/drawing/2014/main" id="{92106C63-F710-4DD0-8306-6261064502ED}"/>
              </a:ext>
            </a:extLst>
          </p:cNvPr>
          <p:cNvPicPr/>
          <p:nvPr/>
        </p:nvPicPr>
        <p:blipFill>
          <a:blip r:embed="rId4">
            <a:extLst>
              <a:ext uri="{28A0092B-C50C-407E-A947-70E740481C1C}">
                <a14:useLocalDpi xmlns:a14="http://schemas.microsoft.com/office/drawing/2010/main" val="0"/>
              </a:ext>
            </a:extLst>
          </a:blip>
          <a:stretch>
            <a:fillRect/>
          </a:stretch>
        </p:blipFill>
        <p:spPr>
          <a:xfrm>
            <a:off x="472721" y="329510"/>
            <a:ext cx="4639348" cy="1774048"/>
          </a:xfrm>
          <a:prstGeom prst="rect">
            <a:avLst/>
          </a:prstGeom>
        </p:spPr>
      </p:pic>
      <p:sp>
        <p:nvSpPr>
          <p:cNvPr id="7" name="TextBox 6">
            <a:extLst>
              <a:ext uri="{FF2B5EF4-FFF2-40B4-BE49-F238E27FC236}">
                <a16:creationId xmlns:a16="http://schemas.microsoft.com/office/drawing/2014/main" id="{32A25DAD-9B30-4206-81C6-4D48B4AEE017}"/>
              </a:ext>
            </a:extLst>
          </p:cNvPr>
          <p:cNvSpPr txBox="1"/>
          <p:nvPr/>
        </p:nvSpPr>
        <p:spPr>
          <a:xfrm>
            <a:off x="472721" y="2499662"/>
            <a:ext cx="6051289"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our project, we added data partition node where we partitioned the data into 70 percent training data and 30 percent validation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G3Pass is the target variable. In this model we considered, if G3 value &lt;= 10 then G3Pass is Fail where as G3 value &gt; 10 then G3Pass is Pass.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BEBC673-143E-451B-A477-520D485A000B}"/>
              </a:ext>
            </a:extLst>
          </p:cNvPr>
          <p:cNvSpPr txBox="1"/>
          <p:nvPr/>
        </p:nvSpPr>
        <p:spPr>
          <a:xfrm>
            <a:off x="7653834" y="2743200"/>
            <a:ext cx="3493778" cy="19732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4415EDD-CAA6-4812-ABD4-50E31ADAAA87}"/>
              </a:ext>
            </a:extLst>
          </p:cNvPr>
          <p:cNvSpPr txBox="1"/>
          <p:nvPr/>
        </p:nvSpPr>
        <p:spPr>
          <a:xfrm>
            <a:off x="7570707" y="2499662"/>
            <a:ext cx="4330187"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Odds = p/1-p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Odds Ratio : Odds Ratio for a variable in logistic regression is how the odds change for an unit increase in the independent variable keeping the other variables constant.</a:t>
            </a:r>
          </a:p>
        </p:txBody>
      </p:sp>
    </p:spTree>
    <p:extLst>
      <p:ext uri="{BB962C8B-B14F-4D97-AF65-F5344CB8AC3E}">
        <p14:creationId xmlns:p14="http://schemas.microsoft.com/office/powerpoint/2010/main" val="101551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E4DBA1-A5CF-42DF-8797-E96996D4C0A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58730" y="274166"/>
            <a:ext cx="5883993" cy="3154834"/>
          </a:xfrm>
          <a:prstGeom prst="rect">
            <a:avLst/>
          </a:prstGeom>
        </p:spPr>
      </p:pic>
      <p:sp>
        <p:nvSpPr>
          <p:cNvPr id="3" name="TextBox 2">
            <a:extLst>
              <a:ext uri="{FF2B5EF4-FFF2-40B4-BE49-F238E27FC236}">
                <a16:creationId xmlns:a16="http://schemas.microsoft.com/office/drawing/2014/main" id="{D69077D1-245D-4FA8-8B80-22E66B06B61B}"/>
              </a:ext>
            </a:extLst>
          </p:cNvPr>
          <p:cNvSpPr txBox="1"/>
          <p:nvPr/>
        </p:nvSpPr>
        <p:spPr>
          <a:xfrm>
            <a:off x="609600" y="4864943"/>
            <a:ext cx="548640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Further when we added Logistic regression, the results showed that the model is significant as P value associated with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ChiSq</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less than 0.05. </a:t>
            </a:r>
          </a:p>
        </p:txBody>
      </p:sp>
      <p:pic>
        <p:nvPicPr>
          <p:cNvPr id="4" name="Picture 3">
            <a:extLst>
              <a:ext uri="{FF2B5EF4-FFF2-40B4-BE49-F238E27FC236}">
                <a16:creationId xmlns:a16="http://schemas.microsoft.com/office/drawing/2014/main" id="{85A4E026-966F-44A3-902C-2E301EEA083C}"/>
              </a:ext>
            </a:extLst>
          </p:cNvPr>
          <p:cNvPicPr/>
          <p:nvPr/>
        </p:nvPicPr>
        <p:blipFill>
          <a:blip r:embed="rId3">
            <a:extLst>
              <a:ext uri="{28A0092B-C50C-407E-A947-70E740481C1C}">
                <a14:useLocalDpi xmlns:a14="http://schemas.microsoft.com/office/drawing/2010/main" val="0"/>
              </a:ext>
            </a:extLst>
          </a:blip>
          <a:stretch>
            <a:fillRect/>
          </a:stretch>
        </p:blipFill>
        <p:spPr>
          <a:xfrm>
            <a:off x="7310584" y="274166"/>
            <a:ext cx="3416410" cy="3154834"/>
          </a:xfrm>
          <a:prstGeom prst="rect">
            <a:avLst/>
          </a:prstGeom>
        </p:spPr>
      </p:pic>
      <p:sp>
        <p:nvSpPr>
          <p:cNvPr id="6" name="TextBox 5">
            <a:extLst>
              <a:ext uri="{FF2B5EF4-FFF2-40B4-BE49-F238E27FC236}">
                <a16:creationId xmlns:a16="http://schemas.microsoft.com/office/drawing/2014/main" id="{8ED2456C-81F0-4B4F-A5BC-CDFE7D4AEFAF}"/>
              </a:ext>
            </a:extLst>
          </p:cNvPr>
          <p:cNvSpPr txBox="1"/>
          <p:nvPr/>
        </p:nvSpPr>
        <p:spPr>
          <a:xfrm>
            <a:off x="6553200" y="3942736"/>
            <a:ext cx="5353665"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Accuracy of the model:  can be determined by using validating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Accuracy= TP+TN/(FN+TN+FP+TP)=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238+18/(7+18+52+238)= 0.81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81% accuracy</a:t>
            </a:r>
          </a:p>
        </p:txBody>
      </p:sp>
      <p:sp>
        <p:nvSpPr>
          <p:cNvPr id="7" name="TextBox 6">
            <a:extLst>
              <a:ext uri="{FF2B5EF4-FFF2-40B4-BE49-F238E27FC236}">
                <a16:creationId xmlns:a16="http://schemas.microsoft.com/office/drawing/2014/main" id="{4C2BE322-CBFB-4DB5-BD5E-18B9F7B8804D}"/>
              </a:ext>
            </a:extLst>
          </p:cNvPr>
          <p:cNvSpPr txBox="1"/>
          <p:nvPr/>
        </p:nvSpPr>
        <p:spPr>
          <a:xfrm>
            <a:off x="609600" y="3685306"/>
            <a:ext cx="5486400"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Logistic Regression Equation for this model =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log(p/1-p) = 1.516 – 0.0304absences – 0.9786 failures – 0.2112 gout – 0.3748 + 0.392 paid + 0.3711 + 0.3590 school sup)</a:t>
            </a:r>
          </a:p>
        </p:txBody>
      </p:sp>
    </p:spTree>
    <p:extLst>
      <p:ext uri="{BB962C8B-B14F-4D97-AF65-F5344CB8AC3E}">
        <p14:creationId xmlns:p14="http://schemas.microsoft.com/office/powerpoint/2010/main" val="400444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1E0A3E7-71C4-4EEC-A0D6-4158C079DE0C}"/>
              </a:ext>
            </a:extLst>
          </p:cNvPr>
          <p:cNvSpPr txBox="1"/>
          <p:nvPr/>
        </p:nvSpPr>
        <p:spPr>
          <a:xfrm>
            <a:off x="546351" y="433545"/>
            <a:ext cx="11139854" cy="930447"/>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a:ln>
                  <a:noFill/>
                </a:ln>
                <a:solidFill>
                  <a:srgbClr val="FFFFFF"/>
                </a:solidFill>
                <a:effectLst/>
                <a:uLnTx/>
                <a:uFillTx/>
                <a:latin typeface="Calibri Light" panose="020F0302020204030204"/>
                <a:ea typeface="+mn-ea"/>
                <a:cs typeface="+mn-cs"/>
              </a:rPr>
              <a:t>NEURAL NETWORKS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text&#10;&#10;Description automatically generated">
            <a:extLst>
              <a:ext uri="{FF2B5EF4-FFF2-40B4-BE49-F238E27FC236}">
                <a16:creationId xmlns:a16="http://schemas.microsoft.com/office/drawing/2014/main" id="{64727423-8C26-4C8D-9F88-55B5C4B08CF8}"/>
              </a:ext>
            </a:extLst>
          </p:cNvPr>
          <p:cNvPicPr/>
          <p:nvPr/>
        </p:nvPicPr>
        <p:blipFill>
          <a:blip r:embed="rId2">
            <a:extLst>
              <a:ext uri="{28A0092B-C50C-407E-A947-70E740481C1C}">
                <a14:useLocalDpi xmlns:a14="http://schemas.microsoft.com/office/drawing/2010/main" val="0"/>
              </a:ext>
            </a:extLst>
          </a:blip>
          <a:stretch>
            <a:fillRect/>
          </a:stretch>
        </p:blipFill>
        <p:spPr>
          <a:xfrm>
            <a:off x="6283994" y="2579989"/>
            <a:ext cx="5402211" cy="399763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screenshot&#10;&#10;Description automatically generated">
            <a:extLst>
              <a:ext uri="{FF2B5EF4-FFF2-40B4-BE49-F238E27FC236}">
                <a16:creationId xmlns:a16="http://schemas.microsoft.com/office/drawing/2014/main" id="{3B631444-F25D-43CD-8393-C3258AE7A02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96882" y="2849309"/>
            <a:ext cx="5455917" cy="1159382"/>
          </a:xfrm>
          <a:prstGeom prst="rect">
            <a:avLst/>
          </a:prstGeom>
        </p:spPr>
      </p:pic>
      <p:sp>
        <p:nvSpPr>
          <p:cNvPr id="5" name="TextBox 4">
            <a:extLst>
              <a:ext uri="{FF2B5EF4-FFF2-40B4-BE49-F238E27FC236}">
                <a16:creationId xmlns:a16="http://schemas.microsoft.com/office/drawing/2014/main" id="{62D7C26A-413B-4DC6-BE9E-0943F39CC335}"/>
              </a:ext>
            </a:extLst>
          </p:cNvPr>
          <p:cNvSpPr txBox="1"/>
          <p:nvPr/>
        </p:nvSpPr>
        <p:spPr>
          <a:xfrm>
            <a:off x="546351" y="4288939"/>
            <a:ext cx="5038660"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Accuracy of the model:  can be determined by using validating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Accuracy= TP+TN/(FN+TN+FP+TP)=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222+26/(23+26+44+222)= 0.78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78% accuracy</a:t>
            </a:r>
          </a:p>
        </p:txBody>
      </p:sp>
    </p:spTree>
    <p:extLst>
      <p:ext uri="{BB962C8B-B14F-4D97-AF65-F5344CB8AC3E}">
        <p14:creationId xmlns:p14="http://schemas.microsoft.com/office/powerpoint/2010/main" val="207268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99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A7FAD-46DC-4E1E-B027-077BFDB72408}"/>
              </a:ext>
            </a:extLst>
          </p:cNvPr>
          <p:cNvSpPr>
            <a:spLocks noGrp="1"/>
          </p:cNvSpPr>
          <p:nvPr>
            <p:ph type="title"/>
          </p:nvPr>
        </p:nvSpPr>
        <p:spPr>
          <a:xfrm>
            <a:off x="963613" y="333375"/>
            <a:ext cx="3932237" cy="1600200"/>
          </a:xfrm>
        </p:spPr>
        <p:txBody>
          <a:bodyPr/>
          <a:lstStyle/>
          <a:p>
            <a:r>
              <a:rPr lang="en-US" dirty="0">
                <a:solidFill>
                  <a:schemeClr val="bg1"/>
                </a:solidFill>
              </a:rPr>
              <a:t>OBJECTIVE</a:t>
            </a:r>
          </a:p>
        </p:txBody>
      </p:sp>
      <p:sp>
        <p:nvSpPr>
          <p:cNvPr id="5" name="Content Placeholder 4">
            <a:extLst>
              <a:ext uri="{FF2B5EF4-FFF2-40B4-BE49-F238E27FC236}">
                <a16:creationId xmlns:a16="http://schemas.microsoft.com/office/drawing/2014/main" id="{87025067-D9A1-48D0-9E83-4658E66581F7}"/>
              </a:ext>
            </a:extLst>
          </p:cNvPr>
          <p:cNvSpPr>
            <a:spLocks noGrp="1"/>
          </p:cNvSpPr>
          <p:nvPr>
            <p:ph idx="1"/>
          </p:nvPr>
        </p:nvSpPr>
        <p:spPr/>
        <p:txBody>
          <a:bodyPr/>
          <a:lstStyle/>
          <a:p>
            <a:pPr marL="0" indent="0">
              <a:buNone/>
            </a:pPr>
            <a:r>
              <a:rPr lang="en-US" dirty="0">
                <a:solidFill>
                  <a:schemeClr val="bg1"/>
                </a:solidFill>
              </a:rPr>
              <a:t>Models Used:</a:t>
            </a:r>
          </a:p>
          <a:p>
            <a:pPr marL="514350" indent="-514350">
              <a:buFont typeface="+mj-lt"/>
              <a:buAutoNum type="arabicPeriod"/>
            </a:pPr>
            <a:r>
              <a:rPr lang="en-US" dirty="0">
                <a:solidFill>
                  <a:schemeClr val="bg1"/>
                </a:solidFill>
              </a:rPr>
              <a:t>Cluster Analysis </a:t>
            </a:r>
          </a:p>
          <a:p>
            <a:pPr marL="514350" indent="-514350">
              <a:buFont typeface="+mj-lt"/>
              <a:buAutoNum type="arabicPeriod"/>
            </a:pPr>
            <a:r>
              <a:rPr lang="en-US" dirty="0">
                <a:solidFill>
                  <a:schemeClr val="bg1"/>
                </a:solidFill>
              </a:rPr>
              <a:t>Linear Regression</a:t>
            </a:r>
          </a:p>
          <a:p>
            <a:pPr marL="514350" indent="-514350">
              <a:buFont typeface="+mj-lt"/>
              <a:buAutoNum type="arabicPeriod"/>
            </a:pPr>
            <a:r>
              <a:rPr lang="en-US" dirty="0">
                <a:solidFill>
                  <a:schemeClr val="bg1"/>
                </a:solidFill>
              </a:rPr>
              <a:t>Decision Tree</a:t>
            </a:r>
          </a:p>
          <a:p>
            <a:pPr marL="514350" indent="-514350">
              <a:buFont typeface="+mj-lt"/>
              <a:buAutoNum type="arabicPeriod"/>
            </a:pPr>
            <a:r>
              <a:rPr lang="en-US" dirty="0">
                <a:solidFill>
                  <a:schemeClr val="bg1"/>
                </a:solidFill>
              </a:rPr>
              <a:t>Logistic Regression</a:t>
            </a:r>
          </a:p>
          <a:p>
            <a:pPr marL="514350" indent="-514350">
              <a:buFont typeface="+mj-lt"/>
              <a:buAutoNum type="arabicPeriod"/>
            </a:pPr>
            <a:r>
              <a:rPr lang="en-US" dirty="0">
                <a:solidFill>
                  <a:schemeClr val="bg1"/>
                </a:solidFill>
              </a:rPr>
              <a:t>Neural Networks</a:t>
            </a:r>
          </a:p>
        </p:txBody>
      </p:sp>
      <p:sp>
        <p:nvSpPr>
          <p:cNvPr id="6" name="Text Placeholder 5">
            <a:extLst>
              <a:ext uri="{FF2B5EF4-FFF2-40B4-BE49-F238E27FC236}">
                <a16:creationId xmlns:a16="http://schemas.microsoft.com/office/drawing/2014/main" id="{4698F054-6625-4A7F-ADC1-C38A0E047E0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solidFill>
                  <a:schemeClr val="bg1"/>
                </a:solidFill>
              </a:rPr>
              <a:t>Our project will aim to determine how alcohol consumption influences the GPA of two groups of students taking Math and Portuguese.</a:t>
            </a:r>
          </a:p>
          <a:p>
            <a:pPr marL="285750" indent="-285750">
              <a:buFont typeface="Arial" panose="020B0604020202020204" pitchFamily="34" charset="0"/>
              <a:buChar char="•"/>
            </a:pPr>
            <a:r>
              <a:rPr lang="en-US" dirty="0">
                <a:solidFill>
                  <a:schemeClr val="bg1"/>
                </a:solidFill>
              </a:rPr>
              <a:t>Our target variable will be GPA and the predictors can be workday alcohol consumption and weekend alcohol consumption</a:t>
            </a:r>
          </a:p>
        </p:txBody>
      </p:sp>
      <p:sp>
        <p:nvSpPr>
          <p:cNvPr id="7" name="TextBox 6">
            <a:extLst>
              <a:ext uri="{FF2B5EF4-FFF2-40B4-BE49-F238E27FC236}">
                <a16:creationId xmlns:a16="http://schemas.microsoft.com/office/drawing/2014/main" id="{36DD6B78-C760-4EC1-973C-63D0CD75351F}"/>
              </a:ext>
            </a:extLst>
          </p:cNvPr>
          <p:cNvSpPr txBox="1"/>
          <p:nvPr/>
        </p:nvSpPr>
        <p:spPr>
          <a:xfrm>
            <a:off x="409575" y="4924425"/>
            <a:ext cx="5191125" cy="923330"/>
          </a:xfrm>
          <a:prstGeom prst="rect">
            <a:avLst/>
          </a:prstGeom>
          <a:noFill/>
        </p:spPr>
        <p:txBody>
          <a:bodyPr wrap="square" rtlCol="0">
            <a:spAutoFit/>
          </a:bodyPr>
          <a:lstStyle/>
          <a:p>
            <a:r>
              <a:rPr lang="en-US" dirty="0">
                <a:solidFill>
                  <a:schemeClr val="bg1"/>
                </a:solidFill>
              </a:rPr>
              <a:t>Dataset Used: </a:t>
            </a:r>
            <a:r>
              <a:rPr lang="en-US" u="sng" dirty="0">
                <a:hlinkClick r:id="rId2"/>
              </a:rPr>
              <a:t>https://www.kaggle.com/uciml/student-alcohol-consumption</a:t>
            </a:r>
            <a:r>
              <a:rPr lang="en-US" u="sng" dirty="0"/>
              <a:t> </a:t>
            </a:r>
            <a:r>
              <a:rPr lang="en-US" u="sng" dirty="0">
                <a:solidFill>
                  <a:schemeClr val="bg1"/>
                </a:solidFill>
              </a:rPr>
              <a:t>-&gt; Second hand data</a:t>
            </a:r>
            <a:endParaRPr lang="en-US" dirty="0">
              <a:solidFill>
                <a:schemeClr val="bg1"/>
              </a:solidFill>
            </a:endParaRPr>
          </a:p>
        </p:txBody>
      </p:sp>
      <p:pic>
        <p:nvPicPr>
          <p:cNvPr id="9" name="Picture 8">
            <a:extLst>
              <a:ext uri="{FF2B5EF4-FFF2-40B4-BE49-F238E27FC236}">
                <a16:creationId xmlns:a16="http://schemas.microsoft.com/office/drawing/2014/main" id="{B8BED60B-CF2C-45A7-AE84-D32DC5626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747" y="-50851"/>
            <a:ext cx="1771650" cy="1905000"/>
          </a:xfrm>
          <a:prstGeom prst="rect">
            <a:avLst/>
          </a:prstGeom>
        </p:spPr>
      </p:pic>
      <p:pic>
        <p:nvPicPr>
          <p:cNvPr id="11" name="Picture 10">
            <a:extLst>
              <a:ext uri="{FF2B5EF4-FFF2-40B4-BE49-F238E27FC236}">
                <a16:creationId xmlns:a16="http://schemas.microsoft.com/office/drawing/2014/main" id="{1FBADD5D-A22F-40BD-8556-1D2048143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1970" y="1828271"/>
            <a:ext cx="1860854" cy="1231265"/>
          </a:xfrm>
          <a:prstGeom prst="rect">
            <a:avLst/>
          </a:prstGeom>
        </p:spPr>
      </p:pic>
      <p:pic>
        <p:nvPicPr>
          <p:cNvPr id="13" name="Picture 12">
            <a:extLst>
              <a:ext uri="{FF2B5EF4-FFF2-40B4-BE49-F238E27FC236}">
                <a16:creationId xmlns:a16="http://schemas.microsoft.com/office/drawing/2014/main" id="{62CD093D-6C0F-4B09-9D2A-8B9CD60255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5628" y="3310469"/>
            <a:ext cx="2453478" cy="1231266"/>
          </a:xfrm>
          <a:prstGeom prst="rect">
            <a:avLst/>
          </a:prstGeom>
        </p:spPr>
      </p:pic>
      <p:pic>
        <p:nvPicPr>
          <p:cNvPr id="15" name="Picture 14">
            <a:extLst>
              <a:ext uri="{FF2B5EF4-FFF2-40B4-BE49-F238E27FC236}">
                <a16:creationId xmlns:a16="http://schemas.microsoft.com/office/drawing/2014/main" id="{469752F5-3D53-4C0C-A55D-9BF49D900F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6079" y="4616946"/>
            <a:ext cx="2487796" cy="1538287"/>
          </a:xfrm>
          <a:prstGeom prst="rect">
            <a:avLst/>
          </a:prstGeom>
        </p:spPr>
      </p:pic>
      <p:pic>
        <p:nvPicPr>
          <p:cNvPr id="17" name="Picture 16">
            <a:extLst>
              <a:ext uri="{FF2B5EF4-FFF2-40B4-BE49-F238E27FC236}">
                <a16:creationId xmlns:a16="http://schemas.microsoft.com/office/drawing/2014/main" id="{559B4BDB-1295-4D96-8211-487AA62D1C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1523" y="4616946"/>
            <a:ext cx="1610689" cy="1936853"/>
          </a:xfrm>
          <a:prstGeom prst="rect">
            <a:avLst/>
          </a:prstGeom>
        </p:spPr>
      </p:pic>
    </p:spTree>
    <p:extLst>
      <p:ext uri="{BB962C8B-B14F-4D97-AF65-F5344CB8AC3E}">
        <p14:creationId xmlns:p14="http://schemas.microsoft.com/office/powerpoint/2010/main" val="307689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25">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2EE9C4C-3F4D-4D09-B7D2-AC18E4ADC9EC}"/>
              </a:ext>
            </a:extLst>
          </p:cNvPr>
          <p:cNvSpPr txBox="1"/>
          <p:nvPr/>
        </p:nvSpPr>
        <p:spPr>
          <a:xfrm>
            <a:off x="438913" y="859536"/>
            <a:ext cx="4832802" cy="117043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400" b="0" i="0" u="none" strike="noStrike" kern="1200" cap="none" spc="0" normalizeH="0" baseline="0" noProof="0">
                <a:ln>
                  <a:noFill/>
                </a:ln>
                <a:solidFill>
                  <a:prstClr val="black"/>
                </a:solidFill>
                <a:effectLst/>
                <a:uLnTx/>
                <a:uFillTx/>
                <a:latin typeface="Calibri Light" panose="020F0302020204030204"/>
                <a:ea typeface="+mn-ea"/>
                <a:cs typeface="+mn-cs"/>
              </a:rPr>
              <a:t>MODEL COMPARISON NODE</a:t>
            </a:r>
          </a:p>
        </p:txBody>
      </p:sp>
      <p:sp>
        <p:nvSpPr>
          <p:cNvPr id="33" name="Rectangle 27">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2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8DED0FC-9DF2-4A16-9E9A-C8190E9C7949}"/>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Criteria for the model comparison is the Misclassification Rate.</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 the logistic regression has the minimum Misclassification Rate among the three models  it has been chosen as the best model for this data.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Picture 9" descr="A screenshot of a social media post&#10;&#10;Description automatically generated">
            <a:extLst>
              <a:ext uri="{FF2B5EF4-FFF2-40B4-BE49-F238E27FC236}">
                <a16:creationId xmlns:a16="http://schemas.microsoft.com/office/drawing/2014/main" id="{81E97820-0EEA-44B0-BC43-2CEAC01F71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64616" y="3496235"/>
            <a:ext cx="5388471" cy="2572871"/>
          </a:xfrm>
          <a:prstGeom prst="rect">
            <a:avLst/>
          </a:prstGeom>
        </p:spPr>
      </p:pic>
      <p:pic>
        <p:nvPicPr>
          <p:cNvPr id="3" name="Picture 2" descr="A picture containing screenshot&#10;&#10;Description automatically generated">
            <a:extLst>
              <a:ext uri="{FF2B5EF4-FFF2-40B4-BE49-F238E27FC236}">
                <a16:creationId xmlns:a16="http://schemas.microsoft.com/office/drawing/2014/main" id="{6A809F11-4883-46B2-B9C2-8CE4F9B065C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64616" y="1420588"/>
            <a:ext cx="5361891" cy="1421223"/>
          </a:xfrm>
          <a:prstGeom prst="rect">
            <a:avLst/>
          </a:prstGeom>
        </p:spPr>
      </p:pic>
    </p:spTree>
    <p:extLst>
      <p:ext uri="{BB962C8B-B14F-4D97-AF65-F5344CB8AC3E}">
        <p14:creationId xmlns:p14="http://schemas.microsoft.com/office/powerpoint/2010/main" val="375131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22E8-2704-49AC-814D-7ADC383DD6C5}"/>
              </a:ext>
            </a:extLst>
          </p:cNvPr>
          <p:cNvSpPr>
            <a:spLocks noGrp="1"/>
          </p:cNvSpPr>
          <p:nvPr>
            <p:ph type="title"/>
          </p:nvPr>
        </p:nvSpPr>
        <p:spPr/>
        <p:txBody>
          <a:bodyPr/>
          <a:lstStyle/>
          <a:p>
            <a:r>
              <a:rPr lang="en-US" b="1" dirty="0">
                <a:solidFill>
                  <a:schemeClr val="bg1"/>
                </a:solidFill>
              </a:rPr>
              <a:t>We REJECTED:</a:t>
            </a:r>
          </a:p>
        </p:txBody>
      </p:sp>
      <p:sp>
        <p:nvSpPr>
          <p:cNvPr id="3" name="Content Placeholder 2">
            <a:extLst>
              <a:ext uri="{FF2B5EF4-FFF2-40B4-BE49-F238E27FC236}">
                <a16:creationId xmlns:a16="http://schemas.microsoft.com/office/drawing/2014/main" id="{9C5FF909-0BFC-4225-9C16-A0D1B84F94A5}"/>
              </a:ext>
            </a:extLst>
          </p:cNvPr>
          <p:cNvSpPr>
            <a:spLocks noGrp="1"/>
          </p:cNvSpPr>
          <p:nvPr>
            <p:ph idx="1"/>
          </p:nvPr>
        </p:nvSpPr>
        <p:spPr>
          <a:xfrm>
            <a:off x="5183188" y="987425"/>
            <a:ext cx="6246812" cy="4881563"/>
          </a:xfrm>
        </p:spPr>
        <p:txBody>
          <a:bodyPr>
            <a:normAutofit/>
          </a:bodyPr>
          <a:lstStyle/>
          <a:p>
            <a:r>
              <a:rPr lang="en-US" dirty="0">
                <a:solidFill>
                  <a:schemeClr val="bg1"/>
                </a:solidFill>
              </a:rPr>
              <a:t>Examples of attributes used:</a:t>
            </a:r>
          </a:p>
          <a:p>
            <a:pPr>
              <a:buFont typeface="Wingdings" panose="05000000000000000000" pitchFamily="2" charset="2"/>
              <a:buChar char="v"/>
            </a:pPr>
            <a:r>
              <a:rPr lang="en-US" dirty="0">
                <a:solidFill>
                  <a:schemeClr val="bg1"/>
                </a:solidFill>
              </a:rPr>
              <a:t>Age</a:t>
            </a:r>
          </a:p>
          <a:p>
            <a:pPr>
              <a:buFont typeface="Wingdings" panose="05000000000000000000" pitchFamily="2" charset="2"/>
              <a:buChar char="v"/>
            </a:pPr>
            <a:r>
              <a:rPr lang="en-US" dirty="0">
                <a:solidFill>
                  <a:schemeClr val="bg1"/>
                </a:solidFill>
              </a:rPr>
              <a:t>Study time</a:t>
            </a:r>
          </a:p>
          <a:p>
            <a:pPr>
              <a:buFont typeface="Wingdings" panose="05000000000000000000" pitchFamily="2" charset="2"/>
              <a:buChar char="v"/>
            </a:pPr>
            <a:r>
              <a:rPr lang="en-US" dirty="0">
                <a:solidFill>
                  <a:schemeClr val="bg1"/>
                </a:solidFill>
              </a:rPr>
              <a:t>Activities</a:t>
            </a:r>
          </a:p>
          <a:p>
            <a:pPr>
              <a:buFont typeface="Wingdings" panose="05000000000000000000" pitchFamily="2" charset="2"/>
              <a:buChar char="v"/>
            </a:pPr>
            <a:r>
              <a:rPr lang="en-US" dirty="0">
                <a:solidFill>
                  <a:schemeClr val="bg1"/>
                </a:solidFill>
              </a:rPr>
              <a:t>Internet</a:t>
            </a:r>
          </a:p>
          <a:p>
            <a:pPr>
              <a:buFont typeface="Wingdings" panose="05000000000000000000" pitchFamily="2" charset="2"/>
              <a:buChar char="v"/>
            </a:pPr>
            <a:r>
              <a:rPr lang="en-US" dirty="0">
                <a:solidFill>
                  <a:schemeClr val="bg1"/>
                </a:solidFill>
              </a:rPr>
              <a:t>Romantic</a:t>
            </a:r>
          </a:p>
          <a:p>
            <a:pPr>
              <a:buFont typeface="Wingdings" panose="05000000000000000000" pitchFamily="2" charset="2"/>
              <a:buChar char="v"/>
            </a:pPr>
            <a:r>
              <a:rPr lang="en-US" dirty="0">
                <a:solidFill>
                  <a:schemeClr val="bg1"/>
                </a:solidFill>
              </a:rPr>
              <a:t>Daily Alcohol Consumption</a:t>
            </a:r>
          </a:p>
          <a:p>
            <a:pPr>
              <a:buFont typeface="Wingdings" panose="05000000000000000000" pitchFamily="2" charset="2"/>
              <a:buChar char="v"/>
            </a:pPr>
            <a:r>
              <a:rPr lang="en-US" dirty="0">
                <a:solidFill>
                  <a:schemeClr val="bg1"/>
                </a:solidFill>
              </a:rPr>
              <a:t>Weekend alcohol consumption</a:t>
            </a:r>
          </a:p>
        </p:txBody>
      </p:sp>
      <p:sp>
        <p:nvSpPr>
          <p:cNvPr id="4" name="Text Placeholder 3">
            <a:extLst>
              <a:ext uri="{FF2B5EF4-FFF2-40B4-BE49-F238E27FC236}">
                <a16:creationId xmlns:a16="http://schemas.microsoft.com/office/drawing/2014/main" id="{9E180657-6728-4EEF-A8E2-52629F736BF5}"/>
              </a:ext>
            </a:extLst>
          </p:cNvPr>
          <p:cNvSpPr>
            <a:spLocks noGrp="1"/>
          </p:cNvSpPr>
          <p:nvPr>
            <p:ph type="body" sz="half" idx="2"/>
          </p:nvPr>
        </p:nvSpPr>
        <p:spPr/>
        <p:txBody>
          <a:bodyPr/>
          <a:lstStyle/>
          <a:p>
            <a:pPr marL="285750" indent="-285750">
              <a:buFont typeface="Arial" panose="020B0604020202020204" pitchFamily="34" charset="0"/>
              <a:buChar char="•"/>
            </a:pPr>
            <a:r>
              <a:rPr lang="en-US" sz="2000" dirty="0">
                <a:solidFill>
                  <a:srgbClr val="FFFF00"/>
                </a:solidFill>
              </a:rPr>
              <a:t>G1 - &gt; First Period Grade</a:t>
            </a:r>
          </a:p>
          <a:p>
            <a:pPr marL="285750" indent="-285750">
              <a:buFont typeface="Arial" panose="020B0604020202020204" pitchFamily="34" charset="0"/>
              <a:buChar char="•"/>
            </a:pPr>
            <a:r>
              <a:rPr lang="en-US" sz="2000" dirty="0">
                <a:solidFill>
                  <a:srgbClr val="FFFF00"/>
                </a:solidFill>
              </a:rPr>
              <a:t>G2 - &gt; Second Period Grade</a:t>
            </a:r>
          </a:p>
          <a:p>
            <a:endParaRPr lang="en-US" dirty="0">
              <a:solidFill>
                <a:schemeClr val="bg1"/>
              </a:solidFill>
            </a:endParaRPr>
          </a:p>
          <a:p>
            <a:r>
              <a:rPr lang="en-US" sz="2400" dirty="0">
                <a:solidFill>
                  <a:schemeClr val="bg1"/>
                </a:solidFill>
              </a:rPr>
              <a:t>Because these variables have a high collinearity with variable G3 which is the final grade</a:t>
            </a:r>
          </a:p>
        </p:txBody>
      </p:sp>
    </p:spTree>
    <p:extLst>
      <p:ext uri="{BB962C8B-B14F-4D97-AF65-F5344CB8AC3E}">
        <p14:creationId xmlns:p14="http://schemas.microsoft.com/office/powerpoint/2010/main" val="251369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07E8C-1667-A143-B8C4-6AE443A81965}"/>
              </a:ext>
            </a:extLst>
          </p:cNvPr>
          <p:cNvSpPr>
            <a:spLocks noGrp="1"/>
          </p:cNvSpPr>
          <p:nvPr>
            <p:ph type="ctrTitle"/>
          </p:nvPr>
        </p:nvSpPr>
        <p:spPr>
          <a:xfrm>
            <a:off x="6746628" y="1783959"/>
            <a:ext cx="4645250" cy="2889114"/>
          </a:xfrm>
        </p:spPr>
        <p:txBody>
          <a:bodyPr anchor="b">
            <a:normAutofit fontScale="90000"/>
          </a:bodyPr>
          <a:lstStyle/>
          <a:p>
            <a:pPr algn="l"/>
            <a:br>
              <a:rPr lang="en-US" sz="5600" dirty="0">
                <a:solidFill>
                  <a:schemeClr val="bg1"/>
                </a:solidFill>
              </a:rPr>
            </a:br>
            <a:r>
              <a:rPr lang="en-US" sz="6700" dirty="0">
                <a:solidFill>
                  <a:schemeClr val="bg1"/>
                </a:solidFill>
              </a:rPr>
              <a:t>Cluster</a:t>
            </a:r>
            <a:r>
              <a:rPr lang="en-US" sz="5600" dirty="0">
                <a:solidFill>
                  <a:schemeClr val="bg1"/>
                </a:solidFill>
              </a:rPr>
              <a:t> Analysis</a:t>
            </a:r>
            <a:br>
              <a:rPr lang="en-US" sz="5600" dirty="0">
                <a:solidFill>
                  <a:schemeClr val="bg1"/>
                </a:solidFill>
              </a:rPr>
            </a:br>
            <a:endParaRPr lang="en-US" sz="5600" dirty="0">
              <a:solidFill>
                <a:schemeClr val="bg1"/>
              </a:solidFill>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D56B38A-93ED-4DEB-AB76-DA34BCD22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568655"/>
            <a:ext cx="4047843" cy="4352519"/>
          </a:xfrm>
          <a:prstGeom prst="rect">
            <a:avLst/>
          </a:prstGeom>
        </p:spPr>
      </p:pic>
    </p:spTree>
    <p:extLst>
      <p:ext uri="{BB962C8B-B14F-4D97-AF65-F5344CB8AC3E}">
        <p14:creationId xmlns:p14="http://schemas.microsoft.com/office/powerpoint/2010/main" val="3251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96BF-C743-8743-AF54-CDA055D720C2}"/>
              </a:ext>
            </a:extLst>
          </p:cNvPr>
          <p:cNvSpPr>
            <a:spLocks noGrp="1"/>
          </p:cNvSpPr>
          <p:nvPr>
            <p:ph type="title"/>
          </p:nvPr>
        </p:nvSpPr>
        <p:spPr>
          <a:xfrm>
            <a:off x="762001" y="803325"/>
            <a:ext cx="5314536" cy="1325563"/>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DA4363AA-1E0F-3541-B5AA-573253EB43D1}"/>
              </a:ext>
            </a:extLst>
          </p:cNvPr>
          <p:cNvSpPr>
            <a:spLocks noGrp="1"/>
          </p:cNvSpPr>
          <p:nvPr>
            <p:ph idx="1"/>
          </p:nvPr>
        </p:nvSpPr>
        <p:spPr>
          <a:xfrm>
            <a:off x="762000" y="2279018"/>
            <a:ext cx="5314543" cy="3375920"/>
          </a:xfrm>
        </p:spPr>
        <p:txBody>
          <a:bodyPr anchor="t">
            <a:normAutofit/>
          </a:bodyPr>
          <a:lstStyle/>
          <a:p>
            <a:r>
              <a:rPr lang="en-US" sz="1800"/>
              <a:t>Cluster: A group of objects</a:t>
            </a:r>
          </a:p>
          <a:p>
            <a:pPr lvl="1"/>
            <a:r>
              <a:rPr lang="en-US" sz="1800"/>
              <a:t>Objects with similarity fall into same cluster</a:t>
            </a:r>
          </a:p>
          <a:p>
            <a:pPr lvl="1"/>
            <a:r>
              <a:rPr lang="en-US" sz="1800"/>
              <a:t>Objects with dissimilarity fall into different cluster</a:t>
            </a:r>
          </a:p>
          <a:p>
            <a:pPr marL="457200" lvl="1" indent="0">
              <a:buNone/>
            </a:pPr>
            <a:endParaRPr lang="en-US" sz="1800"/>
          </a:p>
          <a:p>
            <a:r>
              <a:rPr lang="en-US" sz="1800"/>
              <a:t>Clustering is unsupervised classification technique: it does not contain any target variable. It mainly focuses on classifying the data according to similarity</a:t>
            </a:r>
          </a:p>
          <a:p>
            <a:pPr marL="0" indent="0">
              <a:buNone/>
            </a:pPr>
            <a:endParaRPr lang="en-US" sz="1800"/>
          </a:p>
          <a:p>
            <a:endParaRPr lang="en-US" sz="1800"/>
          </a:p>
          <a:p>
            <a:endParaRPr lang="en-US" sz="1800"/>
          </a:p>
          <a:p>
            <a:pPr marL="0" indent="0">
              <a:buNone/>
            </a:pPr>
            <a:endParaRPr lang="en-US" sz="1800"/>
          </a:p>
          <a:p>
            <a:pPr lvl="1"/>
            <a:endParaRPr lang="en-US" sz="1800"/>
          </a:p>
          <a:p>
            <a:pPr marL="0" indent="0">
              <a:buNone/>
            </a:pPr>
            <a:endParaRPr lang="en-US" sz="1800"/>
          </a:p>
          <a:p>
            <a:endParaRPr lang="en-US" sz="1800"/>
          </a:p>
          <a:p>
            <a:endParaRPr lang="en-US" sz="1800"/>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group of people posing for the camera&#10;&#10;Description automatically generated">
            <a:extLst>
              <a:ext uri="{FF2B5EF4-FFF2-40B4-BE49-F238E27FC236}">
                <a16:creationId xmlns:a16="http://schemas.microsoft.com/office/drawing/2014/main" id="{10BADF58-D3F9-DC46-9D8A-A346F8269260}"/>
              </a:ext>
            </a:extLst>
          </p:cNvPr>
          <p:cNvPicPr>
            <a:picLocks noChangeAspect="1"/>
          </p:cNvPicPr>
          <p:nvPr/>
        </p:nvPicPr>
        <p:blipFill rotWithShape="1">
          <a:blip r:embed="rId2"/>
          <a:srcRect r="1" b="16868"/>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2482300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1C024-516D-604D-AE70-053AD7077F23}"/>
              </a:ext>
            </a:extLst>
          </p:cNvPr>
          <p:cNvSpPr>
            <a:spLocks noGrp="1"/>
          </p:cNvSpPr>
          <p:nvPr>
            <p:ph type="title"/>
          </p:nvPr>
        </p:nvSpPr>
        <p:spPr>
          <a:xfrm>
            <a:off x="821516" y="640263"/>
            <a:ext cx="6204984" cy="1344975"/>
          </a:xfrm>
        </p:spPr>
        <p:txBody>
          <a:bodyPr>
            <a:normAutofit/>
          </a:bodyPr>
          <a:lstStyle/>
          <a:p>
            <a:r>
              <a:rPr lang="en-US" sz="4000"/>
              <a:t>In our project</a:t>
            </a:r>
          </a:p>
        </p:txBody>
      </p:sp>
      <p:sp>
        <p:nvSpPr>
          <p:cNvPr id="3" name="Content Placeholder 2">
            <a:extLst>
              <a:ext uri="{FF2B5EF4-FFF2-40B4-BE49-F238E27FC236}">
                <a16:creationId xmlns:a16="http://schemas.microsoft.com/office/drawing/2014/main" id="{BC4D96FF-AE2A-7243-A07A-3B8A42803AB7}"/>
              </a:ext>
            </a:extLst>
          </p:cNvPr>
          <p:cNvSpPr>
            <a:spLocks noGrp="1"/>
          </p:cNvSpPr>
          <p:nvPr>
            <p:ph idx="1"/>
          </p:nvPr>
        </p:nvSpPr>
        <p:spPr>
          <a:xfrm>
            <a:off x="821515" y="2121762"/>
            <a:ext cx="6204984" cy="3626917"/>
          </a:xfrm>
        </p:spPr>
        <p:txBody>
          <a:bodyPr>
            <a:normAutofit/>
          </a:bodyPr>
          <a:lstStyle/>
          <a:p>
            <a:r>
              <a:rPr lang="en-US" sz="2400"/>
              <a:t>We initially just added a cluster node and ran the model</a:t>
            </a:r>
          </a:p>
          <a:p>
            <a:endParaRPr lang="en-US" sz="2400"/>
          </a:p>
          <a:p>
            <a:endParaRPr lang="en-US" sz="2400"/>
          </a:p>
          <a:p>
            <a:r>
              <a:rPr lang="en-US" sz="2400"/>
              <a:t> It resulted us with 6 clusters, Which is complex to interpret cluster’s characteristics </a:t>
            </a:r>
          </a:p>
        </p:txBody>
      </p:sp>
      <p:pic>
        <p:nvPicPr>
          <p:cNvPr id="7" name="Picture 6" descr="A screenshot of a cell phone&#10;&#10;Description automatically generated">
            <a:extLst>
              <a:ext uri="{FF2B5EF4-FFF2-40B4-BE49-F238E27FC236}">
                <a16:creationId xmlns:a16="http://schemas.microsoft.com/office/drawing/2014/main" id="{99C3EDFB-0342-0740-A6B5-66F1816924E6}"/>
              </a:ext>
            </a:extLst>
          </p:cNvPr>
          <p:cNvPicPr>
            <a:picLocks noChangeAspect="1"/>
          </p:cNvPicPr>
          <p:nvPr/>
        </p:nvPicPr>
        <p:blipFill rotWithShape="1">
          <a:blip r:embed="rId2"/>
          <a:srcRect l="33218" r="17494" b="1"/>
          <a:stretch/>
        </p:blipFill>
        <p:spPr>
          <a:xfrm>
            <a:off x="7924800" y="268809"/>
            <a:ext cx="3930317" cy="22860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A2B3CFC-6965-8540-B474-C129EEBF0559}"/>
              </a:ext>
            </a:extLst>
          </p:cNvPr>
          <p:cNvPicPr>
            <a:picLocks noChangeAspect="1"/>
          </p:cNvPicPr>
          <p:nvPr/>
        </p:nvPicPr>
        <p:blipFill rotWithShape="1">
          <a:blip r:embed="rId3"/>
          <a:srcRect r="38339" b="-2"/>
          <a:stretch/>
        </p:blipFill>
        <p:spPr>
          <a:xfrm>
            <a:off x="7829551" y="2884425"/>
            <a:ext cx="4149089" cy="3277994"/>
          </a:xfrm>
          <a:prstGeom prst="rect">
            <a:avLst/>
          </a:prstGeom>
        </p:spPr>
      </p:pic>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646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31C024-516D-604D-AE70-053AD7077F23}"/>
              </a:ext>
            </a:extLst>
          </p:cNvPr>
          <p:cNvSpPr>
            <a:spLocks noGrp="1"/>
          </p:cNvSpPr>
          <p:nvPr>
            <p:ph type="title"/>
          </p:nvPr>
        </p:nvSpPr>
        <p:spPr>
          <a:xfrm>
            <a:off x="833002" y="448253"/>
            <a:ext cx="10520702" cy="1325563"/>
          </a:xfrm>
        </p:spPr>
        <p:txBody>
          <a:bodyPr>
            <a:normAutofit/>
          </a:bodyPr>
          <a:lstStyle/>
          <a:p>
            <a:r>
              <a:rPr lang="en-US"/>
              <a:t>Continue…</a:t>
            </a:r>
          </a:p>
        </p:txBody>
      </p:sp>
      <p:sp>
        <p:nvSpPr>
          <p:cNvPr id="3" name="Content Placeholder 2">
            <a:extLst>
              <a:ext uri="{FF2B5EF4-FFF2-40B4-BE49-F238E27FC236}">
                <a16:creationId xmlns:a16="http://schemas.microsoft.com/office/drawing/2014/main" id="{BC4D96FF-AE2A-7243-A07A-3B8A42803AB7}"/>
              </a:ext>
            </a:extLst>
          </p:cNvPr>
          <p:cNvSpPr>
            <a:spLocks noGrp="1"/>
          </p:cNvSpPr>
          <p:nvPr>
            <p:ph idx="1"/>
          </p:nvPr>
        </p:nvSpPr>
        <p:spPr>
          <a:xfrm>
            <a:off x="838200" y="2191807"/>
            <a:ext cx="4936067" cy="3985155"/>
          </a:xfrm>
        </p:spPr>
        <p:txBody>
          <a:bodyPr>
            <a:normAutofit/>
          </a:bodyPr>
          <a:lstStyle/>
          <a:p>
            <a:r>
              <a:rPr lang="en-US" sz="1700"/>
              <a:t>We specified number of clusters to 2</a:t>
            </a:r>
          </a:p>
          <a:p>
            <a:r>
              <a:rPr lang="en-US" sz="1700"/>
              <a:t> After Analysis of segment plot and mean statistics, we got to know</a:t>
            </a:r>
          </a:p>
          <a:p>
            <a:pPr lvl="1"/>
            <a:r>
              <a:rPr lang="en-US" sz="1700"/>
              <a:t> CLUSTER 1 - ‘WEAKER STUDENTS’ : The students who have more free time, who drink regularly on weekdays as well as on weekends, who have more travel time, who have no internet, who don’t have school support tend to get poor overall grade</a:t>
            </a:r>
            <a:endParaRPr lang="en-IN" sz="1700"/>
          </a:p>
          <a:p>
            <a:pPr lvl="1"/>
            <a:r>
              <a:rPr lang="en-US" sz="1700"/>
              <a:t>CLUSTER 2 – ‘BRIGHTER STUDENTS’  : The students who don’t drink regularly on weekdays as well as weekends, who have less travel time, who have internet, who have school support tend to get good overall grade</a:t>
            </a:r>
          </a:p>
          <a:p>
            <a:pPr lvl="1"/>
            <a:endParaRPr lang="en-US" sz="1700"/>
          </a:p>
          <a:p>
            <a:pPr lvl="1"/>
            <a:endParaRPr lang="en-US" sz="1700"/>
          </a:p>
        </p:txBody>
      </p:sp>
      <p:pic>
        <p:nvPicPr>
          <p:cNvPr id="5" name="Picture 4" descr="A screenshot of a cell phone&#10;&#10;Description automatically generated">
            <a:extLst>
              <a:ext uri="{FF2B5EF4-FFF2-40B4-BE49-F238E27FC236}">
                <a16:creationId xmlns:a16="http://schemas.microsoft.com/office/drawing/2014/main" id="{F234F962-6973-524A-908C-5B8127B3F831}"/>
              </a:ext>
            </a:extLst>
          </p:cNvPr>
          <p:cNvPicPr>
            <a:picLocks noChangeAspect="1"/>
          </p:cNvPicPr>
          <p:nvPr/>
        </p:nvPicPr>
        <p:blipFill>
          <a:blip r:embed="rId2"/>
          <a:stretch>
            <a:fillRect/>
          </a:stretch>
        </p:blipFill>
        <p:spPr>
          <a:xfrm>
            <a:off x="6417734" y="2913373"/>
            <a:ext cx="4935970" cy="2542023"/>
          </a:xfrm>
          <a:prstGeom prst="rect">
            <a:avLst/>
          </a:prstGeom>
        </p:spPr>
      </p:pic>
      <p:sp>
        <p:nvSpPr>
          <p:cNvPr id="10" name="TextBox 9">
            <a:extLst>
              <a:ext uri="{FF2B5EF4-FFF2-40B4-BE49-F238E27FC236}">
                <a16:creationId xmlns:a16="http://schemas.microsoft.com/office/drawing/2014/main" id="{CDFCE6BF-6FE2-F147-9EE4-CE449D6DE449}"/>
              </a:ext>
            </a:extLst>
          </p:cNvPr>
          <p:cNvSpPr txBox="1"/>
          <p:nvPr/>
        </p:nvSpPr>
        <p:spPr>
          <a:xfrm>
            <a:off x="13561255" y="8440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325989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07E8C-1667-A143-B8C4-6AE443A81965}"/>
              </a:ext>
            </a:extLst>
          </p:cNvPr>
          <p:cNvSpPr>
            <a:spLocks noGrp="1"/>
          </p:cNvSpPr>
          <p:nvPr>
            <p:ph type="ctrTitle"/>
          </p:nvPr>
        </p:nvSpPr>
        <p:spPr>
          <a:xfrm>
            <a:off x="6746628" y="1783959"/>
            <a:ext cx="4645250" cy="2889114"/>
          </a:xfrm>
        </p:spPr>
        <p:txBody>
          <a:bodyPr anchor="b">
            <a:normAutofit fontScale="90000"/>
          </a:bodyPr>
          <a:lstStyle/>
          <a:p>
            <a:br>
              <a:rPr lang="en-US" sz="5600" dirty="0">
                <a:solidFill>
                  <a:schemeClr val="bg1"/>
                </a:solidFill>
              </a:rPr>
            </a:br>
            <a:r>
              <a:rPr lang="en-US" sz="6700" dirty="0">
                <a:solidFill>
                  <a:schemeClr val="bg1"/>
                </a:solidFill>
              </a:rPr>
              <a:t>Linear Regression</a:t>
            </a:r>
            <a:br>
              <a:rPr lang="en-US" sz="5600" dirty="0">
                <a:solidFill>
                  <a:schemeClr val="bg1"/>
                </a:solidFill>
              </a:rPr>
            </a:br>
            <a:endParaRPr lang="en-US" sz="5600" dirty="0">
              <a:solidFill>
                <a:schemeClr val="bg1"/>
              </a:solidFill>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A8AF786-2A2C-47AD-BFBB-194D66340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952135"/>
            <a:ext cx="4524375" cy="3496040"/>
          </a:xfrm>
          <a:prstGeom prst="rect">
            <a:avLst/>
          </a:prstGeom>
        </p:spPr>
      </p:pic>
    </p:spTree>
    <p:extLst>
      <p:ext uri="{BB962C8B-B14F-4D97-AF65-F5344CB8AC3E}">
        <p14:creationId xmlns:p14="http://schemas.microsoft.com/office/powerpoint/2010/main" val="176011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96BF-C743-8743-AF54-CDA055D720C2}"/>
              </a:ext>
            </a:extLst>
          </p:cNvPr>
          <p:cNvSpPr>
            <a:spLocks noGrp="1"/>
          </p:cNvSpPr>
          <p:nvPr>
            <p:ph type="title"/>
          </p:nvPr>
        </p:nvSpPr>
        <p:spPr>
          <a:xfrm>
            <a:off x="762001" y="803325"/>
            <a:ext cx="5314536" cy="1325563"/>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DA4363AA-1E0F-3541-B5AA-573253EB43D1}"/>
              </a:ext>
            </a:extLst>
          </p:cNvPr>
          <p:cNvSpPr>
            <a:spLocks noGrp="1"/>
          </p:cNvSpPr>
          <p:nvPr>
            <p:ph idx="1"/>
          </p:nvPr>
        </p:nvSpPr>
        <p:spPr>
          <a:xfrm>
            <a:off x="762000" y="2279018"/>
            <a:ext cx="5314543" cy="3375920"/>
          </a:xfrm>
        </p:spPr>
        <p:txBody>
          <a:bodyPr anchor="t">
            <a:normAutofit/>
          </a:bodyPr>
          <a:lstStyle/>
          <a:p>
            <a:pPr lvl="1"/>
            <a:r>
              <a:rPr lang="en-US" sz="1800" dirty="0"/>
              <a:t>Linear regression is a Predictive analytics approach.</a:t>
            </a:r>
          </a:p>
          <a:p>
            <a:pPr lvl="1"/>
            <a:endParaRPr lang="en-US" sz="1800" dirty="0"/>
          </a:p>
          <a:p>
            <a:pPr lvl="1"/>
            <a:r>
              <a:rPr lang="en-US" sz="1800" b="1" dirty="0"/>
              <a:t>Linear regression</a:t>
            </a:r>
            <a:r>
              <a:rPr lang="en-US" sz="1800" dirty="0"/>
              <a:t> is a </a:t>
            </a:r>
            <a:r>
              <a:rPr lang="en-US" sz="1800" b="1" dirty="0"/>
              <a:t>linear</a:t>
            </a:r>
            <a:r>
              <a:rPr lang="en-US" sz="1800" dirty="0"/>
              <a:t> approach for modeling the relationship between a dependent variable and one or more  independent variables.</a:t>
            </a:r>
          </a:p>
          <a:p>
            <a:pPr marL="457200" lvl="1" indent="0">
              <a:buNone/>
            </a:pPr>
            <a:endParaRPr lang="en-US" sz="1800" dirty="0"/>
          </a:p>
          <a:p>
            <a:pPr lvl="1"/>
            <a:r>
              <a:rPr lang="en-US" sz="1800" dirty="0"/>
              <a:t>It is basically used to predict the value for the dependent variable based on the model.</a:t>
            </a:r>
          </a:p>
          <a:p>
            <a:pPr marL="457200" lvl="1" indent="0">
              <a:buNone/>
            </a:pPr>
            <a:endParaRPr lang="en-US" sz="1800" dirty="0"/>
          </a:p>
          <a:p>
            <a:pPr marL="0" indent="0">
              <a:buNone/>
            </a:pPr>
            <a:endParaRPr lang="en-US" sz="1800" dirty="0"/>
          </a:p>
          <a:p>
            <a:endParaRPr lang="en-US" sz="1800" dirty="0"/>
          </a:p>
          <a:p>
            <a:endParaRPr lang="en-US" sz="1800" dirty="0"/>
          </a:p>
          <a:p>
            <a:pPr marL="0" indent="0">
              <a:buNone/>
            </a:pPr>
            <a:endParaRPr lang="en-US" sz="1800" dirty="0"/>
          </a:p>
          <a:p>
            <a:pPr lvl="1"/>
            <a:endParaRPr lang="en-US" sz="1800" dirty="0"/>
          </a:p>
          <a:p>
            <a:pPr marL="0" indent="0">
              <a:buNone/>
            </a:pPr>
            <a:endParaRPr lang="en-US" sz="1800" dirty="0"/>
          </a:p>
          <a:p>
            <a:endParaRPr lang="en-US" sz="1800" dirty="0"/>
          </a:p>
          <a:p>
            <a:endParaRPr lang="en-US" sz="1800" dirty="0"/>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D824EF7-9E02-4594-8EAE-868522FA2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525" y="661804"/>
            <a:ext cx="4810125" cy="3305174"/>
          </a:xfrm>
          <a:prstGeom prst="rect">
            <a:avLst/>
          </a:prstGeom>
        </p:spPr>
      </p:pic>
    </p:spTree>
    <p:extLst>
      <p:ext uri="{BB962C8B-B14F-4D97-AF65-F5344CB8AC3E}">
        <p14:creationId xmlns:p14="http://schemas.microsoft.com/office/powerpoint/2010/main" val="1860576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1243</Words>
  <Application>Microsoft Macintosh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Impact of Liquor Consumption on GPA</vt:lpstr>
      <vt:lpstr>OBJECTIVE</vt:lpstr>
      <vt:lpstr>We REJECTED:</vt:lpstr>
      <vt:lpstr> Cluster Analysis </vt:lpstr>
      <vt:lpstr>Introduction</vt:lpstr>
      <vt:lpstr>In our project</vt:lpstr>
      <vt:lpstr>Continue…</vt:lpstr>
      <vt:lpstr> Linear Regression </vt:lpstr>
      <vt:lpstr>Introduction</vt:lpstr>
      <vt:lpstr>In our project</vt:lpstr>
      <vt:lpstr>Continue…</vt:lpstr>
      <vt:lpstr>Decision Trees </vt:lpstr>
      <vt:lpstr>In our project</vt:lpstr>
      <vt:lpstr>Continued..</vt:lpstr>
      <vt:lpstr>Decision Tree 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Liquor Consumption on GPA</dc:title>
  <dc:creator>Hamza Ahmed</dc:creator>
  <cp:lastModifiedBy>P ASISH</cp:lastModifiedBy>
  <cp:revision>6</cp:revision>
  <dcterms:created xsi:type="dcterms:W3CDTF">2019-11-26T03:07:53Z</dcterms:created>
  <dcterms:modified xsi:type="dcterms:W3CDTF">2019-11-26T06:09:00Z</dcterms:modified>
</cp:coreProperties>
</file>