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5" r:id="rId8"/>
    <p:sldId id="261" r:id="rId9"/>
    <p:sldId id="263" r:id="rId10"/>
    <p:sldId id="264" r:id="rId11"/>
  </p:sldIdLst>
  <p:sldSz cx="12192000" cy="6858000"/>
  <p:notesSz cx="7559675" cy="106914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6DE0ACA-03BC-46D6-9D4D-3FE672280FD2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2D5E523-FFA3-4105-8C15-30B5DC71F893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5DD45FD-2B75-46F3-8500-1CA3B0C5D658}" type="slidenum">
              <a:rPr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2FD64C0-15F1-471C-9E50-9DE70748CF53}" type="slidenum">
              <a:rPr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B932CF5-990D-4109-834E-B5F479C67FEC}" type="slidenum">
              <a:rPr/>
            </a:fld>
            <a:endParaRPr/>
          </a:p>
        </p:txBody>
      </p:sp>
      <p:sp>
        <p:nvSpPr>
          <p:cNvPr id="2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0111CD9-D0AF-457D-9A4F-98FC04BC9A31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F803718-B8BF-497F-A984-712BA1ED5D22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4CC7DF-1A0F-4CAC-8445-C88DCF9CF90E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FF3E4A3-4C94-4785-A0E6-29AA5BBC5DE4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1731DF4-7314-4F43-ADF2-78EF8CAAEF2D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1AC3676-484E-4704-B7A7-7DB709AE2100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ECAE218-CAC7-47E3-A7FE-2C38C494088F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6"/>
          <p:cNvSpPr/>
          <p:nvPr/>
        </p:nvSpPr>
        <p:spPr>
          <a:xfrm>
            <a:off x="9867960" y="365040"/>
            <a:ext cx="2323440" cy="729360"/>
          </a:xfrm>
          <a:prstGeom prst="roundRect">
            <a:avLst>
              <a:gd name="adj" fmla="val 16667"/>
            </a:avLst>
          </a:prstGeom>
          <a:blipFill rotWithShape="0">
            <a:blip r:embed="rId1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 panose="020F0502020204030204"/>
              <a:ea typeface="DejaVu Sans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</a:rPr>
              <a:t> </a:t>
            </a:r>
            <a:endParaRPr lang="en-IN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IN" sz="1200" b="0" strike="noStrike" spc="-1">
                <a:solidFill>
                  <a:srgbClr val="8B8B8B"/>
                </a:solidFill>
                <a:latin typeface="Calibri" panose="020F0502020204030204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6E93278-1DF5-4FAB-BCA3-32B4116A7B24}" type="slidenum">
              <a:rPr lang="en-IN" sz="1200" b="0" strike="noStrike" spc="-1">
                <a:solidFill>
                  <a:srgbClr val="8B8B8B"/>
                </a:solidFill>
                <a:latin typeface="Calibri" panose="020F0502020204030204"/>
              </a:rPr>
            </a:fld>
            <a:endParaRPr lang="en-IN" sz="12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</a:rPr>
              <a:t> </a:t>
            </a:r>
            <a:endParaRPr lang="en-IN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en-IN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en-IN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en-IN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en-IN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en-IN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en-IN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/>
          </p:nvPr>
        </p:nvSpPr>
        <p:spPr>
          <a:xfrm>
            <a:off x="0" y="1690370"/>
            <a:ext cx="12191365" cy="516699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47015" indent="0" algn="ctr">
              <a:lnSpc>
                <a:spcPct val="100000"/>
              </a:lnSpc>
              <a:spcBef>
                <a:spcPts val="1000"/>
              </a:spcBef>
              <a:buNone/>
              <a:tabLst>
                <a:tab pos="0" algn="l"/>
              </a:tabLst>
            </a:pPr>
            <a:r>
              <a:rPr lang="en-US" altLang="en-IN" sz="1800" b="0" strike="noStrike" spc="-1">
                <a:solidFill>
                  <a:srgbClr val="000000"/>
                </a:solidFill>
                <a:latin typeface="Arial" panose="020B0604020202020204"/>
              </a:rPr>
              <a:t>Bollineni Chooshnita 2010030487</a:t>
            </a:r>
            <a:endParaRPr lang="en-US" altLang="en-IN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47015" indent="0" algn="ctr">
              <a:lnSpc>
                <a:spcPct val="100000"/>
              </a:lnSpc>
              <a:spcBef>
                <a:spcPts val="1000"/>
              </a:spcBef>
              <a:buNone/>
              <a:tabLst>
                <a:tab pos="0" algn="l"/>
              </a:tabLst>
            </a:pPr>
            <a:r>
              <a:rPr lang="en-US" altLang="en-IN" sz="1800" b="0" strike="noStrike" spc="-1">
                <a:solidFill>
                  <a:srgbClr val="000000"/>
                </a:solidFill>
                <a:latin typeface="Arial" panose="020B0604020202020204"/>
              </a:rPr>
              <a:t>Telugu Rohith 2010030201</a:t>
            </a:r>
            <a:endParaRPr lang="en-US" altLang="en-IN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47015" indent="0" algn="ctr">
              <a:lnSpc>
                <a:spcPct val="100000"/>
              </a:lnSpc>
              <a:spcBef>
                <a:spcPts val="1000"/>
              </a:spcBef>
              <a:buNone/>
              <a:tabLst>
                <a:tab pos="0" algn="l"/>
              </a:tabLst>
            </a:pPr>
            <a:r>
              <a:rPr lang="en-US" altLang="en-IN" sz="1800" b="0" strike="noStrike" spc="-1">
                <a:solidFill>
                  <a:srgbClr val="000000"/>
                </a:solidFill>
                <a:latin typeface="Arial" panose="020B0604020202020204"/>
              </a:rPr>
              <a:t>Perla Nada Asish 2010030552</a:t>
            </a:r>
            <a:endParaRPr lang="en-IN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47015" indent="0" algn="ctr">
              <a:lnSpc>
                <a:spcPct val="100000"/>
              </a:lnSpc>
              <a:spcBef>
                <a:spcPts val="1000"/>
              </a:spcBef>
              <a:buNone/>
              <a:tabLst>
                <a:tab pos="0" algn="l"/>
              </a:tabLst>
            </a:pPr>
            <a:r>
              <a:rPr lang="en-US" sz="1800" spc="-1">
                <a:solidFill>
                  <a:srgbClr val="333333"/>
                </a:solidFill>
                <a:latin typeface="Times New Roman" panose="02020603050405020304"/>
                <a:sym typeface="+mn-ea"/>
              </a:rPr>
              <a:t> </a:t>
            </a:r>
            <a:endParaRPr lang="en-US" sz="1800" spc="-1">
              <a:solidFill>
                <a:srgbClr val="333333"/>
              </a:solidFill>
              <a:latin typeface="Times New Roman" panose="02020603050405020304"/>
              <a:sym typeface="+mn-ea"/>
            </a:endParaRPr>
          </a:p>
          <a:p>
            <a:pPr marL="247015" indent="0" algn="ctr">
              <a:lnSpc>
                <a:spcPct val="100000"/>
              </a:lnSpc>
              <a:spcBef>
                <a:spcPts val="1000"/>
              </a:spcBef>
              <a:buNone/>
              <a:tabLst>
                <a:tab pos="0" algn="l"/>
              </a:tabLst>
            </a:pPr>
            <a:endParaRPr lang="en-IN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47015" indent="0" algn="ctr">
              <a:lnSpc>
                <a:spcPct val="60000"/>
              </a:lnSpc>
              <a:spcBef>
                <a:spcPts val="1000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333333"/>
                </a:solidFill>
                <a:latin typeface="Times New Roman" panose="02020603050405020304"/>
              </a:rPr>
              <a:t>Under the Guidance of</a:t>
            </a:r>
            <a:endParaRPr lang="en-IN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47015" indent="0" algn="ctr">
              <a:lnSpc>
                <a:spcPct val="120000"/>
              </a:lnSpc>
              <a:spcBef>
                <a:spcPts val="1000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333333"/>
                </a:solidFill>
                <a:latin typeface="Times New Roman" panose="02020603050405020304"/>
              </a:rPr>
              <a:t>Dr. Subhranginee Das</a:t>
            </a:r>
            <a:endParaRPr lang="en-US" sz="1800" b="0" strike="noStrike" spc="-1">
              <a:solidFill>
                <a:srgbClr val="333333"/>
              </a:solidFill>
              <a:latin typeface="Times New Roman" panose="02020603050405020304"/>
            </a:endParaRPr>
          </a:p>
          <a:p>
            <a:pPr marL="247015" indent="0" algn="ctr">
              <a:lnSpc>
                <a:spcPct val="120000"/>
              </a:lnSpc>
              <a:spcBef>
                <a:spcPts val="1000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333333"/>
                </a:solidFill>
                <a:latin typeface="Times New Roman" panose="02020603050405020304"/>
              </a:rPr>
              <a:t>Asst.Professor </a:t>
            </a:r>
            <a:endParaRPr lang="en-US" sz="1800" b="0" strike="noStrike" spc="-1">
              <a:solidFill>
                <a:srgbClr val="333333"/>
              </a:solidFill>
              <a:latin typeface="Times New Roman" panose="02020603050405020304"/>
            </a:endParaRPr>
          </a:p>
          <a:p>
            <a:pPr marL="247015" indent="0" algn="ctr">
              <a:lnSpc>
                <a:spcPct val="120000"/>
              </a:lnSpc>
              <a:spcBef>
                <a:spcPts val="1000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 Department </a:t>
            </a:r>
            <a:endParaRPr lang="en-IN" sz="2800" b="0" strike="noStrike" spc="-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7015" indent="0" algn="ctr">
              <a:lnSpc>
                <a:spcPct val="90000"/>
              </a:lnSpc>
              <a:spcBef>
                <a:spcPts val="1000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 Hyderabad Off Campus, Aziz Nagar ,Hyderabad</a:t>
            </a:r>
            <a:endParaRPr lang="en-IN" sz="2800" b="0" strike="noStrike" spc="-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7015" indent="0" algn="ctr">
              <a:lnSpc>
                <a:spcPct val="90000"/>
              </a:lnSpc>
              <a:spcBef>
                <a:spcPts val="1000"/>
              </a:spcBef>
              <a:buNone/>
              <a:tabLst>
                <a:tab pos="0" algn="l"/>
              </a:tabLst>
            </a:pPr>
            <a:endParaRPr lang="en-IN" sz="2800" b="0" strike="noStrike" spc="-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168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000" b="0" strike="noStrike" spc="-1">
                <a:solidFill>
                  <a:srgbClr val="000000"/>
                </a:solidFill>
                <a:latin typeface="Calibri Light" panose="020F0302020204030204"/>
              </a:rPr>
              <a:t>Review-1 on</a:t>
            </a:r>
            <a:br>
              <a:rPr sz="4000"/>
            </a:br>
            <a:r>
              <a:rPr lang="en-US" sz="4000" b="0" strike="noStrike" spc="-1">
                <a:solidFill>
                  <a:srgbClr val="000000"/>
                </a:solidFill>
                <a:latin typeface="Calibri Light" panose="020F0302020204030204"/>
              </a:rPr>
              <a:t>Hand gesture recognition using Deep learning </a:t>
            </a:r>
            <a:endParaRPr lang="en-IN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172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Calibri Light" panose="020F0302020204030204"/>
              </a:rPr>
              <a:t>Overview</a:t>
            </a: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/>
              </a:rPr>
              <a:t>Introduction</a:t>
            </a:r>
            <a:endParaRPr lang="en-IN" sz="24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/>
              </a:rPr>
              <a:t>Literature Review</a:t>
            </a:r>
            <a:endParaRPr lang="en-IN" sz="24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/>
              </a:rPr>
              <a:t>Problem Statement</a:t>
            </a:r>
            <a:endParaRPr lang="en-IN" sz="24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/>
              </a:rPr>
              <a:t>Objectives of the Project</a:t>
            </a:r>
            <a:endParaRPr lang="en-IN" sz="24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/>
              </a:rPr>
              <a:t>Proposed Methodology/Architecture/Algorithm/Technique/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 panose="02020603050405020304"/>
              </a:rPr>
              <a:t>etc</a:t>
            </a:r>
            <a:endParaRPr lang="en-IN" sz="24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/>
              </a:rPr>
              <a:t>References</a:t>
            </a:r>
            <a:endParaRPr lang="en-IN" sz="24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000" b="1" strike="noStrike" spc="-1">
                <a:solidFill>
                  <a:srgbClr val="000000"/>
                </a:solidFill>
                <a:latin typeface="Times New Roman" panose="02020603050405020304"/>
              </a:rPr>
              <a:t>Introduction</a:t>
            </a:r>
            <a:endParaRPr lang="en-IN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26320" y="1325520"/>
            <a:ext cx="11498400" cy="4850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8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</a:pPr>
            <a:r>
              <a:rPr lang="en-US" sz="2400" b="0" strike="noStrike" spc="-1">
                <a:solidFill>
                  <a:srgbClr val="000000"/>
                </a:solidFill>
                <a:latin typeface="Times New Roman" panose="02020603050405020304"/>
              </a:rPr>
              <a:t>Hand gesture recognition unlocks a level of natural human-computer interaction, unlike the limitations of keyboards or buttons. Imagine controlling robots or conveying information simply with intuitive hand movements.</a:t>
            </a:r>
            <a:endParaRPr lang="en-US" sz="2400" b="0" strike="noStrike" spc="-1">
              <a:solidFill>
                <a:srgbClr val="000000"/>
              </a:solidFill>
              <a:latin typeface="Times New Roman" panose="02020603050405020304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imes New Roman" panose="02020603050405020304"/>
              </a:rPr>
              <a:t>Hand gestures are fundamental to non-verbal communication and crucial for environmental interaction. This technology holds immense potential for sign language users, particularly those deaf and dumb individuals who face communication barriers.</a:t>
            </a:r>
            <a:endParaRPr lang="en-US" sz="2400" b="0" strike="noStrike" spc="-1">
              <a:solidFill>
                <a:srgbClr val="000000"/>
              </a:solidFill>
              <a:latin typeface="Times New Roman" panose="02020603050405020304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imes New Roman" panose="02020603050405020304"/>
              </a:rPr>
              <a:t>Sign language demonstrates the power of conveying ideas through distinct hand shapes and finger positions. Human-machine interaction utilizing these principles allows communication beyond spoken words, opening doors for new avenues of expression and understanding.</a:t>
            </a:r>
            <a:endParaRPr lang="en-US" sz="2400" b="0" strike="noStrike" spc="-1">
              <a:solidFill>
                <a:srgbClr val="000000"/>
              </a:solidFill>
              <a:latin typeface="Times New Roman" panose="02020603050405020304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imes New Roman" panose="02020603050405020304"/>
              </a:rPr>
              <a:t>By enabling efficient communication through hand gesture recognition, this technology can empower the deaf and dumb community, granting them a more active role in society and improving their overall quality of life.</a:t>
            </a:r>
            <a:endParaRPr lang="en-US" sz="2400" b="0" strike="noStrike" spc="-1">
              <a:solidFill>
                <a:srgbClr val="000000"/>
              </a:solidFill>
              <a:latin typeface="Times New Roman" panose="02020603050405020304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imes New Roman" panose="02020603050405020304"/>
              </a:rPr>
              <a:t>This technology transcends traditional input methods, pushing the boundaries of human-machine interaction. It paves the way for a future where we communicate and control technology with the same natural ease as we do with each other.</a:t>
            </a:r>
            <a:endParaRPr lang="en-US" sz="2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000" b="1" strike="noStrike" spc="-1" dirty="0">
                <a:solidFill>
                  <a:srgbClr val="000000"/>
                </a:solidFill>
                <a:latin typeface="Times New Roman" panose="02020603050405020304"/>
              </a:rPr>
              <a:t>Literature Review</a:t>
            </a:r>
            <a:endParaRPr lang="en-US" sz="4000" b="1" strike="noStrike" spc="-1" dirty="0">
              <a:solidFill>
                <a:srgbClr val="000000"/>
              </a:solidFill>
              <a:latin typeface="Times New Roman" panose="02020603050405020304"/>
            </a:endParaRPr>
          </a:p>
        </p:txBody>
      </p:sp>
      <p:graphicFrame>
        <p:nvGraphicFramePr>
          <p:cNvPr id="2" name="Content Placeholder 1"/>
          <p:cNvGraphicFramePr/>
          <p:nvPr>
            <p:ph/>
          </p:nvPr>
        </p:nvGraphicFramePr>
        <p:xfrm>
          <a:off x="828675" y="1324610"/>
          <a:ext cx="10737850" cy="4609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75"/>
                <a:gridCol w="2318385"/>
                <a:gridCol w="2740660"/>
                <a:gridCol w="2909570"/>
                <a:gridCol w="1953260"/>
              </a:tblGrid>
              <a:tr h="328930"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Authors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Title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Source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Date</a:t>
                      </a:r>
                      <a:endParaRPr lang="en-US" sz="1400"/>
                    </a:p>
                  </a:txBody>
                  <a:tcPr/>
                </a:tc>
              </a:tr>
              <a:tr h="1151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1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Marc Marschark and Patricia Elizabeth Spencer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The Oxford Handbook of Deaf Studies, Language, and Education, Vol. 1, 2nd ed.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Oxford University Press, 2011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-</a:t>
                      </a:r>
                      <a:endParaRPr lang="en-US" sz="1400"/>
                    </a:p>
                  </a:txBody>
                  <a:tcPr/>
                </a:tc>
              </a:tr>
              <a:tr h="17621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2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N. Dhruva, Sudhir Rupanagudi, and H. N. Neelkant Kashyap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Novel Algorithm for Image Processing based Hand Gesture Recognition and its Application in Security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Third International Conference on Advances in Computing, Communication, and Control (ICAC3), Communications in Computer and Information Science, Volume 361, pp. 537 – 547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January 18-19, 2013</a:t>
                      </a:r>
                      <a:endParaRPr lang="en-US" sz="1400"/>
                    </a:p>
                  </a:txBody>
                  <a:tcPr/>
                </a:tc>
              </a:tr>
              <a:tr h="13671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3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Shu Mo, Shihai Cheng, and Xiaofen Xing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Hand gesture segmentation based on improved Kalman filter and TSL skin color model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International Conference on Multimedia Technology (ICMT), pp. 3543 – 3546, 2011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-</a:t>
                      </a:r>
                      <a:endParaRPr lang="en-US" sz="1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000" b="1" strike="noStrike" spc="-1" dirty="0">
                <a:solidFill>
                  <a:srgbClr val="000000"/>
                </a:solidFill>
                <a:latin typeface="Times New Roman" panose="02020603050405020304"/>
              </a:rPr>
              <a:t>Problem Statement</a:t>
            </a:r>
            <a:endParaRPr lang="en-US" sz="4000" b="1" strike="noStrike" spc="-1" dirty="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26320" y="1325520"/>
            <a:ext cx="11498400" cy="4850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571500" indent="-342900">
              <a:spcBef>
                <a:spcPts val="1000"/>
              </a:spcBef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 system for real-time hand gesture recognition, enabling intuitive human-computer interaction across diverse applications.</a:t>
            </a:r>
            <a:endParaRPr lang="en-US" sz="2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342900">
              <a:spcBef>
                <a:spcPts val="1000"/>
              </a:spcBef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system should accurately identify and interpret a variety of hand gestures captured through a camera feed. </a:t>
            </a:r>
            <a:endParaRPr lang="en-US" sz="2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342900">
              <a:spcBef>
                <a:spcPts val="1000"/>
              </a:spcBef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Emphasis lies on achieving robustness to environmental factors like lighting changes and background complexity, while ensuring efficiency for real-time performance on hardware-constrained platforms. </a:t>
            </a:r>
            <a:endParaRPr lang="en-US" sz="2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342900">
              <a:spcBef>
                <a:spcPts val="1000"/>
              </a:spcBef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create a reliable tool for applications such as sign language translation, virtual reality interfaces, and interactive presentations, enhancing accessibility and user experience in digital environments.</a:t>
            </a:r>
            <a:endParaRPr lang="en-US" sz="2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000" b="1" strike="noStrike" spc="-1" dirty="0">
                <a:solidFill>
                  <a:srgbClr val="000000"/>
                </a:solidFill>
                <a:latin typeface="Times New Roman" panose="02020603050405020304"/>
              </a:rPr>
              <a:t>Objectives of the Project</a:t>
            </a:r>
            <a:endParaRPr lang="en-US" sz="4000" b="1" strike="noStrike" spc="-1" dirty="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26320" y="1325520"/>
            <a:ext cx="11498400" cy="4850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571500" indent="-342900">
              <a:spcBef>
                <a:spcPts val="1000"/>
              </a:spcBef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Gesture Recognition: Detect and recognize different hand gestures accurately and Develop a system that can interpret the meaning of each gesture.</a:t>
            </a:r>
            <a:endParaRPr lang="en-US" sz="2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342900">
              <a:spcBef>
                <a:spcPts val="1000"/>
              </a:spcBef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Processing: Achieve real-time processing for prompt and responsive interaction. Optimize algorithms and models to ensure low latency, enabling the system to quickly respond to changes in hand gestures.</a:t>
            </a:r>
            <a:endParaRPr lang="en-US" sz="2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342900">
              <a:spcBef>
                <a:spcPts val="1000"/>
              </a:spcBef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Multimodal Integration: Explore the integration of multiple modalities, such as combining hand sign detection with voice recognition or facial expressions, to create a more comprehensive and versatile human-computer interaction system.</a:t>
            </a:r>
            <a:endParaRPr lang="en-US" sz="2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342900">
              <a:spcBef>
                <a:spcPts val="1000"/>
              </a:spcBef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Adaptability and Personalization: Develop mechanisms to adapt the hand sign detection system to individual users, considering variations in gesture styles, speeds, and preferences.</a:t>
            </a:r>
            <a:endParaRPr lang="en-US" sz="2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000" b="1" strike="noStrike" spc="-1" dirty="0">
                <a:solidFill>
                  <a:srgbClr val="000000"/>
                </a:solidFill>
                <a:latin typeface="Times New Roman" panose="02020603050405020304"/>
              </a:rPr>
              <a:t>Architecture</a:t>
            </a:r>
            <a:endParaRPr lang="en-US" sz="4000" b="1" strike="noStrike" spc="-1" dirty="0">
              <a:solidFill>
                <a:srgbClr val="000000"/>
              </a:solidFill>
              <a:latin typeface="Times New Roman" panose="02020603050405020304"/>
            </a:endParaRPr>
          </a:p>
        </p:txBody>
      </p:sp>
      <p:pic>
        <p:nvPicPr>
          <p:cNvPr id="2" name="Picture 1" descr="Blank diagram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2420" y="1009650"/>
            <a:ext cx="3982720" cy="53873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45" y="115570"/>
            <a:ext cx="10993120" cy="103695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Calibri Light" panose="020F0302020204030204"/>
              </a:rPr>
              <a:t>References</a:t>
            </a:r>
            <a:endParaRPr lang="en-US" sz="4400" b="1" strike="noStrike" spc="-1">
              <a:solidFill>
                <a:srgbClr val="000000"/>
              </a:solidFill>
              <a:latin typeface="Calibri Light" panose="020F0302020204030204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360045" y="1287145"/>
            <a:ext cx="10993120" cy="529209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1000"/>
              </a:spcBef>
              <a:buNone/>
              <a:tabLst>
                <a:tab pos="0" algn="l"/>
              </a:tabLst>
            </a:pPr>
            <a:r>
              <a:rPr lang="en-IN" sz="1400" b="1" strike="noStrike" spc="-1">
                <a:solidFill>
                  <a:srgbClr val="000000"/>
                </a:solidFill>
                <a:latin typeface="Arial" panose="020B0604020202020204"/>
              </a:rPr>
              <a:t>S. Bilal, R. Akmeliawati, A. A. Shafie, and M. J. E. Salami</a:t>
            </a:r>
            <a:endParaRPr lang="en-IN" sz="1400" b="1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>
              <a:lnSpc>
                <a:spcPct val="90000"/>
              </a:lnSpc>
              <a:spcBef>
                <a:spcPts val="1000"/>
              </a:spcBef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Arial" panose="020B0604020202020204"/>
              </a:rPr>
              <a:t>Title: Modeling of Human Upper Body for Sign Language Recognition</a:t>
            </a:r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>
              <a:lnSpc>
                <a:spcPct val="90000"/>
              </a:lnSpc>
              <a:spcBef>
                <a:spcPts val="1000"/>
              </a:spcBef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Arial" panose="020B0604020202020204"/>
              </a:rPr>
              <a:t>Source: 5th International Conference on Automation Robotics and Applications (ICARA)</a:t>
            </a:r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>
              <a:lnSpc>
                <a:spcPct val="90000"/>
              </a:lnSpc>
              <a:spcBef>
                <a:spcPts val="1000"/>
              </a:spcBef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Arial" panose="020B0604020202020204"/>
              </a:rPr>
              <a:t>Pages: 104 – 108</a:t>
            </a:r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>
              <a:lnSpc>
                <a:spcPct val="90000"/>
              </a:lnSpc>
              <a:spcBef>
                <a:spcPts val="1000"/>
              </a:spcBef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Arial" panose="020B0604020202020204"/>
              </a:rPr>
              <a:t>Year: 2011</a:t>
            </a:r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>
              <a:lnSpc>
                <a:spcPct val="90000"/>
              </a:lnSpc>
              <a:spcBef>
                <a:spcPts val="1000"/>
              </a:spcBef>
              <a:buNone/>
              <a:tabLst>
                <a:tab pos="0" algn="l"/>
              </a:tabLst>
            </a:pPr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514350" indent="-285750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altLang="en-IN" sz="1400" b="0" strike="noStrike" spc="-1">
                <a:solidFill>
                  <a:srgbClr val="000000"/>
                </a:solidFill>
                <a:latin typeface="Arial" panose="020B0604020202020204"/>
              </a:rPr>
              <a:t>https://www.researchgate.net/publication/220774387_Modeling_of_Human_Upper_Body_for_Sign_Language_Recognition</a:t>
            </a:r>
            <a:endParaRPr lang="en-US" alt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>
              <a:lnSpc>
                <a:spcPct val="90000"/>
              </a:lnSpc>
              <a:spcBef>
                <a:spcPts val="1000"/>
              </a:spcBef>
              <a:buNone/>
              <a:tabLst>
                <a:tab pos="0" algn="l"/>
              </a:tabLst>
            </a:pPr>
            <a:endParaRPr lang="en-US" alt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514350" indent="-285750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altLang="en-IN" sz="1400" b="0" strike="noStrike" spc="-1">
                <a:solidFill>
                  <a:srgbClr val="000000"/>
                </a:solidFill>
                <a:latin typeface="Arial" panose="020B0604020202020204"/>
              </a:rPr>
              <a:t>https://www.researchgate.net/publication/261429003_Novel_segmentation_algorithm_for_hand_gesture_recognition</a:t>
            </a:r>
            <a:endParaRPr lang="en-US" alt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/>
          </p:nvPr>
        </p:nvSpPr>
        <p:spPr>
          <a:xfrm>
            <a:off x="838080" y="817560"/>
            <a:ext cx="10514880" cy="5358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indent="0" algn="ctr">
              <a:lnSpc>
                <a:spcPct val="90000"/>
              </a:lnSpc>
              <a:spcBef>
                <a:spcPts val="1000"/>
              </a:spcBef>
              <a:buNone/>
              <a:tabLst>
                <a:tab pos="0" algn="l"/>
              </a:tabLst>
            </a:pPr>
            <a:endParaRPr lang="en-IN" sz="6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 algn="ctr">
              <a:lnSpc>
                <a:spcPct val="90000"/>
              </a:lnSpc>
              <a:spcBef>
                <a:spcPts val="1000"/>
              </a:spcBef>
              <a:buNone/>
              <a:tabLst>
                <a:tab pos="0" algn="l"/>
              </a:tabLst>
            </a:pPr>
            <a:endParaRPr lang="en-IN" sz="6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 algn="ctr">
              <a:lnSpc>
                <a:spcPct val="90000"/>
              </a:lnSpc>
              <a:spcBef>
                <a:spcPts val="1000"/>
              </a:spcBef>
              <a:buNone/>
              <a:tabLst>
                <a:tab pos="0" algn="l"/>
              </a:tabLst>
            </a:pPr>
            <a:r>
              <a:rPr lang="en-US" sz="6000" b="0" strike="noStrike" spc="-1">
                <a:solidFill>
                  <a:srgbClr val="000000"/>
                </a:solidFill>
                <a:latin typeface="Times New Roman" panose="02020603050405020304"/>
              </a:rPr>
              <a:t>Thank you and Any Queries</a:t>
            </a:r>
            <a:endParaRPr lang="en-IN" sz="6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4330</Words>
  <Application>WPS Presentation</Application>
  <PresentationFormat>Widescreen</PresentationFormat>
  <Paragraphs>102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SimSun</vt:lpstr>
      <vt:lpstr>Wingdings</vt:lpstr>
      <vt:lpstr>Calibri</vt:lpstr>
      <vt:lpstr>DejaVu Sans</vt:lpstr>
      <vt:lpstr>Times New Roman</vt:lpstr>
      <vt:lpstr>Arial</vt:lpstr>
      <vt:lpstr>Symbol</vt:lpstr>
      <vt:lpstr>Times New Roman</vt:lpstr>
      <vt:lpstr>Calibri Light</vt:lpstr>
      <vt:lpstr>Microsoft YaHei</vt:lpstr>
      <vt:lpstr>Arial Unicode MS</vt:lpstr>
      <vt:lpstr>Calibri</vt:lpstr>
      <vt:lpstr>Office Theme</vt:lpstr>
      <vt:lpstr>Review-1 on Hand gesture recognition using Deep learning </vt:lpstr>
      <vt:lpstr>Overview</vt:lpstr>
      <vt:lpstr>Introduction</vt:lpstr>
      <vt:lpstr>Literature Review</vt:lpstr>
      <vt:lpstr>Problem Statement</vt:lpstr>
      <vt:lpstr>Objectives of the Project</vt:lpstr>
      <vt:lpstr>Architecture</vt:lpstr>
      <vt:lpstr>References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 Management in JDBC</dc:title>
  <dc:creator>Chiranjeevi Lect</dc:creator>
  <cp:lastModifiedBy>dell</cp:lastModifiedBy>
  <cp:revision>10</cp:revision>
  <dcterms:created xsi:type="dcterms:W3CDTF">2023-08-05T05:18:00Z</dcterms:created>
  <dcterms:modified xsi:type="dcterms:W3CDTF">2024-04-23T06:44:46Z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9</vt:i4>
  </property>
  <property fmtid="{D5CDD505-2E9C-101B-9397-08002B2CF9AE}" pid="4" name="ICV">
    <vt:lpwstr>793065A0595E4F97ABDD9A56FF446DE4_13</vt:lpwstr>
  </property>
  <property fmtid="{D5CDD505-2E9C-101B-9397-08002B2CF9AE}" pid="5" name="KSOProductBuildVer">
    <vt:lpwstr>1033-12.2.0.16731</vt:lpwstr>
  </property>
</Properties>
</file>