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5" r:id="rId6"/>
    <p:sldId id="268" r:id="rId7"/>
    <p:sldId id="261" r:id="rId8"/>
    <p:sldId id="269" r:id="rId9"/>
    <p:sldId id="266" r:id="rId10"/>
    <p:sldId id="263" r:id="rId11"/>
    <p:sldId id="264" r:id="rId12"/>
  </p:sldIdLst>
  <p:sldSz cx="12192000" cy="6858000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 panose="020F0502020204030204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 panose="020F0502020204030204"/>
              </a:rPr>
            </a:fld>
            <a:endParaRPr lang="en-IN" sz="12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 panose="02020603050405020304"/>
              </a:rPr>
              <a:t> </a:t>
            </a:r>
            <a:endParaRPr lang="en-IN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IN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IN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IN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46380" indent="0" algn="ctr">
              <a:lnSpc>
                <a:spcPct val="2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err="1">
                <a:solidFill>
                  <a:srgbClr val="333333"/>
                </a:solidFill>
                <a:latin typeface="Times New Roman" panose="02020603050405020304"/>
              </a:rPr>
              <a:t>Bollineni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</a:t>
            </a:r>
            <a:r>
              <a:rPr lang="en-US" sz="1800" spc="-1" err="1">
                <a:solidFill>
                  <a:srgbClr val="333333"/>
                </a:solidFill>
                <a:latin typeface="Times New Roman" panose="02020603050405020304"/>
              </a:rPr>
              <a:t>Chooshnitha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2010030487 (Team Leader)</a:t>
            </a:r>
            <a:endParaRPr lang="en-IN" sz="1800" spc="-1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Telugu Rohith 2010030201 </a:t>
            </a:r>
            <a:endParaRPr lang="en-IN" sz="1800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2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  <a:cs typeface="Times New Roman" panose="02020603050405020304"/>
              </a:rPr>
              <a:t>Perla Nada Asish 2010030552 </a:t>
            </a: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 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just">
              <a:lnSpc>
                <a:spcPct val="2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 panose="02020603050405020304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Dr. </a:t>
            </a:r>
            <a:r>
              <a:rPr lang="en-US" sz="1800" spc="-1" dirty="0" err="1">
                <a:solidFill>
                  <a:srgbClr val="333333"/>
                </a:solidFill>
                <a:ea typeface="+mn-lt"/>
                <a:cs typeface="+mn-lt"/>
              </a:rPr>
              <a:t>Subhranginee</a:t>
            </a:r>
            <a:r>
              <a:rPr lang="en-US" sz="1800" spc="-1" dirty="0">
                <a:solidFill>
                  <a:srgbClr val="333333"/>
                </a:solidFill>
                <a:ea typeface="+mn-lt"/>
                <a:cs typeface="+mn-lt"/>
              </a:rPr>
              <a:t> Das</a:t>
            </a:r>
            <a:endParaRPr lang="en-US" sz="1800" b="0" strike="noStrike" spc="-1" dirty="0">
              <a:solidFill>
                <a:srgbClr val="333333"/>
              </a:solidFill>
              <a:latin typeface="Times New Roman" panose="020206030504050203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 panose="02020603050405020304"/>
              </a:rPr>
              <a:t> Professor </a:t>
            </a:r>
            <a:endParaRPr lang="en-US" sz="1800" b="0" strike="noStrike" spc="-1" dirty="0">
              <a:solidFill>
                <a:srgbClr val="333333"/>
              </a:solidFill>
              <a:latin typeface="Times New Roman" panose="02020603050405020304"/>
            </a:endParaRPr>
          </a:p>
          <a:p>
            <a:pPr marL="246380" indent="0" algn="ctr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46380" indent="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 panose="020F0302020204030204"/>
              </a:rPr>
              <a:t>Review-2 on</a:t>
            </a:r>
            <a:br>
              <a:rPr sz="2800" dirty="0"/>
            </a:br>
            <a:r>
              <a:rPr lang="en-IN" sz="3200" dirty="0">
                <a:latin typeface="Calibri" panose="020F0502020204030204"/>
                <a:ea typeface="Roboto"/>
                <a:cs typeface="Roboto"/>
              </a:rPr>
              <a:t>Hand gesture recognition using American Sign Language (ASL)</a:t>
            </a:r>
            <a:endParaRPr lang="en-IN" sz="3200" b="0" strike="noStrike" spc="-1">
              <a:latin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indent="0" algn="ctr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 panose="02020603050405020304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 panose="02020603050405020304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 panose="02020603050405020304"/>
              </a:rPr>
              <a:t>Implementation Details</a:t>
            </a:r>
            <a:endParaRPr lang="en-US" sz="2400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Results </a:t>
            </a:r>
            <a:r>
              <a:rPr lang="en-US" sz="2400" spc="-1" dirty="0">
                <a:solidFill>
                  <a:srgbClr val="000000"/>
                </a:solidFill>
                <a:latin typeface="Times New Roman" panose="02020603050405020304"/>
              </a:rPr>
              <a:t>(If any one objective is completed)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latin typeface="Roboto"/>
                <a:ea typeface="Roboto"/>
                <a:cs typeface="Roboto"/>
              </a:rPr>
              <a:t>Hand sign detection is a subfield of computer vision that aims to recognize and interpret hand gestures made by individuals.</a:t>
            </a:r>
            <a:endParaRPr lang="en-US" sz="2000" spc="-1" dirty="0">
              <a:latin typeface="Roboto"/>
              <a:ea typeface="Roboto"/>
              <a:cs typeface="Roboto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These gestures can convey various forms of communication, including sign language, commands in human-computer interaction systems, or expressions in augmented reality applications.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Hand sign detection plays a crucial role in enhancing accessibility for individuals with hearing or speech impairments by enabling them to communicate effectively through sign language.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Despite advancements in computer vision, hand sign detection poses several challenges.</a:t>
            </a:r>
            <a:endParaRPr lang="en-US" sz="2000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000" spc="-1" dirty="0">
                <a:ea typeface="+mn-lt"/>
                <a:cs typeface="+mn-lt"/>
              </a:rPr>
              <a:t>These include variations in hand shapes, sizes, orientations, and movements, as well as complexities introduced by dynamic backgrounds, lighting conditions, occlusions, and inter-class similarities among different signs.</a:t>
            </a:r>
            <a:endParaRPr lang="en-US" sz="2000" spc="-1" dirty="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of the Project</a:t>
            </a:r>
            <a:endParaRPr lang="en-US" sz="4000" b="1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Gesture Recognition: Detect and recognize different hand gestures accurately and Develop a system that can interpret the meaning of each gesture.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Real-time Processing: Achieve real-time processing for prompt and responsive interaction. Optimize algorithms and models to ensure low latency, enabling the system to quickly respond to changes in hand gestures.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Multimodal Integration: Explore the integration of multiple modalities, such as combining hand sign detection with voice recognition or facial expressions, to create a more comprehensive and versatile human-computer interaction system.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71500" indent="-342900">
              <a:spcBef>
                <a:spcPts val="1000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User Adaptability and Personalization: Develop mechanisms to adapt the hand sign detection system to individual users, considering variations in gesture styles, speeds, and preferences.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Literature Review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23900" y="1554087"/>
          <a:ext cx="10744200" cy="464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2324100"/>
                <a:gridCol w="2743200"/>
                <a:gridCol w="2908300"/>
                <a:gridCol w="1955800"/>
              </a:tblGrid>
              <a:tr h="32893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800" b="0" i="0" u="none" strike="noStrike"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Authors</a:t>
                      </a:r>
                      <a:endParaRPr lang="en-US" sz="1800" b="0" i="0" u="none" strike="noStrike"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Title</a:t>
                      </a:r>
                      <a:endParaRPr lang="en-US" sz="1800" b="0" i="0" u="none" strike="noStrike"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Source</a:t>
                      </a:r>
                      <a:endParaRPr lang="en-US" sz="1800" b="0" i="0" u="none" strike="noStrike"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highlight>
                            <a:srgbClr val="4472C4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Date</a:t>
                      </a:r>
                      <a:endParaRPr lang="en-US" sz="1800" b="0" i="0" u="none" strike="noStrike">
                        <a:effectLst/>
                        <a:highlight>
                          <a:srgbClr val="4472C4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151255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1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Marc Marschark and Patricia Elizabeth Spencer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The Oxford Handbook of Deaf Studies, Language, and Education, Vol. 1, 2nd ed.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Oxford University Press, 2011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-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  <a:tr h="1762125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9EBF5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2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9EBF5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N. Dhruva, Sudhir Rupanagudi, and H. N. Neelkant Kashyap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9EBF5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Novel Algorithm for Image Processing based Hand Gesture Recognition and its Application in Security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9EBF5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Third International Conference on Advances in Computing, Communication, and Control (ICAC3), Communications in Computer and Information Science, Volume 361, pp. 537 – 547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E9EBF5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January 18-19, 2013</a:t>
                      </a:r>
                      <a:endParaRPr lang="en-US" sz="1800" b="0" i="0" u="none" strike="noStrike">
                        <a:effectLst/>
                        <a:highlight>
                          <a:srgbClr val="E9EBF5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</a:tr>
              <a:tr h="1367155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3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Shu Mo, Shihai Cheng, and Xiaofen Xing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Hand gesture segmentation based on improved Kalman filter and TSL skin color model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International Conference on Multimedia Technology (ICMT), pp. 3543 – 3546, 2011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CFD5EA"/>
                          </a:highlight>
                          <a:latin typeface="Arial" panose="020B0604020202020204" pitchFamily="34" charset="0"/>
                          <a:ea typeface="DejaVu Sans"/>
                          <a:cs typeface="DejaVu Sans"/>
                        </a:rPr>
                        <a:t>-</a:t>
                      </a:r>
                      <a:endParaRPr lang="en-US" sz="1800" b="0" i="0" u="none" strike="noStrike">
                        <a:effectLst/>
                        <a:highlight>
                          <a:srgbClr val="CFD5EA"/>
                        </a:highlight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 panose="02020603050405020304"/>
              </a:rPr>
              <a:t>Proposed Algorithm</a:t>
            </a:r>
            <a:endParaRPr lang="en-US" sz="4000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Content Placeholder 2" descr="A diagram of a computer system&#10;&#10;Description automatically generated"/>
          <p:cNvPicPr>
            <a:picLocks noGrp="1" noChangeAspect="1"/>
          </p:cNvPicPr>
          <p:nvPr>
            <p:ph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93" y="1325563"/>
            <a:ext cx="3470576" cy="4849812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Objectives of the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>
            <a:normAutofit fontScale="25000"/>
          </a:bodyPr>
          <a:lstStyle/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1. Design and implement a robust hand gesture recognition algorithm capable of accurately detecting and classifying various hand gestures in real-time.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2. Develop a dataset comprising diverse hand gestures to train and validate the recognition model, ensuring its effectiveness across different users and environments.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3. Optimize the algorithm for efficiency to enable real-time performance on resource-constrained hardware platforms, facilitating seamless integration into various applications.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4. Enhance the system's robustness to environmental factors such as changes in lighting conditions, background clutter, and variations in hand orientation and size.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5. Validate the system's performance through rigorous testing and evaluation, comparing its accuracy, speed, and reliability against existing approaches and benchmarks.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6. Explore potential applications of the hand gesture recognition system, such as sign language translation, virtual reality interaction, and gesture-based control interfaces.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8000" dirty="0">
                <a:latin typeface="Times New Roman" panose="02020603050405020304"/>
                <a:cs typeface="Times New Roman" panose="02020603050405020304"/>
              </a:rPr>
              <a:t>7. Document the development process, including methodology, challenges faced, and lessons learned, to facilitate future research and development in the field of human-computer interaction and computer vision.</a:t>
            </a:r>
            <a:endParaRPr lang="en-US" sz="80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Gesture Recognition: Detect and recognize different hand gestures accurately and Develop a system that can interpret the meaning of each gesture.</a:t>
            </a:r>
            <a:endParaRPr lang="en-US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Real-time Processing: Achieve real-time processing for prompt and responsive interaction. Optimize algorithms and models to ensure low latency, enabling the system to quickly respond to changes in hand gestures.</a:t>
            </a:r>
            <a:endParaRPr lang="en-US" dirty="0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Multimodal Integration: Explore the integration of multiple modalities, such as combining hand sign detection with voice recognition or facial expressions, to create a more comprehensive and versatile human-computer interaction system.</a:t>
            </a:r>
            <a:endParaRPr lang="en-US" dirty="0"/>
          </a:p>
          <a:p>
            <a:r>
              <a:rPr lang="en-US" sz="2400" dirty="0">
                <a:latin typeface="Times New Roman" panose="02020603050405020304"/>
                <a:cs typeface="Times New Roman" panose="02020603050405020304"/>
              </a:rPr>
              <a:t>User Adaptability and Personalization: Develop mechanisms to adapt the hand sign detection system to individual users, considering variations in gesture styles, speeds, and preferences.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 panose="02020603050405020304"/>
              </a:rPr>
              <a:t>Implementation Details</a:t>
            </a:r>
            <a:endParaRPr lang="en-US" sz="4000" spc="-1" dirty="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Data Collection: Capture images of hands forming different signs 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e.g., a, b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and c). Create separate folders to store images of each sign. Ensure that the images have a consistent background and lighting. Collect around 300 images for each sign.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Training the Classifier: Use a tool like Google Teachable Machine to train a classifier model. Upload the collected images to the Teachable Machine website. Label the images according to the corresponding signs (a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b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and c). Train the model and wait for it to complete.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indent="0"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Testing the Model: Import the trained model into your Python code. Use OpenCV library functions to manipulate and display images. Write code to detect the hand region in an image frame. Pre-process the image by resizing it to a square and adding a white background. Use the trained model to predict the sign 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in 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the image frame. Display the image with the predicted sign and bounding box around the hand.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 panose="020F0302020204030204"/>
              </a:rPr>
              <a:t>References</a:t>
            </a: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494881"/>
            <a:ext cx="10514880" cy="46812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"Static Hand Gesture Recognition Using Novel Convolutional Neural Network and Support Vector Machine" (July 2023)</a:t>
            </a:r>
            <a:endParaRPr lang="en-US" spc="-1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"An Exploration into Human–Computer Interaction: Hand Gesture Recognition Management in a Challenging Environment" (June 2023)</a:t>
            </a:r>
            <a:endParaRPr lang="en-US" spc="-1" dirty="0">
              <a:ea typeface="+mn-lt"/>
              <a:cs typeface="+mn-lt"/>
            </a:endParaRPr>
          </a:p>
          <a:p>
            <a:pPr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"Smart Home Automation-Based Hand Gesture Recognition Using Feature Fusion and Recurrent Neural Network" (2023)</a:t>
            </a:r>
            <a:endParaRPr lang="en-US" spc="-1" dirty="0">
              <a:ea typeface="+mn-lt"/>
              <a:cs typeface="+mn-lt"/>
            </a:endParaRPr>
          </a:p>
          <a:p>
            <a:pPr>
              <a:buClr>
                <a:srgbClr val="610B4B"/>
              </a:buClr>
              <a:buFont typeface="Arial" panose="020B0604020202020204"/>
              <a:buChar char="•"/>
            </a:pPr>
            <a:r>
              <a:rPr lang="en-US" spc="-1" dirty="0">
                <a:ea typeface="+mn-lt"/>
                <a:cs typeface="+mn-lt"/>
              </a:rPr>
              <a:t>"Lightweight Deep Neural Network for Real-Time Hand Gesture Recognition Using Depth Images" (2023)</a:t>
            </a:r>
            <a:endParaRPr lang="en-US" spc="-1" dirty="0">
              <a:ea typeface="+mn-lt"/>
              <a:cs typeface="+mn-lt"/>
            </a:endParaRPr>
          </a:p>
          <a:p>
            <a:pPr algn="ctr">
              <a:buClr>
                <a:srgbClr val="610B4B"/>
              </a:buClr>
              <a:buFont typeface="Arial" panose="020B0604020202020204"/>
              <a:buChar char="•"/>
            </a:pPr>
            <a:r>
              <a:rPr lang="en-US" sz="1200" cap="all" spc="-1" dirty="0">
                <a:solidFill>
                  <a:srgbClr val="FFFFFF"/>
                </a:solidFill>
                <a:latin typeface="Roboto"/>
                <a:ea typeface="Roboto"/>
                <a:cs typeface="Roboto"/>
              </a:rPr>
              <a:t>EP</a:t>
            </a:r>
            <a:endParaRPr lang="en-US" dirty="0"/>
          </a:p>
          <a:p>
            <a:pPr marL="0" indent="0">
              <a:buClr>
                <a:srgbClr val="610B4B"/>
              </a:buClr>
              <a:buNone/>
            </a:pPr>
            <a:br>
              <a:rPr lang="en-US" dirty="0"/>
            </a:br>
            <a:endParaRPr lang="en-US" dirty="0"/>
          </a:p>
          <a:p>
            <a:pPr>
              <a:spcBef>
                <a:spcPts val="1000"/>
              </a:spcBef>
              <a:buClr>
                <a:srgbClr val="610B4B"/>
              </a:buClr>
              <a:buFont typeface="Arial" panose="020B0604020202020204"/>
              <a:buChar char="•"/>
            </a:pPr>
            <a:endParaRPr lang="en-US" spc="-1" dirty="0">
              <a:solidFill>
                <a:srgbClr val="610B4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6298</Words>
  <Application>WPS Presentation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DejaVu Sans</vt:lpstr>
      <vt:lpstr>Times New Roman</vt:lpstr>
      <vt:lpstr>Arial</vt:lpstr>
      <vt:lpstr>Symbol</vt:lpstr>
      <vt:lpstr>inter-regular</vt:lpstr>
      <vt:lpstr>Segoe Print</vt:lpstr>
      <vt:lpstr>Calibri Light</vt:lpstr>
      <vt:lpstr>Roboto</vt:lpstr>
      <vt:lpstr>Times New Roman</vt:lpstr>
      <vt:lpstr>Calibri</vt:lpstr>
      <vt:lpstr>Microsoft YaHei</vt:lpstr>
      <vt:lpstr>Arial Unicode MS</vt:lpstr>
      <vt:lpstr>Office Theme</vt:lpstr>
      <vt:lpstr>Review-2 on Hand gesture recognition using American Sign Language (ASL)</vt:lpstr>
      <vt:lpstr>Overview</vt:lpstr>
      <vt:lpstr>Introduction</vt:lpstr>
      <vt:lpstr>Objectives of the Project</vt:lpstr>
      <vt:lpstr>Literature Review</vt:lpstr>
      <vt:lpstr>Proposed Algorithm</vt:lpstr>
      <vt:lpstr>Objectives of the Project</vt:lpstr>
      <vt:lpstr>Implementation Details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dell</cp:lastModifiedBy>
  <cp:revision>131</cp:revision>
  <dcterms:created xsi:type="dcterms:W3CDTF">2023-08-05T05:18:00Z</dcterms:created>
  <dcterms:modified xsi:type="dcterms:W3CDTF">2024-04-23T06:53:51Z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  <property fmtid="{D5CDD505-2E9C-101B-9397-08002B2CF9AE}" pid="4" name="ICV">
    <vt:lpwstr>0EBE5824766D4AD9A274740F4AFC0FD7_13</vt:lpwstr>
  </property>
  <property fmtid="{D5CDD505-2E9C-101B-9397-08002B2CF9AE}" pid="5" name="KSOProductBuildVer">
    <vt:lpwstr>1033-12.2.0.16731</vt:lpwstr>
  </property>
</Properties>
</file>