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5" r:id="rId6"/>
    <p:sldId id="261" r:id="rId7"/>
    <p:sldId id="269" r:id="rId8"/>
    <p:sldId id="266" r:id="rId9"/>
    <p:sldId id="267" r:id="rId10"/>
    <p:sldId id="263" r:id="rId11"/>
    <p:sldId id="264" r:id="rId12"/>
  </p:sldIdLst>
  <p:sldSz cx="12192000" cy="6858000"/>
  <p:notesSz cx="7559675" cy="106914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6DE0ACA-03BC-46D6-9D4D-3FE672280FD2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D5E523-FFA3-4105-8C15-30B5DC71F893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5DD45FD-2B75-46F3-8500-1CA3B0C5D658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FD64C0-15F1-471C-9E50-9DE70748CF53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932CF5-990D-4109-834E-B5F479C67FEC}" type="slidenum">
              <a:rPr/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0111CD9-D0AF-457D-9A4F-98FC04BC9A31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803718-B8BF-497F-A984-712BA1ED5D22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4CC7DF-1A0F-4CAC-8445-C88DCF9CF90E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F3E4A3-4C94-4785-A0E6-29AA5BBC5DE4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731DF4-7314-4F43-ADF2-78EF8CAAEF2D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AC3676-484E-4704-B7A7-7DB709AE2100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ECAE218-CAC7-47E3-A7FE-2C38C494088F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6"/>
          <p:cNvSpPr/>
          <p:nvPr/>
        </p:nvSpPr>
        <p:spPr>
          <a:xfrm>
            <a:off x="9867960" y="365040"/>
            <a:ext cx="2323440" cy="729360"/>
          </a:xfrm>
          <a:prstGeom prst="roundRect">
            <a:avLst>
              <a:gd name="adj" fmla="val 16667"/>
            </a:avLst>
          </a:prstGeom>
          <a:blipFill rotWithShape="0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 panose="020F0502020204030204"/>
              <a:ea typeface="DejaVu Sans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rgbClr val="8B8B8B"/>
                </a:solidFill>
                <a:latin typeface="Calibri" panose="020F050202020403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en-IN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IN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IN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/>
          </p:nvPr>
        </p:nvSpPr>
        <p:spPr>
          <a:xfrm>
            <a:off x="0" y="1537920"/>
            <a:ext cx="12191400" cy="531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46380" indent="0" algn="ctr">
              <a:lnSpc>
                <a:spcPct val="20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46380" indent="0" algn="ctr">
              <a:lnSpc>
                <a:spcPct val="12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800" spc="-1" err="1">
                <a:solidFill>
                  <a:srgbClr val="333333"/>
                </a:solidFill>
                <a:latin typeface="Times New Roman" panose="02020603050405020304"/>
              </a:rPr>
              <a:t>Bollineni</a:t>
            </a:r>
            <a:r>
              <a:rPr lang="en-US" sz="1800" spc="-1" dirty="0">
                <a:solidFill>
                  <a:srgbClr val="333333"/>
                </a:solidFill>
                <a:latin typeface="Times New Roman" panose="02020603050405020304"/>
              </a:rPr>
              <a:t> </a:t>
            </a:r>
            <a:r>
              <a:rPr lang="en-US" sz="1800" spc="-1" err="1">
                <a:solidFill>
                  <a:srgbClr val="333333"/>
                </a:solidFill>
                <a:latin typeface="Times New Roman" panose="02020603050405020304"/>
              </a:rPr>
              <a:t>Chooshnitha</a:t>
            </a:r>
            <a:r>
              <a:rPr lang="en-US" sz="1800" spc="-1" dirty="0">
                <a:solidFill>
                  <a:srgbClr val="333333"/>
                </a:solidFill>
                <a:latin typeface="Times New Roman" panose="02020603050405020304"/>
              </a:rPr>
              <a:t> 2010030487 (Team Leader)</a:t>
            </a:r>
            <a:endParaRPr lang="en-IN" sz="1800" spc="-1">
              <a:solidFill>
                <a:srgbClr val="000000"/>
              </a:solidFill>
              <a:latin typeface="Arial" panose="020B0604020202020204"/>
            </a:endParaRPr>
          </a:p>
          <a:p>
            <a:pPr marL="246380" indent="0" algn="ctr">
              <a:lnSpc>
                <a:spcPct val="12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Telugu Rohith 2010030201 </a:t>
            </a:r>
            <a:endParaRPr lang="en-IN" sz="18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46380" indent="0" algn="ctr">
              <a:lnSpc>
                <a:spcPct val="12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Perla Nada Asish 2010030552 </a:t>
            </a:r>
            <a:r>
              <a:rPr lang="en-US" sz="1800" spc="-1" dirty="0">
                <a:solidFill>
                  <a:srgbClr val="333333"/>
                </a:solidFill>
                <a:latin typeface="Times New Roman" panose="02020603050405020304"/>
              </a:rPr>
              <a:t> </a:t>
            </a: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46380" indent="0" algn="just">
              <a:lnSpc>
                <a:spcPct val="20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46380" indent="0" algn="ctr">
              <a:lnSpc>
                <a:spcPct val="10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Times New Roman" panose="02020603050405020304"/>
              </a:rPr>
              <a:t>Under the Guidance of</a:t>
            </a: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46380" indent="0" algn="ctr">
              <a:lnSpc>
                <a:spcPct val="10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333333"/>
                </a:solidFill>
                <a:latin typeface="Times New Roman" panose="02020603050405020304"/>
              </a:rPr>
              <a:t>Dr. </a:t>
            </a:r>
            <a:r>
              <a:rPr lang="en-US" sz="1800" spc="-1" dirty="0" err="1">
                <a:solidFill>
                  <a:srgbClr val="333333"/>
                </a:solidFill>
                <a:ea typeface="+mn-lt"/>
                <a:cs typeface="+mn-lt"/>
              </a:rPr>
              <a:t>Subhranginee</a:t>
            </a:r>
            <a:r>
              <a:rPr lang="en-US" sz="1800" spc="-1" dirty="0">
                <a:solidFill>
                  <a:srgbClr val="333333"/>
                </a:solidFill>
                <a:ea typeface="+mn-lt"/>
                <a:cs typeface="+mn-lt"/>
              </a:rPr>
              <a:t> Das</a:t>
            </a:r>
            <a:endParaRPr lang="en-US" sz="1800" b="0" strike="noStrike" spc="-1" dirty="0">
              <a:solidFill>
                <a:srgbClr val="333333"/>
              </a:solidFill>
              <a:latin typeface="Times New Roman" panose="02020603050405020304"/>
            </a:endParaRPr>
          </a:p>
          <a:p>
            <a:pPr marL="246380" indent="0" algn="ctr">
              <a:lnSpc>
                <a:spcPct val="10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333333"/>
                </a:solidFill>
                <a:latin typeface="Times New Roman" panose="02020603050405020304"/>
              </a:rPr>
              <a:t> Professor </a:t>
            </a:r>
            <a:endParaRPr lang="en-US" sz="1800" b="0" strike="noStrike" spc="-1" dirty="0">
              <a:solidFill>
                <a:srgbClr val="333333"/>
              </a:solidFill>
              <a:latin typeface="Times New Roman" panose="02020603050405020304"/>
            </a:endParaRPr>
          </a:p>
          <a:p>
            <a:pPr marL="246380" indent="0" algn="ctr">
              <a:lnSpc>
                <a:spcPct val="10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46380" indent="0" algn="ctr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33333"/>
                </a:solidFill>
                <a:latin typeface="inter-regular"/>
              </a:rPr>
              <a:t>Computer Science and Engineering Department 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46380" indent="0" algn="ctr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33333"/>
                </a:solidFill>
                <a:latin typeface="inter-regular"/>
              </a:rPr>
              <a:t>KL Hyderabad Off Campus, Aziz Nagar ,Hyderabad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46380" indent="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68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 panose="020F0302020204030204"/>
              </a:rPr>
              <a:t>Review-2 on</a:t>
            </a:r>
            <a:br>
              <a:rPr sz="2800" dirty="0"/>
            </a:br>
            <a:r>
              <a:rPr lang="en-IN" sz="3200" dirty="0">
                <a:latin typeface="Calibri" panose="020F0502020204030204"/>
                <a:ea typeface="Roboto"/>
                <a:cs typeface="Roboto"/>
              </a:rPr>
              <a:t>Hand gesture recognition using American Sign Language (ASL)</a:t>
            </a:r>
            <a:endParaRPr lang="en-IN" sz="3200" b="0" strike="noStrike" spc="-1"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838080" y="817560"/>
            <a:ext cx="10514880" cy="5358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algn="ctr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IN" sz="6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 algn="ctr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IN" sz="6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 algn="ctr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000000"/>
                </a:solidFill>
                <a:latin typeface="Times New Roman" panose="02020603050405020304"/>
              </a:rPr>
              <a:t>Thank you and Any Queries</a:t>
            </a:r>
            <a:endParaRPr lang="en-IN" sz="6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172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 Light" panose="020F0302020204030204"/>
              </a:rPr>
              <a:t>Overview</a:t>
            </a: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Introduction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Objectives of the Project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Proposed Methodology/Architecture/Algorithm/Technique/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 panose="02020603050405020304"/>
              </a:rPr>
              <a:t>etc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/>
              </a:rPr>
              <a:t>Implementation Details</a:t>
            </a:r>
            <a:endParaRPr lang="en-US" sz="2400" spc="-1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Results 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/>
              </a:rPr>
              <a:t>(If any one objective is completed)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References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Times New Roman" panose="02020603050405020304"/>
              </a:rPr>
              <a:t>Introduction</a:t>
            </a:r>
            <a:endParaRPr lang="en-IN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26320" y="1325520"/>
            <a:ext cx="11498400" cy="485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spc="-1" dirty="0">
                <a:latin typeface="Roboto"/>
                <a:ea typeface="Roboto"/>
                <a:cs typeface="Roboto"/>
              </a:rPr>
              <a:t>Hand sign detection is a subfield of computer vision that aims to recognize and interpret hand gestures made by individuals.</a:t>
            </a:r>
            <a:endParaRPr lang="en-US" sz="2000" spc="-1" dirty="0">
              <a:latin typeface="Roboto"/>
              <a:ea typeface="Roboto"/>
              <a:cs typeface="Roboto"/>
            </a:endParaRPr>
          </a:p>
          <a:p>
            <a:pPr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spc="-1" dirty="0">
                <a:ea typeface="+mn-lt"/>
                <a:cs typeface="+mn-lt"/>
              </a:rPr>
              <a:t>These gestures can convey various forms of communication, including sign language, commands in human-computer interaction systems, or expressions in augmented reality applications.</a:t>
            </a:r>
            <a:endParaRPr lang="en-US" sz="2000" spc="-1" dirty="0">
              <a:ea typeface="+mn-lt"/>
              <a:cs typeface="+mn-lt"/>
            </a:endParaRPr>
          </a:p>
          <a:p>
            <a:pPr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spc="-1" dirty="0">
                <a:ea typeface="+mn-lt"/>
                <a:cs typeface="+mn-lt"/>
              </a:rPr>
              <a:t>Hand sign detection plays a crucial role in enhancing accessibility for individuals with hearing or speech impairments by enabling them to communicate effectively through sign language.</a:t>
            </a:r>
            <a:endParaRPr lang="en-US" sz="2000" spc="-1" dirty="0">
              <a:ea typeface="+mn-lt"/>
              <a:cs typeface="+mn-lt"/>
            </a:endParaRPr>
          </a:p>
          <a:p>
            <a:pPr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spc="-1" dirty="0">
                <a:ea typeface="+mn-lt"/>
                <a:cs typeface="+mn-lt"/>
              </a:rPr>
              <a:t>Despite advancements in computer vision, hand sign detection poses several challenges.</a:t>
            </a:r>
            <a:endParaRPr lang="en-US" sz="2000" spc="-1" dirty="0">
              <a:ea typeface="+mn-lt"/>
              <a:cs typeface="+mn-lt"/>
            </a:endParaRPr>
          </a:p>
          <a:p>
            <a:pPr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spc="-1" dirty="0">
                <a:ea typeface="+mn-lt"/>
                <a:cs typeface="+mn-lt"/>
              </a:rPr>
              <a:t>These include variations in hand shapes, sizes, orientations, and movements, as well as complexities introduced by dynamic backgrounds, lighting conditions, occlusions, and inter-class similarities among different signs.</a:t>
            </a:r>
            <a:endParaRPr lang="en-US" sz="2000" spc="-1" dirty="0"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 panose="02020603050405020304"/>
              </a:rPr>
              <a:t>Objectives of the Project</a:t>
            </a:r>
            <a:endParaRPr lang="en-US" sz="4000" b="1" strike="noStrike" spc="-1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26320" y="1325520"/>
            <a:ext cx="11498400" cy="485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571500" indent="-342900">
              <a:spcBef>
                <a:spcPts val="1000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Gesture Recognition: Detect and recognize different hand gestures accurately and Develop a system that can interpret the meaning of each gesture.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571500" indent="-342900">
              <a:spcBef>
                <a:spcPts val="1000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Real-time Processing: Achieve real-time processing for prompt and responsive interaction. Optimize algorithms and models to ensure low latency, enabling the system to quickly respond to changes in hand gestures.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571500" indent="-342900">
              <a:spcBef>
                <a:spcPts val="1000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Multimodal Integration: Explore the integration of multiple modalities, such as combining hand sign detection with voice recognition or facial expressions, to create a more comprehensive and versatile human-computer interaction system.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571500" indent="-342900">
              <a:spcBef>
                <a:spcPts val="1000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User Adaptability and Personalization: Develop mechanisms to adapt the hand sign detection system to individual users, considering variations in gesture styles, speeds, and preferences.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000000"/>
                </a:solidFill>
                <a:latin typeface="Times New Roman" panose="02020603050405020304"/>
              </a:rPr>
              <a:t>Proposed Algorithm</a:t>
            </a:r>
            <a:endParaRPr lang="en-US" sz="4000" b="0" strike="noStrike" spc="-1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3" name="Content Placeholder 2" descr="A diagram of a computer system&#10;&#10;Description automatically generated"/>
          <p:cNvPicPr>
            <a:picLocks noGrp="1" noChangeAspect="1"/>
          </p:cNvPicPr>
          <p:nvPr>
            <p:ph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3" y="1325563"/>
            <a:ext cx="3470576" cy="4849812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latin typeface="Times New Roman" panose="02020603050405020304"/>
                <a:cs typeface="Times New Roman" panose="02020603050405020304"/>
              </a:rPr>
              <a:t>Objectives of the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>
            <a:normAutofit fontScale="25000"/>
          </a:bodyPr>
          <a:lstStyle/>
          <a:p>
            <a:r>
              <a:rPr lang="en-US" sz="8000" dirty="0">
                <a:latin typeface="Times New Roman" panose="02020603050405020304"/>
                <a:cs typeface="Times New Roman" panose="02020603050405020304"/>
              </a:rPr>
              <a:t>1. Design and implement a robust hand gesture recognition algorithm capable of accurately detecting and classifying various hand gestures in real-time.</a:t>
            </a:r>
            <a:endParaRPr lang="en-US" sz="80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8000" dirty="0">
                <a:latin typeface="Times New Roman" panose="02020603050405020304"/>
                <a:cs typeface="Times New Roman" panose="02020603050405020304"/>
              </a:rPr>
              <a:t>2. Develop a dataset comprising diverse hand gestures to train and validate the recognition model, ensuring its effectiveness across different users and environments.</a:t>
            </a:r>
            <a:endParaRPr lang="en-US" sz="80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8000" dirty="0">
                <a:latin typeface="Times New Roman" panose="02020603050405020304"/>
                <a:cs typeface="Times New Roman" panose="02020603050405020304"/>
              </a:rPr>
              <a:t>3. Optimize the algorithm for efficiency to enable real-time performance on resource-constrained hardware platforms, facilitating seamless integration into various applications.</a:t>
            </a:r>
            <a:endParaRPr lang="en-US" sz="80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8000" dirty="0">
                <a:latin typeface="Times New Roman" panose="02020603050405020304"/>
                <a:cs typeface="Times New Roman" panose="02020603050405020304"/>
              </a:rPr>
              <a:t>4. Enhance the system's robustness to environmental factors such as changes in lighting conditions, background clutter, and variations in hand orientation and size.</a:t>
            </a:r>
            <a:endParaRPr lang="en-US" sz="80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8000" dirty="0">
                <a:latin typeface="Times New Roman" panose="02020603050405020304"/>
                <a:cs typeface="Times New Roman" panose="02020603050405020304"/>
              </a:rPr>
              <a:t>5. Validate the system's performance through rigorous testing and evaluation, comparing its accuracy, speed, and reliability against existing approaches and benchmarks.</a:t>
            </a:r>
            <a:endParaRPr lang="en-US" sz="80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8000" dirty="0">
                <a:latin typeface="Times New Roman" panose="02020603050405020304"/>
                <a:cs typeface="Times New Roman" panose="02020603050405020304"/>
              </a:rPr>
              <a:t>6. Explore potential applications of the hand gesture recognition system, such as sign language translation, virtual reality interaction, and gesture-based control interfaces.</a:t>
            </a:r>
            <a:endParaRPr lang="en-US" sz="80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8000" dirty="0">
                <a:latin typeface="Times New Roman" panose="02020603050405020304"/>
                <a:cs typeface="Times New Roman" panose="02020603050405020304"/>
              </a:rPr>
              <a:t>7. Document the development process, including methodology, challenges faced, and lessons learned, to facilitate future research and development in the field of human-computer interaction and computer vision.</a:t>
            </a:r>
            <a:endParaRPr lang="en-US" sz="80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Gesture Recognition: Detect and recognize different hand gestures accurately and Develop a system that can interpret the meaning of each gesture.</a:t>
            </a:r>
            <a:endParaRPr lang="en-US"/>
          </a:p>
          <a:p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Real-time Processing: Achieve real-time processing for prompt and responsive interaction. Optimize algorithms and models to ensure low latency, enabling the system to quickly respond to changes in hand gestures.</a:t>
            </a:r>
            <a:endParaRPr lang="en-US" dirty="0"/>
          </a:p>
          <a:p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Multimodal Integration: Explore the integration of multiple modalities, such as combining hand sign detection with voice recognition or facial expressions, to create a more comprehensive and versatile human-computer interaction system.</a:t>
            </a:r>
            <a:endParaRPr lang="en-US" dirty="0"/>
          </a:p>
          <a:p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User Adaptability and Personalization: Develop mechanisms to adapt the hand sign detection system to individual users, considering variations in gesture styles, speeds, and preferences.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-US" sz="4000" spc="-1" dirty="0">
                <a:solidFill>
                  <a:srgbClr val="000000"/>
                </a:solidFill>
                <a:latin typeface="Times New Roman" panose="02020603050405020304"/>
              </a:rPr>
              <a:t>Implementation Details</a:t>
            </a:r>
            <a:endParaRPr lang="en-US" sz="4000" spc="-1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26320" y="1325520"/>
            <a:ext cx="11498400" cy="485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10000"/>
          </a:bodyPr>
          <a:lstStyle/>
          <a:p>
            <a:pPr indent="0"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Data Collection: Capture images of hands forming different signs </a:t>
            </a:r>
            <a:r>
              <a:rPr lang="en-US" sz="2400" b="0" strike="noStrike" spc="-1" dirty="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e.g., a, b</a:t>
            </a:r>
            <a:r>
              <a:rPr lang="en-US" sz="2400" b="0" strike="noStrike" spc="-1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and c). Create separate folders to store images of each sign. Ensure that the images have a consistent background and lighting. Collect around 300 images for each sign.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indent="0"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Training the Classifier: Use a tool like Google Teachable Machine to train a classifier model. Upload the collected images to the Teachable Machine website. Label the images according to the corresponding signs (a</a:t>
            </a:r>
            <a:r>
              <a:rPr lang="en-US" sz="2400" b="0" strike="noStrike" spc="-1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 sz="2400" b="0" strike="noStrike" spc="-1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and c). Train the model and wait for it to complete.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indent="0"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Testing the Model: Import the trained model into your Python code. Use OpenCV library functions to manipulate and display images. Write code to detect the hand region in an image frame. Pre-process the image by resizing it to a square and adding a white background. Use the trained model to predict the sign </a:t>
            </a:r>
            <a:r>
              <a:rPr lang="en-US" sz="2400" b="0" strike="noStrike" spc="-1" dirty="0">
                <a:solidFill>
                  <a:srgbClr val="000000"/>
                </a:solidFill>
                <a:ea typeface="+mn-lt"/>
                <a:cs typeface="+mn-lt"/>
              </a:rPr>
              <a:t>in </a:t>
            </a: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the image frame. Display the image with the predicted sign and bounding box around the hand.</a:t>
            </a:r>
            <a:endParaRPr lang="en-US"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-US" sz="4000" spc="-1" dirty="0">
                <a:solidFill>
                  <a:srgbClr val="000000"/>
                </a:solidFill>
                <a:latin typeface="Times New Roman" panose="02020603050405020304"/>
              </a:rPr>
              <a:t>Results</a:t>
            </a:r>
            <a:endParaRPr lang="en-US" sz="4000" spc="-1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2" name="Content Placeholder 1" descr="A person holding a hand&#10;&#10;Description automatically generated"/>
          <p:cNvPicPr>
            <a:picLocks noGrp="1"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744038" y="2289225"/>
            <a:ext cx="4910935" cy="3886935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Picture 2" descr="A person holding a hand gestur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666" y="2287401"/>
            <a:ext cx="4916581" cy="38968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360" y="365040"/>
            <a:ext cx="1099296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 Light" panose="020F0302020204030204"/>
              </a:rPr>
              <a:t>References</a:t>
            </a: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38080" y="1494881"/>
            <a:ext cx="10514880" cy="468127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spcBef>
                <a:spcPts val="1000"/>
              </a:spcBef>
              <a:buClr>
                <a:srgbClr val="610B4B"/>
              </a:buClr>
              <a:buFont typeface="Arial" panose="020B0604020202020204"/>
              <a:buChar char="•"/>
            </a:pPr>
            <a:r>
              <a:rPr lang="en-US" spc="-1" dirty="0">
                <a:ea typeface="+mn-lt"/>
                <a:cs typeface="+mn-lt"/>
              </a:rPr>
              <a:t>"Static Hand Gesture Recognition Using Novel Convolutional Neural Network and Support Vector Machine" (July 2023)</a:t>
            </a:r>
            <a:endParaRPr lang="en-US" spc="-1" dirty="0">
              <a:ea typeface="+mn-lt"/>
              <a:cs typeface="+mn-lt"/>
            </a:endParaRPr>
          </a:p>
          <a:p>
            <a:pPr>
              <a:spcBef>
                <a:spcPts val="1000"/>
              </a:spcBef>
              <a:buClr>
                <a:srgbClr val="610B4B"/>
              </a:buClr>
              <a:buFont typeface="Arial" panose="020B0604020202020204"/>
              <a:buChar char="•"/>
            </a:pPr>
            <a:r>
              <a:rPr lang="en-US" spc="-1" dirty="0">
                <a:ea typeface="+mn-lt"/>
                <a:cs typeface="+mn-lt"/>
              </a:rPr>
              <a:t>"An Exploration into Human–Computer Interaction: Hand Gesture Recognition Management in a Challenging Environment" (June 2023)</a:t>
            </a:r>
            <a:endParaRPr lang="en-US" spc="-1" dirty="0">
              <a:ea typeface="+mn-lt"/>
              <a:cs typeface="+mn-lt"/>
            </a:endParaRPr>
          </a:p>
          <a:p>
            <a:pPr>
              <a:buClr>
                <a:srgbClr val="610B4B"/>
              </a:buClr>
              <a:buFont typeface="Arial" panose="020B0604020202020204"/>
              <a:buChar char="•"/>
            </a:pPr>
            <a:r>
              <a:rPr lang="en-US" spc="-1" dirty="0">
                <a:ea typeface="+mn-lt"/>
                <a:cs typeface="+mn-lt"/>
              </a:rPr>
              <a:t>"Smart Home Automation-Based Hand Gesture Recognition Using Feature Fusion and Recurrent Neural Network" (2023)</a:t>
            </a:r>
            <a:endParaRPr lang="en-US" spc="-1" dirty="0">
              <a:ea typeface="+mn-lt"/>
              <a:cs typeface="+mn-lt"/>
            </a:endParaRPr>
          </a:p>
          <a:p>
            <a:pPr>
              <a:buClr>
                <a:srgbClr val="610B4B"/>
              </a:buClr>
              <a:buFont typeface="Arial" panose="020B0604020202020204"/>
              <a:buChar char="•"/>
            </a:pPr>
            <a:r>
              <a:rPr lang="en-US" spc="-1" dirty="0">
                <a:ea typeface="+mn-lt"/>
                <a:cs typeface="+mn-lt"/>
              </a:rPr>
              <a:t>"Lightweight Deep Neural Network for Real-Time Hand Gesture Recognition Using Depth Images" (2023)</a:t>
            </a:r>
            <a:endParaRPr lang="en-US" spc="-1" dirty="0">
              <a:ea typeface="+mn-lt"/>
              <a:cs typeface="+mn-lt"/>
            </a:endParaRPr>
          </a:p>
          <a:p>
            <a:pPr algn="ctr">
              <a:buClr>
                <a:srgbClr val="610B4B"/>
              </a:buClr>
              <a:buFont typeface="Arial" panose="020B0604020202020204"/>
              <a:buChar char="•"/>
            </a:pPr>
            <a:r>
              <a:rPr lang="en-US" sz="1200" cap="all" spc="-1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EP</a:t>
            </a:r>
            <a:endParaRPr lang="en-US" dirty="0"/>
          </a:p>
          <a:p>
            <a:pPr marL="0" indent="0">
              <a:buClr>
                <a:srgbClr val="610B4B"/>
              </a:buClr>
              <a:buNone/>
            </a:pPr>
            <a:br>
              <a:rPr lang="en-US" dirty="0"/>
            </a:br>
            <a:endParaRPr lang="en-US" dirty="0"/>
          </a:p>
          <a:p>
            <a:pPr>
              <a:spcBef>
                <a:spcPts val="1000"/>
              </a:spcBef>
              <a:buClr>
                <a:srgbClr val="610B4B"/>
              </a:buClr>
              <a:buFont typeface="Arial" panose="020B0604020202020204"/>
              <a:buChar char="•"/>
            </a:pPr>
            <a:endParaRPr lang="en-US" spc="-1" dirty="0">
              <a:solidFill>
                <a:srgbClr val="610B4B"/>
              </a:solidFill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5567</Words>
  <Application>WPS Presentation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DejaVu Sans</vt:lpstr>
      <vt:lpstr>Times New Roman</vt:lpstr>
      <vt:lpstr>Arial</vt:lpstr>
      <vt:lpstr>Symbol</vt:lpstr>
      <vt:lpstr>inter-regular</vt:lpstr>
      <vt:lpstr>Segoe Print</vt:lpstr>
      <vt:lpstr>Calibri Light</vt:lpstr>
      <vt:lpstr>Roboto</vt:lpstr>
      <vt:lpstr>Times New Roman</vt:lpstr>
      <vt:lpstr>Calibri</vt:lpstr>
      <vt:lpstr>Microsoft YaHei</vt:lpstr>
      <vt:lpstr>Arial Unicode MS</vt:lpstr>
      <vt:lpstr>Office Theme</vt:lpstr>
      <vt:lpstr>Review-2 on Hand gesture recognition using American Sign Language (ASL)</vt:lpstr>
      <vt:lpstr>Overview</vt:lpstr>
      <vt:lpstr>Introduction</vt:lpstr>
      <vt:lpstr>Objectives of the Project</vt:lpstr>
      <vt:lpstr>Proposed Algorithm</vt:lpstr>
      <vt:lpstr>Objectives of the Project</vt:lpstr>
      <vt:lpstr>Implementation Details</vt:lpstr>
      <vt:lpstr>Results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Management in JDBC</dc:title>
  <dc:creator>Chiranjeevi Lect</dc:creator>
  <cp:lastModifiedBy>dell</cp:lastModifiedBy>
  <cp:revision>130</cp:revision>
  <dcterms:created xsi:type="dcterms:W3CDTF">2023-08-05T05:18:00Z</dcterms:created>
  <dcterms:modified xsi:type="dcterms:W3CDTF">2024-04-23T06:53:57Z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  <property fmtid="{D5CDD505-2E9C-101B-9397-08002B2CF9AE}" pid="4" name="ICV">
    <vt:lpwstr>F2FB346545E04B1E934B73DBE3C6638E_12</vt:lpwstr>
  </property>
  <property fmtid="{D5CDD505-2E9C-101B-9397-08002B2CF9AE}" pid="5" name="KSOProductBuildVer">
    <vt:lpwstr>1033-12.2.0.16731</vt:lpwstr>
  </property>
</Properties>
</file>