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ealth.ny.gov/environmental/indoors/air/pmq_a.ht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1c398beb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1c398beb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1c398beb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1c398beb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1c398beb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1c398beb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48d0a1d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48d0a1d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1c398beb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1c398beb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461e4432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461e4432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1c398beb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1c398beb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1c398beb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1c398beb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48d0a1d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48d0a1d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48d0a1da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48d0a1da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461e443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461e443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1c398beb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1c398beb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1c398beb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1c398beb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1c398beb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1c398beb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1c398beb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1c398beb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1f1fc74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1f1fc74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46e46db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46e46db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https://www.health.ny.gov/environmental/indoors/air/pmq_a.htm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461e4432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461e4432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1c398beb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1c398beb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461e443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461e443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1c398beb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1c398beb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1c398beb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1c398beb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purpleair.com/sensorlis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Cal Poly Pomona </a:t>
            </a:r>
            <a:endParaRPr/>
          </a:p>
          <a:p>
            <a:pPr indent="0" lvl="0" marL="0" rtl="0" algn="ctr">
              <a:spcBef>
                <a:spcPts val="0"/>
              </a:spcBef>
              <a:spcAft>
                <a:spcPts val="0"/>
              </a:spcAft>
              <a:buNone/>
            </a:pPr>
            <a:r>
              <a:rPr lang="en"/>
              <a:t>Purple Air Data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Andrew Sison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CPP’s PM 2.5 levels per day?</a:t>
            </a:r>
            <a:endParaRPr/>
          </a:p>
        </p:txBody>
      </p:sp>
      <p:sp>
        <p:nvSpPr>
          <p:cNvPr id="112" name="Google Shape;112;p22"/>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doesn’t exist a day, where PM 2.5 levels are above 35 ug/m^3</a:t>
            </a:r>
            <a:endParaRPr/>
          </a:p>
          <a:p>
            <a:pPr indent="-342900" lvl="0" marL="457200" rtl="0" algn="l">
              <a:spcBef>
                <a:spcPts val="0"/>
              </a:spcBef>
              <a:spcAft>
                <a:spcPts val="0"/>
              </a:spcAft>
              <a:buSzPts val="1800"/>
              <a:buChar char="●"/>
            </a:pPr>
            <a:r>
              <a:rPr lang="en"/>
              <a:t>There are multiple days where PM 2.5 levels are above the healthy annual standard of 12 ug/m^3.</a:t>
            </a:r>
            <a:endParaRPr/>
          </a:p>
          <a:p>
            <a:pPr indent="-342900" lvl="0" marL="457200" rtl="0" algn="l">
              <a:spcBef>
                <a:spcPts val="0"/>
              </a:spcBef>
              <a:spcAft>
                <a:spcPts val="0"/>
              </a:spcAft>
              <a:buSzPts val="1800"/>
              <a:buChar char="●"/>
            </a:pPr>
            <a:r>
              <a:rPr lang="en"/>
              <a:t>Most people will be fine to long term exposure to the air in Cal Poly Pomona.</a:t>
            </a:r>
            <a:endParaRPr/>
          </a:p>
        </p:txBody>
      </p:sp>
      <p:pic>
        <p:nvPicPr>
          <p:cNvPr id="113" name="Google Shape;113;p22"/>
          <p:cNvPicPr preferRelativeResize="0"/>
          <p:nvPr/>
        </p:nvPicPr>
        <p:blipFill>
          <a:blip r:embed="rId3">
            <a:alphaModFix/>
          </a:blip>
          <a:stretch>
            <a:fillRect/>
          </a:stretch>
        </p:blipFill>
        <p:spPr>
          <a:xfrm>
            <a:off x="0" y="1720750"/>
            <a:ext cx="4574259"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How does it compare to other cities?</a:t>
            </a:r>
            <a:endParaRPr/>
          </a:p>
        </p:txBody>
      </p:sp>
      <p:sp>
        <p:nvSpPr>
          <p:cNvPr id="119" name="Google Shape;119;p23"/>
          <p:cNvSpPr txBox="1"/>
          <p:nvPr>
            <p:ph idx="1" type="body"/>
          </p:nvPr>
        </p:nvSpPr>
        <p:spPr>
          <a:xfrm>
            <a:off x="4574275" y="1152475"/>
            <a:ext cx="4257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 has multiple days where PM 2.5 levels are above the annual standard and all days are above the 24-hour standard.</a:t>
            </a:r>
            <a:endParaRPr/>
          </a:p>
          <a:p>
            <a:pPr indent="-342900" lvl="0" marL="457200" rtl="0" algn="l">
              <a:spcBef>
                <a:spcPts val="0"/>
              </a:spcBef>
              <a:spcAft>
                <a:spcPts val="0"/>
              </a:spcAft>
              <a:buSzPts val="1800"/>
              <a:buChar char="●"/>
            </a:pPr>
            <a:r>
              <a:rPr lang="en"/>
              <a:t>Santa Rosa has only a few days above the the annual standard and none above the 24-hour standard.</a:t>
            </a:r>
            <a:endParaRPr/>
          </a:p>
          <a:p>
            <a:pPr indent="-342900" lvl="0" marL="457200" rtl="0" algn="l">
              <a:spcBef>
                <a:spcPts val="0"/>
              </a:spcBef>
              <a:spcAft>
                <a:spcPts val="0"/>
              </a:spcAft>
              <a:buSzPts val="1800"/>
              <a:buChar char="●"/>
            </a:pPr>
            <a:r>
              <a:rPr lang="en"/>
              <a:t>Long-term exposure to LA air will be bad for most people, especially compared to CPP, and Santa Rosa.</a:t>
            </a:r>
            <a:endParaRPr/>
          </a:p>
        </p:txBody>
      </p:sp>
      <p:pic>
        <p:nvPicPr>
          <p:cNvPr id="120" name="Google Shape;120;p23"/>
          <p:cNvPicPr preferRelativeResize="0"/>
          <p:nvPr/>
        </p:nvPicPr>
        <p:blipFill>
          <a:blip r:embed="rId3">
            <a:alphaModFix/>
          </a:blip>
          <a:stretch>
            <a:fillRect/>
          </a:stretch>
        </p:blipFill>
        <p:spPr>
          <a:xfrm>
            <a:off x="0" y="1727100"/>
            <a:ext cx="4574270"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232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there a relationship between PM 2.5, Temperature, Humidity % and Time?</a:t>
            </a:r>
            <a:endParaRPr/>
          </a:p>
        </p:txBody>
      </p:sp>
      <p:sp>
        <p:nvSpPr>
          <p:cNvPr id="126" name="Google Shape;126;p24"/>
          <p:cNvSpPr txBox="1"/>
          <p:nvPr>
            <p:ph idx="1" type="body"/>
          </p:nvPr>
        </p:nvSpPr>
        <p:spPr>
          <a:xfrm>
            <a:off x="4572000" y="166892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PM and humidity seem to increase and decrease together.</a:t>
            </a:r>
            <a:endParaRPr/>
          </a:p>
          <a:p>
            <a:pPr indent="-342900" lvl="0" marL="457200" rtl="0" algn="l">
              <a:spcBef>
                <a:spcPts val="0"/>
              </a:spcBef>
              <a:spcAft>
                <a:spcPts val="0"/>
              </a:spcAft>
              <a:buSzPts val="1800"/>
              <a:buChar char="●"/>
            </a:pPr>
            <a:r>
              <a:rPr lang="en"/>
              <a:t>Humidity and PM seem to have an opposing relationship with temperature. Temperature seems to increase when the others decreases.</a:t>
            </a:r>
            <a:endParaRPr/>
          </a:p>
          <a:p>
            <a:pPr indent="0" lvl="0" marL="0" rtl="0" algn="l">
              <a:spcBef>
                <a:spcPts val="1600"/>
              </a:spcBef>
              <a:spcAft>
                <a:spcPts val="1600"/>
              </a:spcAft>
              <a:buNone/>
            </a:pPr>
            <a:r>
              <a:t/>
            </a:r>
            <a:endParaRPr/>
          </a:p>
        </p:txBody>
      </p:sp>
      <p:pic>
        <p:nvPicPr>
          <p:cNvPr id="127" name="Google Shape;127;p24"/>
          <p:cNvPicPr preferRelativeResize="0"/>
          <p:nvPr/>
        </p:nvPicPr>
        <p:blipFill>
          <a:blip r:embed="rId3">
            <a:alphaModFix/>
          </a:blip>
          <a:stretch>
            <a:fillRect/>
          </a:stretch>
        </p:blipFill>
        <p:spPr>
          <a:xfrm>
            <a:off x="0" y="1727100"/>
            <a:ext cx="4574266"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PM 2.5, Temp, and Humidity (Cont.)</a:t>
            </a:r>
            <a:endParaRPr/>
          </a:p>
        </p:txBody>
      </p:sp>
      <p:sp>
        <p:nvSpPr>
          <p:cNvPr id="133" name="Google Shape;133;p25"/>
          <p:cNvSpPr txBox="1"/>
          <p:nvPr>
            <p:ph idx="1" type="body"/>
          </p:nvPr>
        </p:nvSpPr>
        <p:spPr>
          <a:xfrm>
            <a:off x="4572000" y="1727100"/>
            <a:ext cx="4257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It’s possible that PM levels increase as temperature increases because more people use air-conditioning during the hotter months.</a:t>
            </a:r>
            <a:endParaRPr/>
          </a:p>
        </p:txBody>
      </p:sp>
      <p:pic>
        <p:nvPicPr>
          <p:cNvPr id="134" name="Google Shape;134;p25"/>
          <p:cNvPicPr preferRelativeResize="0"/>
          <p:nvPr/>
        </p:nvPicPr>
        <p:blipFill>
          <a:blip r:embed="rId3">
            <a:alphaModFix/>
          </a:blip>
          <a:stretch>
            <a:fillRect/>
          </a:stretch>
        </p:blipFill>
        <p:spPr>
          <a:xfrm>
            <a:off x="0" y="1727100"/>
            <a:ext cx="4574262"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How are CPP’s PM 10 levels per Month?</a:t>
            </a:r>
            <a:endParaRPr/>
          </a:p>
          <a:p>
            <a:pPr indent="0" lvl="0" marL="0" rtl="0" algn="l">
              <a:spcBef>
                <a:spcPts val="0"/>
              </a:spcBef>
              <a:spcAft>
                <a:spcPts val="0"/>
              </a:spcAft>
              <a:buNone/>
            </a:pPr>
            <a:r>
              <a:t/>
            </a:r>
            <a:endParaRPr/>
          </a:p>
        </p:txBody>
      </p:sp>
      <p:sp>
        <p:nvSpPr>
          <p:cNvPr id="140" name="Google Shape;140;p26"/>
          <p:cNvSpPr txBox="1"/>
          <p:nvPr>
            <p:ph idx="1" type="body"/>
          </p:nvPr>
        </p:nvSpPr>
        <p:spPr>
          <a:xfrm>
            <a:off x="4574250" y="1152475"/>
            <a:ext cx="4257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They’re healthy, as they’re all way below 150 ug/m^3.</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Just like PM 2.5, there is a huge increase in June from May.</a:t>
            </a:r>
            <a:endParaRPr/>
          </a:p>
        </p:txBody>
      </p:sp>
      <p:pic>
        <p:nvPicPr>
          <p:cNvPr id="141" name="Google Shape;141;p26"/>
          <p:cNvPicPr preferRelativeResize="0"/>
          <p:nvPr/>
        </p:nvPicPr>
        <p:blipFill>
          <a:blip r:embed="rId3">
            <a:alphaModFix/>
          </a:blip>
          <a:stretch>
            <a:fillRect/>
          </a:stretch>
        </p:blipFill>
        <p:spPr>
          <a:xfrm>
            <a:off x="0" y="1727100"/>
            <a:ext cx="4574242"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How does CPP’s PM 10 levels compare to others?</a:t>
            </a:r>
            <a:endParaRPr/>
          </a:p>
          <a:p>
            <a:pPr indent="0" lvl="0" marL="0" rtl="0" algn="l">
              <a:spcBef>
                <a:spcPts val="0"/>
              </a:spcBef>
              <a:spcAft>
                <a:spcPts val="0"/>
              </a:spcAft>
              <a:buNone/>
            </a:pPr>
            <a:r>
              <a:t/>
            </a:r>
            <a:endParaRPr/>
          </a:p>
        </p:txBody>
      </p:sp>
      <p:sp>
        <p:nvSpPr>
          <p:cNvPr id="147" name="Google Shape;147;p27"/>
          <p:cNvSpPr txBox="1"/>
          <p:nvPr>
            <p:ph idx="1" type="body"/>
          </p:nvPr>
        </p:nvSpPr>
        <p:spPr>
          <a:xfrm>
            <a:off x="4574250" y="1152475"/>
            <a:ext cx="4257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 city has any month above the 24-hour standard.</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The latter four months still in general have the highest levels of PM levels.</a:t>
            </a:r>
            <a:endParaRPr/>
          </a:p>
        </p:txBody>
      </p:sp>
      <p:pic>
        <p:nvPicPr>
          <p:cNvPr id="148" name="Google Shape;148;p27"/>
          <p:cNvPicPr preferRelativeResize="0"/>
          <p:nvPr/>
        </p:nvPicPr>
        <p:blipFill>
          <a:blip r:embed="rId3">
            <a:alphaModFix/>
          </a:blip>
          <a:stretch>
            <a:fillRect/>
          </a:stretch>
        </p:blipFill>
        <p:spPr>
          <a:xfrm>
            <a:off x="0" y="1727100"/>
            <a:ext cx="4574250"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Are there any days over the 24-hour standard?</a:t>
            </a:r>
            <a:endParaRPr/>
          </a:p>
          <a:p>
            <a:pPr indent="0" lvl="0" marL="0" rtl="0" algn="l">
              <a:spcBef>
                <a:spcPts val="0"/>
              </a:spcBef>
              <a:spcAft>
                <a:spcPts val="0"/>
              </a:spcAft>
              <a:buNone/>
            </a:pPr>
            <a:r>
              <a:t/>
            </a:r>
            <a:endParaRPr/>
          </a:p>
        </p:txBody>
      </p:sp>
      <p:sp>
        <p:nvSpPr>
          <p:cNvPr id="154" name="Google Shape;154;p28"/>
          <p:cNvSpPr txBox="1"/>
          <p:nvPr>
            <p:ph idx="1" type="body"/>
          </p:nvPr>
        </p:nvSpPr>
        <p:spPr>
          <a:xfrm>
            <a:off x="4574250" y="1152475"/>
            <a:ext cx="4257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no days above the 24-hour standard.</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All of CPP’s PM 10 levels are way below the 24-hour standard of 150 ug/m^3, so nothing to worry about in this regard.</a:t>
            </a:r>
            <a:endParaRPr/>
          </a:p>
        </p:txBody>
      </p:sp>
      <p:pic>
        <p:nvPicPr>
          <p:cNvPr id="155" name="Google Shape;155;p28"/>
          <p:cNvPicPr preferRelativeResize="0"/>
          <p:nvPr/>
        </p:nvPicPr>
        <p:blipFill>
          <a:blip r:embed="rId3">
            <a:alphaModFix/>
          </a:blip>
          <a:stretch>
            <a:fillRect/>
          </a:stretch>
        </p:blipFill>
        <p:spPr>
          <a:xfrm>
            <a:off x="0" y="1727100"/>
            <a:ext cx="4574248"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How does it compare to other cities?</a:t>
            </a:r>
            <a:endParaRPr/>
          </a:p>
          <a:p>
            <a:pPr indent="0" lvl="0" marL="0" rtl="0" algn="l">
              <a:spcBef>
                <a:spcPts val="0"/>
              </a:spcBef>
              <a:spcAft>
                <a:spcPts val="0"/>
              </a:spcAft>
              <a:buNone/>
            </a:pPr>
            <a:r>
              <a:t/>
            </a:r>
            <a:endParaRPr/>
          </a:p>
        </p:txBody>
      </p:sp>
      <p:sp>
        <p:nvSpPr>
          <p:cNvPr id="161" name="Google Shape;161;p29"/>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both LA, and Santa Rosa, the PM 10 levels are below the 24-hour standard.</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PM 10 levels don’t seem to be any issue for any day in any city.</a:t>
            </a:r>
            <a:endParaRPr/>
          </a:p>
        </p:txBody>
      </p:sp>
      <p:pic>
        <p:nvPicPr>
          <p:cNvPr id="162" name="Google Shape;162;p29"/>
          <p:cNvPicPr preferRelativeResize="0"/>
          <p:nvPr/>
        </p:nvPicPr>
        <p:blipFill>
          <a:blip r:embed="rId3">
            <a:alphaModFix/>
          </a:blip>
          <a:stretch>
            <a:fillRect/>
          </a:stretch>
        </p:blipFill>
        <p:spPr>
          <a:xfrm>
            <a:off x="0" y="1727100"/>
            <a:ext cx="4574259" cy="341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162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Is there a relationship between PM 10, Temperature, Humidity % and Time?</a:t>
            </a:r>
            <a:endParaRPr/>
          </a:p>
        </p:txBody>
      </p:sp>
      <p:sp>
        <p:nvSpPr>
          <p:cNvPr id="168" name="Google Shape;168;p30"/>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Similar to PM 2.5.</a:t>
            </a:r>
            <a:endParaRPr/>
          </a:p>
          <a:p>
            <a:pPr indent="-342900" lvl="0" marL="457200" rtl="0" algn="l">
              <a:spcBef>
                <a:spcPts val="0"/>
              </a:spcBef>
              <a:spcAft>
                <a:spcPts val="0"/>
              </a:spcAft>
              <a:buSzPts val="1800"/>
              <a:buChar char="●"/>
            </a:pPr>
            <a:r>
              <a:rPr lang="en"/>
              <a:t>As temperature rises, so too does PM 10.</a:t>
            </a:r>
            <a:endParaRPr/>
          </a:p>
          <a:p>
            <a:pPr indent="-342900" lvl="0" marL="457200" rtl="0" algn="l">
              <a:spcBef>
                <a:spcPts val="0"/>
              </a:spcBef>
              <a:spcAft>
                <a:spcPts val="0"/>
              </a:spcAft>
              <a:buSzPts val="1800"/>
              <a:buChar char="●"/>
            </a:pPr>
            <a:r>
              <a:rPr lang="en"/>
              <a:t>Humidity decreases, and PM and temperature rises.</a:t>
            </a:r>
            <a:endParaRPr/>
          </a:p>
        </p:txBody>
      </p:sp>
      <p:pic>
        <p:nvPicPr>
          <p:cNvPr id="169" name="Google Shape;169;p30"/>
          <p:cNvPicPr preferRelativeResize="0"/>
          <p:nvPr/>
        </p:nvPicPr>
        <p:blipFill>
          <a:blip r:embed="rId3">
            <a:alphaModFix/>
          </a:blip>
          <a:stretch>
            <a:fillRect/>
          </a:stretch>
        </p:blipFill>
        <p:spPr>
          <a:xfrm>
            <a:off x="0" y="1727100"/>
            <a:ext cx="4574250" cy="341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PM 10, Temp, and Humidity (Cont.)</a:t>
            </a:r>
            <a:endParaRPr/>
          </a:p>
          <a:p>
            <a:pPr indent="0" lvl="0" marL="0" rtl="0" algn="l">
              <a:spcBef>
                <a:spcPts val="0"/>
              </a:spcBef>
              <a:spcAft>
                <a:spcPts val="0"/>
              </a:spcAft>
              <a:buNone/>
            </a:pPr>
            <a:r>
              <a:t/>
            </a:r>
            <a:endParaRPr/>
          </a:p>
        </p:txBody>
      </p:sp>
      <p:sp>
        <p:nvSpPr>
          <p:cNvPr id="175" name="Google Shape;175;p31"/>
          <p:cNvSpPr txBox="1"/>
          <p:nvPr>
            <p:ph idx="1" type="body"/>
          </p:nvPr>
        </p:nvSpPr>
        <p:spPr>
          <a:xfrm>
            <a:off x="4572000" y="1727100"/>
            <a:ext cx="4257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Same as before but aggregated by months.</a:t>
            </a:r>
            <a:endParaRPr/>
          </a:p>
        </p:txBody>
      </p:sp>
      <p:pic>
        <p:nvPicPr>
          <p:cNvPr id="176" name="Google Shape;176;p31"/>
          <p:cNvPicPr preferRelativeResize="0"/>
          <p:nvPr/>
        </p:nvPicPr>
        <p:blipFill>
          <a:blip r:embed="rId3">
            <a:alphaModFix/>
          </a:blip>
          <a:stretch>
            <a:fillRect/>
          </a:stretch>
        </p:blipFill>
        <p:spPr>
          <a:xfrm>
            <a:off x="0" y="1727100"/>
            <a:ext cx="4574258"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Purple Air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Purple Air is a company that creates air quality sensors, and these sensors can collect and contain data on airborne particulate matter (PM), temperature, and humidity %.</a:t>
            </a:r>
            <a:endParaRPr/>
          </a:p>
          <a:p>
            <a:pPr indent="0" lvl="0" marL="0" rtl="0" algn="l">
              <a:spcBef>
                <a:spcPts val="1600"/>
              </a:spcBef>
              <a:spcAft>
                <a:spcPts val="0"/>
              </a:spcAft>
              <a:buNone/>
            </a:pPr>
            <a:r>
              <a:rPr lang="en"/>
              <a:t>PM </a:t>
            </a:r>
            <a:r>
              <a:rPr lang="en"/>
              <a:t>describes solid particles that are suspended in air including dust, smoke, and other organic and inorganic particles. PM 2.5 for instance, includes fine inhalable particles, with an aerodynamic diameter 2.5 micrometers and smaller.</a:t>
            </a:r>
            <a:endParaRPr/>
          </a:p>
          <a:p>
            <a:pPr indent="0" lvl="0" marL="0" rtl="0" algn="l">
              <a:spcBef>
                <a:spcPts val="1600"/>
              </a:spcBef>
              <a:spcAft>
                <a:spcPts val="0"/>
              </a:spcAft>
              <a:buNone/>
            </a:pPr>
            <a:r>
              <a:rPr lang="en"/>
              <a:t>The data contained within the Purple Air Sensors can be found at </a:t>
            </a:r>
            <a:r>
              <a:rPr lang="en" u="sng">
                <a:solidFill>
                  <a:schemeClr val="hlink"/>
                </a:solidFill>
                <a:hlinkClick r:id="rId3"/>
              </a:rPr>
              <a:t>www.purpleair.com/sensorlist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How’s the temperature by day in Cal Poly Pomona?</a:t>
            </a:r>
            <a:endParaRPr/>
          </a:p>
        </p:txBody>
      </p:sp>
      <p:sp>
        <p:nvSpPr>
          <p:cNvPr id="182" name="Google Shape;182;p32"/>
          <p:cNvSpPr txBox="1"/>
          <p:nvPr>
            <p:ph idx="1" type="body"/>
          </p:nvPr>
        </p:nvSpPr>
        <p:spPr>
          <a:xfrm>
            <a:off x="4572000" y="1727100"/>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 extremes except for one day in late June</a:t>
            </a:r>
            <a:endParaRPr/>
          </a:p>
        </p:txBody>
      </p:sp>
      <p:pic>
        <p:nvPicPr>
          <p:cNvPr id="183" name="Google Shape;183;p32"/>
          <p:cNvPicPr preferRelativeResize="0"/>
          <p:nvPr/>
        </p:nvPicPr>
        <p:blipFill>
          <a:blip r:embed="rId3">
            <a:alphaModFix/>
          </a:blip>
          <a:stretch>
            <a:fillRect/>
          </a:stretch>
        </p:blipFill>
        <p:spPr>
          <a:xfrm>
            <a:off x="0" y="1727101"/>
            <a:ext cx="4574245" cy="341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is the temperature each month in CPP?</a:t>
            </a:r>
            <a:endParaRPr/>
          </a:p>
        </p:txBody>
      </p:sp>
      <p:sp>
        <p:nvSpPr>
          <p:cNvPr id="189" name="Google Shape;189;p33"/>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 extremes in temperature on average.</a:t>
            </a:r>
            <a:endParaRPr/>
          </a:p>
          <a:p>
            <a:pPr indent="-342900" lvl="0" marL="457200" rtl="0" algn="l">
              <a:spcBef>
                <a:spcPts val="0"/>
              </a:spcBef>
              <a:spcAft>
                <a:spcPts val="0"/>
              </a:spcAft>
              <a:buSzPts val="1800"/>
              <a:buChar char="●"/>
            </a:pPr>
            <a:r>
              <a:rPr lang="en"/>
              <a:t>Hottest month was July</a:t>
            </a:r>
            <a:endParaRPr/>
          </a:p>
          <a:p>
            <a:pPr indent="-342900" lvl="0" marL="457200" rtl="0" algn="l">
              <a:spcBef>
                <a:spcPts val="0"/>
              </a:spcBef>
              <a:spcAft>
                <a:spcPts val="0"/>
              </a:spcAft>
              <a:buSzPts val="1800"/>
              <a:buChar char="●"/>
            </a:pPr>
            <a:r>
              <a:rPr lang="en"/>
              <a:t>Coldest month was February, but</a:t>
            </a:r>
            <a:r>
              <a:rPr lang="en"/>
              <a:t> </a:t>
            </a:r>
            <a:r>
              <a:rPr lang="en"/>
              <a:t>neither December or January was included because the sensor was off during January.</a:t>
            </a:r>
            <a:endParaRPr/>
          </a:p>
        </p:txBody>
      </p:sp>
      <p:pic>
        <p:nvPicPr>
          <p:cNvPr id="190" name="Google Shape;190;p33"/>
          <p:cNvPicPr preferRelativeResize="0"/>
          <p:nvPr/>
        </p:nvPicPr>
        <p:blipFill>
          <a:blip r:embed="rId3">
            <a:alphaModFix/>
          </a:blip>
          <a:stretch>
            <a:fillRect/>
          </a:stretch>
        </p:blipFill>
        <p:spPr>
          <a:xfrm>
            <a:off x="0" y="1791650"/>
            <a:ext cx="4487826" cy="3351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humidity like each day?</a:t>
            </a:r>
            <a:endParaRPr/>
          </a:p>
        </p:txBody>
      </p:sp>
      <p:sp>
        <p:nvSpPr>
          <p:cNvPr id="196" name="Google Shape;196;p34"/>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huge changes in humidity % during the months of February, and March. This is because of the high levels of precipitation and chance of rain.</a:t>
            </a:r>
            <a:endParaRPr/>
          </a:p>
          <a:p>
            <a:pPr indent="-342900" lvl="0" marL="457200" rtl="0" algn="l">
              <a:spcBef>
                <a:spcPts val="0"/>
              </a:spcBef>
              <a:spcAft>
                <a:spcPts val="0"/>
              </a:spcAft>
              <a:buSzPts val="1800"/>
              <a:buChar char="●"/>
            </a:pPr>
            <a:r>
              <a:rPr lang="en"/>
              <a:t>The rest of the months don’t have any huge changes in humidity.</a:t>
            </a:r>
            <a:endParaRPr/>
          </a:p>
        </p:txBody>
      </p:sp>
      <p:pic>
        <p:nvPicPr>
          <p:cNvPr id="197" name="Google Shape;197;p34"/>
          <p:cNvPicPr preferRelativeResize="0"/>
          <p:nvPr/>
        </p:nvPicPr>
        <p:blipFill>
          <a:blip r:embed="rId3">
            <a:alphaModFix/>
          </a:blip>
          <a:stretch>
            <a:fillRect/>
          </a:stretch>
        </p:blipFill>
        <p:spPr>
          <a:xfrm>
            <a:off x="0" y="1727100"/>
            <a:ext cx="4574259" cy="341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Humidity Each Month?</a:t>
            </a:r>
            <a:endParaRPr/>
          </a:p>
        </p:txBody>
      </p:sp>
      <p:sp>
        <p:nvSpPr>
          <p:cNvPr id="203" name="Google Shape;203;p35"/>
          <p:cNvSpPr txBox="1"/>
          <p:nvPr>
            <p:ph idx="1" type="body"/>
          </p:nvPr>
        </p:nvSpPr>
        <p:spPr>
          <a:xfrm>
            <a:off x="4574250" y="1152475"/>
            <a:ext cx="4257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July, August, and September all have the same median.</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May has the highest humidity percentage among the 8.</a:t>
            </a:r>
            <a:endParaRPr/>
          </a:p>
        </p:txBody>
      </p:sp>
      <p:pic>
        <p:nvPicPr>
          <p:cNvPr id="204" name="Google Shape;204;p35"/>
          <p:cNvPicPr preferRelativeResize="0"/>
          <p:nvPr/>
        </p:nvPicPr>
        <p:blipFill>
          <a:blip r:embed="rId3">
            <a:alphaModFix/>
          </a:blip>
          <a:stretch>
            <a:fillRect/>
          </a:stretch>
        </p:blipFill>
        <p:spPr>
          <a:xfrm>
            <a:off x="0" y="1727100"/>
            <a:ext cx="4574250"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Particulate Matter (PM)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levels of PM can be hazardous, and can be especially harmful to specific groups of people, such as children and elderly.</a:t>
            </a:r>
            <a:endParaRPr/>
          </a:p>
          <a:p>
            <a:pPr indent="0" lvl="0" marL="0" rtl="0" algn="l">
              <a:spcBef>
                <a:spcPts val="1600"/>
              </a:spcBef>
              <a:spcAft>
                <a:spcPts val="0"/>
              </a:spcAft>
              <a:buNone/>
            </a:pPr>
            <a:r>
              <a:rPr lang="en"/>
              <a:t>According to the US Environmental Protection Agency (EPA), healthy air quality standards for</a:t>
            </a:r>
            <a:r>
              <a:rPr b="1" lang="en"/>
              <a:t> 24-hour</a:t>
            </a:r>
            <a:r>
              <a:rPr lang="en"/>
              <a:t>, and </a:t>
            </a:r>
            <a:r>
              <a:rPr b="1" lang="en"/>
              <a:t>annual </a:t>
            </a:r>
            <a:r>
              <a:rPr lang="en"/>
              <a:t>PM2.5 would be </a:t>
            </a:r>
            <a:r>
              <a:rPr b="1" lang="en"/>
              <a:t>35</a:t>
            </a:r>
            <a:r>
              <a:rPr lang="en"/>
              <a:t>, </a:t>
            </a:r>
            <a:r>
              <a:rPr lang="en">
                <a:highlight>
                  <a:srgbClr val="FFFFFF"/>
                </a:highlight>
              </a:rPr>
              <a:t>and </a:t>
            </a:r>
            <a:r>
              <a:rPr b="1" lang="en">
                <a:highlight>
                  <a:srgbClr val="FFFFFF"/>
                </a:highlight>
              </a:rPr>
              <a:t>12</a:t>
            </a:r>
            <a:r>
              <a:rPr lang="en">
                <a:highlight>
                  <a:srgbClr val="FFFFFF"/>
                </a:highlight>
              </a:rPr>
              <a:t> micrograms per cubic meter (μg/m3) respectively. PM2.5 poses the greatest risk to health.</a:t>
            </a:r>
            <a:endParaRPr>
              <a:highlight>
                <a:srgbClr val="FFFFFF"/>
              </a:highlight>
            </a:endParaRPr>
          </a:p>
          <a:p>
            <a:pPr indent="0" lvl="0" marL="0" rtl="0" algn="l">
              <a:spcBef>
                <a:spcPts val="1600"/>
              </a:spcBef>
              <a:spcAft>
                <a:spcPts val="1600"/>
              </a:spcAft>
              <a:buClr>
                <a:schemeClr val="dk1"/>
              </a:buClr>
              <a:buSzPts val="1100"/>
              <a:buFont typeface="Arial"/>
              <a:buNone/>
            </a:pPr>
            <a:r>
              <a:rPr lang="en"/>
              <a:t>For </a:t>
            </a:r>
            <a:r>
              <a:rPr b="1" lang="en"/>
              <a:t>24-hour</a:t>
            </a:r>
            <a:r>
              <a:rPr lang="en"/>
              <a:t>, and annual PM10.0 it would be </a:t>
            </a:r>
            <a:r>
              <a:rPr b="1" lang="en"/>
              <a:t>150</a:t>
            </a:r>
            <a:r>
              <a:rPr lang="en"/>
              <a:t>, </a:t>
            </a:r>
            <a:r>
              <a:rPr lang="en">
                <a:highlight>
                  <a:srgbClr val="FFFFFF"/>
                </a:highlight>
              </a:rPr>
              <a:t>and 50 μg/m3.Though as of 2006, the annual standard for PM 10.0 has been revoked because of lack of evidence between long term exposure, and health problems.</a:t>
            </a:r>
            <a:endParaRPr>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Effects of Particulate Matter</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Particles in the PM2.5 size range can travel deep into the respiratory tract,</a:t>
            </a:r>
            <a:r>
              <a:rPr lang="en"/>
              <a:t> and reach the lungs, causing irritation, coughing, and shortness of breath. </a:t>
            </a:r>
            <a:endParaRPr/>
          </a:p>
          <a:p>
            <a:pPr indent="0" lvl="0" marL="0" rtl="0" algn="l">
              <a:spcBef>
                <a:spcPts val="1600"/>
              </a:spcBef>
              <a:spcAft>
                <a:spcPts val="0"/>
              </a:spcAft>
              <a:buNone/>
            </a:pPr>
            <a:r>
              <a:rPr lang="en"/>
              <a:t>Exposure to PM can also cause </a:t>
            </a:r>
            <a:r>
              <a:rPr b="1" lang="en"/>
              <a:t>short-term</a:t>
            </a:r>
            <a:r>
              <a:rPr lang="en"/>
              <a:t> health effects such as eye, nose, and throat irritation, sneezing, and runny nose.</a:t>
            </a:r>
            <a:endParaRPr/>
          </a:p>
          <a:p>
            <a:pPr indent="0" lvl="0" marL="0" rtl="0" algn="l">
              <a:spcBef>
                <a:spcPts val="1600"/>
              </a:spcBef>
              <a:spcAft>
                <a:spcPts val="1600"/>
              </a:spcAft>
              <a:buNone/>
            </a:pPr>
            <a:r>
              <a:rPr lang="en"/>
              <a:t>Studies have shown that </a:t>
            </a:r>
            <a:r>
              <a:rPr b="1" lang="en"/>
              <a:t>long term exposure</a:t>
            </a:r>
            <a:r>
              <a:rPr lang="en"/>
              <a:t> to PM may be associated with increased rates of chronic bronchitis, reduced lung function and increased mortality from lung cancer and heart disease.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dataset used for this project is from a sensor located in Cal Poly Pomona, labeled “CCA_CalPolyPomona”. The dataset is in the form of a csv file and contains data from February 6th 2019 to September 27th 2019, and is approximately 15.7 MB in size.</a:t>
            </a:r>
            <a:endParaRPr/>
          </a:p>
          <a:p>
            <a:pPr indent="0" lvl="0" marL="0" rtl="0" algn="l">
              <a:spcBef>
                <a:spcPts val="1600"/>
              </a:spcBef>
              <a:spcAft>
                <a:spcPts val="0"/>
              </a:spcAft>
              <a:buClr>
                <a:schemeClr val="dk1"/>
              </a:buClr>
              <a:buSzPts val="1100"/>
              <a:buFont typeface="Arial"/>
              <a:buNone/>
            </a:pPr>
            <a:r>
              <a:rPr lang="en"/>
              <a:t>The data within includes, PM1.0, PM2.5, PM10.0, temperature, and humidity %, and is collected every 1-2 minutes.</a:t>
            </a:r>
            <a:endParaRPr/>
          </a:p>
          <a:p>
            <a:pPr indent="0" lvl="0" marL="0" rtl="0" algn="l">
              <a:spcBef>
                <a:spcPts val="1600"/>
              </a:spcBef>
              <a:spcAft>
                <a:spcPts val="0"/>
              </a:spcAft>
              <a:buClr>
                <a:schemeClr val="dk1"/>
              </a:buClr>
              <a:buSzPts val="1100"/>
              <a:buFont typeface="Arial"/>
              <a:buNone/>
            </a:pPr>
            <a:r>
              <a:rPr lang="en"/>
              <a:t>The Santa Rosa and Los Angeles datasets used for the comparisons are of the same time period and are 15.2 MB and 14.6 MB respectively.</a:t>
            </a:r>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Platform Used</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Python</a:t>
            </a:r>
            <a:endParaRPr/>
          </a:p>
          <a:p>
            <a:pPr indent="-342900" lvl="0" marL="457200" rtl="0" algn="l">
              <a:spcBef>
                <a:spcPts val="1600"/>
              </a:spcBef>
              <a:spcAft>
                <a:spcPts val="0"/>
              </a:spcAft>
              <a:buSzPts val="1800"/>
              <a:buChar char="●"/>
            </a:pPr>
            <a:r>
              <a:rPr lang="en"/>
              <a:t>Pandas, NumPy, Matplotlib, datetime</a:t>
            </a:r>
            <a:endParaRPr/>
          </a:p>
          <a:p>
            <a:pPr indent="0" lvl="0" marL="0" rtl="0" algn="l">
              <a:spcBef>
                <a:spcPts val="1600"/>
              </a:spcBef>
              <a:spcAft>
                <a:spcPts val="0"/>
              </a:spcAft>
              <a:buNone/>
            </a:pPr>
            <a:r>
              <a:rPr lang="en"/>
              <a:t>Editor: Visual Studio Code</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first 20 lines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9"/>
          <p:cNvPicPr preferRelativeResize="0"/>
          <p:nvPr/>
        </p:nvPicPr>
        <p:blipFill>
          <a:blip r:embed="rId3">
            <a:alphaModFix/>
          </a:blip>
          <a:stretch>
            <a:fillRect/>
          </a:stretch>
        </p:blipFill>
        <p:spPr>
          <a:xfrm>
            <a:off x="0" y="1183950"/>
            <a:ext cx="9144001" cy="27756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CPP’s PM 2.5 levels per Month?</a:t>
            </a:r>
            <a:endParaRPr/>
          </a:p>
        </p:txBody>
      </p:sp>
      <p:sp>
        <p:nvSpPr>
          <p:cNvPr id="98" name="Google Shape;98;p20"/>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are within the healthy PM 2.5 24-hour range by a large margin.</a:t>
            </a:r>
            <a:endParaRPr/>
          </a:p>
          <a:p>
            <a:pPr indent="-342900" lvl="0" marL="457200" rtl="0" algn="l">
              <a:spcBef>
                <a:spcPts val="0"/>
              </a:spcBef>
              <a:spcAft>
                <a:spcPts val="0"/>
              </a:spcAft>
              <a:buSzPts val="1800"/>
              <a:buChar char="●"/>
            </a:pPr>
            <a:r>
              <a:rPr lang="en"/>
              <a:t>In June, July, and August, the air quality is bad, and PM 2.5 levels are over the </a:t>
            </a:r>
            <a:r>
              <a:rPr lang="en"/>
              <a:t>annual healthy limit.</a:t>
            </a:r>
            <a:endParaRPr/>
          </a:p>
          <a:p>
            <a:pPr indent="-342900" lvl="0" marL="457200" rtl="0" algn="l">
              <a:spcBef>
                <a:spcPts val="0"/>
              </a:spcBef>
              <a:spcAft>
                <a:spcPts val="0"/>
              </a:spcAft>
              <a:buSzPts val="1800"/>
              <a:buChar char="●"/>
            </a:pPr>
            <a:r>
              <a:rPr lang="en"/>
              <a:t>From February to May, PM 2.5 levels are low and air quality is great.</a:t>
            </a:r>
            <a:endParaRPr/>
          </a:p>
          <a:p>
            <a:pPr indent="-342900" lvl="0" marL="457200" rtl="0" algn="l">
              <a:spcBef>
                <a:spcPts val="0"/>
              </a:spcBef>
              <a:spcAft>
                <a:spcPts val="0"/>
              </a:spcAft>
              <a:buSzPts val="1800"/>
              <a:buChar char="●"/>
            </a:pPr>
            <a:r>
              <a:rPr lang="en"/>
              <a:t>PM 2.5 levels goes from very low to very high from May to June.</a:t>
            </a:r>
            <a:endParaRPr/>
          </a:p>
          <a:p>
            <a:pPr indent="0" lvl="0" marL="457200" rtl="0" algn="l">
              <a:spcBef>
                <a:spcPts val="1600"/>
              </a:spcBef>
              <a:spcAft>
                <a:spcPts val="1600"/>
              </a:spcAft>
              <a:buNone/>
            </a:pPr>
            <a:r>
              <a:t/>
            </a:r>
            <a:endParaRPr/>
          </a:p>
        </p:txBody>
      </p:sp>
      <p:pic>
        <p:nvPicPr>
          <p:cNvPr id="99" name="Google Shape;99;p20"/>
          <p:cNvPicPr preferRelativeResize="0"/>
          <p:nvPr/>
        </p:nvPicPr>
        <p:blipFill>
          <a:blip r:embed="rId3">
            <a:alphaModFix/>
          </a:blip>
          <a:stretch>
            <a:fillRect/>
          </a:stretch>
        </p:blipFill>
        <p:spPr>
          <a:xfrm>
            <a:off x="0" y="1720750"/>
            <a:ext cx="4574256"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CPP’s PM 2.5 levels compare to others?</a:t>
            </a:r>
            <a:endParaRPr/>
          </a:p>
        </p:txBody>
      </p:sp>
      <p:sp>
        <p:nvSpPr>
          <p:cNvPr id="105" name="Google Shape;105;p21"/>
          <p:cNvSpPr txBox="1"/>
          <p:nvPr>
            <p:ph idx="1" type="body"/>
          </p:nvPr>
        </p:nvSpPr>
        <p:spPr>
          <a:xfrm>
            <a:off x="4574250" y="1152475"/>
            <a:ext cx="4257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 has some of the worst air pollution, and Santa Rosa has some of the best air quality.</a:t>
            </a:r>
            <a:endParaRPr/>
          </a:p>
          <a:p>
            <a:pPr indent="-342900" lvl="0" marL="457200" rtl="0" algn="l">
              <a:spcBef>
                <a:spcPts val="0"/>
              </a:spcBef>
              <a:spcAft>
                <a:spcPts val="0"/>
              </a:spcAft>
              <a:buSzPts val="1800"/>
              <a:buChar char="●"/>
            </a:pPr>
            <a:r>
              <a:rPr lang="en"/>
              <a:t>We can see that CPP is in between the two, but closer to Santa Rosa, the cleaner city.</a:t>
            </a:r>
            <a:endParaRPr/>
          </a:p>
          <a:p>
            <a:pPr indent="-342900" lvl="0" marL="457200" rtl="0" algn="l">
              <a:spcBef>
                <a:spcPts val="0"/>
              </a:spcBef>
              <a:spcAft>
                <a:spcPts val="0"/>
              </a:spcAft>
              <a:buSzPts val="1800"/>
              <a:buChar char="●"/>
            </a:pPr>
            <a:r>
              <a:rPr lang="en"/>
              <a:t>LA, Santa Rosa, and CPP all get the highest PM2.5 levels from June, July, and August.</a:t>
            </a:r>
            <a:endParaRPr/>
          </a:p>
        </p:txBody>
      </p:sp>
      <p:pic>
        <p:nvPicPr>
          <p:cNvPr id="106" name="Google Shape;106;p21"/>
          <p:cNvPicPr preferRelativeResize="0"/>
          <p:nvPr/>
        </p:nvPicPr>
        <p:blipFill>
          <a:blip r:embed="rId3">
            <a:alphaModFix/>
          </a:blip>
          <a:stretch>
            <a:fillRect/>
          </a:stretch>
        </p:blipFill>
        <p:spPr>
          <a:xfrm>
            <a:off x="0" y="1727100"/>
            <a:ext cx="4574261"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