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45"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9144000" cy="5143500" type="screen16x9"/>
  <p:notesSz cx="6858000" cy="9144000"/>
  <p:embeddedFontLst>
    <p:embeddedFont>
      <p:font typeface="Calibri Light" panose="020F0302020204030204" pitchFamily="34" charset="0"/>
      <p:regular r:id="rId12"/>
      <p:italic r:id="rId13"/>
    </p:embeddedFont>
    <p:embeddedFont>
      <p:font typeface="Georgia" panose="02040502050405020303" pitchFamily="18" charset="0"/>
      <p:regular r:id="rId14"/>
      <p:bold r:id="rId15"/>
      <p:italic r:id="rId16"/>
      <p:boldItalic r:id="rId17"/>
    </p:embeddedFont>
    <p:embeddedFont>
      <p:font typeface="Impact" panose="020B0806030902050204" pitchFamily="34" charset="0"/>
      <p:regular r:id="rId18"/>
    </p:embeddedFont>
    <p:embeddedFont>
      <p:font typeface="Merriweather" panose="00000500000000000000" pitchFamily="2" charset="0"/>
      <p:regular r:id="rId19"/>
      <p:bold r:id="rId20"/>
      <p:italic r:id="rId21"/>
      <p:boldItalic r:id="rId22"/>
    </p:embeddedFont>
    <p:embeddedFont>
      <p:font typeface="Playfair Display" panose="00000500000000000000" pitchFamily="2" charset="0"/>
      <p:regular r:id="rId23"/>
      <p:bold r:id="rId24"/>
      <p:italic r:id="rId25"/>
      <p:boldItalic r:id="rId26"/>
    </p:embeddedFont>
    <p:embeddedFont>
      <p:font typeface="Playfair Display ExtraBold" panose="020B0604020202020204" charset="0"/>
      <p:bold r:id="rId27"/>
      <p:boldItalic r:id="rId28"/>
    </p:embeddedFont>
    <p:embeddedFont>
      <p:font typeface="Playfair Display Medium" panose="020B0604020202020204" charset="0"/>
      <p:regular r:id="rId29"/>
      <p:bold r:id="rId30"/>
      <p:italic r:id="rId31"/>
      <p:boldItalic r:id="rId32"/>
    </p:embeddedFont>
    <p:embeddedFont>
      <p:font typeface="Playfair Display SemiBold" panose="020B060402020202020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s Pattanaik" userId="0d7e727262f5826a" providerId="LiveId" clId="{9FE27EE8-94C1-4665-AE59-A2D43A040F12}"/>
    <pc:docChg chg="undo custSel addSld delSld modSld sldOrd modMainMaster">
      <pc:chgData name="Asis Pattanaik" userId="0d7e727262f5826a" providerId="LiveId" clId="{9FE27EE8-94C1-4665-AE59-A2D43A040F12}" dt="2022-11-30T11:14:55.813" v="1338" actId="20577"/>
      <pc:docMkLst>
        <pc:docMk/>
      </pc:docMkLst>
      <pc:sldChg chg="modSp mod modTransition modNotes">
        <pc:chgData name="Asis Pattanaik" userId="0d7e727262f5826a" providerId="LiveId" clId="{9FE27EE8-94C1-4665-AE59-A2D43A040F12}" dt="2022-11-30T11:14:43.224" v="1325"/>
        <pc:sldMkLst>
          <pc:docMk/>
          <pc:sldMk cId="0" sldId="256"/>
        </pc:sldMkLst>
        <pc:spChg chg="mod">
          <ac:chgData name="Asis Pattanaik" userId="0d7e727262f5826a" providerId="LiveId" clId="{9FE27EE8-94C1-4665-AE59-A2D43A040F12}" dt="2022-11-30T10:04:26.671" v="892" actId="27636"/>
          <ac:spMkLst>
            <pc:docMk/>
            <pc:sldMk cId="0" sldId="256"/>
            <ac:spMk id="59" creationId="{00000000-0000-0000-0000-000000000000}"/>
          </ac:spMkLst>
        </pc:spChg>
      </pc:sldChg>
      <pc:sldChg chg="modTransition modNotes">
        <pc:chgData name="Asis Pattanaik" userId="0d7e727262f5826a" providerId="LiveId" clId="{9FE27EE8-94C1-4665-AE59-A2D43A040F12}" dt="2022-11-30T11:14:43.224" v="1325"/>
        <pc:sldMkLst>
          <pc:docMk/>
          <pc:sldMk cId="0" sldId="257"/>
        </pc:sldMkLst>
      </pc:sldChg>
      <pc:sldChg chg="modSp mod modTransition modNotes">
        <pc:chgData name="Asis Pattanaik" userId="0d7e727262f5826a" providerId="LiveId" clId="{9FE27EE8-94C1-4665-AE59-A2D43A040F12}" dt="2022-11-30T11:14:43.224" v="1325"/>
        <pc:sldMkLst>
          <pc:docMk/>
          <pc:sldMk cId="0" sldId="258"/>
        </pc:sldMkLst>
        <pc:spChg chg="mod">
          <ac:chgData name="Asis Pattanaik" userId="0d7e727262f5826a" providerId="LiveId" clId="{9FE27EE8-94C1-4665-AE59-A2D43A040F12}" dt="2022-11-30T10:05:15.636" v="910"/>
          <ac:spMkLst>
            <pc:docMk/>
            <pc:sldMk cId="0" sldId="258"/>
            <ac:spMk id="70" creationId="{00000000-0000-0000-0000-000000000000}"/>
          </ac:spMkLst>
        </pc:spChg>
        <pc:spChg chg="mod">
          <ac:chgData name="Asis Pattanaik" userId="0d7e727262f5826a" providerId="LiveId" clId="{9FE27EE8-94C1-4665-AE59-A2D43A040F12}" dt="2022-11-30T10:06:57.169" v="918" actId="2710"/>
          <ac:spMkLst>
            <pc:docMk/>
            <pc:sldMk cId="0" sldId="258"/>
            <ac:spMk id="71" creationId="{00000000-0000-0000-0000-000000000000}"/>
          </ac:spMkLst>
        </pc:spChg>
      </pc:sldChg>
      <pc:sldChg chg="modSp mod ord modTransition">
        <pc:chgData name="Asis Pattanaik" userId="0d7e727262f5826a" providerId="LiveId" clId="{9FE27EE8-94C1-4665-AE59-A2D43A040F12}" dt="2022-11-30T11:14:43.224" v="1325"/>
        <pc:sldMkLst>
          <pc:docMk/>
          <pc:sldMk cId="0" sldId="259"/>
        </pc:sldMkLst>
        <pc:spChg chg="mod">
          <ac:chgData name="Asis Pattanaik" userId="0d7e727262f5826a" providerId="LiveId" clId="{9FE27EE8-94C1-4665-AE59-A2D43A040F12}" dt="2022-11-30T10:05:15.636" v="910"/>
          <ac:spMkLst>
            <pc:docMk/>
            <pc:sldMk cId="0" sldId="259"/>
            <ac:spMk id="76" creationId="{00000000-0000-0000-0000-000000000000}"/>
          </ac:spMkLst>
        </pc:spChg>
        <pc:spChg chg="mod">
          <ac:chgData name="Asis Pattanaik" userId="0d7e727262f5826a" providerId="LiveId" clId="{9FE27EE8-94C1-4665-AE59-A2D43A040F12}" dt="2022-11-30T10:06:04.227" v="917" actId="27636"/>
          <ac:spMkLst>
            <pc:docMk/>
            <pc:sldMk cId="0" sldId="259"/>
            <ac:spMk id="77" creationId="{00000000-0000-0000-0000-000000000000}"/>
          </ac:spMkLst>
        </pc:spChg>
      </pc:sldChg>
      <pc:sldChg chg="modSp mod modTransition">
        <pc:chgData name="Asis Pattanaik" userId="0d7e727262f5826a" providerId="LiveId" clId="{9FE27EE8-94C1-4665-AE59-A2D43A040F12}" dt="2022-11-30T11:14:43.224" v="1325"/>
        <pc:sldMkLst>
          <pc:docMk/>
          <pc:sldMk cId="0" sldId="260"/>
        </pc:sldMkLst>
        <pc:spChg chg="mod">
          <ac:chgData name="Asis Pattanaik" userId="0d7e727262f5826a" providerId="LiveId" clId="{9FE27EE8-94C1-4665-AE59-A2D43A040F12}" dt="2022-11-30T10:05:30.113" v="913" actId="20577"/>
          <ac:spMkLst>
            <pc:docMk/>
            <pc:sldMk cId="0" sldId="260"/>
            <ac:spMk id="82" creationId="{00000000-0000-0000-0000-000000000000}"/>
          </ac:spMkLst>
        </pc:spChg>
        <pc:spChg chg="mod">
          <ac:chgData name="Asis Pattanaik" userId="0d7e727262f5826a" providerId="LiveId" clId="{9FE27EE8-94C1-4665-AE59-A2D43A040F12}" dt="2022-11-30T10:05:37.433" v="915" actId="20577"/>
          <ac:spMkLst>
            <pc:docMk/>
            <pc:sldMk cId="0" sldId="260"/>
            <ac:spMk id="83" creationId="{00000000-0000-0000-0000-000000000000}"/>
          </ac:spMkLst>
        </pc:spChg>
      </pc:sldChg>
      <pc:sldChg chg="modSp mod modTransition">
        <pc:chgData name="Asis Pattanaik" userId="0d7e727262f5826a" providerId="LiveId" clId="{9FE27EE8-94C1-4665-AE59-A2D43A040F12}" dt="2022-11-30T11:14:43.224" v="1325"/>
        <pc:sldMkLst>
          <pc:docMk/>
          <pc:sldMk cId="0" sldId="261"/>
        </pc:sldMkLst>
        <pc:spChg chg="mod">
          <ac:chgData name="Asis Pattanaik" userId="0d7e727262f5826a" providerId="LiveId" clId="{9FE27EE8-94C1-4665-AE59-A2D43A040F12}" dt="2022-11-30T10:05:15.636" v="910"/>
          <ac:spMkLst>
            <pc:docMk/>
            <pc:sldMk cId="0" sldId="261"/>
            <ac:spMk id="88" creationId="{00000000-0000-0000-0000-000000000000}"/>
          </ac:spMkLst>
        </pc:spChg>
        <pc:spChg chg="mod">
          <ac:chgData name="Asis Pattanaik" userId="0d7e727262f5826a" providerId="LiveId" clId="{9FE27EE8-94C1-4665-AE59-A2D43A040F12}" dt="2022-11-30T06:33:16.111" v="147" actId="20577"/>
          <ac:spMkLst>
            <pc:docMk/>
            <pc:sldMk cId="0" sldId="261"/>
            <ac:spMk id="89" creationId="{00000000-0000-0000-0000-000000000000}"/>
          </ac:spMkLst>
        </pc:spChg>
      </pc:sldChg>
      <pc:sldChg chg="modSp mod modTransition">
        <pc:chgData name="Asis Pattanaik" userId="0d7e727262f5826a" providerId="LiveId" clId="{9FE27EE8-94C1-4665-AE59-A2D43A040F12}" dt="2022-11-30T11:14:43.224" v="1325"/>
        <pc:sldMkLst>
          <pc:docMk/>
          <pc:sldMk cId="0" sldId="262"/>
        </pc:sldMkLst>
        <pc:spChg chg="mod">
          <ac:chgData name="Asis Pattanaik" userId="0d7e727262f5826a" providerId="LiveId" clId="{9FE27EE8-94C1-4665-AE59-A2D43A040F12}" dt="2022-11-30T10:05:15.636" v="910"/>
          <ac:spMkLst>
            <pc:docMk/>
            <pc:sldMk cId="0" sldId="262"/>
            <ac:spMk id="95" creationId="{00000000-0000-0000-0000-000000000000}"/>
          </ac:spMkLst>
        </pc:spChg>
        <pc:spChg chg="mod">
          <ac:chgData name="Asis Pattanaik" userId="0d7e727262f5826a" providerId="LiveId" clId="{9FE27EE8-94C1-4665-AE59-A2D43A040F12}" dt="2022-11-30T11:11:45.672" v="1322" actId="404"/>
          <ac:spMkLst>
            <pc:docMk/>
            <pc:sldMk cId="0" sldId="262"/>
            <ac:spMk id="96" creationId="{00000000-0000-0000-0000-000000000000}"/>
          </ac:spMkLst>
        </pc:spChg>
      </pc:sldChg>
      <pc:sldChg chg="modSp mod modTransition">
        <pc:chgData name="Asis Pattanaik" userId="0d7e727262f5826a" providerId="LiveId" clId="{9FE27EE8-94C1-4665-AE59-A2D43A040F12}" dt="2022-11-30T11:14:43.224" v="1325"/>
        <pc:sldMkLst>
          <pc:docMk/>
          <pc:sldMk cId="228979777" sldId="263"/>
        </pc:sldMkLst>
        <pc:spChg chg="mod">
          <ac:chgData name="Asis Pattanaik" userId="0d7e727262f5826a" providerId="LiveId" clId="{9FE27EE8-94C1-4665-AE59-A2D43A040F12}" dt="2022-11-30T10:05:15.636" v="910"/>
          <ac:spMkLst>
            <pc:docMk/>
            <pc:sldMk cId="228979777" sldId="263"/>
            <ac:spMk id="2" creationId="{00000000-0000-0000-0000-000000000000}"/>
          </ac:spMkLst>
        </pc:spChg>
        <pc:spChg chg="mod">
          <ac:chgData name="Asis Pattanaik" userId="0d7e727262f5826a" providerId="LiveId" clId="{9FE27EE8-94C1-4665-AE59-A2D43A040F12}" dt="2022-11-30T10:05:15.636" v="910"/>
          <ac:spMkLst>
            <pc:docMk/>
            <pc:sldMk cId="228979777" sldId="263"/>
            <ac:spMk id="3" creationId="{00000000-0000-0000-0000-000000000000}"/>
          </ac:spMkLst>
        </pc:spChg>
      </pc:sldChg>
      <pc:sldChg chg="modSp new del mod">
        <pc:chgData name="Asis Pattanaik" userId="0d7e727262f5826a" providerId="LiveId" clId="{9FE27EE8-94C1-4665-AE59-A2D43A040F12}" dt="2022-11-30T06:13:12.400" v="34" actId="47"/>
        <pc:sldMkLst>
          <pc:docMk/>
          <pc:sldMk cId="1165657880" sldId="264"/>
        </pc:sldMkLst>
        <pc:spChg chg="mod">
          <ac:chgData name="Asis Pattanaik" userId="0d7e727262f5826a" providerId="LiveId" clId="{9FE27EE8-94C1-4665-AE59-A2D43A040F12}" dt="2022-11-30T06:08:37.095" v="14" actId="20577"/>
          <ac:spMkLst>
            <pc:docMk/>
            <pc:sldMk cId="1165657880" sldId="264"/>
            <ac:spMk id="2" creationId="{2882F53A-0ACA-556F-F5E9-BD136298B970}"/>
          </ac:spMkLst>
        </pc:spChg>
      </pc:sldChg>
      <pc:sldChg chg="modSp new mod modTransition">
        <pc:chgData name="Asis Pattanaik" userId="0d7e727262f5826a" providerId="LiveId" clId="{9FE27EE8-94C1-4665-AE59-A2D43A040F12}" dt="2022-11-30T11:14:55.813" v="1338" actId="20577"/>
        <pc:sldMkLst>
          <pc:docMk/>
          <pc:sldMk cId="2890469915" sldId="264"/>
        </pc:sldMkLst>
        <pc:spChg chg="mod">
          <ac:chgData name="Asis Pattanaik" userId="0d7e727262f5826a" providerId="LiveId" clId="{9FE27EE8-94C1-4665-AE59-A2D43A040F12}" dt="2022-11-30T11:14:55.813" v="1338" actId="20577"/>
          <ac:spMkLst>
            <pc:docMk/>
            <pc:sldMk cId="2890469915" sldId="264"/>
            <ac:spMk id="2" creationId="{CE2B8F84-2F0F-A184-7B1C-AF371386DA21}"/>
          </ac:spMkLst>
        </pc:spChg>
        <pc:spChg chg="mod">
          <ac:chgData name="Asis Pattanaik" userId="0d7e727262f5826a" providerId="LiveId" clId="{9FE27EE8-94C1-4665-AE59-A2D43A040F12}" dt="2022-11-30T10:05:15.636" v="910"/>
          <ac:spMkLst>
            <pc:docMk/>
            <pc:sldMk cId="2890469915" sldId="264"/>
            <ac:spMk id="3" creationId="{3915F50E-2DB3-671F-4DB1-094C1DFB9386}"/>
          </ac:spMkLst>
        </pc:spChg>
      </pc:sldChg>
      <pc:sldMasterChg chg="modTransition modSldLayout">
        <pc:chgData name="Asis Pattanaik" userId="0d7e727262f5826a" providerId="LiveId" clId="{9FE27EE8-94C1-4665-AE59-A2D43A040F12}" dt="2022-11-30T11:14:43.224" v="1325"/>
        <pc:sldMasterMkLst>
          <pc:docMk/>
          <pc:sldMasterMk cId="1918442131" sldId="2147483845"/>
        </pc:sldMasterMkLst>
        <pc:sldLayoutChg chg="modTransition">
          <pc:chgData name="Asis Pattanaik" userId="0d7e727262f5826a" providerId="LiveId" clId="{9FE27EE8-94C1-4665-AE59-A2D43A040F12}" dt="2022-11-30T11:14:43.224" v="1325"/>
          <pc:sldLayoutMkLst>
            <pc:docMk/>
            <pc:sldMasterMk cId="1918442131" sldId="2147483845"/>
            <pc:sldLayoutMk cId="1639654402" sldId="2147483846"/>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803877507" sldId="2147483847"/>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3724267965" sldId="2147483848"/>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179506940" sldId="2147483849"/>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1320211475" sldId="2147483850"/>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843104354" sldId="2147483851"/>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3971138193" sldId="2147483852"/>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164346918" sldId="2147483853"/>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3035078551" sldId="2147483854"/>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3615747324" sldId="2147483855"/>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1450045438" sldId="2147483856"/>
          </pc:sldLayoutMkLst>
        </pc:sldLayoutChg>
        <pc:sldLayoutChg chg="modTransition">
          <pc:chgData name="Asis Pattanaik" userId="0d7e727262f5826a" providerId="LiveId" clId="{9FE27EE8-94C1-4665-AE59-A2D43A040F12}" dt="2022-11-30T11:14:43.224" v="1325"/>
          <pc:sldLayoutMkLst>
            <pc:docMk/>
            <pc:sldMasterMk cId="1918442131" sldId="2147483845"/>
            <pc:sldLayoutMk cId="3616680800" sldId="21474838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89302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199e4882c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199e4882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99e4882c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99e4882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99e4882c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99e4882c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99e4882c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99e4882c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99e4882c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99e4882c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99e4882c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99e4882c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DA51639-B2D6-4652-B8C3-1B4C224A7BAF}" type="datetimeFigureOut">
              <a:rPr lang="en-US" smtClean="0"/>
              <a:t>11/30/2022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965440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1574732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5004543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61668080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387750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2426796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950694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021147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310435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113819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34691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B334A90-EB03-42F3-8859-2C2B2724C058}" type="datetimeFigureOut">
              <a:rPr lang="en-US" smtClean="0"/>
              <a:t>11/30/2022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3507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CBC48EC7-AF6A-48D3-8284-14BACBEBDD84}" type="datetimeFigureOut">
              <a:rPr lang="en-US" smtClean="0"/>
              <a:t>11/30/2022</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1844213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2579525" y="947900"/>
            <a:ext cx="5330100" cy="248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500" b="0">
                <a:latin typeface="Impact"/>
                <a:ea typeface="Impact"/>
                <a:cs typeface="Impact"/>
                <a:sym typeface="Impact"/>
              </a:rPr>
              <a:t>HOSPITAL MANAGEMENT SYSTEM</a:t>
            </a:r>
            <a:endParaRPr sz="3500" b="0">
              <a:latin typeface="Impact"/>
              <a:ea typeface="Impact"/>
              <a:cs typeface="Impact"/>
              <a:sym typeface="Impact"/>
            </a:endParaRPr>
          </a:p>
        </p:txBody>
      </p:sp>
      <p:sp>
        <p:nvSpPr>
          <p:cNvPr id="59" name="Google Shape;59;p13"/>
          <p:cNvSpPr txBox="1">
            <a:spLocks noGrp="1"/>
          </p:cNvSpPr>
          <p:nvPr>
            <p:ph type="subTitle" idx="1"/>
          </p:nvPr>
        </p:nvSpPr>
        <p:spPr>
          <a:xfrm>
            <a:off x="244025" y="4188900"/>
            <a:ext cx="50478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latin typeface="Playfair Display"/>
                <a:ea typeface="Playfair Display"/>
                <a:cs typeface="Playfair Display"/>
                <a:sym typeface="Playfair Display"/>
              </a:rPr>
              <a:t>24/7   AVAILABLE  FOR  YOU!!!!</a:t>
            </a:r>
            <a:endParaRPr sz="2200">
              <a:latin typeface="Playfair Display"/>
              <a:ea typeface="Playfair Display"/>
              <a:cs typeface="Playfair Display"/>
              <a:sym typeface="Playfair Display"/>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497250" y="336250"/>
            <a:ext cx="636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500" b="1">
                <a:highlight>
                  <a:schemeClr val="lt1"/>
                </a:highlight>
                <a:latin typeface="Merriweather"/>
                <a:ea typeface="Merriweather"/>
                <a:cs typeface="Merriweather"/>
                <a:sym typeface="Merriweather"/>
              </a:rPr>
              <a:t>CONTENTS</a:t>
            </a:r>
            <a:endParaRPr sz="3800" b="1">
              <a:highlight>
                <a:schemeClr val="lt1"/>
              </a:highlight>
              <a:latin typeface="Merriweather"/>
              <a:ea typeface="Merriweather"/>
              <a:cs typeface="Merriweather"/>
              <a:sym typeface="Merriweather"/>
            </a:endParaRPr>
          </a:p>
        </p:txBody>
      </p:sp>
      <p:sp>
        <p:nvSpPr>
          <p:cNvPr id="65" name="Google Shape;65;p14"/>
          <p:cNvSpPr txBox="1">
            <a:spLocks noGrp="1"/>
          </p:cNvSpPr>
          <p:nvPr>
            <p:ph type="body" idx="1"/>
          </p:nvPr>
        </p:nvSpPr>
        <p:spPr>
          <a:xfrm>
            <a:off x="623400" y="1296225"/>
            <a:ext cx="8520600" cy="3303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GB" sz="2224">
                <a:highlight>
                  <a:schemeClr val="lt1"/>
                </a:highlight>
                <a:latin typeface="Playfair Display Medium"/>
                <a:ea typeface="Playfair Display Medium"/>
                <a:cs typeface="Playfair Display Medium"/>
                <a:sym typeface="Playfair Display Medium"/>
              </a:rPr>
              <a:t>*  INTRODUCTION</a:t>
            </a:r>
            <a:endParaRPr sz="2224">
              <a:highlight>
                <a:schemeClr val="lt1"/>
              </a:highlight>
              <a:latin typeface="Playfair Display Medium"/>
              <a:ea typeface="Playfair Display Medium"/>
              <a:cs typeface="Playfair Display Medium"/>
              <a:sym typeface="Playfair Display Medium"/>
            </a:endParaRPr>
          </a:p>
          <a:p>
            <a:pPr marL="0" lvl="0" indent="0" algn="l" rtl="0">
              <a:lnSpc>
                <a:spcPct val="105000"/>
              </a:lnSpc>
              <a:spcBef>
                <a:spcPts val="1200"/>
              </a:spcBef>
              <a:spcAft>
                <a:spcPts val="0"/>
              </a:spcAft>
              <a:buSzPts val="440"/>
              <a:buNone/>
            </a:pPr>
            <a:r>
              <a:rPr lang="en-GB" sz="2224">
                <a:highlight>
                  <a:schemeClr val="lt1"/>
                </a:highlight>
                <a:latin typeface="Playfair Display Medium"/>
                <a:ea typeface="Playfair Display Medium"/>
                <a:cs typeface="Playfair Display Medium"/>
                <a:sym typeface="Playfair Display Medium"/>
              </a:rPr>
              <a:t>*  IMPORTANCE OF HMS</a:t>
            </a:r>
            <a:endParaRPr sz="2224">
              <a:highlight>
                <a:schemeClr val="lt1"/>
              </a:highlight>
              <a:latin typeface="Playfair Display Medium"/>
              <a:ea typeface="Playfair Display Medium"/>
              <a:cs typeface="Playfair Display Medium"/>
              <a:sym typeface="Playfair Display Medium"/>
            </a:endParaRPr>
          </a:p>
          <a:p>
            <a:pPr marL="0" lvl="0" indent="0" algn="l" rtl="0">
              <a:lnSpc>
                <a:spcPct val="105000"/>
              </a:lnSpc>
              <a:spcBef>
                <a:spcPts val="1200"/>
              </a:spcBef>
              <a:spcAft>
                <a:spcPts val="0"/>
              </a:spcAft>
              <a:buSzPts val="440"/>
              <a:buNone/>
            </a:pPr>
            <a:r>
              <a:rPr lang="en-GB" sz="2224">
                <a:highlight>
                  <a:schemeClr val="lt1"/>
                </a:highlight>
                <a:latin typeface="Playfair Display Medium"/>
                <a:ea typeface="Playfair Display Medium"/>
                <a:cs typeface="Playfair Display Medium"/>
                <a:sym typeface="Playfair Display Medium"/>
              </a:rPr>
              <a:t>* ADVANTAGE  &amp; DISADVANTAGE OF HMS</a:t>
            </a:r>
            <a:endParaRPr sz="2224">
              <a:highlight>
                <a:schemeClr val="lt1"/>
              </a:highlight>
              <a:latin typeface="Playfair Display Medium"/>
              <a:ea typeface="Playfair Display Medium"/>
              <a:cs typeface="Playfair Display Medium"/>
              <a:sym typeface="Playfair Display Medium"/>
            </a:endParaRPr>
          </a:p>
          <a:p>
            <a:pPr marL="0" lvl="0" indent="0" algn="l" rtl="0">
              <a:lnSpc>
                <a:spcPct val="105000"/>
              </a:lnSpc>
              <a:spcBef>
                <a:spcPts val="1200"/>
              </a:spcBef>
              <a:spcAft>
                <a:spcPts val="0"/>
              </a:spcAft>
              <a:buSzPts val="440"/>
              <a:buNone/>
            </a:pPr>
            <a:r>
              <a:rPr lang="en-GB" sz="2224">
                <a:highlight>
                  <a:schemeClr val="lt1"/>
                </a:highlight>
                <a:latin typeface="Playfair Display Medium"/>
                <a:ea typeface="Playfair Display Medium"/>
                <a:cs typeface="Playfair Display Medium"/>
                <a:sym typeface="Playfair Display Medium"/>
              </a:rPr>
              <a:t>* ER DIAGRAM</a:t>
            </a:r>
            <a:endParaRPr sz="2224">
              <a:highlight>
                <a:schemeClr val="lt1"/>
              </a:highlight>
              <a:latin typeface="Playfair Display Medium"/>
              <a:ea typeface="Playfair Display Medium"/>
              <a:cs typeface="Playfair Display Medium"/>
              <a:sym typeface="Playfair Display Medium"/>
            </a:endParaRPr>
          </a:p>
          <a:p>
            <a:pPr marL="0" lvl="0" indent="0" algn="l" rtl="0">
              <a:lnSpc>
                <a:spcPct val="105000"/>
              </a:lnSpc>
              <a:spcBef>
                <a:spcPts val="1200"/>
              </a:spcBef>
              <a:spcAft>
                <a:spcPts val="0"/>
              </a:spcAft>
              <a:buSzPts val="440"/>
              <a:buNone/>
            </a:pPr>
            <a:r>
              <a:rPr lang="en-GB" sz="1920">
                <a:highlight>
                  <a:schemeClr val="lt1"/>
                </a:highlight>
                <a:latin typeface="Playfair Display Medium"/>
                <a:ea typeface="Playfair Display Medium"/>
                <a:cs typeface="Playfair Display Medium"/>
                <a:sym typeface="Playfair Display Medium"/>
              </a:rPr>
              <a:t>*</a:t>
            </a:r>
            <a:r>
              <a:rPr lang="en-GB" sz="920">
                <a:highlight>
                  <a:schemeClr val="lt1"/>
                </a:highlight>
                <a:latin typeface="Playfair Display Medium"/>
                <a:ea typeface="Playfair Display Medium"/>
                <a:cs typeface="Playfair Display Medium"/>
                <a:sym typeface="Playfair Display Medium"/>
              </a:rPr>
              <a:t>   </a:t>
            </a:r>
            <a:r>
              <a:rPr lang="en-GB" sz="1220">
                <a:highlight>
                  <a:schemeClr val="lt1"/>
                </a:highlight>
                <a:latin typeface="Playfair Display Medium"/>
                <a:ea typeface="Playfair Display Medium"/>
                <a:cs typeface="Playfair Display Medium"/>
                <a:sym typeface="Playfair Display Medium"/>
              </a:rPr>
              <a:t> </a:t>
            </a:r>
            <a:r>
              <a:rPr lang="en-GB" sz="2062">
                <a:highlight>
                  <a:schemeClr val="lt1"/>
                </a:highlight>
                <a:latin typeface="Playfair Display Medium"/>
                <a:ea typeface="Playfair Display Medium"/>
                <a:cs typeface="Playfair Display Medium"/>
                <a:sym typeface="Playfair Display Medium"/>
              </a:rPr>
              <a:t>CONCLUSION</a:t>
            </a:r>
            <a:endParaRPr sz="2062">
              <a:highlight>
                <a:schemeClr val="lt1"/>
              </a:highlight>
              <a:latin typeface="Playfair Display Medium"/>
              <a:ea typeface="Playfair Display Medium"/>
              <a:cs typeface="Playfair Display Medium"/>
              <a:sym typeface="Playfair Display Medium"/>
            </a:endParaRPr>
          </a:p>
          <a:p>
            <a:pPr marL="0" lvl="0" indent="0" algn="l" rtl="0">
              <a:lnSpc>
                <a:spcPct val="105000"/>
              </a:lnSpc>
              <a:spcBef>
                <a:spcPts val="1200"/>
              </a:spcBef>
              <a:spcAft>
                <a:spcPts val="1200"/>
              </a:spcAft>
              <a:buSzPts val="440"/>
              <a:buNone/>
            </a:pPr>
            <a:endParaRPr sz="720">
              <a:latin typeface="Playfair Display SemiBold"/>
              <a:ea typeface="Playfair Display SemiBold"/>
              <a:cs typeface="Playfair Display SemiBold"/>
              <a:sym typeface="Playfair Display SemiBold"/>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highlight>
                  <a:schemeClr val="lt1"/>
                </a:highlight>
                <a:latin typeface="Georgia"/>
                <a:ea typeface="Georgia"/>
                <a:cs typeface="Georgia"/>
                <a:sym typeface="Georgia"/>
              </a:rPr>
              <a:t>INTRODUCTION</a:t>
            </a:r>
            <a:endParaRPr b="1">
              <a:highlight>
                <a:schemeClr val="lt1"/>
              </a:highlight>
              <a:latin typeface="Georgia"/>
              <a:ea typeface="Georgia"/>
              <a:cs typeface="Georgia"/>
              <a:sym typeface="Georgia"/>
            </a:endParaRPr>
          </a:p>
        </p:txBody>
      </p:sp>
      <p:sp>
        <p:nvSpPr>
          <p:cNvPr id="71" name="Google Shape;71;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900" dirty="0">
                <a:highlight>
                  <a:schemeClr val="lt1"/>
                </a:highlight>
                <a:latin typeface="Playfair Display SemiBold"/>
                <a:ea typeface="Playfair Display SemiBold"/>
                <a:cs typeface="Playfair Display SemiBold"/>
                <a:sym typeface="Playfair Display SemiBold"/>
              </a:rPr>
              <a:t>◘ </a:t>
            </a:r>
            <a:r>
              <a:rPr lang="en-GB" dirty="0">
                <a:latin typeface="Playfair Display SemiBold"/>
                <a:ea typeface="Playfair Display SemiBold"/>
                <a:cs typeface="Playfair Display SemiBold"/>
                <a:sym typeface="Playfair Display SemiBold"/>
              </a:rPr>
              <a:t>Hospital Management System is a simple and easy way to understand application aimed mainly at hospitals.</a:t>
            </a:r>
            <a:endParaRPr dirty="0">
              <a:latin typeface="Playfair Display SemiBold"/>
              <a:ea typeface="Playfair Display SemiBold"/>
              <a:cs typeface="Playfair Display SemiBold"/>
              <a:sym typeface="Playfair Display SemiBold"/>
            </a:endParaRPr>
          </a:p>
          <a:p>
            <a:pPr marL="0" lvl="0" indent="0" algn="l" rtl="0">
              <a:lnSpc>
                <a:spcPct val="100000"/>
              </a:lnSpc>
              <a:spcBef>
                <a:spcPts val="1200"/>
              </a:spcBef>
              <a:spcAft>
                <a:spcPts val="0"/>
              </a:spcAft>
              <a:buNone/>
            </a:pPr>
            <a:r>
              <a:rPr lang="en-GB" sz="1900" dirty="0">
                <a:highlight>
                  <a:schemeClr val="lt1"/>
                </a:highlight>
                <a:latin typeface="Playfair Display SemiBold"/>
                <a:ea typeface="Playfair Display SemiBold"/>
                <a:cs typeface="Playfair Display SemiBold"/>
                <a:sym typeface="Playfair Display SemiBold"/>
              </a:rPr>
              <a:t>◘ </a:t>
            </a:r>
            <a:r>
              <a:rPr lang="en-GB" dirty="0">
                <a:latin typeface="Playfair Display SemiBold"/>
                <a:ea typeface="Playfair Display SemiBold"/>
                <a:cs typeface="Playfair Display SemiBold"/>
                <a:sym typeface="Playfair Display SemiBold"/>
              </a:rPr>
              <a:t>The project Hospital Management  System   includes registration of patients , storing their details into the system ,and also computerized in the pharmacy and labs.</a:t>
            </a:r>
            <a:endParaRPr dirty="0">
              <a:latin typeface="Playfair Display SemiBold"/>
              <a:ea typeface="Playfair Display SemiBold"/>
              <a:cs typeface="Playfair Display SemiBold"/>
              <a:sym typeface="Playfair Display SemiBold"/>
            </a:endParaRPr>
          </a:p>
          <a:p>
            <a:pPr marL="0" lvl="0" indent="0" algn="l" rtl="0">
              <a:lnSpc>
                <a:spcPct val="100000"/>
              </a:lnSpc>
              <a:spcBef>
                <a:spcPts val="1200"/>
              </a:spcBef>
              <a:spcAft>
                <a:spcPts val="0"/>
              </a:spcAft>
              <a:buNone/>
            </a:pPr>
            <a:r>
              <a:rPr lang="en-GB" sz="1900" dirty="0">
                <a:highlight>
                  <a:schemeClr val="lt1"/>
                </a:highlight>
                <a:latin typeface="Playfair Display SemiBold"/>
                <a:ea typeface="Playfair Display SemiBold"/>
                <a:cs typeface="Playfair Display SemiBold"/>
                <a:sym typeface="Playfair Display SemiBold"/>
              </a:rPr>
              <a:t>◘ It is a integral part of social and medical organization.</a:t>
            </a:r>
            <a:endParaRPr sz="1900" dirty="0">
              <a:highlight>
                <a:schemeClr val="lt1"/>
              </a:highlight>
              <a:latin typeface="Playfair Display SemiBold"/>
              <a:ea typeface="Playfair Display SemiBold"/>
              <a:cs typeface="Playfair Display SemiBold"/>
              <a:sym typeface="Playfair Display SemiBold"/>
            </a:endParaRPr>
          </a:p>
          <a:p>
            <a:pPr marL="0" lvl="0" indent="0" algn="l" rtl="0">
              <a:lnSpc>
                <a:spcPct val="100000"/>
              </a:lnSpc>
              <a:spcBef>
                <a:spcPts val="1200"/>
              </a:spcBef>
              <a:spcAft>
                <a:spcPts val="1200"/>
              </a:spcAft>
              <a:buNone/>
            </a:pPr>
            <a:r>
              <a:rPr lang="en-GB" sz="1900" dirty="0">
                <a:highlight>
                  <a:schemeClr val="lt1"/>
                </a:highlight>
                <a:latin typeface="Playfair Display SemiBold"/>
                <a:ea typeface="Playfair Display SemiBold"/>
                <a:cs typeface="Playfair Display SemiBold"/>
                <a:sym typeface="Playfair Display SemiBold"/>
              </a:rPr>
              <a:t>◘ The function of HMS is to provide complete health care to needy one.</a:t>
            </a:r>
            <a:endParaRPr sz="1900" dirty="0">
              <a:highlight>
                <a:schemeClr val="lt1"/>
              </a:highlight>
              <a:latin typeface="Playfair Display SemiBold"/>
              <a:ea typeface="Playfair Display SemiBold"/>
              <a:cs typeface="Playfair Display SemiBold"/>
              <a:sym typeface="Playfair Display SemiBold"/>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highlight>
                  <a:schemeClr val="lt1"/>
                </a:highlight>
                <a:latin typeface="Playfair Display"/>
                <a:ea typeface="Playfair Display"/>
                <a:cs typeface="Playfair Display"/>
                <a:sym typeface="Playfair Display"/>
              </a:rPr>
              <a:t>OBJECTIVE OF HMS</a:t>
            </a:r>
            <a:endParaRPr b="1" dirty="0">
              <a:highlight>
                <a:schemeClr val="lt1"/>
              </a:highlight>
              <a:latin typeface="Playfair Display"/>
              <a:ea typeface="Playfair Display"/>
              <a:cs typeface="Playfair Display"/>
              <a:sym typeface="Playfair Display"/>
            </a:endParaRPr>
          </a:p>
        </p:txBody>
      </p:sp>
      <p:sp>
        <p:nvSpPr>
          <p:cNvPr id="77" name="Google Shape;77;p16"/>
          <p:cNvSpPr txBox="1">
            <a:spLocks noGrp="1"/>
          </p:cNvSpPr>
          <p:nvPr>
            <p:ph type="body" idx="1"/>
          </p:nvPr>
        </p:nvSpPr>
        <p:spPr>
          <a:xfrm>
            <a:off x="311700" y="1467150"/>
            <a:ext cx="8520600" cy="3334800"/>
          </a:xfrm>
          <a:prstGeom prst="rect">
            <a:avLst/>
          </a:prstGeom>
        </p:spPr>
        <p:txBody>
          <a:bodyPr spcFirstLastPara="1" wrap="square" lIns="91425" tIns="91425" rIns="91425" bIns="91425" anchor="t" anchorCtr="0">
            <a:normAutofit fontScale="25000" lnSpcReduction="20000"/>
          </a:bodyPr>
          <a:lstStyle/>
          <a:p>
            <a:pPr marL="0" lvl="0" indent="0" algn="l" rtl="0">
              <a:lnSpc>
                <a:spcPct val="120000"/>
              </a:lnSpc>
              <a:spcBef>
                <a:spcPts val="0"/>
              </a:spcBef>
              <a:spcAft>
                <a:spcPts val="0"/>
              </a:spcAft>
              <a:buNone/>
            </a:pPr>
            <a:r>
              <a:rPr lang="en-GB" sz="6653" dirty="0">
                <a:solidFill>
                  <a:srgbClr val="202124"/>
                </a:solidFill>
                <a:highlight>
                  <a:srgbClr val="FFFFFF"/>
                </a:highlight>
                <a:latin typeface="Playfair Display SemiBold"/>
                <a:ea typeface="Playfair Display SemiBold"/>
                <a:cs typeface="Playfair Display SemiBold"/>
                <a:sym typeface="Playfair Display SemiBold"/>
              </a:rPr>
              <a:t>Hospital Management System provides the beneﬁts of streamlined operations, enhanced. administration, control, superior patient care, strict cost control and improved proﬁtability.</a:t>
            </a:r>
            <a:endParaRPr sz="6753" dirty="0">
              <a:solidFill>
                <a:srgbClr val="202122"/>
              </a:solidFill>
              <a:highlight>
                <a:srgbClr val="FFFFFF"/>
              </a:highlight>
              <a:latin typeface="Playfair Display SemiBold"/>
              <a:ea typeface="Playfair Display SemiBold"/>
              <a:cs typeface="Playfair Display SemiBold"/>
              <a:sym typeface="Playfair Display SemiBold"/>
            </a:endParaRPr>
          </a:p>
          <a:p>
            <a:pPr marL="0" lvl="0" indent="0" algn="l" rtl="0">
              <a:spcBef>
                <a:spcPts val="1200"/>
              </a:spcBef>
              <a:spcAft>
                <a:spcPts val="0"/>
              </a:spcAft>
              <a:buNone/>
            </a:pPr>
            <a:endParaRPr sz="1300" dirty="0">
              <a:solidFill>
                <a:srgbClr val="202122"/>
              </a:solidFill>
              <a:highlight>
                <a:srgbClr val="FFFFFF"/>
              </a:highlight>
              <a:latin typeface="Playfair Display SemiBold"/>
              <a:ea typeface="Playfair Display SemiBold"/>
              <a:cs typeface="Playfair Display SemiBold"/>
              <a:sym typeface="Playfair Display SemiBold"/>
            </a:endParaRPr>
          </a:p>
          <a:p>
            <a:pPr marL="0" lvl="0" indent="0" algn="l" rtl="0">
              <a:spcBef>
                <a:spcPts val="1200"/>
              </a:spcBef>
              <a:spcAft>
                <a:spcPts val="0"/>
              </a:spcAft>
              <a:buNone/>
            </a:pPr>
            <a:endParaRPr sz="1300" dirty="0">
              <a:solidFill>
                <a:srgbClr val="202122"/>
              </a:solidFill>
              <a:highlight>
                <a:srgbClr val="FFFFFF"/>
              </a:highlight>
              <a:latin typeface="Playfair Display SemiBold"/>
              <a:ea typeface="Playfair Display SemiBold"/>
              <a:cs typeface="Playfair Display SemiBold"/>
              <a:sym typeface="Playfair Display SemiBold"/>
            </a:endParaRPr>
          </a:p>
          <a:p>
            <a:pPr marL="0" lvl="0" indent="0" algn="l" rtl="0">
              <a:spcBef>
                <a:spcPts val="1200"/>
              </a:spcBef>
              <a:spcAft>
                <a:spcPts val="0"/>
              </a:spcAft>
              <a:buNone/>
            </a:pPr>
            <a:endParaRPr sz="1300" dirty="0">
              <a:solidFill>
                <a:srgbClr val="202122"/>
              </a:solidFill>
              <a:highlight>
                <a:srgbClr val="FFFFFF"/>
              </a:highlight>
              <a:latin typeface="Playfair Display SemiBold"/>
              <a:ea typeface="Playfair Display SemiBold"/>
              <a:cs typeface="Playfair Display SemiBold"/>
              <a:sym typeface="Playfair Display SemiBold"/>
            </a:endParaRPr>
          </a:p>
          <a:p>
            <a:pPr marL="0" lvl="0" indent="0" algn="l" rtl="0">
              <a:spcBef>
                <a:spcPts val="1200"/>
              </a:spcBef>
              <a:spcAft>
                <a:spcPts val="0"/>
              </a:spcAft>
              <a:buNone/>
            </a:pPr>
            <a:r>
              <a:rPr lang="en-GB" sz="6410" dirty="0">
                <a:solidFill>
                  <a:srgbClr val="202122"/>
                </a:solidFill>
                <a:highlight>
                  <a:srgbClr val="FFFFFF"/>
                </a:highlight>
                <a:latin typeface="Playfair Display Medium"/>
                <a:ea typeface="Playfair Display Medium"/>
                <a:cs typeface="Playfair Display Medium"/>
                <a:sym typeface="Playfair Display Medium"/>
              </a:rPr>
              <a:t>◘ Maintain the medical record of the patient</a:t>
            </a:r>
            <a:endParaRPr sz="6410" dirty="0">
              <a:solidFill>
                <a:srgbClr val="202122"/>
              </a:solidFill>
              <a:highlight>
                <a:srgbClr val="FFFFFF"/>
              </a:highlight>
              <a:latin typeface="Playfair Display Medium"/>
              <a:ea typeface="Playfair Display Medium"/>
              <a:cs typeface="Playfair Display Medium"/>
              <a:sym typeface="Playfair Display Medium"/>
            </a:endParaRPr>
          </a:p>
          <a:p>
            <a:pPr marL="0" lvl="0" indent="0" algn="l" rtl="0">
              <a:spcBef>
                <a:spcPts val="1200"/>
              </a:spcBef>
              <a:spcAft>
                <a:spcPts val="0"/>
              </a:spcAft>
              <a:buNone/>
            </a:pPr>
            <a:r>
              <a:rPr lang="en-GB" sz="6410" dirty="0">
                <a:solidFill>
                  <a:srgbClr val="202122"/>
                </a:solidFill>
                <a:highlight>
                  <a:srgbClr val="FFFFFF"/>
                </a:highlight>
                <a:latin typeface="Playfair Display Medium"/>
                <a:ea typeface="Playfair Display Medium"/>
                <a:cs typeface="Playfair Display Medium"/>
                <a:sym typeface="Playfair Display Medium"/>
              </a:rPr>
              <a:t>◘ Maintain the contact details of the patient</a:t>
            </a:r>
            <a:endParaRPr sz="6410" dirty="0">
              <a:solidFill>
                <a:srgbClr val="202122"/>
              </a:solidFill>
              <a:highlight>
                <a:srgbClr val="FFFFFF"/>
              </a:highlight>
              <a:latin typeface="Playfair Display Medium"/>
              <a:ea typeface="Playfair Display Medium"/>
              <a:cs typeface="Playfair Display Medium"/>
              <a:sym typeface="Playfair Display Medium"/>
            </a:endParaRPr>
          </a:p>
          <a:p>
            <a:pPr marL="0" lvl="0" indent="0" algn="l" rtl="0">
              <a:spcBef>
                <a:spcPts val="1200"/>
              </a:spcBef>
              <a:spcAft>
                <a:spcPts val="0"/>
              </a:spcAft>
              <a:buNone/>
            </a:pPr>
            <a:r>
              <a:rPr lang="en-GB" sz="6410" dirty="0">
                <a:solidFill>
                  <a:srgbClr val="202122"/>
                </a:solidFill>
                <a:highlight>
                  <a:srgbClr val="FFFFFF"/>
                </a:highlight>
                <a:latin typeface="Playfair Display Medium"/>
                <a:ea typeface="Playfair Display Medium"/>
                <a:cs typeface="Playfair Display Medium"/>
                <a:sym typeface="Playfair Display Medium"/>
              </a:rPr>
              <a:t>◘ Keep track of the appointment dates</a:t>
            </a:r>
            <a:endParaRPr sz="6410" dirty="0">
              <a:solidFill>
                <a:srgbClr val="202122"/>
              </a:solidFill>
              <a:highlight>
                <a:srgbClr val="FFFFFF"/>
              </a:highlight>
              <a:latin typeface="Playfair Display Medium"/>
              <a:ea typeface="Playfair Display Medium"/>
              <a:cs typeface="Playfair Display Medium"/>
              <a:sym typeface="Playfair Display Medium"/>
            </a:endParaRPr>
          </a:p>
          <a:p>
            <a:pPr marL="0" lvl="0" indent="0" algn="l" rtl="0">
              <a:spcBef>
                <a:spcPts val="1200"/>
              </a:spcBef>
              <a:spcAft>
                <a:spcPts val="1200"/>
              </a:spcAft>
              <a:buNone/>
            </a:pPr>
            <a:r>
              <a:rPr lang="en-GB" sz="6410" dirty="0">
                <a:solidFill>
                  <a:srgbClr val="202122"/>
                </a:solidFill>
                <a:highlight>
                  <a:srgbClr val="FFFFFF"/>
                </a:highlight>
                <a:latin typeface="Playfair Display Medium"/>
                <a:ea typeface="Playfair Display Medium"/>
                <a:cs typeface="Playfair Display Medium"/>
                <a:sym typeface="Playfair Display Medium"/>
              </a:rPr>
              <a:t>◘ Tracking the bill payments</a:t>
            </a:r>
            <a:endParaRPr sz="6410" dirty="0">
              <a:solidFill>
                <a:srgbClr val="202122"/>
              </a:solidFill>
              <a:highlight>
                <a:srgbClr val="FFFFFF"/>
              </a:highlight>
              <a:latin typeface="Playfair Display Medium"/>
              <a:ea typeface="Playfair Display Medium"/>
              <a:cs typeface="Playfair Display Medium"/>
              <a:sym typeface="Playfair Display Medium"/>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PROBLEM STATEMENT</a:t>
            </a:r>
            <a:r>
              <a:rPr lang="en-IN" dirty="0"/>
              <a:t>:</a:t>
            </a:r>
          </a:p>
        </p:txBody>
      </p:sp>
      <p:sp>
        <p:nvSpPr>
          <p:cNvPr id="3" name="Text Placeholder 2"/>
          <p:cNvSpPr>
            <a:spLocks noGrp="1"/>
          </p:cNvSpPr>
          <p:nvPr>
            <p:ph type="body" idx="1"/>
          </p:nvPr>
        </p:nvSpPr>
        <p:spPr/>
        <p:txBody>
          <a:bodyPr/>
          <a:lstStyle/>
          <a:p>
            <a:r>
              <a:rPr lang="en-IN" dirty="0"/>
              <a:t>Problem with offline ticket booking system. </a:t>
            </a:r>
          </a:p>
          <a:p>
            <a:r>
              <a:rPr lang="en-IN" dirty="0"/>
              <a:t>There is no need to stand in a rush queue ,here we have started free online appointment.</a:t>
            </a:r>
          </a:p>
          <a:p>
            <a:r>
              <a:rPr lang="en-IN" dirty="0"/>
              <a:t>Here you can also book for all the medical test.</a:t>
            </a:r>
          </a:p>
          <a:p>
            <a:r>
              <a:rPr lang="en-IN" dirty="0"/>
              <a:t>Keeping records of patient details.</a:t>
            </a:r>
          </a:p>
          <a:p>
            <a:endParaRPr lang="en-IN" dirty="0"/>
          </a:p>
          <a:p>
            <a:endParaRPr lang="en-IN" dirty="0"/>
          </a:p>
        </p:txBody>
      </p:sp>
    </p:spTree>
    <p:extLst>
      <p:ext uri="{BB962C8B-B14F-4D97-AF65-F5344CB8AC3E}">
        <p14:creationId xmlns:p14="http://schemas.microsoft.com/office/powerpoint/2010/main" val="2289797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8F84-2F0F-A184-7B1C-AF371386DA21}"/>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15F50E-2DB3-671F-4DB1-094C1DFB9386}"/>
              </a:ext>
            </a:extLst>
          </p:cNvPr>
          <p:cNvSpPr>
            <a:spLocks noGrp="1"/>
          </p:cNvSpPr>
          <p:nvPr>
            <p:ph type="body" idx="1"/>
          </p:nvPr>
        </p:nvSpPr>
        <p:spPr/>
        <p:txBody>
          <a:bodyPr/>
          <a:lstStyle/>
          <a:p>
            <a:r>
              <a:rPr lang="en-US" dirty="0"/>
              <a:t>We get this idea about hospital management system project, to make the process easy for all the management system  like patients registration, booking appointments, to book the tickets for medical tests, patient can retrieve their history.</a:t>
            </a:r>
          </a:p>
          <a:p>
            <a:r>
              <a:rPr lang="en-US" dirty="0"/>
              <a:t>For retrieving their details, patient has to go through various steps like :</a:t>
            </a:r>
          </a:p>
          <a:p>
            <a:pPr lvl="1">
              <a:buFont typeface="Wingdings" panose="05000000000000000000" pitchFamily="2" charset="2"/>
              <a:buChar char="Ø"/>
            </a:pPr>
            <a:r>
              <a:rPr lang="en-US" dirty="0"/>
              <a:t>Sign Up</a:t>
            </a:r>
          </a:p>
          <a:p>
            <a:pPr lvl="1">
              <a:buFont typeface="Wingdings" panose="05000000000000000000" pitchFamily="2" charset="2"/>
              <a:buChar char="Ø"/>
            </a:pPr>
            <a:r>
              <a:rPr lang="en-US" dirty="0"/>
              <a:t>Sign In</a:t>
            </a:r>
          </a:p>
          <a:p>
            <a:pPr lvl="1">
              <a:buFont typeface="Wingdings" panose="05000000000000000000" pitchFamily="2" charset="2"/>
              <a:buChar char="Ø"/>
            </a:pPr>
            <a:r>
              <a:rPr lang="en-US" dirty="0"/>
              <a:t>Patient details</a:t>
            </a:r>
          </a:p>
          <a:p>
            <a:r>
              <a:rPr lang="en-US" dirty="0"/>
              <a:t>So by this system it will easy to manage all the process.</a:t>
            </a:r>
          </a:p>
          <a:p>
            <a:endParaRPr lang="en-IN" dirty="0"/>
          </a:p>
        </p:txBody>
      </p:sp>
    </p:spTree>
    <p:extLst>
      <p:ext uri="{BB962C8B-B14F-4D97-AF65-F5344CB8AC3E}">
        <p14:creationId xmlns:p14="http://schemas.microsoft.com/office/powerpoint/2010/main" val="289046991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highlight>
                  <a:schemeClr val="lt1"/>
                </a:highlight>
                <a:latin typeface="Times New Roman" panose="02020603050405020304" pitchFamily="18" charset="0"/>
                <a:ea typeface="Playfair Display"/>
                <a:cs typeface="Times New Roman" panose="02020603050405020304" pitchFamily="18" charset="0"/>
                <a:sym typeface="Playfair Display"/>
              </a:rPr>
              <a:t>ADVANTAGE  &amp;  DISADVANTAGE OF HMS</a:t>
            </a:r>
            <a:br>
              <a:rPr lang="en-GB" b="1" dirty="0">
                <a:highlight>
                  <a:schemeClr val="lt1"/>
                </a:highlight>
                <a:latin typeface="Times New Roman" panose="02020603050405020304" pitchFamily="18" charset="0"/>
                <a:ea typeface="Playfair Display"/>
                <a:cs typeface="Times New Roman" panose="02020603050405020304" pitchFamily="18" charset="0"/>
                <a:sym typeface="Playfair Display"/>
              </a:rPr>
            </a:br>
            <a:br>
              <a:rPr lang="en-GB" b="1" dirty="0">
                <a:highlight>
                  <a:schemeClr val="lt1"/>
                </a:highlight>
                <a:latin typeface="Times New Roman" panose="02020603050405020304" pitchFamily="18" charset="0"/>
                <a:ea typeface="Playfair Display"/>
                <a:cs typeface="Times New Roman" panose="02020603050405020304" pitchFamily="18" charset="0"/>
                <a:sym typeface="Playfair Display"/>
              </a:rPr>
            </a:br>
            <a:endParaRPr b="1" dirty="0">
              <a:highlight>
                <a:schemeClr val="lt1"/>
              </a:highlight>
              <a:latin typeface="Times New Roman" panose="02020603050405020304" pitchFamily="18" charset="0"/>
              <a:ea typeface="Playfair Display"/>
              <a:cs typeface="Times New Roman" panose="02020603050405020304" pitchFamily="18" charset="0"/>
              <a:sym typeface="Playfair Display"/>
            </a:endParaRPr>
          </a:p>
        </p:txBody>
      </p:sp>
      <p:sp>
        <p:nvSpPr>
          <p:cNvPr id="83" name="Google Shape;83;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GB" sz="1050" u="sng"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endParaRPr lang="en-GB" sz="1050" u="sng"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r>
              <a:rPr lang="en-GB" sz="1050" u="sng" dirty="0">
                <a:solidFill>
                  <a:srgbClr val="202122"/>
                </a:solidFill>
                <a:highlight>
                  <a:srgbClr val="FFFFFF"/>
                </a:highlight>
                <a:latin typeface="Arial"/>
                <a:ea typeface="Arial"/>
                <a:cs typeface="Arial"/>
                <a:sym typeface="Arial"/>
              </a:rPr>
              <a:t> </a:t>
            </a:r>
            <a:r>
              <a:rPr lang="en-GB" sz="1400" u="sng" dirty="0">
                <a:solidFill>
                  <a:srgbClr val="202122"/>
                </a:solidFill>
                <a:highlight>
                  <a:srgbClr val="FFFFFF"/>
                </a:highlight>
                <a:latin typeface="Merriweather"/>
                <a:ea typeface="Merriweather"/>
                <a:cs typeface="Merriweather"/>
                <a:sym typeface="Merriweather"/>
              </a:rPr>
              <a:t>ADVANTAGE</a:t>
            </a:r>
            <a:endParaRPr sz="1400" u="sng" dirty="0">
              <a:solidFill>
                <a:srgbClr val="202122"/>
              </a:solidFill>
              <a:highlight>
                <a:srgbClr val="FFFFFF"/>
              </a:highlight>
              <a:latin typeface="Merriweather"/>
              <a:ea typeface="Merriweather"/>
              <a:cs typeface="Merriweather"/>
              <a:sym typeface="Merriweather"/>
            </a:endParaRPr>
          </a:p>
          <a:p>
            <a:pPr marL="0" lvl="0" indent="0" algn="l" rtl="0">
              <a:spcBef>
                <a:spcPts val="1200"/>
              </a:spcBef>
              <a:spcAft>
                <a:spcPts val="0"/>
              </a:spcAft>
              <a:buNone/>
            </a:pPr>
            <a:r>
              <a:rPr lang="en-GB" sz="1400" dirty="0">
                <a:solidFill>
                  <a:srgbClr val="202122"/>
                </a:solidFill>
                <a:highlight>
                  <a:srgbClr val="FFFFFF"/>
                </a:highlight>
                <a:latin typeface="Merriweather"/>
                <a:ea typeface="Merriweather"/>
                <a:cs typeface="Merriweather"/>
                <a:sym typeface="Merriweather"/>
              </a:rPr>
              <a:t>●Time-sharing automation</a:t>
            </a:r>
            <a:endParaRPr sz="1400" dirty="0">
              <a:solidFill>
                <a:srgbClr val="202122"/>
              </a:solidFill>
              <a:highlight>
                <a:srgbClr val="FFFFFF"/>
              </a:highlight>
              <a:latin typeface="Merriweather"/>
              <a:ea typeface="Merriweather"/>
              <a:cs typeface="Merriweather"/>
              <a:sym typeface="Merriweather"/>
            </a:endParaRPr>
          </a:p>
          <a:p>
            <a:pPr marL="0" lvl="0" indent="0" algn="l" rtl="0">
              <a:spcBef>
                <a:spcPts val="1200"/>
              </a:spcBef>
              <a:spcAft>
                <a:spcPts val="0"/>
              </a:spcAft>
              <a:buNone/>
            </a:pPr>
            <a:r>
              <a:rPr lang="en-GB" sz="1400" dirty="0">
                <a:solidFill>
                  <a:srgbClr val="202122"/>
                </a:solidFill>
                <a:highlight>
                  <a:srgbClr val="FFFFFF"/>
                </a:highlight>
                <a:latin typeface="Merriweather"/>
                <a:ea typeface="Merriweather"/>
                <a:cs typeface="Merriweather"/>
                <a:sym typeface="Merriweather"/>
              </a:rPr>
              <a:t>●Reduces scope for inaccuracy</a:t>
            </a:r>
            <a:endParaRPr sz="1400" dirty="0">
              <a:solidFill>
                <a:srgbClr val="202122"/>
              </a:solidFill>
              <a:highlight>
                <a:srgbClr val="FFFFFF"/>
              </a:highlight>
              <a:latin typeface="Merriweather"/>
              <a:ea typeface="Merriweather"/>
              <a:cs typeface="Merriweather"/>
              <a:sym typeface="Merriweather"/>
            </a:endParaRPr>
          </a:p>
          <a:p>
            <a:pPr marL="0" lvl="0" indent="0" algn="l" rtl="0">
              <a:spcBef>
                <a:spcPts val="1200"/>
              </a:spcBef>
              <a:spcAft>
                <a:spcPts val="0"/>
              </a:spcAft>
              <a:buNone/>
            </a:pPr>
            <a:r>
              <a:rPr lang="en-GB" sz="1400" dirty="0">
                <a:solidFill>
                  <a:srgbClr val="202122"/>
                </a:solidFill>
                <a:highlight>
                  <a:srgbClr val="FFFFFF"/>
                </a:highlight>
                <a:latin typeface="Merriweather"/>
                <a:ea typeface="Merriweather"/>
                <a:cs typeface="Merriweather"/>
                <a:sym typeface="Merriweather"/>
              </a:rPr>
              <a:t>●Cost effective and easily reasonable</a:t>
            </a:r>
            <a:endParaRPr sz="1400" dirty="0">
              <a:solidFill>
                <a:srgbClr val="202122"/>
              </a:solidFill>
              <a:highlight>
                <a:srgbClr val="FFFFFF"/>
              </a:highlight>
              <a:latin typeface="Merriweather"/>
              <a:ea typeface="Merriweather"/>
              <a:cs typeface="Merriweather"/>
              <a:sym typeface="Merriweather"/>
            </a:endParaRPr>
          </a:p>
          <a:p>
            <a:pPr marL="0" lvl="0" indent="0" algn="l" rtl="0">
              <a:spcBef>
                <a:spcPts val="1200"/>
              </a:spcBef>
              <a:spcAft>
                <a:spcPts val="0"/>
              </a:spcAft>
              <a:buNone/>
            </a:pPr>
            <a:r>
              <a:rPr lang="en-GB" sz="1400" dirty="0">
                <a:solidFill>
                  <a:srgbClr val="202122"/>
                </a:solidFill>
                <a:highlight>
                  <a:srgbClr val="FFFFFF"/>
                </a:highlight>
                <a:latin typeface="Merriweather"/>
                <a:ea typeface="Merriweather"/>
                <a:cs typeface="Merriweather"/>
                <a:sym typeface="Merriweather"/>
              </a:rPr>
              <a:t>●Reduce the work of documentation</a:t>
            </a:r>
            <a:endParaRPr sz="1400" dirty="0">
              <a:solidFill>
                <a:srgbClr val="202122"/>
              </a:solidFill>
              <a:highlight>
                <a:srgbClr val="FFFFFF"/>
              </a:highlight>
              <a:latin typeface="Merriweather"/>
              <a:ea typeface="Merriweather"/>
              <a:cs typeface="Merriweather"/>
              <a:sym typeface="Merriweather"/>
            </a:endParaRPr>
          </a:p>
          <a:p>
            <a:pPr marL="0" lvl="0" indent="0" algn="l" rtl="0">
              <a:spcBef>
                <a:spcPts val="1200"/>
              </a:spcBef>
              <a:spcAft>
                <a:spcPts val="0"/>
              </a:spcAft>
              <a:buNone/>
            </a:pPr>
            <a:r>
              <a:rPr lang="en-GB" sz="1400" u="sng" dirty="0">
                <a:solidFill>
                  <a:srgbClr val="202122"/>
                </a:solidFill>
                <a:highlight>
                  <a:schemeClr val="lt1"/>
                </a:highlight>
                <a:latin typeface="Merriweather"/>
                <a:ea typeface="Merriweather"/>
                <a:cs typeface="Merriweather"/>
                <a:sym typeface="Merriweather"/>
              </a:rPr>
              <a:t>DISADVANTAGE</a:t>
            </a:r>
            <a:endParaRPr sz="1400" u="sng" dirty="0">
              <a:solidFill>
                <a:srgbClr val="202122"/>
              </a:solidFill>
              <a:highlight>
                <a:schemeClr val="lt1"/>
              </a:highlight>
              <a:latin typeface="Merriweather"/>
              <a:ea typeface="Merriweather"/>
              <a:cs typeface="Merriweather"/>
              <a:sym typeface="Merriweather"/>
            </a:endParaRPr>
          </a:p>
          <a:p>
            <a:pPr marL="0" lvl="0" indent="0" algn="l" rtl="0">
              <a:spcBef>
                <a:spcPts val="1200"/>
              </a:spcBef>
              <a:spcAft>
                <a:spcPts val="0"/>
              </a:spcAft>
              <a:buNone/>
            </a:pPr>
            <a:r>
              <a:rPr lang="en-GB" sz="1400" dirty="0">
                <a:solidFill>
                  <a:srgbClr val="202122"/>
                </a:solidFill>
                <a:highlight>
                  <a:srgbClr val="FFFFFF"/>
                </a:highlight>
                <a:latin typeface="Merriweather"/>
                <a:ea typeface="Merriweather"/>
                <a:cs typeface="Merriweather"/>
                <a:sym typeface="Merriweather"/>
              </a:rPr>
              <a:t>●Networks &amp; computer have different maintenance problem</a:t>
            </a:r>
            <a:endParaRPr sz="1400" dirty="0">
              <a:solidFill>
                <a:srgbClr val="202122"/>
              </a:solidFill>
              <a:highlight>
                <a:srgbClr val="FFFFFF"/>
              </a:highlight>
              <a:latin typeface="Merriweather"/>
              <a:ea typeface="Merriweather"/>
              <a:cs typeface="Merriweather"/>
              <a:sym typeface="Merriweather"/>
            </a:endParaRPr>
          </a:p>
          <a:p>
            <a:pPr marL="0" lvl="0" indent="0" algn="l" rtl="0">
              <a:spcBef>
                <a:spcPts val="1200"/>
              </a:spcBef>
              <a:spcAft>
                <a:spcPts val="1200"/>
              </a:spcAft>
              <a:buNone/>
            </a:pPr>
            <a:r>
              <a:rPr lang="en-GB" sz="1400" dirty="0">
                <a:solidFill>
                  <a:srgbClr val="202122"/>
                </a:solidFill>
                <a:highlight>
                  <a:srgbClr val="FFFFFF"/>
                </a:highlight>
                <a:latin typeface="Merriweather"/>
                <a:ea typeface="Merriweather"/>
                <a:cs typeface="Merriweather"/>
                <a:sym typeface="Merriweather"/>
              </a:rPr>
              <a:t>● Trouble in training users technically to use HMS</a:t>
            </a:r>
            <a:endParaRPr sz="1400" dirty="0">
              <a:solidFill>
                <a:srgbClr val="202122"/>
              </a:solidFill>
              <a:highlight>
                <a:srgbClr val="FFFFFF"/>
              </a:highlight>
              <a:latin typeface="Merriweather"/>
              <a:ea typeface="Merriweather"/>
              <a:cs typeface="Merriweather"/>
              <a:sym typeface="Merriweather"/>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highlight>
                  <a:schemeClr val="lt1"/>
                </a:highlight>
                <a:latin typeface="Times New Roman" panose="02020603050405020304" pitchFamily="18" charset="0"/>
                <a:ea typeface="Merriweather"/>
                <a:cs typeface="Times New Roman" panose="02020603050405020304" pitchFamily="18" charset="0"/>
                <a:sym typeface="Merriweather"/>
              </a:rPr>
              <a:t>ER DIAGRAM</a:t>
            </a:r>
          </a:p>
        </p:txBody>
      </p:sp>
      <p:sp>
        <p:nvSpPr>
          <p:cNvPr id="89" name="Google Shape;89;p18"/>
          <p:cNvSpPr txBox="1">
            <a:spLocks noGrp="1"/>
          </p:cNvSpPr>
          <p:nvPr>
            <p:ph type="body" idx="1"/>
          </p:nvPr>
        </p:nvSpPr>
        <p:spPr>
          <a:xfrm>
            <a:off x="0" y="1234075"/>
            <a:ext cx="9066900" cy="374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  </a:t>
            </a:r>
            <a:endParaRPr dirty="0"/>
          </a:p>
        </p:txBody>
      </p:sp>
      <p:pic>
        <p:nvPicPr>
          <p:cNvPr id="90" name="Google Shape;90;p18"/>
          <p:cNvPicPr preferRelativeResize="0"/>
          <p:nvPr/>
        </p:nvPicPr>
        <p:blipFill>
          <a:blip r:embed="rId3">
            <a:alphaModFix/>
          </a:blip>
          <a:stretch>
            <a:fillRect/>
          </a:stretch>
        </p:blipFill>
        <p:spPr>
          <a:xfrm>
            <a:off x="694550" y="1651925"/>
            <a:ext cx="6814200" cy="32287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highlight>
                  <a:schemeClr val="lt1"/>
                </a:highlight>
                <a:latin typeface="Times New Roman" panose="02020603050405020304" pitchFamily="18" charset="0"/>
                <a:ea typeface="Playfair Display"/>
                <a:cs typeface="Times New Roman" panose="02020603050405020304" pitchFamily="18" charset="0"/>
                <a:sym typeface="Playfair Display"/>
              </a:rPr>
              <a:t>CONCLUSION</a:t>
            </a:r>
            <a:endParaRPr b="1" dirty="0">
              <a:highlight>
                <a:schemeClr val="lt1"/>
              </a:highlight>
              <a:latin typeface="Times New Roman" panose="02020603050405020304" pitchFamily="18" charset="0"/>
              <a:ea typeface="Playfair Display"/>
              <a:cs typeface="Times New Roman" panose="02020603050405020304" pitchFamily="18" charset="0"/>
              <a:sym typeface="Playfair Display"/>
            </a:endParaRPr>
          </a:p>
        </p:txBody>
      </p:sp>
      <p:sp>
        <p:nvSpPr>
          <p:cNvPr id="96" name="Google Shape;96;p19"/>
          <p:cNvSpPr txBox="1">
            <a:spLocks noGrp="1"/>
          </p:cNvSpPr>
          <p:nvPr>
            <p:ph type="body" idx="1"/>
          </p:nvPr>
        </p:nvSpPr>
        <p:spPr>
          <a:xfrm>
            <a:off x="311700" y="1234075"/>
            <a:ext cx="8520600" cy="2812145"/>
          </a:xfrm>
          <a:prstGeom prst="rect">
            <a:avLst/>
          </a:prstGeom>
        </p:spPr>
        <p:txBody>
          <a:bodyPr spcFirstLastPara="1" wrap="square" lIns="91425" tIns="91425" rIns="91425" bIns="91425" anchor="t" anchorCtr="0">
            <a:noAutofit/>
          </a:bodyPr>
          <a:lstStyle/>
          <a:p>
            <a:pPr marL="342900" algn="just">
              <a:lnSpc>
                <a:spcPct val="95000"/>
              </a:lnSpc>
              <a:buClr>
                <a:schemeClr val="dk2"/>
              </a:buClr>
              <a:buSzPts val="935"/>
              <a:buFont typeface="Arial" panose="020B0604020202020204" pitchFamily="34" charset="0"/>
              <a:buChar char="•"/>
            </a:pPr>
            <a:r>
              <a:rPr lang="en-GB" sz="2000" dirty="0">
                <a:solidFill>
                  <a:schemeClr val="tx1"/>
                </a:solidFill>
              </a:rPr>
              <a:t>The project Hospital Management System (HMS) takes care of all requirements of a certain number of hospital and this capable to provide easy and effective storage of information related to patients that come up to the hospital also for a better patient care service.</a:t>
            </a:r>
          </a:p>
          <a:p>
            <a:pPr marL="342900" algn="just">
              <a:lnSpc>
                <a:spcPct val="95000"/>
              </a:lnSpc>
              <a:buClr>
                <a:schemeClr val="dk2"/>
              </a:buClr>
              <a:buSzPts val="935"/>
              <a:buFont typeface="Arial" panose="020B0604020202020204" pitchFamily="34" charset="0"/>
              <a:buChar char="•"/>
            </a:pPr>
            <a:endParaRPr lang="en-GB" sz="2000" dirty="0">
              <a:solidFill>
                <a:schemeClr val="tx1"/>
              </a:solidFill>
            </a:endParaRPr>
          </a:p>
          <a:p>
            <a:pPr marL="342900" algn="just">
              <a:lnSpc>
                <a:spcPct val="95000"/>
              </a:lnSpc>
              <a:buClr>
                <a:schemeClr val="dk2"/>
              </a:buClr>
              <a:buSzPts val="935"/>
              <a:buFont typeface="Arial" panose="020B0604020202020204" pitchFamily="34" charset="0"/>
              <a:buChar char="•"/>
            </a:pPr>
            <a:r>
              <a:rPr lang="en-GB" sz="2000" dirty="0">
                <a:solidFill>
                  <a:schemeClr val="tx1"/>
                </a:solidFill>
              </a:rPr>
              <a:t>Hospital Management System is regarding  the modernizing a hospital through use of Technology. This Hospital Management System is quite authentic and is proven on many stages.</a:t>
            </a:r>
            <a:endParaRPr sz="2000" dirty="0">
              <a:solidFill>
                <a:schemeClr val="tx1"/>
              </a:solidFill>
            </a:endParaRPr>
          </a:p>
          <a:p>
            <a:pPr marL="0" lvl="0" indent="0" algn="l" rtl="0">
              <a:lnSpc>
                <a:spcPct val="95000"/>
              </a:lnSpc>
              <a:spcBef>
                <a:spcPts val="1600"/>
              </a:spcBef>
              <a:spcAft>
                <a:spcPts val="0"/>
              </a:spcAft>
              <a:buClr>
                <a:schemeClr val="dk2"/>
              </a:buClr>
              <a:buSzPts val="935"/>
              <a:buFont typeface="Arial"/>
              <a:buNone/>
            </a:pPr>
            <a:endParaRPr sz="1490" dirty="0">
              <a:solidFill>
                <a:schemeClr val="accent1"/>
              </a:solidFill>
            </a:endParaRPr>
          </a:p>
          <a:p>
            <a:pPr marL="0" indent="0">
              <a:lnSpc>
                <a:spcPct val="95000"/>
              </a:lnSpc>
              <a:spcBef>
                <a:spcPts val="1600"/>
              </a:spcBef>
              <a:buClr>
                <a:schemeClr val="dk2"/>
              </a:buClr>
              <a:buSzPts val="935"/>
              <a:buNone/>
            </a:pPr>
            <a:r>
              <a:rPr lang="en-GB" sz="1600" i="1" dirty="0">
                <a:solidFill>
                  <a:schemeClr val="accent1"/>
                </a:solidFill>
                <a:latin typeface="Playfair Display ExtraBold"/>
                <a:ea typeface="Playfair Display ExtraBold"/>
                <a:cs typeface="Playfair Display ExtraBold"/>
                <a:sym typeface="Playfair Display ExtraBold"/>
              </a:rPr>
              <a:t>									</a:t>
            </a:r>
            <a:r>
              <a:rPr lang="en-GB" sz="2400" i="1" dirty="0">
                <a:solidFill>
                  <a:schemeClr val="accent1"/>
                </a:solidFill>
                <a:latin typeface="Playfair Display ExtraBold"/>
                <a:ea typeface="Playfair Display ExtraBold"/>
                <a:cs typeface="Playfair Display ExtraBold"/>
                <a:sym typeface="Playfair Display ExtraBold"/>
              </a:rPr>
              <a:t>THANK YOU!!</a:t>
            </a:r>
            <a:endParaRPr lang="en-GB" i="1" dirty="0">
              <a:solidFill>
                <a:schemeClr val="accent1"/>
              </a:solidFill>
              <a:latin typeface="Playfair Display ExtraBold"/>
              <a:ea typeface="Playfair Display ExtraBold"/>
              <a:cs typeface="Playfair Display ExtraBold"/>
              <a:sym typeface="Playfair Display ExtraBold"/>
            </a:endParaRPr>
          </a:p>
          <a:p>
            <a:pPr marL="0" lvl="0" indent="0" algn="l" rtl="0">
              <a:lnSpc>
                <a:spcPct val="95000"/>
              </a:lnSpc>
              <a:spcBef>
                <a:spcPts val="1600"/>
              </a:spcBef>
              <a:spcAft>
                <a:spcPts val="0"/>
              </a:spcAft>
              <a:buClr>
                <a:schemeClr val="dk2"/>
              </a:buClr>
              <a:buSzPts val="935"/>
              <a:buFont typeface="Arial"/>
              <a:buNone/>
            </a:pPr>
            <a:endParaRPr sz="1490" dirty="0">
              <a:solidFill>
                <a:schemeClr val="accent1"/>
              </a:solidFill>
            </a:endParaRPr>
          </a:p>
          <a:p>
            <a:pPr marL="0" lvl="0" indent="0" algn="l" rtl="0">
              <a:lnSpc>
                <a:spcPct val="95000"/>
              </a:lnSpc>
              <a:spcBef>
                <a:spcPts val="1600"/>
              </a:spcBef>
              <a:spcAft>
                <a:spcPts val="0"/>
              </a:spcAft>
              <a:buClr>
                <a:schemeClr val="dk2"/>
              </a:buClr>
              <a:buSzPts val="935"/>
              <a:buFont typeface="Arial"/>
              <a:buNone/>
            </a:pPr>
            <a:endParaRPr sz="1490" dirty="0">
              <a:solidFill>
                <a:schemeClr val="accent1"/>
              </a:solidFill>
            </a:endParaRPr>
          </a:p>
          <a:p>
            <a:pPr marL="0" lvl="0" indent="0" algn="l" rtl="0">
              <a:lnSpc>
                <a:spcPct val="95000"/>
              </a:lnSpc>
              <a:spcBef>
                <a:spcPts val="1600"/>
              </a:spcBef>
              <a:spcAft>
                <a:spcPts val="0"/>
              </a:spcAft>
              <a:buClr>
                <a:schemeClr val="dk2"/>
              </a:buClr>
              <a:buSzPts val="935"/>
              <a:buFont typeface="Arial"/>
              <a:buNone/>
            </a:pPr>
            <a:endParaRPr sz="1490" dirty="0">
              <a:solidFill>
                <a:schemeClr val="accent1"/>
              </a:solidFill>
            </a:endParaRPr>
          </a:p>
          <a:p>
            <a:pPr marL="0" lvl="0" indent="0" algn="l" rtl="0">
              <a:lnSpc>
                <a:spcPct val="95000"/>
              </a:lnSpc>
              <a:spcBef>
                <a:spcPts val="1600"/>
              </a:spcBef>
              <a:spcAft>
                <a:spcPts val="0"/>
              </a:spcAft>
              <a:buClr>
                <a:schemeClr val="dk2"/>
              </a:buClr>
              <a:buSzPts val="935"/>
              <a:buFont typeface="Arial"/>
              <a:buNone/>
            </a:pPr>
            <a:endParaRPr sz="1490" dirty="0">
              <a:solidFill>
                <a:schemeClr val="accent1"/>
              </a:solidFill>
            </a:endParaRPr>
          </a:p>
          <a:p>
            <a:pPr marL="0" lvl="0" indent="0" algn="l" rtl="0">
              <a:lnSpc>
                <a:spcPct val="95000"/>
              </a:lnSpc>
              <a:spcBef>
                <a:spcPts val="1600"/>
              </a:spcBef>
              <a:spcAft>
                <a:spcPts val="0"/>
              </a:spcAft>
              <a:buClr>
                <a:schemeClr val="dk2"/>
              </a:buClr>
              <a:buSzPts val="935"/>
              <a:buFont typeface="Arial"/>
              <a:buNone/>
            </a:pPr>
            <a:r>
              <a:rPr lang="en-GB" sz="1490" dirty="0">
                <a:solidFill>
                  <a:schemeClr val="accent1"/>
                </a:solidFill>
              </a:rPr>
              <a:t>                                                                                           </a:t>
            </a:r>
            <a:r>
              <a:rPr lang="en-GB" sz="1490" b="1" dirty="0">
                <a:solidFill>
                  <a:schemeClr val="accent1"/>
                </a:solidFill>
              </a:rPr>
              <a:t>  </a:t>
            </a:r>
            <a:endParaRPr sz="1829"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326</TotalTime>
  <Words>417</Words>
  <Application>Microsoft Office PowerPoint</Application>
  <PresentationFormat>On-screen Show (16:9)</PresentationFormat>
  <Paragraphs>58</Paragraphs>
  <Slides>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Merriweather</vt:lpstr>
      <vt:lpstr>Calibri Light</vt:lpstr>
      <vt:lpstr>Playfair Display SemiBold</vt:lpstr>
      <vt:lpstr>Playfair Display Medium</vt:lpstr>
      <vt:lpstr>Wingdings</vt:lpstr>
      <vt:lpstr>Times New Roman</vt:lpstr>
      <vt:lpstr>Georgia</vt:lpstr>
      <vt:lpstr>Impact</vt:lpstr>
      <vt:lpstr>Arial</vt:lpstr>
      <vt:lpstr>Playfair Display</vt:lpstr>
      <vt:lpstr>Playfair Display ExtraBold</vt:lpstr>
      <vt:lpstr>Metropolitan</vt:lpstr>
      <vt:lpstr>HOSPITAL MANAGEMENT SYSTEM</vt:lpstr>
      <vt:lpstr>CONTENTS</vt:lpstr>
      <vt:lpstr>INTRODUCTION</vt:lpstr>
      <vt:lpstr>OBJECTIVE OF HMS</vt:lpstr>
      <vt:lpstr>PROBLEM STATEMENT:</vt:lpstr>
      <vt:lpstr>MOTIVATION</vt:lpstr>
      <vt:lpstr>ADVANTAGE  &amp;  DISADVANTAGE OF HMS  </vt:lpstr>
      <vt:lpstr>ER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cp:lastModifiedBy>Asis Pattanaik</cp:lastModifiedBy>
  <cp:revision>5</cp:revision>
  <dcterms:modified xsi:type="dcterms:W3CDTF">2022-11-30T11:14:58Z</dcterms:modified>
</cp:coreProperties>
</file>