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1" r:id="rId3"/>
    <p:sldId id="288" r:id="rId4"/>
    <p:sldId id="289" r:id="rId5"/>
    <p:sldId id="287" r:id="rId6"/>
    <p:sldId id="259" r:id="rId7"/>
    <p:sldId id="281" r:id="rId8"/>
    <p:sldId id="282" r:id="rId9"/>
    <p:sldId id="283" r:id="rId10"/>
    <p:sldId id="284" r:id="rId11"/>
    <p:sldId id="285" r:id="rId12"/>
    <p:sldId id="286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300" r:id="rId25"/>
    <p:sldId id="306" r:id="rId26"/>
    <p:sldId id="307" r:id="rId27"/>
    <p:sldId id="308" r:id="rId28"/>
    <p:sldId id="301" r:id="rId29"/>
    <p:sldId id="310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F26"/>
    <a:srgbClr val="CC3300"/>
    <a:srgbClr val="EF4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F6D1-5350-11DA-EC1C-D8E35B23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9D0A-C155-D245-B976-BCC8B19E4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40D1-4CA8-E27F-069D-95A6CA7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A83C-38C2-8D7B-DB58-71C1791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116C-341F-50E3-FBDA-948B3F5B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9FB7-26D4-F4AF-DFE8-89D82477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DD07-254B-7525-8F7A-B7F9EFE4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26F7-0AD2-D716-13F4-6E0E3455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B4B3-1E2F-4D4B-7D44-F284394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1DFF-1F59-4B74-7C39-1A27F1D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8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BBFEF-AC36-A320-5A42-1BEA8B2D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FF087-A249-919F-E035-4B5B73C1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CD41-5C43-3EFC-F561-AE3340B3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D3CF-AC8E-FF6E-6A86-C041399E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0BC1-2F8E-BBAC-4A30-8A5FA0C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3E7-0C44-B717-EF55-A1F9801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D595-C0D1-2BA9-4512-BCF0EAD7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3853-C7C7-9DB4-2425-9C14FF4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8FCE-9A30-9C0E-71D7-6DA682A4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915C2-8710-6404-9825-1B535E7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1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9A24-42E1-756D-098B-3EB5A3C0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8628-12FB-4405-4DD0-6F087B66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941F-760D-04E4-CDE8-FB09919C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E16D-FA2D-C7E5-EA03-B5789F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F083-C4C3-AE62-7FE6-0F4E214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BAA8-2851-5CD2-B718-D517F28D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A47E-CA2B-60EA-E528-D47C3CB3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F4F2-1A43-F15B-615C-FBFB474C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33E5-335D-3FE1-1F0B-845AD673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E2AAE-C031-525F-3D6A-4D7D9B2E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A84A-20C7-0132-6410-C4AC42CE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236B-DDED-F60A-6AE1-4360D4D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2A63-3A67-722B-9C0B-0C0CF7E4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D8EA-8C37-BF41-59D8-0A369438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23390-65A3-F903-79F5-1E52D62AA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6DF0D-1C15-E8D4-0A53-966BBF9BC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AF2E5-8982-93AC-6B6D-A65C59D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9BF6-C213-F712-EEA9-0A90657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9E92-E96C-7AFF-E350-1C2FC5E4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F6BE-96AC-71C1-3625-61511001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48484-1781-F732-C4F3-8D600979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4DA5F-9230-D9E4-7304-4E5318C8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27BC3-BD28-FA86-87DC-A9AF4623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920C8-BCC1-7301-7B4C-3F1D57DE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5FE98-3A87-EFB9-0D4E-2C0DDEB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B884E-1563-7C31-AFCC-7D9B23BD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ECC-4070-53E4-F1F9-68AB7C2B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078-8BB7-D9C8-62C2-8AF9DE03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6937-D380-B8B5-3E17-B65398ED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F43A-0B10-2DD0-7FA5-71D4079B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41840-053E-D64C-3008-B8E6708F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D7B74-D974-C181-EF30-8F09F0E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7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AAE-8F36-04C4-7085-8CEFE5EA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A1BB7-0862-6B4B-D8CA-2DC083C8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2A6D-DA3D-1F20-9AA3-E5CF4207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9474-BBAE-B954-F875-DB740D62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2043-BF01-05CE-6793-A3B3481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297C-A4E9-3C4F-1A16-D1660099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F68AA-5A5C-5565-DA89-5014F0E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1A0F-06AA-CDE0-A633-38A8F3C5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2A6-D6EA-C743-34F4-215DA848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01B8-5343-452B-81B2-5D5CC35002B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D445-EA18-B227-690C-AF66F5BEC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812C-3D70-8335-156B-68914269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7DC-5F03-4BB6-A130-B810EEE2B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196B6D5C-E1CA-CA41-76DE-97B3D1F6FA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864"/>
            <a:ext cx="12192000" cy="68759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969986-17F5-A178-217D-9DC58BF092A8}"/>
              </a:ext>
            </a:extLst>
          </p:cNvPr>
          <p:cNvSpPr txBox="1"/>
          <p:nvPr/>
        </p:nvSpPr>
        <p:spPr>
          <a:xfrm>
            <a:off x="3114261" y="3816625"/>
            <a:ext cx="5963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Flat Price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CC2A2-928B-2AB1-59E2-3BE728A48A2A}"/>
              </a:ext>
            </a:extLst>
          </p:cNvPr>
          <p:cNvSpPr txBox="1"/>
          <p:nvPr/>
        </p:nvSpPr>
        <p:spPr>
          <a:xfrm>
            <a:off x="1378226" y="4648156"/>
            <a:ext cx="601517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sz="2800" b="1" dirty="0">
                <a:solidFill>
                  <a:srgbClr val="E01F26"/>
                </a:solidFill>
              </a:rPr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Asit Kumar Behera</a:t>
            </a:r>
          </a:p>
          <a:p>
            <a:r>
              <a:rPr lang="en-IN" sz="2400" b="1" dirty="0"/>
              <a:t>	</a:t>
            </a:r>
            <a:r>
              <a:rPr lang="en-IN" sz="2000" b="1" dirty="0">
                <a:solidFill>
                  <a:srgbClr val="E01F26"/>
                </a:solidFill>
              </a:rPr>
              <a:t>Qualification: </a:t>
            </a:r>
            <a:r>
              <a:rPr lang="en-IN" sz="2000" b="1" dirty="0" err="1">
                <a:solidFill>
                  <a:srgbClr val="E01F26"/>
                </a:solidFill>
              </a:rPr>
              <a:t>B.Tech</a:t>
            </a:r>
            <a:r>
              <a:rPr lang="en-IN" sz="2000" b="1" dirty="0">
                <a:solidFill>
                  <a:srgbClr val="E01F26"/>
                </a:solidFill>
              </a:rPr>
              <a:t> (CSE)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Vijaya Krishna Chunduri</a:t>
            </a:r>
          </a:p>
          <a:p>
            <a:r>
              <a:rPr lang="en-IN" sz="2400" b="1" dirty="0"/>
              <a:t>	</a:t>
            </a:r>
            <a:r>
              <a:rPr lang="en-IN" sz="2000" b="1" dirty="0">
                <a:solidFill>
                  <a:srgbClr val="E01F26"/>
                </a:solidFill>
              </a:rPr>
              <a:t>Qualification: M.Tech (Structural Engineering)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B9190FF-C43F-4128-5F2B-E5772CFC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4" y="1369638"/>
            <a:ext cx="7639610" cy="53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84F44-34D7-B65A-09E9-FB6E15F3AA8B}"/>
              </a:ext>
            </a:extLst>
          </p:cNvPr>
          <p:cNvSpPr txBox="1"/>
          <p:nvPr/>
        </p:nvSpPr>
        <p:spPr>
          <a:xfrm>
            <a:off x="717176" y="600636"/>
            <a:ext cx="1075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LOCALITY IN CHENNAI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CB6B-82B6-FC56-B31B-FB8E55B12929}"/>
              </a:ext>
            </a:extLst>
          </p:cNvPr>
          <p:cNvSpPr txBox="1"/>
          <p:nvPr/>
        </p:nvSpPr>
        <p:spPr>
          <a:xfrm>
            <a:off x="8083825" y="1762539"/>
            <a:ext cx="3233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for each locality in Chennai City.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</a:t>
            </a:r>
            <a:r>
              <a:rPr lang="en-IN" dirty="0" err="1"/>
              <a:t>Avg</a:t>
            </a:r>
            <a:r>
              <a:rPr lang="en-IN" dirty="0"/>
              <a:t> price of flats are in </a:t>
            </a:r>
            <a:r>
              <a:rPr lang="en-IN" dirty="0" err="1"/>
              <a:t>Thiruvanmiyur</a:t>
            </a:r>
            <a:r>
              <a:rPr lang="en-IN" dirty="0"/>
              <a:t> Locality.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</a:t>
            </a:r>
            <a:r>
              <a:rPr lang="en-IN" dirty="0" err="1"/>
              <a:t>Avg</a:t>
            </a:r>
            <a:r>
              <a:rPr lang="en-IN" dirty="0"/>
              <a:t> price of flats are in </a:t>
            </a:r>
            <a:r>
              <a:rPr lang="en-IN" dirty="0" err="1"/>
              <a:t>Madipakkam</a:t>
            </a:r>
            <a:r>
              <a:rPr lang="en-IN" dirty="0"/>
              <a:t> Locality.</a:t>
            </a:r>
          </a:p>
        </p:txBody>
      </p:sp>
    </p:spTree>
    <p:extLst>
      <p:ext uri="{BB962C8B-B14F-4D97-AF65-F5344CB8AC3E}">
        <p14:creationId xmlns:p14="http://schemas.microsoft.com/office/powerpoint/2010/main" val="129364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1D3A8-6742-DB77-C05E-95A4E8B7F3C6}"/>
              </a:ext>
            </a:extLst>
          </p:cNvPr>
          <p:cNvSpPr txBox="1"/>
          <p:nvPr/>
        </p:nvSpPr>
        <p:spPr>
          <a:xfrm>
            <a:off x="717176" y="609600"/>
            <a:ext cx="1075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LOCALITY IN PUNE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51ECA7-3D35-8471-D108-51173C24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" y="1378605"/>
            <a:ext cx="7788319" cy="53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22C0D-8BDB-34F6-0BF0-D8DC39A4ED7B}"/>
              </a:ext>
            </a:extLst>
          </p:cNvPr>
          <p:cNvSpPr txBox="1"/>
          <p:nvPr/>
        </p:nvSpPr>
        <p:spPr>
          <a:xfrm>
            <a:off x="8141438" y="1859339"/>
            <a:ext cx="304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for each locality in Pune City.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</a:t>
            </a:r>
            <a:r>
              <a:rPr lang="en-IN" dirty="0" err="1"/>
              <a:t>Avg</a:t>
            </a:r>
            <a:r>
              <a:rPr lang="en-IN" dirty="0"/>
              <a:t> price of flats are in Kothrud Locality.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</a:t>
            </a:r>
            <a:r>
              <a:rPr lang="en-IN" dirty="0" err="1"/>
              <a:t>Avg</a:t>
            </a:r>
            <a:r>
              <a:rPr lang="en-IN" dirty="0"/>
              <a:t> price of flats are in </a:t>
            </a:r>
            <a:r>
              <a:rPr lang="en-IN" dirty="0" err="1"/>
              <a:t>Kalewadi</a:t>
            </a:r>
            <a:r>
              <a:rPr lang="en-IN" dirty="0"/>
              <a:t> Locality.</a:t>
            </a:r>
          </a:p>
        </p:txBody>
      </p:sp>
    </p:spTree>
    <p:extLst>
      <p:ext uri="{BB962C8B-B14F-4D97-AF65-F5344CB8AC3E}">
        <p14:creationId xmlns:p14="http://schemas.microsoft.com/office/powerpoint/2010/main" val="124749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4343DEB-A1B8-85AE-2CBA-5911BF56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" y="1133474"/>
            <a:ext cx="6633883" cy="56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CDF87-025C-BABC-7B46-91DE95657524}"/>
              </a:ext>
            </a:extLst>
          </p:cNvPr>
          <p:cNvSpPr txBox="1"/>
          <p:nvPr/>
        </p:nvSpPr>
        <p:spPr>
          <a:xfrm>
            <a:off x="573741" y="277906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BHK IN HYDERABAD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1884F-981D-EE63-9B51-AC4A56DD320C}"/>
              </a:ext>
            </a:extLst>
          </p:cNvPr>
          <p:cNvSpPr txBox="1"/>
          <p:nvPr/>
        </p:nvSpPr>
        <p:spPr>
          <a:xfrm>
            <a:off x="7460973" y="1434692"/>
            <a:ext cx="27034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w.r.t the type of BHK’s in Hyderabad City.</a:t>
            </a:r>
          </a:p>
        </p:txBody>
      </p:sp>
    </p:spTree>
    <p:extLst>
      <p:ext uri="{BB962C8B-B14F-4D97-AF65-F5344CB8AC3E}">
        <p14:creationId xmlns:p14="http://schemas.microsoft.com/office/powerpoint/2010/main" val="316691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143420F-5972-6834-6633-24BB0639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5" y="1090934"/>
            <a:ext cx="6825222" cy="5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736FC6-C7A3-ECF0-BD25-2F885ADACD62}"/>
              </a:ext>
            </a:extLst>
          </p:cNvPr>
          <p:cNvSpPr txBox="1"/>
          <p:nvPr/>
        </p:nvSpPr>
        <p:spPr>
          <a:xfrm>
            <a:off x="573741" y="277906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BHK IN CHENNAI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AEAAB-C808-2AA6-F6F3-CFE52D32909A}"/>
              </a:ext>
            </a:extLst>
          </p:cNvPr>
          <p:cNvSpPr txBox="1"/>
          <p:nvPr/>
        </p:nvSpPr>
        <p:spPr>
          <a:xfrm>
            <a:off x="8216347" y="1516945"/>
            <a:ext cx="2968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w.r.t the type of BHK’s in Chennai City.</a:t>
            </a:r>
          </a:p>
        </p:txBody>
      </p:sp>
    </p:spTree>
    <p:extLst>
      <p:ext uri="{BB962C8B-B14F-4D97-AF65-F5344CB8AC3E}">
        <p14:creationId xmlns:p14="http://schemas.microsoft.com/office/powerpoint/2010/main" val="371349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E5AA3-ECE2-BA87-EDEA-89E8EA65F902}"/>
              </a:ext>
            </a:extLst>
          </p:cNvPr>
          <p:cNvSpPr txBox="1"/>
          <p:nvPr/>
        </p:nvSpPr>
        <p:spPr>
          <a:xfrm>
            <a:off x="573741" y="277906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BHK IN PUNE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5692939-78C0-C3A3-1747-78FF02DF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" y="927274"/>
            <a:ext cx="6732494" cy="59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62B94-D873-494F-992F-09388177FF15}"/>
              </a:ext>
            </a:extLst>
          </p:cNvPr>
          <p:cNvSpPr txBox="1"/>
          <p:nvPr/>
        </p:nvSpPr>
        <p:spPr>
          <a:xfrm>
            <a:off x="7633251" y="1314126"/>
            <a:ext cx="3339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w.r.t the type of BHK’s in Pune City.</a:t>
            </a:r>
          </a:p>
        </p:txBody>
      </p:sp>
    </p:spTree>
    <p:extLst>
      <p:ext uri="{BB962C8B-B14F-4D97-AF65-F5344CB8AC3E}">
        <p14:creationId xmlns:p14="http://schemas.microsoft.com/office/powerpoint/2010/main" val="686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25ABB-66BA-573C-AA3E-546C3C138949}"/>
              </a:ext>
            </a:extLst>
          </p:cNvPr>
          <p:cNvSpPr txBox="1"/>
          <p:nvPr/>
        </p:nvSpPr>
        <p:spPr>
          <a:xfrm>
            <a:off x="555811" y="143435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SQFT IN EACH LOCALITY OF HYDERABAD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5437DB4-0E58-AC19-4455-521A4367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1" y="800100"/>
            <a:ext cx="7101167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53623-87A8-8A05-3612-314517A0FF71}"/>
              </a:ext>
            </a:extLst>
          </p:cNvPr>
          <p:cNvSpPr txBox="1"/>
          <p:nvPr/>
        </p:nvSpPr>
        <p:spPr>
          <a:xfrm>
            <a:off x="7978978" y="1155100"/>
            <a:ext cx="3379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the min &amp; max, Sqft available for each locality in Hyderabad City.</a:t>
            </a:r>
          </a:p>
        </p:txBody>
      </p:sp>
    </p:spTree>
    <p:extLst>
      <p:ext uri="{BB962C8B-B14F-4D97-AF65-F5344CB8AC3E}">
        <p14:creationId xmlns:p14="http://schemas.microsoft.com/office/powerpoint/2010/main" val="22612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E2F69A-BDF8-7397-2DB5-978C655A3E98}"/>
              </a:ext>
            </a:extLst>
          </p:cNvPr>
          <p:cNvSpPr txBox="1"/>
          <p:nvPr/>
        </p:nvSpPr>
        <p:spPr>
          <a:xfrm>
            <a:off x="555811" y="143435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SQFT IN EACH LOCALITY OF CHENNAI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06434E-AD78-3216-5ED6-D591311C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3" y="884425"/>
            <a:ext cx="7208744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C6DDC-FC6D-3ACB-EBC0-CF5E09DD9821}"/>
              </a:ext>
            </a:extLst>
          </p:cNvPr>
          <p:cNvSpPr txBox="1"/>
          <p:nvPr/>
        </p:nvSpPr>
        <p:spPr>
          <a:xfrm>
            <a:off x="7819952" y="1274370"/>
            <a:ext cx="3417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the min &amp; max, Sqft available for each locality in Chennai City.</a:t>
            </a:r>
          </a:p>
        </p:txBody>
      </p:sp>
    </p:spTree>
    <p:extLst>
      <p:ext uri="{BB962C8B-B14F-4D97-AF65-F5344CB8AC3E}">
        <p14:creationId xmlns:p14="http://schemas.microsoft.com/office/powerpoint/2010/main" val="282252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A9D77-2DCE-6F35-114F-445476E84539}"/>
              </a:ext>
            </a:extLst>
          </p:cNvPr>
          <p:cNvSpPr txBox="1"/>
          <p:nvPr/>
        </p:nvSpPr>
        <p:spPr>
          <a:xfrm>
            <a:off x="555811" y="143435"/>
            <a:ext cx="1080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SQFT IN EACH LOCALITY OF PUNE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BAD43BE-9FD4-381F-EFB1-A6D6793D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5" y="885265"/>
            <a:ext cx="735218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A9D8C-33F2-3F9D-C92F-3F0E43F89583}"/>
              </a:ext>
            </a:extLst>
          </p:cNvPr>
          <p:cNvSpPr txBox="1"/>
          <p:nvPr/>
        </p:nvSpPr>
        <p:spPr>
          <a:xfrm>
            <a:off x="7924800" y="1208109"/>
            <a:ext cx="3220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the min &amp; max, Sqft available for each locality in Pune City.</a:t>
            </a:r>
          </a:p>
        </p:txBody>
      </p:sp>
    </p:spTree>
    <p:extLst>
      <p:ext uri="{BB962C8B-B14F-4D97-AF65-F5344CB8AC3E}">
        <p14:creationId xmlns:p14="http://schemas.microsoft.com/office/powerpoint/2010/main" val="72553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C185C-CEF1-6D5E-1DFB-8775106815A7}"/>
              </a:ext>
            </a:extLst>
          </p:cNvPr>
          <p:cNvSpPr txBox="1"/>
          <p:nvPr/>
        </p:nvSpPr>
        <p:spPr>
          <a:xfrm>
            <a:off x="555811" y="143435"/>
            <a:ext cx="108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ANALYSIS BETWEEN PRICE PER SQFT IN EACH LOCALITY OF HYDERABAD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10425C7-C441-EF43-AAE0-A0D42C59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7" y="800100"/>
            <a:ext cx="7506261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87385-A36F-880E-1694-6451BAF26B53}"/>
              </a:ext>
            </a:extLst>
          </p:cNvPr>
          <p:cNvSpPr txBox="1"/>
          <p:nvPr/>
        </p:nvSpPr>
        <p:spPr>
          <a:xfrm>
            <a:off x="8146264" y="1088840"/>
            <a:ext cx="3405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the min &amp; max, Price Per Sqft available for each locality in Hyderabad City.</a:t>
            </a:r>
          </a:p>
        </p:txBody>
      </p:sp>
    </p:spTree>
    <p:extLst>
      <p:ext uri="{BB962C8B-B14F-4D97-AF65-F5344CB8AC3E}">
        <p14:creationId xmlns:p14="http://schemas.microsoft.com/office/powerpoint/2010/main" val="284964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F1928-B99C-BCD5-FE7D-136DF5F4A02F}"/>
              </a:ext>
            </a:extLst>
          </p:cNvPr>
          <p:cNvSpPr txBox="1"/>
          <p:nvPr/>
        </p:nvSpPr>
        <p:spPr>
          <a:xfrm>
            <a:off x="555811" y="143435"/>
            <a:ext cx="108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ANALYSIS BETWEEN PRICE PER SQFT IN EACH LOCALITY OF CHENNAI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2A13646-42A2-B309-92DC-52931F39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9" y="930649"/>
            <a:ext cx="7511582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D4ECD-2E43-7F5D-3AEC-956E8A14F092}"/>
              </a:ext>
            </a:extLst>
          </p:cNvPr>
          <p:cNvSpPr txBox="1"/>
          <p:nvPr/>
        </p:nvSpPr>
        <p:spPr>
          <a:xfrm>
            <a:off x="8057322" y="1155100"/>
            <a:ext cx="32070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r>
              <a:rPr lang="en-IN" dirty="0"/>
              <a:t>From this plot, we observed the min &amp; max, Price Per Sqft available for each locality in Chennai City.</a:t>
            </a:r>
          </a:p>
        </p:txBody>
      </p:sp>
    </p:spTree>
    <p:extLst>
      <p:ext uri="{BB962C8B-B14F-4D97-AF65-F5344CB8AC3E}">
        <p14:creationId xmlns:p14="http://schemas.microsoft.com/office/powerpoint/2010/main" val="33131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CC9D-EA44-C5BA-05DE-05A2AD3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Statement: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2107-57EA-E63E-7CE5-C1343003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Analysing flats based on type of BHK, Facing, Price Per Sqft, Sqft, Total price of the flat for different cities and localities.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88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D7471-4499-684C-A53B-4EAE0DEDA979}"/>
              </a:ext>
            </a:extLst>
          </p:cNvPr>
          <p:cNvSpPr txBox="1"/>
          <p:nvPr/>
        </p:nvSpPr>
        <p:spPr>
          <a:xfrm>
            <a:off x="555811" y="143435"/>
            <a:ext cx="108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ANALYSIS BETWEEN PRICE PER SQFT IN EACH LOCALITY OF PUNE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1CE3750-91AF-C79E-6D03-CB3CE269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3" y="1028700"/>
            <a:ext cx="71261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125A9-9E82-B421-F497-891F16C5838C}"/>
              </a:ext>
            </a:extLst>
          </p:cNvPr>
          <p:cNvSpPr txBox="1"/>
          <p:nvPr/>
        </p:nvSpPr>
        <p:spPr>
          <a:xfrm>
            <a:off x="7779026" y="1446648"/>
            <a:ext cx="3579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r>
              <a:rPr lang="en-IN" dirty="0"/>
              <a:t>From this plot, we observed the min &amp; max, Price Per Sqft available for each locality in Pune City.</a:t>
            </a:r>
          </a:p>
        </p:txBody>
      </p:sp>
    </p:spTree>
    <p:extLst>
      <p:ext uri="{BB962C8B-B14F-4D97-AF65-F5344CB8AC3E}">
        <p14:creationId xmlns:p14="http://schemas.microsoft.com/office/powerpoint/2010/main" val="354738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85CDF74A-3C47-6C85-A8DA-52BAA80C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" y="1053955"/>
            <a:ext cx="12075458" cy="47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D9710-2696-D7D1-329A-063293BCB454}"/>
              </a:ext>
            </a:extLst>
          </p:cNvPr>
          <p:cNvSpPr txBox="1"/>
          <p:nvPr/>
        </p:nvSpPr>
        <p:spPr>
          <a:xfrm>
            <a:off x="582705" y="224118"/>
            <a:ext cx="112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ANALYSIS ON MOST AVAILABLE BHK FROM EACH LOCALITY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819F3-72BC-A2E0-75FD-779474904BA4}"/>
              </a:ext>
            </a:extLst>
          </p:cNvPr>
          <p:cNvSpPr txBox="1"/>
          <p:nvPr/>
        </p:nvSpPr>
        <p:spPr>
          <a:xfrm>
            <a:off x="735104" y="5987551"/>
            <a:ext cx="9834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r>
              <a:rPr lang="en-IN" dirty="0"/>
              <a:t>From this plot, we can observe what are the most available BHK’s in each locality from each city.</a:t>
            </a:r>
          </a:p>
        </p:txBody>
      </p:sp>
    </p:spTree>
    <p:extLst>
      <p:ext uri="{BB962C8B-B14F-4D97-AF65-F5344CB8AC3E}">
        <p14:creationId xmlns:p14="http://schemas.microsoft.com/office/powerpoint/2010/main" val="188613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80EB35E8-4C4D-D541-ADF7-ABD75ECF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5" y="962154"/>
            <a:ext cx="7398963" cy="58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065BE-3207-5CFB-1289-122B9DDD3676}"/>
              </a:ext>
            </a:extLst>
          </p:cNvPr>
          <p:cNvSpPr txBox="1"/>
          <p:nvPr/>
        </p:nvSpPr>
        <p:spPr>
          <a:xfrm>
            <a:off x="1622612" y="224118"/>
            <a:ext cx="86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ANALYSIS BETWEEN SQFT AND PRICE FOR DIFFERENT BHK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52A3E-34EE-461F-E1E0-1F9BC3B8AD16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that price is increasing with increment of Sqft for each type of BHK.</a:t>
            </a:r>
          </a:p>
        </p:txBody>
      </p:sp>
    </p:spTree>
    <p:extLst>
      <p:ext uri="{BB962C8B-B14F-4D97-AF65-F5344CB8AC3E}">
        <p14:creationId xmlns:p14="http://schemas.microsoft.com/office/powerpoint/2010/main" val="4903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28DAC-57C3-C9E0-F1D7-F4CFF79FF4C5}"/>
              </a:ext>
            </a:extLst>
          </p:cNvPr>
          <p:cNvSpPr txBox="1"/>
          <p:nvPr/>
        </p:nvSpPr>
        <p:spPr>
          <a:xfrm>
            <a:off x="1272988" y="224118"/>
            <a:ext cx="950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ANALYSIS BETWEEN SQFT AND PRICE FOR DIFFERENT CITIES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894779F-8005-1DA9-3BD7-86499239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962154"/>
            <a:ext cx="7398963" cy="58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72E36-E2F5-AFE4-4835-9F18A26FF6D1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that price is increasing with increment of Sqft for each city.</a:t>
            </a:r>
          </a:p>
        </p:txBody>
      </p:sp>
    </p:spTree>
    <p:extLst>
      <p:ext uri="{BB962C8B-B14F-4D97-AF65-F5344CB8AC3E}">
        <p14:creationId xmlns:p14="http://schemas.microsoft.com/office/powerpoint/2010/main" val="7488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86936DA-5CB8-D112-6A98-9DAC3495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0" y="867616"/>
            <a:ext cx="7479646" cy="59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A17DB-8448-8289-AEFA-5C352FDFFF80}"/>
              </a:ext>
            </a:extLst>
          </p:cNvPr>
          <p:cNvSpPr txBox="1"/>
          <p:nvPr/>
        </p:nvSpPr>
        <p:spPr>
          <a:xfrm>
            <a:off x="1622612" y="224118"/>
            <a:ext cx="86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ANALYSIS BETWEEN BHK AND PRICE FOR EACH CITY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23373-E43F-7567-0B7A-DA056B58EB17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how price is varying for each type of BHK from a particular city.</a:t>
            </a:r>
          </a:p>
        </p:txBody>
      </p:sp>
    </p:spTree>
    <p:extLst>
      <p:ext uri="{BB962C8B-B14F-4D97-AF65-F5344CB8AC3E}">
        <p14:creationId xmlns:p14="http://schemas.microsoft.com/office/powerpoint/2010/main" val="73559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>
            <a:extLst>
              <a:ext uri="{FF2B5EF4-FFF2-40B4-BE49-F238E27FC236}">
                <a16:creationId xmlns:a16="http://schemas.microsoft.com/office/drawing/2014/main" id="{08EBC9AD-5F70-314A-E320-451F9920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" y="928591"/>
            <a:ext cx="7558368" cy="59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D14E4-60C7-3E2C-B60D-77618E7D4BDC}"/>
              </a:ext>
            </a:extLst>
          </p:cNvPr>
          <p:cNvSpPr txBox="1"/>
          <p:nvPr/>
        </p:nvSpPr>
        <p:spPr>
          <a:xfrm>
            <a:off x="1622612" y="224118"/>
            <a:ext cx="86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ANALYSIS BETWEEN BHK AND SQFT FOR EACH CITY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37FED-A3D4-731A-F71E-8D89154C10E9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that Sqft changes when there is change in the type of BHK .</a:t>
            </a:r>
          </a:p>
        </p:txBody>
      </p:sp>
    </p:spTree>
    <p:extLst>
      <p:ext uri="{BB962C8B-B14F-4D97-AF65-F5344CB8AC3E}">
        <p14:creationId xmlns:p14="http://schemas.microsoft.com/office/powerpoint/2010/main" val="140562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2786206B-258C-8FC5-4D3C-20C01CF5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3" y="1027859"/>
            <a:ext cx="7524750" cy="57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1F05C-A97C-C9FD-9E07-B69F448F4955}"/>
              </a:ext>
            </a:extLst>
          </p:cNvPr>
          <p:cNvSpPr txBox="1"/>
          <p:nvPr/>
        </p:nvSpPr>
        <p:spPr>
          <a:xfrm>
            <a:off x="1775012" y="376518"/>
            <a:ext cx="864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CORRELATION AMONG DIFFERENT VARIABLES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EF55A-E6B7-9497-F537-0EC76015F458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the correlation of each column wrt other columns.</a:t>
            </a:r>
          </a:p>
        </p:txBody>
      </p:sp>
    </p:spTree>
    <p:extLst>
      <p:ext uri="{BB962C8B-B14F-4D97-AF65-F5344CB8AC3E}">
        <p14:creationId xmlns:p14="http://schemas.microsoft.com/office/powerpoint/2010/main" val="72528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D48A7EAB-C67E-99B7-373B-F4C86DAB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6" y="1020575"/>
            <a:ext cx="7398964" cy="57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AC0EE-7BDF-C531-39BD-0B6800DF3A2A}"/>
              </a:ext>
            </a:extLst>
          </p:cNvPr>
          <p:cNvSpPr txBox="1"/>
          <p:nvPr/>
        </p:nvSpPr>
        <p:spPr>
          <a:xfrm>
            <a:off x="1775012" y="376518"/>
            <a:ext cx="864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ON FACING 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A0185-B3C3-3326-9010-3AC99108935D}"/>
              </a:ext>
            </a:extLst>
          </p:cNvPr>
          <p:cNvSpPr txBox="1"/>
          <p:nvPr/>
        </p:nvSpPr>
        <p:spPr>
          <a:xfrm>
            <a:off x="7781364" y="1325904"/>
            <a:ext cx="4195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what are the most preferred facing flat in each city.</a:t>
            </a:r>
          </a:p>
        </p:txBody>
      </p:sp>
    </p:spTree>
    <p:extLst>
      <p:ext uri="{BB962C8B-B14F-4D97-AF65-F5344CB8AC3E}">
        <p14:creationId xmlns:p14="http://schemas.microsoft.com/office/powerpoint/2010/main" val="291989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259C97F-3CC0-C1DB-1E30-9BA6F055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7" y="1497219"/>
            <a:ext cx="3771923" cy="31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C0B4C79A-0BAD-1DAA-EB75-E418CD7A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66" y="1497218"/>
            <a:ext cx="3854823" cy="31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CD8498D8-6D33-BD0F-86F5-6C32EDAD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6" y="1497218"/>
            <a:ext cx="3854824" cy="31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36376-5B6F-FA1C-3047-405104915FA6}"/>
              </a:ext>
            </a:extLst>
          </p:cNvPr>
          <p:cNvSpPr txBox="1"/>
          <p:nvPr/>
        </p:nvSpPr>
        <p:spPr>
          <a:xfrm>
            <a:off x="600635" y="349624"/>
            <a:ext cx="10551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ANALYSIS ON EACH CITY WITH RESPECT TO THEIR APARTMENT DISTRIBUTION ON EACH BHK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E61AA-7278-3E17-F897-893F96588F5F}"/>
              </a:ext>
            </a:extLst>
          </p:cNvPr>
          <p:cNvSpPr txBox="1"/>
          <p:nvPr/>
        </p:nvSpPr>
        <p:spPr>
          <a:xfrm>
            <a:off x="510987" y="5176371"/>
            <a:ext cx="11474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01F26"/>
                </a:solidFill>
              </a:rPr>
              <a:t>Insights</a:t>
            </a:r>
            <a:r>
              <a:rPr lang="en-IN" dirty="0">
                <a:solidFill>
                  <a:srgbClr val="E01F26"/>
                </a:solidFill>
              </a:rPr>
              <a:t> :  </a:t>
            </a:r>
          </a:p>
          <a:p>
            <a:r>
              <a:rPr lang="en-IN" sz="2000" dirty="0"/>
              <a:t>From this plot, we can observe how BHK is distributed across each city.</a:t>
            </a:r>
          </a:p>
        </p:txBody>
      </p:sp>
    </p:spTree>
    <p:extLst>
      <p:ext uri="{BB962C8B-B14F-4D97-AF65-F5344CB8AC3E}">
        <p14:creationId xmlns:p14="http://schemas.microsoft.com/office/powerpoint/2010/main" val="802862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756-7123-11F3-9A81-4230FEE4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Conclusion</a:t>
            </a:r>
            <a:r>
              <a:rPr lang="en-US" u="sng" dirty="0">
                <a:solidFill>
                  <a:srgbClr val="FF0000"/>
                </a:solidFill>
              </a:rPr>
              <a:t> 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5DFC-0AF5-5136-41C2-E9DE95EA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this analysis we observed the following :</a:t>
            </a:r>
          </a:p>
          <a:p>
            <a:r>
              <a:rPr lang="en-US" dirty="0"/>
              <a:t>East facing flats are most available in all the three cities.</a:t>
            </a:r>
          </a:p>
          <a:p>
            <a:r>
              <a:rPr lang="en-US" dirty="0"/>
              <a:t>2</a:t>
            </a:r>
            <a:r>
              <a:rPr lang="en-US"/>
              <a:t> </a:t>
            </a:r>
            <a:r>
              <a:rPr lang="en-US" dirty="0"/>
              <a:t>BHK flats are most available.</a:t>
            </a:r>
          </a:p>
          <a:p>
            <a:r>
              <a:rPr lang="en-US" dirty="0"/>
              <a:t>Out of three cities pune has low cost of living overall.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79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9DF0D-7902-9B81-7E62-A14EB95D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7" y="1257677"/>
            <a:ext cx="11800226" cy="4342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50901-E38E-F483-FFD3-10DF8ABF8D15}"/>
              </a:ext>
            </a:extLst>
          </p:cNvPr>
          <p:cNvSpPr txBox="1"/>
          <p:nvPr/>
        </p:nvSpPr>
        <p:spPr>
          <a:xfrm>
            <a:off x="3796553" y="379246"/>
            <a:ext cx="459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E01F26"/>
                </a:solidFill>
              </a:rPr>
              <a:t>DATASET</a:t>
            </a:r>
            <a:endParaRPr lang="en-IN" sz="4000" u="sng" dirty="0">
              <a:solidFill>
                <a:srgbClr val="E01F2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FE048-3285-B317-8C10-D0AE6B72BEF7}"/>
              </a:ext>
            </a:extLst>
          </p:cNvPr>
          <p:cNvSpPr txBox="1"/>
          <p:nvPr/>
        </p:nvSpPr>
        <p:spPr>
          <a:xfrm>
            <a:off x="195887" y="5764603"/>
            <a:ext cx="1023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  <a:r>
              <a:rPr lang="en-IN" dirty="0"/>
              <a:t>From this Data we have 525 rows and 12 columns with unnamed column, Null values in Property Name ,Facing, and </a:t>
            </a:r>
          </a:p>
          <a:p>
            <a:r>
              <a:rPr lang="en-IN" dirty="0"/>
              <a:t>Booleans in Parking Details.</a:t>
            </a:r>
          </a:p>
        </p:txBody>
      </p:sp>
    </p:spTree>
    <p:extLst>
      <p:ext uri="{BB962C8B-B14F-4D97-AF65-F5344CB8AC3E}">
        <p14:creationId xmlns:p14="http://schemas.microsoft.com/office/powerpoint/2010/main" val="30166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F75E8-9FD0-B9B9-2A5A-4A107E58C166}"/>
              </a:ext>
            </a:extLst>
          </p:cNvPr>
          <p:cNvSpPr txBox="1"/>
          <p:nvPr/>
        </p:nvSpPr>
        <p:spPr>
          <a:xfrm>
            <a:off x="2294964" y="2767280"/>
            <a:ext cx="7602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/>
              <a:t>THANK YOU</a:t>
            </a:r>
            <a:endParaRPr lang="en-IN" sz="8000" u="sng" dirty="0"/>
          </a:p>
        </p:txBody>
      </p:sp>
    </p:spTree>
    <p:extLst>
      <p:ext uri="{BB962C8B-B14F-4D97-AF65-F5344CB8AC3E}">
        <p14:creationId xmlns:p14="http://schemas.microsoft.com/office/powerpoint/2010/main" val="237842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4325-886E-8BA1-B1BE-02138FB8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E01F26"/>
                </a:solidFill>
              </a:rPr>
              <a:t>Data Cleaning &amp; Data Manipulation Steps</a:t>
            </a:r>
            <a:endParaRPr lang="en-IN" sz="3600" u="sng" dirty="0">
              <a:solidFill>
                <a:srgbClr val="E01F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0318-996E-FFE2-5CCE-4DAF8DD3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6"/>
            <a:ext cx="7472082" cy="3492337"/>
          </a:xfrm>
        </p:spPr>
        <p:txBody>
          <a:bodyPr>
            <a:normAutofit/>
          </a:bodyPr>
          <a:lstStyle/>
          <a:p>
            <a:r>
              <a:rPr lang="en-IN" sz="2400" dirty="0"/>
              <a:t>Removed Unnamed Column.</a:t>
            </a:r>
          </a:p>
          <a:p>
            <a:r>
              <a:rPr lang="en-IN" sz="2400" dirty="0"/>
              <a:t>Filling the missing values with the Mode Values for the categorical data.</a:t>
            </a:r>
          </a:p>
          <a:p>
            <a:r>
              <a:rPr lang="en-IN" sz="2400" dirty="0"/>
              <a:t>Converting the values from ‘Str’ to int in PriceInLakhs column.</a:t>
            </a:r>
          </a:p>
          <a:p>
            <a:r>
              <a:rPr lang="en-IN" sz="2400" dirty="0"/>
              <a:t>Added a new column – PricePerSqft.</a:t>
            </a:r>
          </a:p>
          <a:p>
            <a:r>
              <a:rPr lang="en-IN" sz="2400" dirty="0"/>
              <a:t>Encoded bike and car parking details.</a:t>
            </a:r>
          </a:p>
        </p:txBody>
      </p:sp>
    </p:spTree>
    <p:extLst>
      <p:ext uri="{BB962C8B-B14F-4D97-AF65-F5344CB8AC3E}">
        <p14:creationId xmlns:p14="http://schemas.microsoft.com/office/powerpoint/2010/main" val="627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9722E-E8F8-6CB4-E988-03DEEC8D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1" y="1317486"/>
            <a:ext cx="11683638" cy="4311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23D41-EA19-423B-88F1-A4A8790DCE43}"/>
              </a:ext>
            </a:extLst>
          </p:cNvPr>
          <p:cNvSpPr txBox="1"/>
          <p:nvPr/>
        </p:nvSpPr>
        <p:spPr>
          <a:xfrm>
            <a:off x="2586317" y="609600"/>
            <a:ext cx="680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E01F26"/>
                </a:solidFill>
              </a:rPr>
              <a:t>CLEANED DATASET</a:t>
            </a:r>
            <a:endParaRPr lang="en-IN" sz="3600" u="sng" dirty="0">
              <a:solidFill>
                <a:srgbClr val="E01F2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AE9BA-2116-D593-C608-DC7335BC15F5}"/>
              </a:ext>
            </a:extLst>
          </p:cNvPr>
          <p:cNvSpPr txBox="1"/>
          <p:nvPr/>
        </p:nvSpPr>
        <p:spPr>
          <a:xfrm>
            <a:off x="254181" y="5786735"/>
            <a:ext cx="10811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  <a:r>
              <a:rPr lang="en-IN" dirty="0"/>
              <a:t>From this Data we have 525 rows and 12 columns in which unnamed column was removed and added an extra column [‘PricePerSqft’], replaced Null values with Mode and Encoded Booleans in Parking Details with Numerical Values [1/0].</a:t>
            </a:r>
          </a:p>
        </p:txBody>
      </p:sp>
    </p:spTree>
    <p:extLst>
      <p:ext uri="{BB962C8B-B14F-4D97-AF65-F5344CB8AC3E}">
        <p14:creationId xmlns:p14="http://schemas.microsoft.com/office/powerpoint/2010/main" val="339785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17E6D10-C1E0-4285-B0A3-911F1AF26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9" y="1163450"/>
            <a:ext cx="6779031" cy="54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07D2CE-051E-91F5-4187-72593915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93" y="206189"/>
            <a:ext cx="8329925" cy="795898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Univariate Analysis on Price 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2F817-BB00-8125-4BEB-130CA4AA3F84}"/>
              </a:ext>
            </a:extLst>
          </p:cNvPr>
          <p:cNvSpPr txBox="1"/>
          <p:nvPr/>
        </p:nvSpPr>
        <p:spPr>
          <a:xfrm>
            <a:off x="7386705" y="1592422"/>
            <a:ext cx="37451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fig, the price for most of the flats lies between </a:t>
            </a:r>
            <a:r>
              <a:rPr lang="en-IN" b="1" u="sng" dirty="0"/>
              <a:t>60L to 80L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u="sng" dirty="0">
                <a:solidFill>
                  <a:srgbClr val="00B050"/>
                </a:solidFill>
              </a:rPr>
              <a:t>Green</a:t>
            </a:r>
            <a:r>
              <a:rPr lang="en-IN" dirty="0"/>
              <a:t> Line represents Median and </a:t>
            </a:r>
            <a:r>
              <a:rPr lang="en-IN" u="sng" dirty="0">
                <a:solidFill>
                  <a:srgbClr val="CC3300"/>
                </a:solidFill>
              </a:rPr>
              <a:t>Red</a:t>
            </a:r>
            <a:r>
              <a:rPr lang="en-IN" dirty="0"/>
              <a:t> line represents the Mean of Flat prices from the dataset. 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911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67ED0E61-7593-CD89-9933-A3196CA4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7" y="1235170"/>
            <a:ext cx="6834393" cy="553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E700213-8985-4210-2C06-07C50BDC2DA7}"/>
              </a:ext>
            </a:extLst>
          </p:cNvPr>
          <p:cNvSpPr txBox="1">
            <a:spLocks/>
          </p:cNvSpPr>
          <p:nvPr/>
        </p:nvSpPr>
        <p:spPr>
          <a:xfrm>
            <a:off x="1647793" y="340660"/>
            <a:ext cx="8329925" cy="7958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solidFill>
                  <a:srgbClr val="FF0000"/>
                </a:solidFill>
              </a:rPr>
              <a:t>Univariate Analysis on Sqft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B450-8428-A1E2-DCAF-4F96F8C736F2}"/>
              </a:ext>
            </a:extLst>
          </p:cNvPr>
          <p:cNvSpPr txBox="1"/>
          <p:nvPr/>
        </p:nvSpPr>
        <p:spPr>
          <a:xfrm>
            <a:off x="7593496" y="1630019"/>
            <a:ext cx="3578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fig, the Sqft for most of the flats lies between </a:t>
            </a:r>
            <a:r>
              <a:rPr lang="en-IN" b="1" u="sng" dirty="0"/>
              <a:t>800 Sqft  to 1200 Sqft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u="sng" dirty="0">
                <a:solidFill>
                  <a:srgbClr val="00B050"/>
                </a:solidFill>
              </a:rPr>
              <a:t>Green</a:t>
            </a:r>
            <a:r>
              <a:rPr lang="en-IN" dirty="0"/>
              <a:t> Line represents Median and </a:t>
            </a:r>
            <a:r>
              <a:rPr lang="en-IN" u="sng" dirty="0">
                <a:solidFill>
                  <a:srgbClr val="CC3300"/>
                </a:solidFill>
              </a:rPr>
              <a:t>Red</a:t>
            </a:r>
            <a:r>
              <a:rPr lang="en-IN" dirty="0"/>
              <a:t> line represents the Mean of the Sqft of a Flats  from the dataset.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01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EFE6DB79-E53C-5EAF-6788-2B93DA5C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" y="1208275"/>
            <a:ext cx="7588554" cy="5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1C324-B6CA-4A3F-4576-2140651F3947}"/>
              </a:ext>
            </a:extLst>
          </p:cNvPr>
          <p:cNvSpPr txBox="1"/>
          <p:nvPr/>
        </p:nvSpPr>
        <p:spPr>
          <a:xfrm>
            <a:off x="3074894" y="322729"/>
            <a:ext cx="616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CITY AND PRICE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A5890-BBB3-EC38-A226-4AA143EE91B1}"/>
              </a:ext>
            </a:extLst>
          </p:cNvPr>
          <p:cNvSpPr txBox="1"/>
          <p:nvPr/>
        </p:nvSpPr>
        <p:spPr>
          <a:xfrm>
            <a:off x="8203095" y="1630018"/>
            <a:ext cx="2809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that the average price of the flats in Hyderabad city is more when compared to other two cities.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68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9E1CE99-5B88-9639-85D2-91B5DF52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" y="1441357"/>
            <a:ext cx="7343215" cy="518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66DCD-5088-8BDF-36E0-11A8518B8028}"/>
              </a:ext>
            </a:extLst>
          </p:cNvPr>
          <p:cNvSpPr txBox="1"/>
          <p:nvPr/>
        </p:nvSpPr>
        <p:spPr>
          <a:xfrm>
            <a:off x="717176" y="609600"/>
            <a:ext cx="1075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ANALYSIS BETWEEN PRICE AND EACH LOCALITY IN HYDERABAD</a:t>
            </a:r>
            <a:endParaRPr lang="en-IN" sz="32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981F6-800A-697A-6F32-D1BFB68416A2}"/>
              </a:ext>
            </a:extLst>
          </p:cNvPr>
          <p:cNvSpPr txBox="1"/>
          <p:nvPr/>
        </p:nvSpPr>
        <p:spPr>
          <a:xfrm>
            <a:off x="8161779" y="1818286"/>
            <a:ext cx="3313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01F26"/>
                </a:solidFill>
              </a:rPr>
              <a:t>Insights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plot, we observed how the prices of  the flats are varying for each locality in Hyderabad City.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</a:t>
            </a:r>
            <a:r>
              <a:rPr lang="en-IN" dirty="0" err="1"/>
              <a:t>Avg</a:t>
            </a:r>
            <a:r>
              <a:rPr lang="en-IN" dirty="0"/>
              <a:t> price of flats are in </a:t>
            </a:r>
            <a:r>
              <a:rPr lang="en-IN" dirty="0" err="1"/>
              <a:t>Jubliee</a:t>
            </a:r>
            <a:r>
              <a:rPr lang="en-IN" dirty="0"/>
              <a:t> Hills Locality.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</a:t>
            </a:r>
            <a:r>
              <a:rPr lang="en-IN" dirty="0" err="1"/>
              <a:t>Avg</a:t>
            </a:r>
            <a:r>
              <a:rPr lang="en-IN" dirty="0"/>
              <a:t> price of flats are in </a:t>
            </a:r>
            <a:r>
              <a:rPr lang="en-IN" dirty="0" err="1"/>
              <a:t>Sanath</a:t>
            </a:r>
            <a:r>
              <a:rPr lang="en-IN" dirty="0"/>
              <a:t> Nagar Locality.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8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1039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Problem Statement:</vt:lpstr>
      <vt:lpstr>PowerPoint Presentation</vt:lpstr>
      <vt:lpstr>Data Cleaning &amp; Data Manipulation Steps</vt:lpstr>
      <vt:lpstr>PowerPoint Presentation</vt:lpstr>
      <vt:lpstr>Univariate Analysis on Price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Kumar Behera</dc:creator>
  <cp:lastModifiedBy>Amrit Kumar Behera</cp:lastModifiedBy>
  <cp:revision>13</cp:revision>
  <dcterms:created xsi:type="dcterms:W3CDTF">2023-07-07T14:00:18Z</dcterms:created>
  <dcterms:modified xsi:type="dcterms:W3CDTF">2023-09-20T07:21:27Z</dcterms:modified>
</cp:coreProperties>
</file>