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presProps" Target="presProps.xml" /><Relationship Id="rId21" Type="http://schemas.openxmlformats.org/officeDocument/2006/relationships/tableStyles" Target="tableStyles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7" y="2505073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3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jp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jp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jp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182176" y="1646067"/>
            <a:ext cx="11698179" cy="2478349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pc="595">
                <a:latin typeface="Noto Sans Sinhala Light"/>
                <a:ea typeface="Noto Sans Sinhala Light"/>
                <a:cs typeface="Noto Sans Sinhala Light"/>
              </a:rPr>
              <a:t>VEHICLE DENT DETECTION</a:t>
            </a:r>
            <a:endParaRPr spc="595">
              <a:latin typeface="Noto Sans Sinhala Light"/>
              <a:ea typeface="Noto Sans Sinhala Light"/>
              <a:cs typeface="Noto Sans Sinhala Light"/>
            </a:endParaRPr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1459266" y="3440097"/>
            <a:ext cx="9144000" cy="384328"/>
          </a:xfrm>
        </p:spPr>
        <p:txBody>
          <a:bodyPr/>
          <a:lstStyle/>
          <a:p>
            <a:pPr>
              <a:defRPr/>
            </a:pPr>
            <a:r>
              <a:rPr lang="en-US" sz="1800"/>
              <a:t>AN INTERNSHIP PROJECT UNDERTAKEN BY </a:t>
            </a:r>
            <a:r>
              <a:rPr lang="en-US" sz="1800" b="1"/>
              <a:t>iNEURON</a:t>
            </a:r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31847" y="851635"/>
            <a:ext cx="1973561" cy="1973561"/>
          </a:xfrm>
          <a:prstGeom prst="rect">
            <a:avLst/>
          </a:prstGeom>
        </p:spPr>
      </p:pic>
      <p:sp>
        <p:nvSpPr>
          <p:cNvPr id="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1847" y="2558154"/>
            <a:ext cx="10515600" cy="1002159"/>
          </a:xfrm>
        </p:spPr>
        <p:txBody>
          <a:bodyPr/>
          <a:lstStyle/>
          <a:p>
            <a:pPr>
              <a:defRPr/>
            </a:pPr>
            <a:r>
              <a:rPr/>
              <a:t>MASK RCNN</a:t>
            </a:r>
            <a:endParaRPr/>
          </a:p>
        </p:txBody>
      </p:sp>
      <p:sp>
        <p:nvSpPr>
          <p:cNvPr id="6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 flipH="0" flipV="0">
            <a:off x="831847" y="3514077"/>
            <a:ext cx="10515600" cy="25755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9965" indent="-349965">
              <a:buFont typeface="Arial"/>
              <a:buChar char="–"/>
              <a:defRPr/>
            </a:pPr>
            <a:r>
              <a:rPr sz="2200"/>
              <a:t>SETTING UP TFOD IN COLAB</a:t>
            </a:r>
            <a:endParaRPr sz="2200"/>
          </a:p>
          <a:p>
            <a:pPr marL="349965" indent="-349965">
              <a:buFont typeface="Arial"/>
              <a:buChar char="–"/>
              <a:defRPr/>
            </a:pPr>
            <a:r>
              <a:rPr sz="2200"/>
              <a:t>TRAINING</a:t>
            </a:r>
            <a:endParaRPr sz="2200"/>
          </a:p>
          <a:p>
            <a:pPr marL="349965" indent="-349965">
              <a:buFont typeface="Arial"/>
              <a:buChar char="–"/>
              <a:defRPr/>
            </a:pPr>
            <a:r>
              <a:rPr sz="2200"/>
              <a:t>INFERENCE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31847" y="990348"/>
            <a:ext cx="1973561" cy="1973561"/>
          </a:xfrm>
          <a:prstGeom prst="rect">
            <a:avLst/>
          </a:prstGeom>
        </p:spPr>
      </p:pic>
      <p:sp>
        <p:nvSpPr>
          <p:cNvPr id="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1847" y="2558154"/>
            <a:ext cx="10515600" cy="1002159"/>
          </a:xfrm>
        </p:spPr>
        <p:txBody>
          <a:bodyPr/>
          <a:lstStyle/>
          <a:p>
            <a:pPr>
              <a:defRPr/>
            </a:pPr>
            <a:r>
              <a:rPr/>
              <a:t>FLASK APPLICATION</a:t>
            </a:r>
            <a:endParaRPr/>
          </a:p>
        </p:txBody>
      </p:sp>
      <p:sp>
        <p:nvSpPr>
          <p:cNvPr id="6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 flipH="0" flipV="0">
            <a:off x="831847" y="3514077"/>
            <a:ext cx="10515600" cy="25755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9965" indent="-349965">
              <a:buFont typeface="Arial"/>
              <a:buChar char="–"/>
              <a:defRPr/>
            </a:pPr>
            <a:r>
              <a:rPr sz="2200"/>
              <a:t>BASIC APPLICATION SETUP</a:t>
            </a:r>
            <a:endParaRPr sz="2200"/>
          </a:p>
          <a:p>
            <a:pPr marL="349965" indent="-349965">
              <a:buFont typeface="Arial"/>
              <a:buChar char="–"/>
              <a:defRPr/>
            </a:pPr>
            <a:r>
              <a:rPr sz="2200"/>
              <a:t>INTEGRATING WITH UNET</a:t>
            </a:r>
            <a:endParaRPr sz="2200"/>
          </a:p>
          <a:p>
            <a:pPr marL="349965" indent="-349965">
              <a:buFont typeface="Arial"/>
              <a:buChar char="–"/>
              <a:defRPr/>
            </a:pPr>
            <a:r>
              <a:rPr sz="2200"/>
              <a:t>DESIGNING PROTOTYPE</a:t>
            </a:r>
            <a:endParaRPr sz="2200"/>
          </a:p>
          <a:p>
            <a:pPr marL="349965" indent="-349965">
              <a:buFont typeface="Arial"/>
              <a:buChar char="–"/>
              <a:defRPr/>
            </a:pPr>
            <a:r>
              <a:rPr sz="2200"/>
              <a:t>IMPLEMENTING THE DESIGN</a:t>
            </a:r>
            <a:endParaRPr sz="2200"/>
          </a:p>
          <a:p>
            <a:pPr marL="349965" indent="-349965">
              <a:buFont typeface="Arial"/>
              <a:buChar char="–"/>
              <a:defRPr/>
            </a:pPr>
            <a:r>
              <a:rPr sz="2200"/>
              <a:t>INTEGRATING MASK RCNN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920288" y="893315"/>
            <a:ext cx="1905118" cy="2001174"/>
          </a:xfrm>
          <a:prstGeom prst="rect">
            <a:avLst/>
          </a:prstGeom>
        </p:spPr>
      </p:pic>
      <p:sp>
        <p:nvSpPr>
          <p:cNvPr id="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1848" y="2558154"/>
            <a:ext cx="10515600" cy="1002159"/>
          </a:xfrm>
        </p:spPr>
        <p:txBody>
          <a:bodyPr/>
          <a:lstStyle/>
          <a:p>
            <a:pPr>
              <a:defRPr/>
            </a:pPr>
            <a:r>
              <a:rPr/>
              <a:t>ROADBLOCKS</a:t>
            </a:r>
            <a:endParaRPr/>
          </a:p>
        </p:txBody>
      </p:sp>
      <p:sp>
        <p:nvSpPr>
          <p:cNvPr id="6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 flipH="0" flipV="0">
            <a:off x="831848" y="3514077"/>
            <a:ext cx="10515600" cy="257557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9965" indent="-349965">
              <a:buFont typeface="Arial"/>
              <a:buChar char="–"/>
              <a:defRPr/>
            </a:pPr>
            <a:r>
              <a:rPr sz="2200"/>
              <a:t>NO DOCUMENTATION</a:t>
            </a:r>
            <a:endParaRPr sz="2200"/>
          </a:p>
          <a:p>
            <a:pPr marL="349965" indent="-349965">
              <a:buFont typeface="Arial"/>
              <a:buChar char="–"/>
              <a:defRPr/>
            </a:pPr>
            <a:r>
              <a:rPr sz="2200"/>
              <a:t>CONFUSING FOLDER STRUCTURE</a:t>
            </a:r>
            <a:endParaRPr sz="2200"/>
          </a:p>
          <a:p>
            <a:pPr marL="349965" indent="-349965">
              <a:buFont typeface="Arial"/>
              <a:buChar char="–"/>
              <a:defRPr/>
            </a:pPr>
            <a:r>
              <a:rPr sz="2200"/>
              <a:t>MISSING DATA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31847" y="990348"/>
            <a:ext cx="1973561" cy="1973561"/>
          </a:xfrm>
          <a:prstGeom prst="rect">
            <a:avLst/>
          </a:prstGeom>
        </p:spPr>
      </p:pic>
      <p:sp>
        <p:nvSpPr>
          <p:cNvPr id="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1847" y="2558154"/>
            <a:ext cx="10515600" cy="1002159"/>
          </a:xfrm>
        </p:spPr>
        <p:txBody>
          <a:bodyPr/>
          <a:lstStyle/>
          <a:p>
            <a:pPr>
              <a:defRPr/>
            </a:pPr>
            <a:r>
              <a:rPr/>
              <a:t>WORKING DEMO</a:t>
            </a:r>
            <a:endParaRPr/>
          </a:p>
        </p:txBody>
      </p:sp>
      <p:sp>
        <p:nvSpPr>
          <p:cNvPr id="6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 flipH="0" flipV="0">
            <a:off x="831847" y="3514077"/>
            <a:ext cx="10515600" cy="25755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748017" y="3862821"/>
            <a:ext cx="1551787" cy="1551787"/>
          </a:xfrm>
          <a:prstGeom prst="rect">
            <a:avLst/>
          </a:prstGeom>
        </p:spPr>
      </p:pic>
      <p:sp>
        <p:nvSpPr>
          <p:cNvPr id="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1848" y="2558154"/>
            <a:ext cx="10515600" cy="1002159"/>
          </a:xfrm>
        </p:spPr>
        <p:txBody>
          <a:bodyPr/>
          <a:lstStyle/>
          <a:p>
            <a:pPr>
              <a:defRPr/>
            </a:pPr>
            <a:r>
              <a:rPr/>
              <a:t>TECHNOLOGIES</a:t>
            </a:r>
            <a:endParaRPr/>
          </a:p>
        </p:txBody>
      </p:sp>
      <p:sp>
        <p:nvSpPr>
          <p:cNvPr id="6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 flipH="0" flipV="0">
            <a:off x="666771" y="5604028"/>
            <a:ext cx="11439247" cy="63808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sz="2400"/>
              <a:t>FLASK FRAMEWORK  TENSORFLOW      GOOGLE COLAB    HTML,CSS,JAVASCRIPT</a:t>
            </a:r>
            <a:endParaRPr sz="2400"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831848" y="904412"/>
            <a:ext cx="1904999" cy="1904999"/>
          </a:xfrm>
          <a:prstGeom prst="rect">
            <a:avLst/>
          </a:prstGeom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1292538" y="3913839"/>
            <a:ext cx="1727987" cy="1542228"/>
          </a:xfrm>
          <a:prstGeom prst="rect">
            <a:avLst/>
          </a:prstGeom>
        </p:spPr>
      </p:pic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6217119" y="3594641"/>
            <a:ext cx="2088146" cy="2088146"/>
          </a:xfrm>
          <a:prstGeom prst="rect">
            <a:avLst/>
          </a:prstGeom>
        </p:spPr>
      </p:pic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flipH="0" flipV="0">
            <a:off x="8387681" y="3654909"/>
            <a:ext cx="3780409" cy="18902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41795" y="360655"/>
            <a:ext cx="3047999" cy="3047999"/>
          </a:xfrm>
          <a:prstGeom prst="rect">
            <a:avLst/>
          </a:prstGeom>
        </p:spPr>
      </p:pic>
      <p:sp>
        <p:nvSpPr>
          <p:cNvPr id="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1848" y="2558154"/>
            <a:ext cx="10515600" cy="1002159"/>
          </a:xfrm>
        </p:spPr>
        <p:txBody>
          <a:bodyPr/>
          <a:lstStyle/>
          <a:p>
            <a:pPr>
              <a:defRPr/>
            </a:pPr>
            <a:r>
              <a:rPr/>
              <a:t>FURTHER IMPROVEMENTS</a:t>
            </a:r>
            <a:endParaRPr/>
          </a:p>
        </p:txBody>
      </p:sp>
      <p:sp>
        <p:nvSpPr>
          <p:cNvPr id="6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 flipH="0" flipV="0">
            <a:off x="831848" y="3514077"/>
            <a:ext cx="10515600" cy="2575571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9965" indent="-349965">
              <a:buFont typeface="Arial"/>
              <a:buChar char="–"/>
              <a:defRPr/>
            </a:pPr>
            <a:r>
              <a:rPr/>
              <a:t>ADDING DETECTRON 2 MODEL TO APPLICATION</a:t>
            </a:r>
            <a:endParaRPr/>
          </a:p>
          <a:p>
            <a:pPr marL="349965" indent="-349965">
              <a:buFont typeface="Arial"/>
              <a:buChar char="–"/>
              <a:defRPr/>
            </a:pPr>
            <a:r>
              <a:rPr/>
              <a:t>MORE MODELS</a:t>
            </a:r>
            <a:endParaRPr/>
          </a:p>
          <a:p>
            <a:pPr marL="750015" lvl="1" indent="-349965">
              <a:buFont typeface="Arial"/>
              <a:buChar char="–"/>
              <a:defRPr/>
            </a:pPr>
            <a:r>
              <a:rPr/>
              <a:t>YOLO ACT</a:t>
            </a:r>
            <a:endParaRPr/>
          </a:p>
          <a:p>
            <a:pPr marL="750015" lvl="1" indent="-349965">
              <a:buFont typeface="Arial"/>
              <a:buChar char="–"/>
              <a:defRPr/>
            </a:pPr>
            <a:r>
              <a:rPr/>
              <a:t>UNET++</a:t>
            </a:r>
            <a:endParaRPr/>
          </a:p>
          <a:p>
            <a:pPr marL="349965" lvl="0" indent="-349965">
              <a:buFont typeface="Arial"/>
              <a:buChar char="–"/>
              <a:defRPr/>
            </a:pPr>
            <a:r>
              <a:rPr/>
              <a:t>MORE ANNOTATED DATA</a:t>
            </a:r>
            <a:endParaRPr/>
          </a:p>
          <a:p>
            <a:pPr marL="349965" lvl="0" indent="-349965">
              <a:buFont typeface="Arial"/>
              <a:buChar char="–"/>
              <a:defRPr/>
            </a:pPr>
            <a:r>
              <a:rPr/>
              <a:t>BETTER DATA VARIANCE</a:t>
            </a:r>
            <a:endParaRPr/>
          </a:p>
          <a:p>
            <a:pPr marL="349965" lvl="0" indent="-349965">
              <a:buFont typeface="Arial"/>
              <a:buChar char="–"/>
              <a:defRPr/>
            </a:pPr>
            <a:r>
              <a:rPr/>
              <a:t>PRODUCTIONIZING THE APPLICATION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1848" y="2558154"/>
            <a:ext cx="10515600" cy="1002159"/>
          </a:xfrm>
        </p:spPr>
        <p:txBody>
          <a:bodyPr/>
          <a:lstStyle/>
          <a:p>
            <a:pPr>
              <a:defRPr/>
            </a:pPr>
            <a:r>
              <a:rPr/>
              <a:t>QUESTIONS?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 flipH="0" flipV="0">
            <a:off x="831848" y="3514077"/>
            <a:ext cx="10515600" cy="257557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1848" y="2558154"/>
            <a:ext cx="10515600" cy="1002159"/>
          </a:xfrm>
        </p:spPr>
        <p:txBody>
          <a:bodyPr/>
          <a:lstStyle/>
          <a:p>
            <a:pPr>
              <a:defRPr/>
            </a:pPr>
            <a:r>
              <a:rPr/>
              <a:t>THANK YOU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 flipH="0" flipV="0">
            <a:off x="831848" y="3514077"/>
            <a:ext cx="10515600" cy="257557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1849" y="2539660"/>
            <a:ext cx="10515600" cy="1011406"/>
          </a:xfrm>
        </p:spPr>
        <p:txBody>
          <a:bodyPr/>
          <a:lstStyle/>
          <a:p>
            <a:pPr>
              <a:defRPr/>
            </a:pPr>
            <a:r>
              <a:rPr/>
              <a:t>PROBLEM STATEMENT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 flipH="0" flipV="0">
            <a:off x="831849" y="3588058"/>
            <a:ext cx="10515600" cy="2501591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DEVICE A DEEP NEURAL NETWORK MODEL</a:t>
            </a:r>
            <a:endParaRPr/>
          </a:p>
          <a:p>
            <a:pPr>
              <a:defRPr/>
            </a:pPr>
            <a:r>
              <a:rPr/>
              <a:t>CLASSIFICATION TASK</a:t>
            </a:r>
            <a:endParaRPr/>
          </a:p>
          <a:p>
            <a:pPr>
              <a:defRPr/>
            </a:pPr>
            <a:r>
              <a:rPr/>
              <a:t>DETECT</a:t>
            </a:r>
            <a:endParaRPr/>
          </a:p>
          <a:p>
            <a:pPr marL="305908" indent="-305908">
              <a:buFont typeface="Arial"/>
              <a:buChar char="–"/>
              <a:defRPr/>
            </a:pPr>
            <a:r>
              <a:rPr/>
              <a:t>DENT</a:t>
            </a:r>
            <a:endParaRPr/>
          </a:p>
          <a:p>
            <a:pPr marL="305908" indent="-305908">
              <a:buFont typeface="Arial"/>
              <a:buChar char="–"/>
              <a:defRPr/>
            </a:pPr>
            <a:r>
              <a:rPr/>
              <a:t>SCRATCH</a:t>
            </a:r>
            <a:endParaRPr/>
          </a:p>
          <a:p>
            <a:pPr marL="305908" indent="-305908">
              <a:buFont typeface="Arial"/>
              <a:buChar char="–"/>
              <a:defRPr/>
            </a:pPr>
            <a:r>
              <a:rPr/>
              <a:t>DAMAGE</a:t>
            </a: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31848" y="1067177"/>
            <a:ext cx="1634954" cy="16349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1848" y="2539659"/>
            <a:ext cx="10515600" cy="1011405"/>
          </a:xfrm>
        </p:spPr>
        <p:txBody>
          <a:bodyPr/>
          <a:lstStyle/>
          <a:p>
            <a:pPr>
              <a:defRPr/>
            </a:pPr>
            <a:r>
              <a:rPr lang="en-US" sz="60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PREVIOUS FINIDNGS 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 flipH="0" flipV="0">
            <a:off x="831848" y="3588057"/>
            <a:ext cx="10515600" cy="2501590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9965" indent="-349965">
              <a:buFont typeface="Arial"/>
              <a:buChar char="–"/>
              <a:defRPr/>
            </a:pPr>
            <a:r>
              <a:rPr sz="2200"/>
              <a:t>DATA COLLECTION</a:t>
            </a:r>
            <a:endParaRPr sz="2200"/>
          </a:p>
          <a:p>
            <a:pPr marL="349965" indent="-349965">
              <a:buFont typeface="Arial"/>
              <a:buChar char="–"/>
              <a:defRPr/>
            </a:pPr>
            <a:r>
              <a:rPr sz="2200"/>
              <a:t>TENSORFLOW 1 EXPERIENCE</a:t>
            </a:r>
            <a:endParaRPr sz="2200"/>
          </a:p>
          <a:p>
            <a:pPr marL="349965" indent="-349965">
              <a:buFont typeface="Arial"/>
              <a:buChar char="–"/>
              <a:defRPr/>
            </a:pPr>
            <a:r>
              <a:rPr sz="2200"/>
              <a:t>DETECTRON 2 MODEL</a:t>
            </a:r>
            <a:endParaRPr sz="2200"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80440" y="333374"/>
            <a:ext cx="2266949" cy="23812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1849" y="2558156"/>
            <a:ext cx="10515600" cy="1002159"/>
          </a:xfrm>
        </p:spPr>
        <p:txBody>
          <a:bodyPr/>
          <a:lstStyle/>
          <a:p>
            <a:pPr>
              <a:defRPr/>
            </a:pPr>
            <a:r>
              <a:rPr/>
              <a:t>OUR APPROACH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 flipH="0" flipV="0">
            <a:off x="831849" y="3514077"/>
            <a:ext cx="10515600" cy="257557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9965" indent="-349965">
              <a:buFont typeface="Arial"/>
              <a:buChar char="–"/>
              <a:defRPr/>
            </a:pPr>
            <a:r>
              <a:rPr sz="2200"/>
              <a:t>SUB-TEAM FOR DIFFERENT MODELS</a:t>
            </a:r>
            <a:endParaRPr sz="2200"/>
          </a:p>
          <a:p>
            <a:pPr marL="349965" indent="-349965">
              <a:buFont typeface="Arial"/>
              <a:buChar char="–"/>
              <a:defRPr/>
            </a:pPr>
            <a:r>
              <a:rPr sz="2200"/>
              <a:t>DOCUMENT THE FINDINGS</a:t>
            </a:r>
            <a:endParaRPr sz="2200"/>
          </a:p>
          <a:p>
            <a:pPr marL="349965" indent="-349965">
              <a:buFont typeface="Arial"/>
              <a:buChar char="–"/>
              <a:defRPr/>
            </a:pPr>
            <a:r>
              <a:rPr sz="2200"/>
              <a:t>TRI-WEEKLY MEETINGS</a:t>
            </a:r>
            <a:endParaRPr sz="2200"/>
          </a:p>
          <a:p>
            <a:pPr marL="349965" indent="-349965">
              <a:buFont typeface="Arial"/>
              <a:buChar char="–"/>
              <a:defRPr/>
            </a:pPr>
            <a:endParaRPr sz="2200"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31848" y="1045834"/>
            <a:ext cx="1588776" cy="15887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34660" y="677985"/>
            <a:ext cx="2266949" cy="2381249"/>
          </a:xfrm>
          <a:prstGeom prst="rect">
            <a:avLst/>
          </a:prstGeom>
        </p:spPr>
      </p:pic>
      <p:sp>
        <p:nvSpPr>
          <p:cNvPr id="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1848" y="2558154"/>
            <a:ext cx="10515600" cy="1002159"/>
          </a:xfrm>
        </p:spPr>
        <p:txBody>
          <a:bodyPr/>
          <a:lstStyle/>
          <a:p>
            <a:pPr>
              <a:defRPr/>
            </a:pPr>
            <a:r>
              <a:rPr/>
              <a:t>TASKS</a:t>
            </a:r>
            <a:endParaRPr/>
          </a:p>
        </p:txBody>
      </p:sp>
      <p:sp>
        <p:nvSpPr>
          <p:cNvPr id="6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 flipH="0" flipV="0">
            <a:off x="831848" y="3514077"/>
            <a:ext cx="5346475" cy="2575571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9965" indent="-349965">
              <a:buFont typeface="Arial"/>
              <a:buChar char="–"/>
              <a:defRPr/>
            </a:pPr>
            <a:r>
              <a:rPr sz="2200"/>
              <a:t>RESEARCH ON SEPARATE MODELS</a:t>
            </a:r>
            <a:endParaRPr sz="2200"/>
          </a:p>
          <a:p>
            <a:pPr marL="750015" lvl="1" indent="-349965">
              <a:buFont typeface="Arial"/>
              <a:buChar char="–"/>
              <a:defRPr/>
            </a:pPr>
            <a:r>
              <a:rPr sz="2200"/>
              <a:t>YOLO ACT</a:t>
            </a:r>
            <a:endParaRPr sz="2200"/>
          </a:p>
          <a:p>
            <a:pPr marL="750015" lvl="1" indent="-349965">
              <a:buFont typeface="Arial"/>
              <a:buChar char="–"/>
              <a:defRPr/>
            </a:pPr>
            <a:r>
              <a:rPr sz="2200"/>
              <a:t>UNET</a:t>
            </a:r>
            <a:endParaRPr sz="2200"/>
          </a:p>
          <a:p>
            <a:pPr marL="750015" lvl="1" indent="-349965">
              <a:buFont typeface="Arial"/>
              <a:buChar char="–"/>
              <a:defRPr/>
            </a:pPr>
            <a:r>
              <a:rPr sz="2200"/>
              <a:t>MASK RCNN</a:t>
            </a:r>
            <a:endParaRPr sz="2200"/>
          </a:p>
          <a:p>
            <a:pPr marL="349965" lvl="0" indent="-349965">
              <a:buFont typeface="Arial"/>
              <a:buChar char="–"/>
              <a:defRPr/>
            </a:pPr>
            <a:r>
              <a:rPr sz="2200"/>
              <a:t>DOCUMENTATION</a:t>
            </a:r>
            <a:endParaRPr sz="2200"/>
          </a:p>
          <a:p>
            <a:pPr marL="349965" lvl="0" indent="-349965">
              <a:buFont typeface="Arial"/>
              <a:buChar char="–"/>
              <a:defRPr/>
            </a:pPr>
            <a:r>
              <a:rPr sz="2200"/>
              <a:t>RE-ORDER FOLDER STRUCTURE</a:t>
            </a:r>
            <a:endParaRPr sz="2200"/>
          </a:p>
        </p:txBody>
      </p:sp>
      <p:sp>
        <p:nvSpPr>
          <p:cNvPr id="7" name="Text Placeholder 2" hidden="0"/>
          <p:cNvSpPr>
            <a:spLocks noGrp="1"/>
          </p:cNvSpPr>
          <p:nvPr isPhoto="0" userDrawn="0"/>
        </p:nvSpPr>
        <p:spPr bwMode="auto">
          <a:xfrm flipH="0" flipV="0">
            <a:off x="6435876" y="3514077"/>
            <a:ext cx="5346475" cy="2575571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lstStyle>
            <a:lvl1pPr marL="0" indent="0" algn="l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965" lvl="0" indent="-349965">
              <a:buFont typeface="Arial"/>
              <a:buChar char="–"/>
              <a:defRPr/>
            </a:pPr>
            <a:r>
              <a:rPr lang="en-US" sz="22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DATA CONVERSION</a:t>
            </a:r>
            <a:endParaRPr sz="2200"/>
          </a:p>
          <a:p>
            <a:pPr marL="349965" lvl="0" indent="-349965">
              <a:buFont typeface="Arial"/>
              <a:buChar char="–"/>
              <a:defRPr/>
            </a:pPr>
            <a:r>
              <a:rPr sz="2200"/>
              <a:t>FLASK BACKEND</a:t>
            </a:r>
            <a:endParaRPr sz="2200"/>
          </a:p>
          <a:p>
            <a:pPr marL="349965" lvl="0" indent="-349965">
              <a:buFont typeface="Arial"/>
              <a:buChar char="–"/>
              <a:defRPr/>
            </a:pPr>
            <a:r>
              <a:rPr sz="2200"/>
              <a:t>USER INTERFACE</a:t>
            </a:r>
            <a:endParaRPr sz="2200"/>
          </a:p>
          <a:p>
            <a:pPr marL="349965" lvl="0" indent="-349965">
              <a:buFont typeface="Arial"/>
              <a:buChar char="–"/>
              <a:defRPr/>
            </a:pPr>
            <a:r>
              <a:rPr sz="2200"/>
              <a:t>MODEL IMPLEMENTATION AND TRAINING</a:t>
            </a:r>
            <a:endParaRPr sz="2200"/>
          </a:p>
          <a:p>
            <a:pPr marL="349965" lvl="0" indent="-349965">
              <a:buFont typeface="Arial"/>
              <a:buChar char="–"/>
              <a:defRPr/>
            </a:pPr>
            <a:r>
              <a:rPr sz="2200"/>
              <a:t>INTEGRATING MODEL WITH USER INTERFACE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31847" y="866179"/>
            <a:ext cx="1998430" cy="1998430"/>
          </a:xfrm>
          <a:prstGeom prst="rect">
            <a:avLst/>
          </a:prstGeom>
        </p:spPr>
      </p:pic>
      <p:sp>
        <p:nvSpPr>
          <p:cNvPr id="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1848" y="2558154"/>
            <a:ext cx="10515600" cy="1002159"/>
          </a:xfrm>
        </p:spPr>
        <p:txBody>
          <a:bodyPr/>
          <a:lstStyle/>
          <a:p>
            <a:pPr>
              <a:defRPr/>
            </a:pPr>
            <a:r>
              <a:rPr/>
              <a:t>DOCUMENTATION</a:t>
            </a:r>
            <a:endParaRPr/>
          </a:p>
        </p:txBody>
      </p:sp>
      <p:sp>
        <p:nvSpPr>
          <p:cNvPr id="6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 flipH="0" flipV="0">
            <a:off x="831847" y="3514077"/>
            <a:ext cx="10811792" cy="3042451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60000" lnSpcReduction="8000"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27936" indent="-327936">
              <a:buFont typeface="Arial"/>
              <a:buChar char="–"/>
              <a:defRPr/>
            </a:pPr>
            <a:r>
              <a:rPr sz="3600"/>
              <a:t>NO PREVIOUS DOCUMENTATION</a:t>
            </a:r>
            <a:endParaRPr sz="3600"/>
          </a:p>
          <a:p>
            <a:pPr marL="327936" indent="-327936">
              <a:buFont typeface="Arial"/>
              <a:buChar char="–"/>
              <a:defRPr/>
            </a:pPr>
            <a:r>
              <a:rPr sz="3600"/>
              <a:t>NO DOCUMENTATION OF IPYNB NOTEBOOKS</a:t>
            </a:r>
            <a:endParaRPr sz="3600"/>
          </a:p>
          <a:p>
            <a:pPr marL="327936" indent="-327936">
              <a:buFont typeface="Arial"/>
              <a:buChar char="–"/>
              <a:defRPr/>
            </a:pPr>
            <a:r>
              <a:rPr sz="3600"/>
              <a:t>KNOWLDEGE TRANSFER</a:t>
            </a:r>
            <a:endParaRPr sz="3600"/>
          </a:p>
          <a:p>
            <a:pPr marL="327936" indent="-327936">
              <a:buFont typeface="Arial"/>
              <a:buChar char="–"/>
              <a:defRPr/>
            </a:pPr>
            <a:r>
              <a:rPr sz="3600"/>
              <a:t>UNDERSTAND HLD AND LLD</a:t>
            </a:r>
            <a:endParaRPr sz="3600"/>
          </a:p>
          <a:p>
            <a:pPr marL="327936" indent="-327936">
              <a:buFont typeface="Arial"/>
              <a:buChar char="–"/>
              <a:defRPr/>
            </a:pPr>
            <a:r>
              <a:rPr sz="3600"/>
              <a:t>UNDERSTANDING DATASET</a:t>
            </a:r>
            <a:endParaRPr sz="3600"/>
          </a:p>
          <a:p>
            <a:pPr marL="327936" indent="-327936">
              <a:buFont typeface="Arial"/>
              <a:buChar char="–"/>
              <a:defRPr/>
            </a:pPr>
            <a:r>
              <a:rPr sz="3600"/>
              <a:t>UNDERSTANDING FOLDER STRUCTURE OF GITHUB REPO AND GITHUB REPO</a:t>
            </a:r>
            <a:endParaRPr sz="3600"/>
          </a:p>
          <a:p>
            <a:pPr marL="327936" indent="-327936">
              <a:buFont typeface="Arial"/>
              <a:buChar char="–"/>
              <a:defRPr/>
            </a:pPr>
            <a:r>
              <a:rPr sz="3600"/>
              <a:t>DOCUMENT THE ABOVE FINDINGS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31847" y="990348"/>
            <a:ext cx="1973561" cy="1973561"/>
          </a:xfrm>
          <a:prstGeom prst="rect">
            <a:avLst/>
          </a:prstGeom>
        </p:spPr>
      </p:pic>
      <p:sp>
        <p:nvSpPr>
          <p:cNvPr id="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1847" y="2558154"/>
            <a:ext cx="10515600" cy="1002159"/>
          </a:xfrm>
        </p:spPr>
        <p:txBody>
          <a:bodyPr/>
          <a:lstStyle/>
          <a:p>
            <a:pPr>
              <a:defRPr/>
            </a:pPr>
            <a:r>
              <a:rPr/>
              <a:t>FOLDER RESTRUCTURING</a:t>
            </a:r>
            <a:endParaRPr/>
          </a:p>
        </p:txBody>
      </p:sp>
      <p:sp>
        <p:nvSpPr>
          <p:cNvPr id="6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 flipH="0" flipV="0">
            <a:off x="831847" y="3514077"/>
            <a:ext cx="10515600" cy="25755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9965" indent="-349965">
              <a:buFont typeface="Arial"/>
              <a:buChar char="–"/>
              <a:defRPr/>
            </a:pPr>
            <a:r>
              <a:rPr sz="2200"/>
              <a:t>NO STRUCTURE WAS FOLLOWED ON GITHUB REPO</a:t>
            </a:r>
            <a:endParaRPr sz="2200"/>
          </a:p>
          <a:p>
            <a:pPr marL="349965" indent="-349965">
              <a:buFont typeface="Arial"/>
              <a:buChar char="–"/>
              <a:defRPr/>
            </a:pPr>
            <a:r>
              <a:rPr sz="2200"/>
              <a:t>VAGUE STRUCTURE IN GOOGLE DRIVE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31847" y="990348"/>
            <a:ext cx="1973561" cy="1973561"/>
          </a:xfrm>
          <a:prstGeom prst="rect">
            <a:avLst/>
          </a:prstGeom>
        </p:spPr>
      </p:pic>
      <p:sp>
        <p:nvSpPr>
          <p:cNvPr id="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1847" y="2558154"/>
            <a:ext cx="10515600" cy="1002159"/>
          </a:xfrm>
        </p:spPr>
        <p:txBody>
          <a:bodyPr/>
          <a:lstStyle/>
          <a:p>
            <a:pPr>
              <a:defRPr/>
            </a:pPr>
            <a:r>
              <a:rPr/>
              <a:t>DATA CONVERSION</a:t>
            </a:r>
            <a:endParaRPr/>
          </a:p>
        </p:txBody>
      </p:sp>
      <p:sp>
        <p:nvSpPr>
          <p:cNvPr id="6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 flipH="0" flipV="0">
            <a:off x="831847" y="3514077"/>
            <a:ext cx="10515600" cy="2575570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9965" indent="-349965">
              <a:buFont typeface="Arial"/>
              <a:buChar char="–"/>
              <a:defRPr/>
            </a:pPr>
            <a:r>
              <a:rPr sz="2200"/>
              <a:t>DATA WAS PRESENT IN JSON FORMAT</a:t>
            </a:r>
            <a:endParaRPr sz="2200"/>
          </a:p>
          <a:p>
            <a:pPr marL="349965" indent="-349965">
              <a:buFont typeface="Arial"/>
              <a:buChar char="–"/>
              <a:defRPr/>
            </a:pPr>
            <a:r>
              <a:rPr sz="2200"/>
              <a:t>PREPROCESSING DATA TO BE FIT FOR ANY MODEL</a:t>
            </a:r>
            <a:endParaRPr sz="2200"/>
          </a:p>
          <a:p>
            <a:pPr marL="349965" indent="-349965">
              <a:buFont typeface="Arial"/>
              <a:buChar char="–"/>
              <a:defRPr/>
            </a:pPr>
            <a:r>
              <a:rPr sz="2200"/>
              <a:t>SCRIPTS TO CONVERT ANY ANNOTATED DATA TO:</a:t>
            </a:r>
            <a:endParaRPr sz="2200"/>
          </a:p>
          <a:p>
            <a:pPr marL="750015" lvl="1" indent="-349965">
              <a:buFont typeface="Arial"/>
              <a:buChar char="–"/>
              <a:defRPr/>
            </a:pPr>
            <a:r>
              <a:rPr sz="2200"/>
              <a:t>UNET FORMAT</a:t>
            </a:r>
            <a:endParaRPr sz="2200"/>
          </a:p>
          <a:p>
            <a:pPr marL="750015" lvl="1" indent="-349965">
              <a:buFont typeface="Arial"/>
              <a:buChar char="–"/>
              <a:defRPr/>
            </a:pPr>
            <a:r>
              <a:rPr sz="2200"/>
              <a:t>MASK RCNN FORMAT</a:t>
            </a:r>
            <a:endParaRPr sz="2200"/>
          </a:p>
          <a:p>
            <a:pPr marL="349965" lvl="0" indent="-349965">
              <a:buFont typeface="Arial"/>
              <a:buChar char="–"/>
              <a:defRPr/>
            </a:pPr>
            <a:r>
              <a:rPr sz="2200"/>
              <a:t>SEPARATE IMAGE AND ANNOTATION DATA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31847" y="851635"/>
            <a:ext cx="1973561" cy="1973561"/>
          </a:xfrm>
          <a:prstGeom prst="rect">
            <a:avLst/>
          </a:prstGeom>
        </p:spPr>
      </p:pic>
      <p:sp>
        <p:nvSpPr>
          <p:cNvPr id="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1847" y="2558154"/>
            <a:ext cx="10515600" cy="1002159"/>
          </a:xfrm>
        </p:spPr>
        <p:txBody>
          <a:bodyPr/>
          <a:lstStyle/>
          <a:p>
            <a:pPr>
              <a:defRPr/>
            </a:pPr>
            <a:r>
              <a:rPr/>
              <a:t>UNET</a:t>
            </a:r>
            <a:endParaRPr/>
          </a:p>
        </p:txBody>
      </p:sp>
      <p:sp>
        <p:nvSpPr>
          <p:cNvPr id="6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 flipH="0" flipV="0">
            <a:off x="831847" y="3514077"/>
            <a:ext cx="10515600" cy="25755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9965" indent="-349965">
              <a:buFont typeface="Arial"/>
              <a:buChar char="–"/>
              <a:defRPr/>
            </a:pPr>
            <a:r>
              <a:rPr sz="2200"/>
              <a:t>IMPLEMENTING UNET MODEL</a:t>
            </a:r>
            <a:endParaRPr sz="2200"/>
          </a:p>
          <a:p>
            <a:pPr marL="349965" indent="-349965">
              <a:buFont typeface="Arial"/>
              <a:buChar char="–"/>
              <a:defRPr/>
            </a:pPr>
            <a:r>
              <a:rPr sz="2200"/>
              <a:t>TRAINING ON PRESENT DATASET</a:t>
            </a:r>
            <a:endParaRPr sz="2200"/>
          </a:p>
          <a:p>
            <a:pPr marL="349965" lvl="0" indent="-349965">
              <a:buFont typeface="Arial"/>
              <a:buChar char="–"/>
              <a:defRPr/>
            </a:pPr>
            <a:r>
              <a:rPr sz="2200"/>
              <a:t>HYPERPARAMETER TUNING</a:t>
            </a:r>
            <a:endParaRPr sz="2200"/>
          </a:p>
          <a:p>
            <a:pPr marL="750015" lvl="1" indent="-349965">
              <a:buFont typeface="Arial"/>
              <a:buChar char="–"/>
              <a:defRPr/>
            </a:pPr>
            <a:r>
              <a:rPr sz="2200"/>
              <a:t>LEARNING RATE</a:t>
            </a:r>
            <a:endParaRPr sz="2200"/>
          </a:p>
          <a:p>
            <a:pPr marL="750015" lvl="1" indent="-349965">
              <a:buFont typeface="Arial"/>
              <a:buChar char="–"/>
              <a:defRPr/>
            </a:pPr>
            <a:r>
              <a:rPr sz="2200"/>
              <a:t>OPTIMIZERS</a:t>
            </a:r>
            <a:endParaRPr sz="2200"/>
          </a:p>
          <a:p>
            <a:pPr marL="750015" lvl="1" indent="-349965">
              <a:buFont typeface="Arial"/>
              <a:buChar char="–"/>
              <a:defRPr/>
            </a:pPr>
            <a:r>
              <a:rPr sz="2200"/>
              <a:t>REDUCING LR ON FLY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ONLYOFFICE/6.2.0.148</Application>
  <DocSecurity>0</DocSecurity>
  <PresentationFormat>Widescreen</PresentationFormat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3</cp:revision>
  <dcterms:created xsi:type="dcterms:W3CDTF">2012-12-03T06:56:55Z</dcterms:created>
  <dcterms:modified xsi:type="dcterms:W3CDTF">2021-04-09T08:16:57Z</dcterms:modified>
  <cp:category/>
  <cp:contentStatus/>
  <cp:version/>
</cp:coreProperties>
</file>