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0" r:id="rId4"/>
    <p:sldId id="261" r:id="rId5"/>
    <p:sldId id="257" r:id="rId6"/>
    <p:sldId id="258" r:id="rId7"/>
    <p:sldId id="259"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41" autoAdjust="0"/>
    <p:restoredTop sz="94660"/>
  </p:normalViewPr>
  <p:slideViewPr>
    <p:cSldViewPr snapToGrid="0">
      <p:cViewPr varScale="1">
        <p:scale>
          <a:sx n="126" d="100"/>
          <a:sy n="126" d="100"/>
        </p:scale>
        <p:origin x="23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B42A5-8476-485D-8D3D-100D1FA6DF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65740C-C091-4D89-8139-3FAE5C0025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4351AD-15EF-4746-A6A1-814892864ED0}"/>
              </a:ext>
            </a:extLst>
          </p:cNvPr>
          <p:cNvSpPr>
            <a:spLocks noGrp="1"/>
          </p:cNvSpPr>
          <p:nvPr>
            <p:ph type="dt" sz="half" idx="10"/>
          </p:nvPr>
        </p:nvSpPr>
        <p:spPr/>
        <p:txBody>
          <a:bodyPr/>
          <a:lstStyle/>
          <a:p>
            <a:fld id="{A2050751-72FB-4268-8CF0-65061A8511BC}" type="datetimeFigureOut">
              <a:rPr lang="en-US" smtClean="0"/>
              <a:t>8/8/21</a:t>
            </a:fld>
            <a:endParaRPr lang="en-US" dirty="0"/>
          </a:p>
        </p:txBody>
      </p:sp>
      <p:sp>
        <p:nvSpPr>
          <p:cNvPr id="5" name="Footer Placeholder 4">
            <a:extLst>
              <a:ext uri="{FF2B5EF4-FFF2-40B4-BE49-F238E27FC236}">
                <a16:creationId xmlns:a16="http://schemas.microsoft.com/office/drawing/2014/main" id="{E9666D35-885F-47FB-823F-088E15657D2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A02D871-A3AC-45D1-8278-3623B3C63C1A}"/>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777138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68085-4BBF-4089-B751-74725B34F6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5CB7A1-E0B7-4670-AF96-98A0146AF6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636B5C-D985-4B0A-BBEE-D702232EF9EC}"/>
              </a:ext>
            </a:extLst>
          </p:cNvPr>
          <p:cNvSpPr>
            <a:spLocks noGrp="1"/>
          </p:cNvSpPr>
          <p:nvPr>
            <p:ph type="dt" sz="half" idx="10"/>
          </p:nvPr>
        </p:nvSpPr>
        <p:spPr/>
        <p:txBody>
          <a:bodyPr/>
          <a:lstStyle/>
          <a:p>
            <a:fld id="{A2050751-72FB-4268-8CF0-65061A8511BC}" type="datetimeFigureOut">
              <a:rPr lang="en-US" smtClean="0"/>
              <a:t>8/8/21</a:t>
            </a:fld>
            <a:endParaRPr lang="en-US" dirty="0"/>
          </a:p>
        </p:txBody>
      </p:sp>
      <p:sp>
        <p:nvSpPr>
          <p:cNvPr id="5" name="Footer Placeholder 4">
            <a:extLst>
              <a:ext uri="{FF2B5EF4-FFF2-40B4-BE49-F238E27FC236}">
                <a16:creationId xmlns:a16="http://schemas.microsoft.com/office/drawing/2014/main" id="{D3CE1F86-DD19-405D-91E0-3EB6CB64B0D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4DF193-888F-41BF-AEA0-9992776E3A0E}"/>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612848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AD300A-3347-4F53-AEF7-6AA703C54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AB78A6-62D7-4742-BFDE-C88A20351E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859BF4-E9EE-44AE-AE87-30006F5979C0}"/>
              </a:ext>
            </a:extLst>
          </p:cNvPr>
          <p:cNvSpPr>
            <a:spLocks noGrp="1"/>
          </p:cNvSpPr>
          <p:nvPr>
            <p:ph type="dt" sz="half" idx="10"/>
          </p:nvPr>
        </p:nvSpPr>
        <p:spPr/>
        <p:txBody>
          <a:bodyPr/>
          <a:lstStyle/>
          <a:p>
            <a:fld id="{A2050751-72FB-4268-8CF0-65061A8511BC}" type="datetimeFigureOut">
              <a:rPr lang="en-US" smtClean="0"/>
              <a:t>8/8/21</a:t>
            </a:fld>
            <a:endParaRPr lang="en-US" dirty="0"/>
          </a:p>
        </p:txBody>
      </p:sp>
      <p:sp>
        <p:nvSpPr>
          <p:cNvPr id="5" name="Footer Placeholder 4">
            <a:extLst>
              <a:ext uri="{FF2B5EF4-FFF2-40B4-BE49-F238E27FC236}">
                <a16:creationId xmlns:a16="http://schemas.microsoft.com/office/drawing/2014/main" id="{1EF06AF3-63CB-4CD1-951B-1E3D50BBD60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49328F3-596A-424C-A81F-8EAF4C41A8C1}"/>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248118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6C4CA-36B2-448F-9BC6-7F004234A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BB27FD-FCA1-4716-B336-25B47F3BAE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B6A13-7C28-4942-A2E6-25A10C2759B6}"/>
              </a:ext>
            </a:extLst>
          </p:cNvPr>
          <p:cNvSpPr>
            <a:spLocks noGrp="1"/>
          </p:cNvSpPr>
          <p:nvPr>
            <p:ph type="dt" sz="half" idx="10"/>
          </p:nvPr>
        </p:nvSpPr>
        <p:spPr/>
        <p:txBody>
          <a:bodyPr/>
          <a:lstStyle/>
          <a:p>
            <a:fld id="{A2050751-72FB-4268-8CF0-65061A8511BC}" type="datetimeFigureOut">
              <a:rPr lang="en-US" smtClean="0"/>
              <a:t>8/8/21</a:t>
            </a:fld>
            <a:endParaRPr lang="en-US" dirty="0"/>
          </a:p>
        </p:txBody>
      </p:sp>
      <p:sp>
        <p:nvSpPr>
          <p:cNvPr id="5" name="Footer Placeholder 4">
            <a:extLst>
              <a:ext uri="{FF2B5EF4-FFF2-40B4-BE49-F238E27FC236}">
                <a16:creationId xmlns:a16="http://schemas.microsoft.com/office/drawing/2014/main" id="{25E4D9E6-D909-499B-9AFF-84E77C89339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4DE9F9-55DA-4F55-9DBB-D64EB872C84C}"/>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71566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009ED-C71D-4CD1-9080-D81787AC9C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923D17-D231-4DFD-8099-EBD9C1BE1C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83DC93-8D43-4E49-A7D2-4F34C09B1508}"/>
              </a:ext>
            </a:extLst>
          </p:cNvPr>
          <p:cNvSpPr>
            <a:spLocks noGrp="1"/>
          </p:cNvSpPr>
          <p:nvPr>
            <p:ph type="dt" sz="half" idx="10"/>
          </p:nvPr>
        </p:nvSpPr>
        <p:spPr/>
        <p:txBody>
          <a:bodyPr/>
          <a:lstStyle/>
          <a:p>
            <a:fld id="{A2050751-72FB-4268-8CF0-65061A8511BC}" type="datetimeFigureOut">
              <a:rPr lang="en-US" smtClean="0"/>
              <a:t>8/8/21</a:t>
            </a:fld>
            <a:endParaRPr lang="en-US" dirty="0"/>
          </a:p>
        </p:txBody>
      </p:sp>
      <p:sp>
        <p:nvSpPr>
          <p:cNvPr id="5" name="Footer Placeholder 4">
            <a:extLst>
              <a:ext uri="{FF2B5EF4-FFF2-40B4-BE49-F238E27FC236}">
                <a16:creationId xmlns:a16="http://schemas.microsoft.com/office/drawing/2014/main" id="{0CF79BE1-99AA-4F51-AD66-157D2B5420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A5BDDB-AAEA-4564-B1A6-C7C1218081C4}"/>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62279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1DEA3-2B83-4D44-99EE-4AC7E322BC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1E0E4E-C29F-4BD6-8A44-D4B989BF04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5BC569-8ACA-498D-BEA7-AFA3CAF7E8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FED576-528B-47C3-B5CB-ABCC866AA7BD}"/>
              </a:ext>
            </a:extLst>
          </p:cNvPr>
          <p:cNvSpPr>
            <a:spLocks noGrp="1"/>
          </p:cNvSpPr>
          <p:nvPr>
            <p:ph type="dt" sz="half" idx="10"/>
          </p:nvPr>
        </p:nvSpPr>
        <p:spPr/>
        <p:txBody>
          <a:bodyPr/>
          <a:lstStyle/>
          <a:p>
            <a:fld id="{A2050751-72FB-4268-8CF0-65061A8511BC}" type="datetimeFigureOut">
              <a:rPr lang="en-US" smtClean="0"/>
              <a:t>8/8/21</a:t>
            </a:fld>
            <a:endParaRPr lang="en-US" dirty="0"/>
          </a:p>
        </p:txBody>
      </p:sp>
      <p:sp>
        <p:nvSpPr>
          <p:cNvPr id="6" name="Footer Placeholder 5">
            <a:extLst>
              <a:ext uri="{FF2B5EF4-FFF2-40B4-BE49-F238E27FC236}">
                <a16:creationId xmlns:a16="http://schemas.microsoft.com/office/drawing/2014/main" id="{7E4ECED3-7BBB-4AF1-8FB4-3822FFA751F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41DEBD-D321-4EEE-8BE3-FEBE3C9D4A1C}"/>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2825994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AD1EF-96D2-40C7-A73C-0FC766812E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562704-6899-4875-9687-877D487307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64783F-FD0F-43DD-8168-42A1AF4B1F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5A979A-53E3-4B0B-8184-81FFEE1B23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D9B326-A2FC-42B5-BB77-6A0A5FB363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4B6885-3621-4976-8624-C6BB61389DE4}"/>
              </a:ext>
            </a:extLst>
          </p:cNvPr>
          <p:cNvSpPr>
            <a:spLocks noGrp="1"/>
          </p:cNvSpPr>
          <p:nvPr>
            <p:ph type="dt" sz="half" idx="10"/>
          </p:nvPr>
        </p:nvSpPr>
        <p:spPr/>
        <p:txBody>
          <a:bodyPr/>
          <a:lstStyle/>
          <a:p>
            <a:fld id="{A2050751-72FB-4268-8CF0-65061A8511BC}" type="datetimeFigureOut">
              <a:rPr lang="en-US" smtClean="0"/>
              <a:t>8/8/21</a:t>
            </a:fld>
            <a:endParaRPr lang="en-US" dirty="0"/>
          </a:p>
        </p:txBody>
      </p:sp>
      <p:sp>
        <p:nvSpPr>
          <p:cNvPr id="8" name="Footer Placeholder 7">
            <a:extLst>
              <a:ext uri="{FF2B5EF4-FFF2-40B4-BE49-F238E27FC236}">
                <a16:creationId xmlns:a16="http://schemas.microsoft.com/office/drawing/2014/main" id="{6D3338A0-C50A-4233-A6B8-CCFF835EF16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0BA3C0E-C303-4AE2-8B39-BF592977797C}"/>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248121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172AB-E244-4561-8B68-F24091AAC7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917A1-7ECE-444F-95EB-CE3FFFC2C1C1}"/>
              </a:ext>
            </a:extLst>
          </p:cNvPr>
          <p:cNvSpPr>
            <a:spLocks noGrp="1"/>
          </p:cNvSpPr>
          <p:nvPr>
            <p:ph type="dt" sz="half" idx="10"/>
          </p:nvPr>
        </p:nvSpPr>
        <p:spPr/>
        <p:txBody>
          <a:bodyPr/>
          <a:lstStyle/>
          <a:p>
            <a:fld id="{A2050751-72FB-4268-8CF0-65061A8511BC}" type="datetimeFigureOut">
              <a:rPr lang="en-US" smtClean="0"/>
              <a:t>8/8/21</a:t>
            </a:fld>
            <a:endParaRPr lang="en-US" dirty="0"/>
          </a:p>
        </p:txBody>
      </p:sp>
      <p:sp>
        <p:nvSpPr>
          <p:cNvPr id="4" name="Footer Placeholder 3">
            <a:extLst>
              <a:ext uri="{FF2B5EF4-FFF2-40B4-BE49-F238E27FC236}">
                <a16:creationId xmlns:a16="http://schemas.microsoft.com/office/drawing/2014/main" id="{21600632-2998-467E-B137-B1C60CCADCD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F39FF32-72B8-4B83-AED0-EED7155CD90E}"/>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513802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394DA8-4163-4276-8E44-1CCBD6312976}"/>
              </a:ext>
            </a:extLst>
          </p:cNvPr>
          <p:cNvSpPr>
            <a:spLocks noGrp="1"/>
          </p:cNvSpPr>
          <p:nvPr>
            <p:ph type="dt" sz="half" idx="10"/>
          </p:nvPr>
        </p:nvSpPr>
        <p:spPr/>
        <p:txBody>
          <a:bodyPr/>
          <a:lstStyle/>
          <a:p>
            <a:fld id="{A2050751-72FB-4268-8CF0-65061A8511BC}" type="datetimeFigureOut">
              <a:rPr lang="en-US" smtClean="0"/>
              <a:t>8/8/21</a:t>
            </a:fld>
            <a:endParaRPr lang="en-US" dirty="0"/>
          </a:p>
        </p:txBody>
      </p:sp>
      <p:sp>
        <p:nvSpPr>
          <p:cNvPr id="3" name="Footer Placeholder 2">
            <a:extLst>
              <a:ext uri="{FF2B5EF4-FFF2-40B4-BE49-F238E27FC236}">
                <a16:creationId xmlns:a16="http://schemas.microsoft.com/office/drawing/2014/main" id="{B7CBEA86-C27E-4294-86A4-559FB65CA79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CC4C109-75C6-4965-A32D-AD38F9187FE5}"/>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01894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6F41-9225-43CA-9984-8545A4326B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9465DC-92C1-4C71-9B75-6BC7C5590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FD29CB-0786-49E8-926E-E5E9B5CDF3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4A315F-BF47-4619-A66E-31094612E482}"/>
              </a:ext>
            </a:extLst>
          </p:cNvPr>
          <p:cNvSpPr>
            <a:spLocks noGrp="1"/>
          </p:cNvSpPr>
          <p:nvPr>
            <p:ph type="dt" sz="half" idx="10"/>
          </p:nvPr>
        </p:nvSpPr>
        <p:spPr/>
        <p:txBody>
          <a:bodyPr/>
          <a:lstStyle/>
          <a:p>
            <a:fld id="{A2050751-72FB-4268-8CF0-65061A8511BC}" type="datetimeFigureOut">
              <a:rPr lang="en-US" smtClean="0"/>
              <a:t>8/8/21</a:t>
            </a:fld>
            <a:endParaRPr lang="en-US" dirty="0"/>
          </a:p>
        </p:txBody>
      </p:sp>
      <p:sp>
        <p:nvSpPr>
          <p:cNvPr id="6" name="Footer Placeholder 5">
            <a:extLst>
              <a:ext uri="{FF2B5EF4-FFF2-40B4-BE49-F238E27FC236}">
                <a16:creationId xmlns:a16="http://schemas.microsoft.com/office/drawing/2014/main" id="{3F810FDE-B0CF-44C8-9029-61E96E680A8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B25542-87C2-4DCA-A1DF-58F017DAA265}"/>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2960534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5896-8DE8-4E4A-A5CE-A624A7CAD8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9F4810-8590-41F8-A3AB-53D50647FA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62B4437-18B9-431C-ADA4-C1A24528BF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C67EAE-2005-44AB-A71E-FF01B0A5E3DA}"/>
              </a:ext>
            </a:extLst>
          </p:cNvPr>
          <p:cNvSpPr>
            <a:spLocks noGrp="1"/>
          </p:cNvSpPr>
          <p:nvPr>
            <p:ph type="dt" sz="half" idx="10"/>
          </p:nvPr>
        </p:nvSpPr>
        <p:spPr/>
        <p:txBody>
          <a:bodyPr/>
          <a:lstStyle/>
          <a:p>
            <a:fld id="{A2050751-72FB-4268-8CF0-65061A8511BC}" type="datetimeFigureOut">
              <a:rPr lang="en-US" smtClean="0"/>
              <a:t>8/8/21</a:t>
            </a:fld>
            <a:endParaRPr lang="en-US" dirty="0"/>
          </a:p>
        </p:txBody>
      </p:sp>
      <p:sp>
        <p:nvSpPr>
          <p:cNvPr id="6" name="Footer Placeholder 5">
            <a:extLst>
              <a:ext uri="{FF2B5EF4-FFF2-40B4-BE49-F238E27FC236}">
                <a16:creationId xmlns:a16="http://schemas.microsoft.com/office/drawing/2014/main" id="{8A97029B-9123-4DC6-97DA-3910BA0C80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23AA6C8-787D-4C29-91A0-369D3274A61E}"/>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0697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8A63FE-D8DF-4753-96E6-2CF6027D25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D14FE6-383C-4F68-9998-F7559A66C7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ACB2AB-9D1A-40CA-9D4C-B3070948FD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050751-72FB-4268-8CF0-65061A8511BC}" type="datetimeFigureOut">
              <a:rPr lang="en-US" smtClean="0"/>
              <a:t>8/8/21</a:t>
            </a:fld>
            <a:endParaRPr lang="en-US" dirty="0"/>
          </a:p>
        </p:txBody>
      </p:sp>
      <p:sp>
        <p:nvSpPr>
          <p:cNvPr id="5" name="Footer Placeholder 4">
            <a:extLst>
              <a:ext uri="{FF2B5EF4-FFF2-40B4-BE49-F238E27FC236}">
                <a16:creationId xmlns:a16="http://schemas.microsoft.com/office/drawing/2014/main" id="{B553202E-F843-42A7-8DF9-6E0029511B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08DC7-515D-4C8B-BF3D-1CFA728E44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1E1960-E4EF-4B36-8BDB-5662E2D05C12}" type="slidenum">
              <a:rPr lang="en-US" smtClean="0"/>
              <a:t>‹#›</a:t>
            </a:fld>
            <a:endParaRPr lang="en-US" dirty="0"/>
          </a:p>
        </p:txBody>
      </p:sp>
    </p:spTree>
    <p:extLst>
      <p:ext uri="{BB962C8B-B14F-4D97-AF65-F5344CB8AC3E}">
        <p14:creationId xmlns:p14="http://schemas.microsoft.com/office/powerpoint/2010/main" val="2208478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localhost:8888/notebooks/player-salaryraise-predictions.ipynb"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localhost:8888/notebooks/player-clustering.ipynb"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95FA-CA7D-4CB0-952B-0F5F91D31C45}"/>
              </a:ext>
            </a:extLst>
          </p:cNvPr>
          <p:cNvSpPr>
            <a:spLocks noGrp="1"/>
          </p:cNvSpPr>
          <p:nvPr>
            <p:ph type="ctrTitle"/>
          </p:nvPr>
        </p:nvSpPr>
        <p:spPr/>
        <p:txBody>
          <a:bodyPr>
            <a:normAutofit/>
          </a:bodyPr>
          <a:lstStyle/>
          <a:p>
            <a:r>
              <a:rPr lang="en-US" sz="4400" b="0" i="0" u="none" strike="noStrike" dirty="0">
                <a:solidFill>
                  <a:srgbClr val="000000"/>
                </a:solidFill>
                <a:effectLst/>
                <a:latin typeface="Arial" panose="020B0604020202020204" pitchFamily="34" charset="0"/>
              </a:rPr>
              <a:t>NBA Player Analytics </a:t>
            </a:r>
            <a:br>
              <a:rPr lang="en-US" sz="4400" b="0" i="0" u="none" strike="noStrike" dirty="0">
                <a:solidFill>
                  <a:srgbClr val="000000"/>
                </a:solidFill>
                <a:effectLst/>
                <a:latin typeface="Arial" panose="020B0604020202020204" pitchFamily="34" charset="0"/>
              </a:rPr>
            </a:br>
            <a:r>
              <a:rPr lang="en-US" sz="4400" b="0" i="0" u="none" strike="noStrike" dirty="0">
                <a:solidFill>
                  <a:srgbClr val="000000"/>
                </a:solidFill>
                <a:effectLst/>
                <a:latin typeface="Arial" panose="020B0604020202020204" pitchFamily="34" charset="0"/>
              </a:rPr>
              <a:t>                        </a:t>
            </a:r>
            <a:r>
              <a:rPr lang="en-US" sz="2400" b="0" i="0" u="none" strike="noStrike" dirty="0">
                <a:solidFill>
                  <a:srgbClr val="000000"/>
                </a:solidFill>
                <a:effectLst/>
                <a:latin typeface="Arial" panose="020B0604020202020204" pitchFamily="34" charset="0"/>
              </a:rPr>
              <a:t>- Week 2 Deliverables</a:t>
            </a:r>
            <a:endParaRPr lang="en-US" sz="2400" dirty="0"/>
          </a:p>
        </p:txBody>
      </p:sp>
      <p:sp>
        <p:nvSpPr>
          <p:cNvPr id="3" name="Subtitle 2">
            <a:extLst>
              <a:ext uri="{FF2B5EF4-FFF2-40B4-BE49-F238E27FC236}">
                <a16:creationId xmlns:a16="http://schemas.microsoft.com/office/drawing/2014/main" id="{49F45D17-E9F7-4B72-9F45-A18DE64ABBE2}"/>
              </a:ext>
            </a:extLst>
          </p:cNvPr>
          <p:cNvSpPr>
            <a:spLocks noGrp="1"/>
          </p:cNvSpPr>
          <p:nvPr>
            <p:ph type="subTitle" idx="1"/>
          </p:nvPr>
        </p:nvSpPr>
        <p:spPr>
          <a:xfrm>
            <a:off x="-2896998" y="4558383"/>
            <a:ext cx="9144000" cy="1655762"/>
          </a:xfrm>
        </p:spPr>
        <p:txBody>
          <a:bodyPr>
            <a:normAutofit/>
          </a:bodyPr>
          <a:lstStyle/>
          <a:p>
            <a:pPr algn="ctr" rtl="0">
              <a:spcBef>
                <a:spcPts val="0"/>
              </a:spcBef>
              <a:spcAft>
                <a:spcPts val="0"/>
              </a:spcAft>
            </a:pPr>
            <a:r>
              <a:rPr lang="en-US" sz="1800" b="0" i="0" u="none" strike="noStrike" dirty="0">
                <a:solidFill>
                  <a:srgbClr val="595959"/>
                </a:solidFill>
                <a:effectLst/>
                <a:latin typeface="Arial" panose="020B0604020202020204" pitchFamily="34" charset="0"/>
              </a:rPr>
              <a:t>           Team - D&amp;A champs</a:t>
            </a:r>
            <a:endParaRPr lang="en-US" dirty="0"/>
          </a:p>
          <a:p>
            <a:pPr algn="ctr" rtl="0">
              <a:spcBef>
                <a:spcPts val="0"/>
              </a:spcBef>
              <a:spcAft>
                <a:spcPts val="0"/>
              </a:spcAft>
            </a:pPr>
            <a:r>
              <a:rPr lang="en-US" sz="1800" b="0" i="0" u="none" strike="noStrike" dirty="0">
                <a:solidFill>
                  <a:srgbClr val="595959"/>
                </a:solidFill>
                <a:effectLst/>
                <a:latin typeface="Arial" panose="020B0604020202020204" pitchFamily="34" charset="0"/>
              </a:rPr>
              <a:t>Aug 8</a:t>
            </a:r>
            <a:r>
              <a:rPr lang="en-US" sz="1800" b="0" i="0" u="none" strike="noStrike" baseline="30000" dirty="0">
                <a:solidFill>
                  <a:srgbClr val="595959"/>
                </a:solidFill>
                <a:effectLst/>
                <a:latin typeface="Arial" panose="020B0604020202020204" pitchFamily="34" charset="0"/>
              </a:rPr>
              <a:t>th</a:t>
            </a:r>
            <a:r>
              <a:rPr lang="en-US" sz="1800" dirty="0">
                <a:solidFill>
                  <a:srgbClr val="595959"/>
                </a:solidFill>
                <a:latin typeface="Arial" panose="020B0604020202020204" pitchFamily="34" charset="0"/>
              </a:rPr>
              <a:t>, </a:t>
            </a:r>
            <a:r>
              <a:rPr lang="en-US" sz="1800" b="0" i="0" u="none" strike="noStrike" dirty="0">
                <a:solidFill>
                  <a:srgbClr val="595959"/>
                </a:solidFill>
                <a:effectLst/>
                <a:latin typeface="Arial" panose="020B0604020202020204" pitchFamily="34" charset="0"/>
              </a:rPr>
              <a:t>2021</a:t>
            </a:r>
            <a:endParaRPr lang="en-US" b="0" dirty="0">
              <a:effectLst/>
            </a:endParaRPr>
          </a:p>
          <a:p>
            <a:br>
              <a:rPr lang="en-US" dirty="0"/>
            </a:br>
            <a:endParaRPr lang="en-US" dirty="0"/>
          </a:p>
        </p:txBody>
      </p:sp>
    </p:spTree>
    <p:extLst>
      <p:ext uri="{BB962C8B-B14F-4D97-AF65-F5344CB8AC3E}">
        <p14:creationId xmlns:p14="http://schemas.microsoft.com/office/powerpoint/2010/main" val="888816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607C7C-BFF0-472D-A12F-D6A4776DE6C2}"/>
              </a:ext>
            </a:extLst>
          </p:cNvPr>
          <p:cNvSpPr txBox="1"/>
          <p:nvPr/>
        </p:nvSpPr>
        <p:spPr>
          <a:xfrm>
            <a:off x="91440" y="272456"/>
            <a:ext cx="10737908" cy="369332"/>
          </a:xfrm>
          <a:prstGeom prst="rect">
            <a:avLst/>
          </a:prstGeom>
          <a:noFill/>
        </p:spPr>
        <p:txBody>
          <a:bodyPr wrap="square" rtlCol="0">
            <a:spAutoFit/>
          </a:bodyPr>
          <a:lstStyle/>
          <a:p>
            <a:r>
              <a:rPr lang="en-US" dirty="0"/>
              <a:t>Supervised Learning to predict whether Player’s salary hike will happen or not:</a:t>
            </a:r>
          </a:p>
        </p:txBody>
      </p:sp>
      <p:sp>
        <p:nvSpPr>
          <p:cNvPr id="8" name="TextBox 7">
            <a:extLst>
              <a:ext uri="{FF2B5EF4-FFF2-40B4-BE49-F238E27FC236}">
                <a16:creationId xmlns:a16="http://schemas.microsoft.com/office/drawing/2014/main" id="{01C0E6B8-65BD-4537-9414-B982733F8873}"/>
              </a:ext>
            </a:extLst>
          </p:cNvPr>
          <p:cNvSpPr txBox="1"/>
          <p:nvPr/>
        </p:nvSpPr>
        <p:spPr>
          <a:xfrm>
            <a:off x="-13982" y="768902"/>
            <a:ext cx="11481731" cy="7894469"/>
          </a:xfrm>
          <a:prstGeom prst="rect">
            <a:avLst/>
          </a:prstGeom>
          <a:noFill/>
        </p:spPr>
        <p:txBody>
          <a:bodyPr wrap="square" rtlCol="0">
            <a:spAutoFit/>
          </a:bodyPr>
          <a:lstStyle/>
          <a:p>
            <a:r>
              <a:rPr lang="en-US" dirty="0"/>
              <a:t>Description of preliminary data processing:– </a:t>
            </a:r>
          </a:p>
          <a:p>
            <a:pPr marL="285750" indent="-285750">
              <a:buFont typeface="Wingdings" panose="05000000000000000000" pitchFamily="2" charset="2"/>
              <a:buChar char="Ø"/>
            </a:pPr>
            <a:r>
              <a:rPr lang="en-US" dirty="0"/>
              <a:t>	</a:t>
            </a:r>
            <a:r>
              <a:rPr lang="en-US" sz="1500" dirty="0"/>
              <a:t>Both player salary and player statistics data need to be referenced from database (Status – In- progress)</a:t>
            </a:r>
          </a:p>
          <a:p>
            <a:pPr marL="285750" indent="-285750">
              <a:buFont typeface="Wingdings" panose="05000000000000000000" pitchFamily="2" charset="2"/>
              <a:buChar char="Ø"/>
            </a:pPr>
            <a:r>
              <a:rPr lang="en-US" sz="1500" dirty="0"/>
              <a:t>	Consider players who have played all 4 seasons (2016-17, 2018-19,2019-20,2020-21) for machine learning (Status – In-progress)</a:t>
            </a:r>
          </a:p>
          <a:p>
            <a:pPr marL="285750" indent="-285750">
              <a:buFont typeface="Wingdings" panose="05000000000000000000" pitchFamily="2" charset="2"/>
              <a:buChar char="Ø"/>
            </a:pPr>
            <a:r>
              <a:rPr lang="en-US" sz="1500" dirty="0"/>
              <a:t>               Join player statistics and  player salary and average the stats and salary per player (Status - Complete)</a:t>
            </a:r>
          </a:p>
          <a:p>
            <a:pPr marL="285750" indent="-285750">
              <a:buFont typeface="Wingdings" panose="05000000000000000000" pitchFamily="2" charset="2"/>
              <a:buChar char="Ø"/>
            </a:pPr>
            <a:r>
              <a:rPr lang="en-US" sz="1500" dirty="0"/>
              <a:t>	Label the ‘Salary Increased or not’ by comparing the last year Vs First year salary of the players (Status – In-progress)</a:t>
            </a:r>
          </a:p>
          <a:p>
            <a:pPr marL="285750" indent="-285750">
              <a:buFont typeface="Wingdings" panose="05000000000000000000" pitchFamily="2" charset="2"/>
              <a:buChar char="Ø"/>
            </a:pPr>
            <a:r>
              <a:rPr lang="en-US" sz="1500" dirty="0"/>
              <a:t>	Train and Test the model through Random forest. </a:t>
            </a:r>
            <a:endParaRPr lang="en-US" dirty="0"/>
          </a:p>
          <a:p>
            <a:endParaRPr lang="en-US" dirty="0"/>
          </a:p>
          <a:p>
            <a:r>
              <a:rPr lang="en-US" dirty="0"/>
              <a:t>The code git hub link is as follows:- </a:t>
            </a:r>
          </a:p>
          <a:p>
            <a:r>
              <a:rPr lang="en-US" dirty="0"/>
              <a:t>	</a:t>
            </a:r>
            <a:r>
              <a:rPr lang="en-US" dirty="0">
                <a:hlinkClick r:id="rId2"/>
              </a:rPr>
              <a:t>http://localhost:8888/notebooks/player-salaryraise-predictions.ipynb</a:t>
            </a:r>
            <a:endParaRPr lang="en-US" dirty="0"/>
          </a:p>
          <a:p>
            <a:endParaRPr lang="en-US" dirty="0"/>
          </a:p>
          <a:p>
            <a:r>
              <a:rPr lang="en-US" dirty="0"/>
              <a:t>Reason why player statics only considered as feature:-</a:t>
            </a:r>
          </a:p>
          <a:p>
            <a:pPr marL="285750" indent="-285750">
              <a:buFont typeface="Wingdings" panose="05000000000000000000" pitchFamily="2" charset="2"/>
              <a:buChar char="ü"/>
            </a:pPr>
            <a:r>
              <a:rPr lang="en-US" dirty="0"/>
              <a:t>      	 </a:t>
            </a:r>
            <a:r>
              <a:rPr lang="en-US" sz="1500" dirty="0"/>
              <a:t>Player statistics like ‘np_of_ghames-played’, ‘no_minutes_played’, ‘field_goals_pctg’, ‘three_point_pctg’,    	‘effective_field_goal_pctg’,  ‘free_throws_pctg’, ‘ total_rebounds’ ,’ no_of_assists’ ,’ no_of_steals’,</a:t>
            </a:r>
          </a:p>
          <a:p>
            <a:r>
              <a:rPr lang="en-US" sz="1500" dirty="0"/>
              <a:t>	‘no_of_blocks’,’ no_of_turnovers’, ‘points’ , ‘salary_increased_or_not’ have been considered as features for training and testing.</a:t>
            </a:r>
          </a:p>
          <a:p>
            <a:endParaRPr lang="en-US" dirty="0"/>
          </a:p>
          <a:p>
            <a:r>
              <a:rPr lang="en-US" dirty="0"/>
              <a:t>Why Random Forest is used, its advantage and limitations:- </a:t>
            </a:r>
          </a:p>
          <a:p>
            <a:pPr marL="285750" indent="-285750">
              <a:buFont typeface="Wingdings" panose="05000000000000000000" pitchFamily="2" charset="2"/>
              <a:buChar char="ü"/>
            </a:pPr>
            <a:r>
              <a:rPr lang="en-US" sz="1500" dirty="0"/>
              <a:t>    	Randomforest  is one of the most popular algoritm for supervised learning to do more accurate predictions.</a:t>
            </a:r>
          </a:p>
          <a:p>
            <a:pPr marL="285750" indent="-285750">
              <a:buFont typeface="Wingdings" panose="05000000000000000000" pitchFamily="2" charset="2"/>
              <a:buChar char="ü"/>
            </a:pPr>
            <a:r>
              <a:rPr lang="en-US" sz="1500" dirty="0"/>
              <a:t>        	Benefits  of Kmeans –  Simple to implement and since it builds multiple decision trees and merges them together to get more accurate and stable decisions.</a:t>
            </a:r>
          </a:p>
          <a:p>
            <a:pPr marL="285750" indent="-285750">
              <a:buFont typeface="Wingdings" panose="05000000000000000000" pitchFamily="2" charset="2"/>
              <a:buChar char="ü"/>
            </a:pPr>
            <a:r>
              <a:rPr lang="en-US" sz="1500" dirty="0"/>
              <a:t>        	Limitations of Random Forest -  Need to be carefully observed because it has a chance of overfitting the model.</a:t>
            </a:r>
          </a:p>
          <a:p>
            <a:r>
              <a:rPr lang="en-US" dirty="0"/>
              <a:t>Conclusion:- </a:t>
            </a:r>
          </a:p>
          <a:p>
            <a:pPr marL="285750" indent="-285750">
              <a:buFont typeface="Wingdings" panose="05000000000000000000" pitchFamily="2" charset="2"/>
              <a:buChar char="Ø"/>
            </a:pPr>
            <a:r>
              <a:rPr lang="en-US" dirty="0"/>
              <a:t>         	</a:t>
            </a:r>
            <a:r>
              <a:rPr lang="en-US" sz="1500" dirty="0"/>
              <a:t>This whole machine learning modeling is coded on the top of sample data. The accuracy and confusion metrics will change once the model is trained with real data.</a:t>
            </a:r>
            <a:endParaRPr lang="en-US" dirty="0"/>
          </a:p>
          <a:p>
            <a:r>
              <a:rPr lang="en-US" dirty="0"/>
              <a:t>         	</a:t>
            </a:r>
          </a:p>
          <a:p>
            <a:endParaRPr lang="en-US" dirty="0"/>
          </a:p>
          <a:p>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38658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95FA-CA7D-4CB0-952B-0F5F91D31C45}"/>
              </a:ext>
            </a:extLst>
          </p:cNvPr>
          <p:cNvSpPr>
            <a:spLocks noGrp="1"/>
          </p:cNvSpPr>
          <p:nvPr>
            <p:ph type="ctrTitle"/>
          </p:nvPr>
        </p:nvSpPr>
        <p:spPr/>
        <p:txBody>
          <a:bodyPr>
            <a:normAutofit/>
          </a:bodyPr>
          <a:lstStyle/>
          <a:p>
            <a:r>
              <a:rPr lang="en-US" sz="4400" dirty="0">
                <a:solidFill>
                  <a:srgbClr val="000000"/>
                </a:solidFill>
                <a:latin typeface="Arial" panose="020B0604020202020204" pitchFamily="34" charset="0"/>
              </a:rPr>
              <a:t>Dashboard </a:t>
            </a:r>
            <a:br>
              <a:rPr lang="en-US" sz="4400" b="0" i="0" u="none" strike="noStrike" dirty="0">
                <a:solidFill>
                  <a:srgbClr val="000000"/>
                </a:solidFill>
                <a:effectLst/>
                <a:latin typeface="Arial" panose="020B0604020202020204" pitchFamily="34" charset="0"/>
              </a:rPr>
            </a:br>
            <a:r>
              <a:rPr lang="en-US" sz="4400" b="0" i="0" u="none" strike="noStrike" dirty="0">
                <a:solidFill>
                  <a:srgbClr val="000000"/>
                </a:solidFill>
                <a:effectLst/>
                <a:latin typeface="Arial" panose="020B0604020202020204" pitchFamily="34" charset="0"/>
              </a:rPr>
              <a:t>                        </a:t>
            </a:r>
            <a:endParaRPr lang="en-US" sz="2400" dirty="0"/>
          </a:p>
        </p:txBody>
      </p:sp>
      <p:sp>
        <p:nvSpPr>
          <p:cNvPr id="3" name="Subtitle 2">
            <a:extLst>
              <a:ext uri="{FF2B5EF4-FFF2-40B4-BE49-F238E27FC236}">
                <a16:creationId xmlns:a16="http://schemas.microsoft.com/office/drawing/2014/main" id="{49F45D17-E9F7-4B72-9F45-A18DE64ABBE2}"/>
              </a:ext>
            </a:extLst>
          </p:cNvPr>
          <p:cNvSpPr>
            <a:spLocks noGrp="1"/>
          </p:cNvSpPr>
          <p:nvPr>
            <p:ph type="subTitle" idx="1"/>
          </p:nvPr>
        </p:nvSpPr>
        <p:spPr>
          <a:xfrm>
            <a:off x="-2896998" y="4558383"/>
            <a:ext cx="9144000" cy="1655762"/>
          </a:xfrm>
        </p:spPr>
        <p:txBody>
          <a:bodyPr>
            <a:normAutofit/>
          </a:bodyPr>
          <a:lstStyle/>
          <a:p>
            <a:br>
              <a:rPr lang="en-US" dirty="0"/>
            </a:br>
            <a:endParaRPr lang="en-US" dirty="0"/>
          </a:p>
        </p:txBody>
      </p:sp>
    </p:spTree>
    <p:extLst>
      <p:ext uri="{BB962C8B-B14F-4D97-AF65-F5344CB8AC3E}">
        <p14:creationId xmlns:p14="http://schemas.microsoft.com/office/powerpoint/2010/main" val="2598803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0D38CA-64DB-4B73-AA90-43263BBE82F2}"/>
              </a:ext>
            </a:extLst>
          </p:cNvPr>
          <p:cNvSpPr/>
          <p:nvPr/>
        </p:nvSpPr>
        <p:spPr>
          <a:xfrm>
            <a:off x="427838" y="100668"/>
            <a:ext cx="11274803" cy="628335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Dashboard:</a:t>
            </a:r>
          </a:p>
          <a:p>
            <a:endParaRPr lang="en-US" dirty="0">
              <a:solidFill>
                <a:schemeClr val="tx1"/>
              </a:solidFill>
            </a:endParaRPr>
          </a:p>
          <a:p>
            <a:endParaRPr lang="en-US" b="1" dirty="0">
              <a:solidFill>
                <a:schemeClr val="tx1"/>
              </a:solidFill>
            </a:endParaRPr>
          </a:p>
          <a:p>
            <a:pPr marL="285750" indent="-285750">
              <a:buFont typeface="Wingdings" panose="05000000000000000000" pitchFamily="2" charset="2"/>
              <a:buChar char="Ø"/>
            </a:pPr>
            <a:r>
              <a:rPr lang="en-US" dirty="0">
                <a:solidFill>
                  <a:schemeClr val="tx1"/>
                </a:solidFill>
              </a:rPr>
              <a:t>Used Tableau as a visualization tool</a:t>
            </a:r>
          </a:p>
          <a:p>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As a selector, by selecting the Tier and Position from the dashboard, the selector gains the following insights about the players,</a:t>
            </a:r>
          </a:p>
          <a:p>
            <a:pPr marL="800100" lvl="1" indent="-342900">
              <a:buAutoNum type="arabicPeriod"/>
            </a:pPr>
            <a:r>
              <a:rPr lang="en-US" dirty="0">
                <a:solidFill>
                  <a:schemeClr val="tx1"/>
                </a:solidFill>
              </a:rPr>
              <a:t>Top players for each of the stats (eg: 3P, ASST, BLK..)</a:t>
            </a:r>
          </a:p>
          <a:p>
            <a:pPr marL="800100" lvl="1" indent="-342900">
              <a:buAutoNum type="arabicPeriod"/>
            </a:pPr>
            <a:r>
              <a:rPr lang="en-US" dirty="0">
                <a:solidFill>
                  <a:schemeClr val="tx1"/>
                </a:solidFill>
              </a:rPr>
              <a:t>The average score of each player across all the seasons for each of the stat</a:t>
            </a:r>
          </a:p>
          <a:p>
            <a:pPr marL="800100" lvl="1" indent="-342900">
              <a:buAutoNum type="arabicPeriod"/>
            </a:pPr>
            <a:r>
              <a:rPr lang="en-US" dirty="0">
                <a:solidFill>
                  <a:schemeClr val="tx1"/>
                </a:solidFill>
              </a:rPr>
              <a:t>How players performed in each of the season for the selected stat</a:t>
            </a:r>
          </a:p>
          <a:p>
            <a:pPr marL="800100" lvl="1" indent="-342900">
              <a:buAutoNum type="arabicPeriod"/>
            </a:pPr>
            <a:r>
              <a:rPr lang="en-US" dirty="0">
                <a:solidFill>
                  <a:schemeClr val="tx1"/>
                </a:solidFill>
              </a:rPr>
              <a:t>Players salary across each seasons</a:t>
            </a:r>
          </a:p>
          <a:p>
            <a:pPr marL="800100" lvl="1" indent="-342900">
              <a:buAutoNum type="arabicPeriod"/>
            </a:pPr>
            <a:r>
              <a:rPr lang="en-US" dirty="0">
                <a:solidFill>
                  <a:schemeClr val="tx1"/>
                </a:solidFill>
              </a:rPr>
              <a:t>Players total points across each season</a:t>
            </a:r>
          </a:p>
          <a:p>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The dashboard has various screens to display the afore mentioned features</a:t>
            </a:r>
          </a:p>
          <a:p>
            <a:pPr marL="342900" indent="-342900">
              <a:buAutoNum type="arabicPeriod"/>
            </a:pPr>
            <a:endParaRPr lang="en-US" b="1"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2410598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3657F8-14F5-4BC0-A59A-0A55A7ADDCA1}"/>
              </a:ext>
            </a:extLst>
          </p:cNvPr>
          <p:cNvSpPr/>
          <p:nvPr/>
        </p:nvSpPr>
        <p:spPr>
          <a:xfrm>
            <a:off x="864066" y="444618"/>
            <a:ext cx="10528184" cy="394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Arial" panose="020B0604020202020204" pitchFamily="34" charset="0"/>
              </a:rPr>
              <a:t>Dashboard Landing Page - Mockup</a:t>
            </a:r>
            <a:endParaRPr lang="en-US" dirty="0"/>
          </a:p>
        </p:txBody>
      </p:sp>
      <p:pic>
        <p:nvPicPr>
          <p:cNvPr id="6" name="Picture 5">
            <a:extLst>
              <a:ext uri="{FF2B5EF4-FFF2-40B4-BE49-F238E27FC236}">
                <a16:creationId xmlns:a16="http://schemas.microsoft.com/office/drawing/2014/main" id="{9A196226-774E-41CF-8F3D-F0CC0CF656ED}"/>
              </a:ext>
            </a:extLst>
          </p:cNvPr>
          <p:cNvPicPr>
            <a:picLocks noChangeAspect="1"/>
          </p:cNvPicPr>
          <p:nvPr/>
        </p:nvPicPr>
        <p:blipFill>
          <a:blip r:embed="rId2"/>
          <a:stretch>
            <a:fillRect/>
          </a:stretch>
        </p:blipFill>
        <p:spPr>
          <a:xfrm>
            <a:off x="1181734" y="1906991"/>
            <a:ext cx="9444890" cy="5026509"/>
          </a:xfrm>
          <a:prstGeom prst="rect">
            <a:avLst/>
          </a:prstGeom>
        </p:spPr>
      </p:pic>
      <p:sp>
        <p:nvSpPr>
          <p:cNvPr id="2" name="Oval 1">
            <a:extLst>
              <a:ext uri="{FF2B5EF4-FFF2-40B4-BE49-F238E27FC236}">
                <a16:creationId xmlns:a16="http://schemas.microsoft.com/office/drawing/2014/main" id="{AB7CDD46-F91F-4F0F-ADCE-14ACA9654E3F}"/>
              </a:ext>
            </a:extLst>
          </p:cNvPr>
          <p:cNvSpPr/>
          <p:nvPr/>
        </p:nvSpPr>
        <p:spPr>
          <a:xfrm>
            <a:off x="1937858" y="1015068"/>
            <a:ext cx="1510018"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Selector selects the tier and the position</a:t>
            </a:r>
          </a:p>
        </p:txBody>
      </p:sp>
      <p:cxnSp>
        <p:nvCxnSpPr>
          <p:cNvPr id="5" name="Straight Arrow Connector 4">
            <a:extLst>
              <a:ext uri="{FF2B5EF4-FFF2-40B4-BE49-F238E27FC236}">
                <a16:creationId xmlns:a16="http://schemas.microsoft.com/office/drawing/2014/main" id="{9B5EDA95-42BC-4279-94A3-A1C5CB70DC7B}"/>
              </a:ext>
            </a:extLst>
          </p:cNvPr>
          <p:cNvCxnSpPr>
            <a:stCxn id="2" idx="4"/>
          </p:cNvCxnSpPr>
          <p:nvPr/>
        </p:nvCxnSpPr>
        <p:spPr>
          <a:xfrm>
            <a:off x="2692867" y="1702965"/>
            <a:ext cx="629173" cy="805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5601F95-F399-4E91-80FC-A5B8E31ADDE4}"/>
              </a:ext>
            </a:extLst>
          </p:cNvPr>
          <p:cNvCxnSpPr>
            <a:stCxn id="2" idx="4"/>
          </p:cNvCxnSpPr>
          <p:nvPr/>
        </p:nvCxnSpPr>
        <p:spPr>
          <a:xfrm>
            <a:off x="2692867" y="1702965"/>
            <a:ext cx="2004968" cy="973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7973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2D3A03-1E21-4D9C-B902-793BADBCB4B5}"/>
              </a:ext>
            </a:extLst>
          </p:cNvPr>
          <p:cNvPicPr>
            <a:picLocks noChangeAspect="1"/>
          </p:cNvPicPr>
          <p:nvPr/>
        </p:nvPicPr>
        <p:blipFill>
          <a:blip r:embed="rId2"/>
          <a:stretch>
            <a:fillRect/>
          </a:stretch>
        </p:blipFill>
        <p:spPr>
          <a:xfrm>
            <a:off x="961053" y="2248678"/>
            <a:ext cx="10702212" cy="4609321"/>
          </a:xfrm>
          <a:prstGeom prst="rect">
            <a:avLst/>
          </a:prstGeom>
        </p:spPr>
      </p:pic>
      <p:sp>
        <p:nvSpPr>
          <p:cNvPr id="4" name="Rectangle 3">
            <a:extLst>
              <a:ext uri="{FF2B5EF4-FFF2-40B4-BE49-F238E27FC236}">
                <a16:creationId xmlns:a16="http://schemas.microsoft.com/office/drawing/2014/main" id="{57DC85F9-85BF-4730-904C-D0A1C90C9591}"/>
              </a:ext>
            </a:extLst>
          </p:cNvPr>
          <p:cNvSpPr/>
          <p:nvPr/>
        </p:nvSpPr>
        <p:spPr>
          <a:xfrm>
            <a:off x="1135081" y="351312"/>
            <a:ext cx="10528184" cy="394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Arial" panose="020B0604020202020204" pitchFamily="34" charset="0"/>
              </a:rPr>
              <a:t>Player Stats Page - Mockup</a:t>
            </a:r>
            <a:endParaRPr lang="en-US" dirty="0"/>
          </a:p>
        </p:txBody>
      </p:sp>
      <p:sp>
        <p:nvSpPr>
          <p:cNvPr id="5" name="Oval 4">
            <a:extLst>
              <a:ext uri="{FF2B5EF4-FFF2-40B4-BE49-F238E27FC236}">
                <a16:creationId xmlns:a16="http://schemas.microsoft.com/office/drawing/2014/main" id="{5FA14249-5BF6-473D-A50A-4105052D5FF7}"/>
              </a:ext>
            </a:extLst>
          </p:cNvPr>
          <p:cNvSpPr/>
          <p:nvPr/>
        </p:nvSpPr>
        <p:spPr>
          <a:xfrm>
            <a:off x="1937858" y="1015068"/>
            <a:ext cx="1510018"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Back button to go back to previous screen</a:t>
            </a:r>
          </a:p>
        </p:txBody>
      </p:sp>
      <p:sp>
        <p:nvSpPr>
          <p:cNvPr id="6" name="Oval 5">
            <a:extLst>
              <a:ext uri="{FF2B5EF4-FFF2-40B4-BE49-F238E27FC236}">
                <a16:creationId xmlns:a16="http://schemas.microsoft.com/office/drawing/2014/main" id="{9B49780A-348A-441B-B76F-81A092239AF5}"/>
              </a:ext>
            </a:extLst>
          </p:cNvPr>
          <p:cNvSpPr/>
          <p:nvPr/>
        </p:nvSpPr>
        <p:spPr>
          <a:xfrm>
            <a:off x="3768056" y="1287924"/>
            <a:ext cx="2498520"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Each player can be clicked to get further insights about the player, Control navigates to next screen</a:t>
            </a:r>
          </a:p>
        </p:txBody>
      </p:sp>
      <p:cxnSp>
        <p:nvCxnSpPr>
          <p:cNvPr id="7" name="Straight Arrow Connector 6">
            <a:extLst>
              <a:ext uri="{FF2B5EF4-FFF2-40B4-BE49-F238E27FC236}">
                <a16:creationId xmlns:a16="http://schemas.microsoft.com/office/drawing/2014/main" id="{2A8244D2-C4B3-447C-9331-28C9E62D26F4}"/>
              </a:ext>
            </a:extLst>
          </p:cNvPr>
          <p:cNvCxnSpPr>
            <a:stCxn id="5" idx="4"/>
          </p:cNvCxnSpPr>
          <p:nvPr/>
        </p:nvCxnSpPr>
        <p:spPr>
          <a:xfrm flipH="1">
            <a:off x="1610686" y="1702965"/>
            <a:ext cx="1082181" cy="671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C84294E-AC57-4FD8-8AFC-91E8D8A39E97}"/>
              </a:ext>
            </a:extLst>
          </p:cNvPr>
          <p:cNvCxnSpPr/>
          <p:nvPr/>
        </p:nvCxnSpPr>
        <p:spPr>
          <a:xfrm flipH="1">
            <a:off x="3347207" y="2072081"/>
            <a:ext cx="1652632" cy="813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602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92774F-B285-47F3-9DA6-CC6D8ABCA9D6}"/>
              </a:ext>
            </a:extLst>
          </p:cNvPr>
          <p:cNvPicPr>
            <a:picLocks noChangeAspect="1"/>
          </p:cNvPicPr>
          <p:nvPr/>
        </p:nvPicPr>
        <p:blipFill>
          <a:blip r:embed="rId2"/>
          <a:stretch>
            <a:fillRect/>
          </a:stretch>
        </p:blipFill>
        <p:spPr>
          <a:xfrm>
            <a:off x="615821" y="1742248"/>
            <a:ext cx="8173616" cy="5115752"/>
          </a:xfrm>
          <a:prstGeom prst="rect">
            <a:avLst/>
          </a:prstGeom>
        </p:spPr>
      </p:pic>
      <p:sp>
        <p:nvSpPr>
          <p:cNvPr id="4" name="Rectangle 3">
            <a:extLst>
              <a:ext uri="{FF2B5EF4-FFF2-40B4-BE49-F238E27FC236}">
                <a16:creationId xmlns:a16="http://schemas.microsoft.com/office/drawing/2014/main" id="{E1849E95-5999-4916-BC88-0C63FD0BD4C1}"/>
              </a:ext>
            </a:extLst>
          </p:cNvPr>
          <p:cNvSpPr/>
          <p:nvPr/>
        </p:nvSpPr>
        <p:spPr>
          <a:xfrm>
            <a:off x="1135081" y="351312"/>
            <a:ext cx="10528184" cy="394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Arial" panose="020B0604020202020204" pitchFamily="34" charset="0"/>
              </a:rPr>
              <a:t>Player Career Stats Page - Mockup</a:t>
            </a:r>
            <a:endParaRPr lang="en-US" dirty="0"/>
          </a:p>
        </p:txBody>
      </p:sp>
      <p:sp>
        <p:nvSpPr>
          <p:cNvPr id="5" name="Oval 4">
            <a:extLst>
              <a:ext uri="{FF2B5EF4-FFF2-40B4-BE49-F238E27FC236}">
                <a16:creationId xmlns:a16="http://schemas.microsoft.com/office/drawing/2014/main" id="{252144C9-FB4A-4C36-8132-D0E0C7CC97A9}"/>
              </a:ext>
            </a:extLst>
          </p:cNvPr>
          <p:cNvSpPr/>
          <p:nvPr/>
        </p:nvSpPr>
        <p:spPr>
          <a:xfrm>
            <a:off x="1937858" y="1015068"/>
            <a:ext cx="1510018"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Back button to go back to previous screen</a:t>
            </a:r>
          </a:p>
        </p:txBody>
      </p:sp>
      <p:cxnSp>
        <p:nvCxnSpPr>
          <p:cNvPr id="6" name="Straight Arrow Connector 5">
            <a:extLst>
              <a:ext uri="{FF2B5EF4-FFF2-40B4-BE49-F238E27FC236}">
                <a16:creationId xmlns:a16="http://schemas.microsoft.com/office/drawing/2014/main" id="{E402B68C-279F-47DF-81C9-9AC01001AFAB}"/>
              </a:ext>
            </a:extLst>
          </p:cNvPr>
          <p:cNvCxnSpPr>
            <a:cxnSpLocks/>
          </p:cNvCxnSpPr>
          <p:nvPr/>
        </p:nvCxnSpPr>
        <p:spPr>
          <a:xfrm flipH="1">
            <a:off x="1057013" y="1535185"/>
            <a:ext cx="880845" cy="494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700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95FA-CA7D-4CB0-952B-0F5F91D31C45}"/>
              </a:ext>
            </a:extLst>
          </p:cNvPr>
          <p:cNvSpPr>
            <a:spLocks noGrp="1"/>
          </p:cNvSpPr>
          <p:nvPr>
            <p:ph type="ctrTitle"/>
          </p:nvPr>
        </p:nvSpPr>
        <p:spPr/>
        <p:txBody>
          <a:bodyPr>
            <a:normAutofit/>
          </a:bodyPr>
          <a:lstStyle/>
          <a:p>
            <a:r>
              <a:rPr lang="en-US" sz="4400" b="0" i="0" u="none" strike="noStrike" dirty="0">
                <a:solidFill>
                  <a:srgbClr val="000000"/>
                </a:solidFill>
                <a:effectLst/>
                <a:latin typeface="Arial" panose="020B0604020202020204" pitchFamily="34" charset="0"/>
              </a:rPr>
              <a:t>Database</a:t>
            </a:r>
            <a:br>
              <a:rPr lang="en-US" sz="4400" b="0" i="0" u="none" strike="noStrike" dirty="0">
                <a:solidFill>
                  <a:srgbClr val="000000"/>
                </a:solidFill>
                <a:effectLst/>
                <a:latin typeface="Arial" panose="020B0604020202020204" pitchFamily="34" charset="0"/>
              </a:rPr>
            </a:br>
            <a:r>
              <a:rPr lang="en-US" sz="4400" b="0" i="0" u="none" strike="noStrike" dirty="0">
                <a:solidFill>
                  <a:srgbClr val="000000"/>
                </a:solidFill>
                <a:effectLst/>
                <a:latin typeface="Arial" panose="020B0604020202020204" pitchFamily="34" charset="0"/>
              </a:rPr>
              <a:t>                        </a:t>
            </a:r>
            <a:endParaRPr lang="en-US" sz="2400" dirty="0"/>
          </a:p>
        </p:txBody>
      </p:sp>
      <p:sp>
        <p:nvSpPr>
          <p:cNvPr id="3" name="Subtitle 2">
            <a:extLst>
              <a:ext uri="{FF2B5EF4-FFF2-40B4-BE49-F238E27FC236}">
                <a16:creationId xmlns:a16="http://schemas.microsoft.com/office/drawing/2014/main" id="{49F45D17-E9F7-4B72-9F45-A18DE64ABBE2}"/>
              </a:ext>
            </a:extLst>
          </p:cNvPr>
          <p:cNvSpPr>
            <a:spLocks noGrp="1"/>
          </p:cNvSpPr>
          <p:nvPr>
            <p:ph type="subTitle" idx="1"/>
          </p:nvPr>
        </p:nvSpPr>
        <p:spPr>
          <a:xfrm>
            <a:off x="-2896998" y="4558383"/>
            <a:ext cx="9144000" cy="1655762"/>
          </a:xfrm>
        </p:spPr>
        <p:txBody>
          <a:bodyPr>
            <a:normAutofit/>
          </a:bodyPr>
          <a:lstStyle/>
          <a:p>
            <a:br>
              <a:rPr lang="en-US" dirty="0"/>
            </a:br>
            <a:endParaRPr lang="en-US" dirty="0"/>
          </a:p>
        </p:txBody>
      </p:sp>
    </p:spTree>
    <p:extLst>
      <p:ext uri="{BB962C8B-B14F-4D97-AF65-F5344CB8AC3E}">
        <p14:creationId xmlns:p14="http://schemas.microsoft.com/office/powerpoint/2010/main" val="910590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0D38CA-64DB-4B73-AA90-43263BBE82F2}"/>
              </a:ext>
            </a:extLst>
          </p:cNvPr>
          <p:cNvSpPr/>
          <p:nvPr/>
        </p:nvSpPr>
        <p:spPr>
          <a:xfrm>
            <a:off x="427838" y="100668"/>
            <a:ext cx="11274803" cy="628335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Data Discovery and Analysis: </a:t>
            </a:r>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NBA Player Stats and Salary Info for 4 years from 2016-2019 were downloaded from Kaggle as 6 files. They were in 4 different formats. </a:t>
            </a:r>
          </a:p>
          <a:p>
            <a:pPr marL="800100" lvl="1" indent="-342900">
              <a:buFont typeface="+mj-lt"/>
              <a:buAutoNum type="arabicPeriod"/>
            </a:pPr>
            <a:r>
              <a:rPr lang="en-US" dirty="0">
                <a:solidFill>
                  <a:schemeClr val="tx1"/>
                </a:solidFill>
              </a:rPr>
              <a:t>4 Files had NBA player stats information for 4 years. They were in two different formats</a:t>
            </a:r>
          </a:p>
          <a:p>
            <a:pPr marL="800100" lvl="1" indent="-342900">
              <a:buFont typeface="+mj-lt"/>
              <a:buAutoNum type="arabicPeriod"/>
            </a:pPr>
            <a:r>
              <a:rPr lang="en-US" dirty="0">
                <a:solidFill>
                  <a:schemeClr val="tx1"/>
                </a:solidFill>
              </a:rPr>
              <a:t>2 Files has NBA Salary information for many years and in two different formats</a:t>
            </a:r>
          </a:p>
          <a:p>
            <a:pPr marL="285750" indent="-285750">
              <a:buFont typeface="Wingdings" panose="05000000000000000000" pitchFamily="2" charset="2"/>
              <a:buChar char="Ø"/>
            </a:pPr>
            <a:r>
              <a:rPr lang="en-US" dirty="0">
                <a:solidFill>
                  <a:schemeClr val="tx1"/>
                </a:solidFill>
              </a:rPr>
              <a:t>Data files were cleaned and merged into two files </a:t>
            </a:r>
          </a:p>
          <a:p>
            <a:pPr marL="800100" lvl="1" indent="-342900">
              <a:buFont typeface="+mj-lt"/>
              <a:buAutoNum type="arabicPeriod"/>
            </a:pPr>
            <a:r>
              <a:rPr lang="en-US" dirty="0">
                <a:solidFill>
                  <a:schemeClr val="tx1"/>
                </a:solidFill>
              </a:rPr>
              <a:t>NBA Player Stats info for 4 years</a:t>
            </a:r>
          </a:p>
          <a:p>
            <a:pPr marL="800100" lvl="1" indent="-342900">
              <a:buFont typeface="+mj-lt"/>
              <a:buAutoNum type="arabicPeriod"/>
            </a:pPr>
            <a:r>
              <a:rPr lang="en-US" dirty="0">
                <a:solidFill>
                  <a:schemeClr val="tx1"/>
                </a:solidFill>
              </a:rPr>
              <a:t>NBA Salary info for 4 years</a:t>
            </a:r>
          </a:p>
          <a:p>
            <a:pPr lvl="1"/>
            <a:endParaRPr lang="en-US" dirty="0">
              <a:solidFill>
                <a:schemeClr val="tx1"/>
              </a:solidFill>
            </a:endParaRPr>
          </a:p>
          <a:p>
            <a:r>
              <a:rPr lang="en-US" b="1" dirty="0">
                <a:solidFill>
                  <a:schemeClr val="tx1"/>
                </a:solidFill>
              </a:rPr>
              <a:t>Data Cleanup Tasks: </a:t>
            </a:r>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Split player column into two columns: </a:t>
            </a:r>
            <a:r>
              <a:rPr lang="en-US" dirty="0" err="1">
                <a:solidFill>
                  <a:schemeClr val="tx1"/>
                </a:solidFill>
              </a:rPr>
              <a:t>player_id</a:t>
            </a:r>
            <a:r>
              <a:rPr lang="en-US" dirty="0">
                <a:solidFill>
                  <a:schemeClr val="tx1"/>
                </a:solidFill>
              </a:rPr>
              <a:t> and </a:t>
            </a:r>
            <a:r>
              <a:rPr lang="en-US" dirty="0" err="1">
                <a:solidFill>
                  <a:schemeClr val="tx1"/>
                </a:solidFill>
              </a:rPr>
              <a:t>player_name</a:t>
            </a:r>
            <a:r>
              <a:rPr lang="en-US" dirty="0">
                <a:solidFill>
                  <a:schemeClr val="tx1"/>
                </a:solidFill>
              </a:rPr>
              <a:t> </a:t>
            </a:r>
          </a:p>
          <a:p>
            <a:pPr marL="285750" indent="-285750">
              <a:buFont typeface="Wingdings" panose="05000000000000000000" pitchFamily="2" charset="2"/>
              <a:buChar char="Ø"/>
            </a:pPr>
            <a:r>
              <a:rPr lang="en-US" dirty="0">
                <a:solidFill>
                  <a:schemeClr val="tx1"/>
                </a:solidFill>
              </a:rPr>
              <a:t>Multiple rows exist for a player who is traded mid-season. </a:t>
            </a:r>
          </a:p>
          <a:p>
            <a:pPr marL="742950" lvl="1" indent="-285750">
              <a:buFont typeface="Wingdings" panose="05000000000000000000" pitchFamily="2" charset="2"/>
              <a:buChar char="Ø"/>
            </a:pPr>
            <a:r>
              <a:rPr lang="en-US" dirty="0">
                <a:solidFill>
                  <a:schemeClr val="tx1"/>
                </a:solidFill>
              </a:rPr>
              <a:t>Filter and keep the relevant row that has the total for the season</a:t>
            </a:r>
          </a:p>
          <a:p>
            <a:pPr marL="742950" lvl="1" indent="-285750">
              <a:buFont typeface="Wingdings" panose="05000000000000000000" pitchFamily="2" charset="2"/>
              <a:buChar char="Ø"/>
            </a:pPr>
            <a:r>
              <a:rPr lang="en-US" dirty="0">
                <a:solidFill>
                  <a:schemeClr val="tx1"/>
                </a:solidFill>
              </a:rPr>
              <a:t>Add Salary from both teams and save it</a:t>
            </a:r>
          </a:p>
          <a:p>
            <a:pPr marL="285750" indent="-285750">
              <a:buFont typeface="Wingdings" panose="05000000000000000000" pitchFamily="2" charset="2"/>
              <a:buChar char="Ø"/>
            </a:pPr>
            <a:r>
              <a:rPr lang="en-US" dirty="0">
                <a:solidFill>
                  <a:schemeClr val="tx1"/>
                </a:solidFill>
              </a:rPr>
              <a:t>Convert Salary column to float after removing ‘$’ and space</a:t>
            </a:r>
          </a:p>
          <a:p>
            <a:pPr marL="285750" indent="-285750">
              <a:buFont typeface="Wingdings" panose="05000000000000000000" pitchFamily="2" charset="2"/>
              <a:buChar char="Ø"/>
            </a:pPr>
            <a:r>
              <a:rPr lang="en-US" dirty="0">
                <a:solidFill>
                  <a:schemeClr val="tx1"/>
                </a:solidFill>
              </a:rPr>
              <a:t>Add playing season as additional column</a:t>
            </a:r>
          </a:p>
          <a:p>
            <a:pPr marL="285750" indent="-285750">
              <a:buFont typeface="Wingdings" panose="05000000000000000000" pitchFamily="2" charset="2"/>
              <a:buChar char="Ø"/>
            </a:pPr>
            <a:r>
              <a:rPr lang="en-US" dirty="0">
                <a:solidFill>
                  <a:schemeClr val="tx1"/>
                </a:solidFill>
              </a:rPr>
              <a:t>Fill null values with 0 for stats and salary. </a:t>
            </a:r>
          </a:p>
          <a:p>
            <a:pPr marL="285750" indent="-285750">
              <a:buFont typeface="Wingdings" panose="05000000000000000000" pitchFamily="2" charset="2"/>
              <a:buChar char="Ø"/>
            </a:pPr>
            <a:r>
              <a:rPr lang="en-US" dirty="0">
                <a:solidFill>
                  <a:schemeClr val="tx1"/>
                </a:solidFill>
              </a:rPr>
              <a:t>Pick the columns that is needed for analysis and rename them to match </a:t>
            </a:r>
            <a:r>
              <a:rPr lang="en-US" dirty="0" err="1">
                <a:solidFill>
                  <a:schemeClr val="tx1"/>
                </a:solidFill>
              </a:rPr>
              <a:t>sql</a:t>
            </a:r>
            <a:r>
              <a:rPr lang="en-US" dirty="0">
                <a:solidFill>
                  <a:schemeClr val="tx1"/>
                </a:solidFill>
              </a:rPr>
              <a:t> database design</a:t>
            </a:r>
          </a:p>
          <a:p>
            <a:pPr lvl="1"/>
            <a:endParaRPr lang="en-US" dirty="0">
              <a:solidFill>
                <a:schemeClr val="tx1"/>
              </a:solidFill>
            </a:endParaRPr>
          </a:p>
          <a:p>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705418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95FA-CA7D-4CB0-952B-0F5F91D31C45}"/>
              </a:ext>
            </a:extLst>
          </p:cNvPr>
          <p:cNvSpPr>
            <a:spLocks noGrp="1"/>
          </p:cNvSpPr>
          <p:nvPr>
            <p:ph type="ctrTitle"/>
          </p:nvPr>
        </p:nvSpPr>
        <p:spPr/>
        <p:txBody>
          <a:bodyPr>
            <a:normAutofit/>
          </a:bodyPr>
          <a:lstStyle/>
          <a:p>
            <a:r>
              <a:rPr lang="en-US" sz="4400" b="0" i="0" u="none" strike="noStrike" dirty="0" err="1">
                <a:solidFill>
                  <a:srgbClr val="000000"/>
                </a:solidFill>
                <a:effectLst/>
                <a:latin typeface="Arial" panose="020B0604020202020204" pitchFamily="34" charset="0"/>
              </a:rPr>
              <a:t>Github</a:t>
            </a:r>
            <a:r>
              <a:rPr lang="en-US" sz="4400" b="0" i="0" u="none" strike="noStrike" dirty="0">
                <a:solidFill>
                  <a:srgbClr val="000000"/>
                </a:solidFill>
                <a:effectLst/>
                <a:latin typeface="Arial" panose="020B0604020202020204" pitchFamily="34" charset="0"/>
              </a:rPr>
              <a:t> </a:t>
            </a:r>
            <a:br>
              <a:rPr lang="en-US" sz="4400" b="0" i="0" u="none" strike="noStrike" dirty="0">
                <a:solidFill>
                  <a:srgbClr val="000000"/>
                </a:solidFill>
                <a:effectLst/>
                <a:latin typeface="Arial" panose="020B0604020202020204" pitchFamily="34" charset="0"/>
              </a:rPr>
            </a:br>
            <a:r>
              <a:rPr lang="en-US" sz="4400" b="0" i="0" u="none" strike="noStrike" dirty="0">
                <a:solidFill>
                  <a:srgbClr val="000000"/>
                </a:solidFill>
                <a:effectLst/>
                <a:latin typeface="Arial" panose="020B0604020202020204" pitchFamily="34" charset="0"/>
              </a:rPr>
              <a:t>                        </a:t>
            </a:r>
            <a:endParaRPr lang="en-US" sz="2400" dirty="0"/>
          </a:p>
        </p:txBody>
      </p:sp>
      <p:sp>
        <p:nvSpPr>
          <p:cNvPr id="3" name="Subtitle 2">
            <a:extLst>
              <a:ext uri="{FF2B5EF4-FFF2-40B4-BE49-F238E27FC236}">
                <a16:creationId xmlns:a16="http://schemas.microsoft.com/office/drawing/2014/main" id="{49F45D17-E9F7-4B72-9F45-A18DE64ABBE2}"/>
              </a:ext>
            </a:extLst>
          </p:cNvPr>
          <p:cNvSpPr>
            <a:spLocks noGrp="1"/>
          </p:cNvSpPr>
          <p:nvPr>
            <p:ph type="subTitle" idx="1"/>
          </p:nvPr>
        </p:nvSpPr>
        <p:spPr>
          <a:xfrm>
            <a:off x="-2896998" y="4558383"/>
            <a:ext cx="9144000" cy="1655762"/>
          </a:xfrm>
        </p:spPr>
        <p:txBody>
          <a:bodyPr>
            <a:normAutofit/>
          </a:bodyPr>
          <a:lstStyle/>
          <a:p>
            <a:br>
              <a:rPr lang="en-US" dirty="0"/>
            </a:br>
            <a:endParaRPr lang="en-US" dirty="0"/>
          </a:p>
        </p:txBody>
      </p:sp>
    </p:spTree>
    <p:extLst>
      <p:ext uri="{BB962C8B-B14F-4D97-AF65-F5344CB8AC3E}">
        <p14:creationId xmlns:p14="http://schemas.microsoft.com/office/powerpoint/2010/main" val="425101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0D38CA-64DB-4B73-AA90-43263BBE82F2}"/>
              </a:ext>
            </a:extLst>
          </p:cNvPr>
          <p:cNvSpPr/>
          <p:nvPr/>
        </p:nvSpPr>
        <p:spPr>
          <a:xfrm>
            <a:off x="427838" y="100668"/>
            <a:ext cx="11274803" cy="628335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dirty="0">
              <a:solidFill>
                <a:schemeClr val="tx1"/>
              </a:solidFill>
            </a:endParaRPr>
          </a:p>
          <a:p>
            <a:r>
              <a:rPr lang="en-US" b="1" dirty="0">
                <a:solidFill>
                  <a:schemeClr val="tx1"/>
                </a:solidFill>
              </a:rPr>
              <a:t>Git Hub:</a:t>
            </a:r>
          </a:p>
          <a:p>
            <a:endParaRPr lang="en-US" b="1" dirty="0">
              <a:solidFill>
                <a:schemeClr val="tx1"/>
              </a:solidFill>
            </a:endParaRPr>
          </a:p>
          <a:p>
            <a:pPr marL="285750" indent="-285750">
              <a:buFont typeface="Wingdings" panose="05000000000000000000" pitchFamily="2" charset="2"/>
              <a:buChar char="Ø"/>
            </a:pPr>
            <a:r>
              <a:rPr lang="en-US" dirty="0">
                <a:solidFill>
                  <a:schemeClr val="tx1"/>
                </a:solidFill>
              </a:rPr>
              <a:t>Four branches were created for merging changes from Teammates</a:t>
            </a:r>
          </a:p>
          <a:p>
            <a:pPr marL="742950" lvl="1" indent="-285750">
              <a:buFont typeface="Wingdings" panose="05000000000000000000" pitchFamily="2" charset="2"/>
              <a:buChar char="Ø"/>
            </a:pPr>
            <a:r>
              <a:rPr lang="en-US" dirty="0" err="1">
                <a:solidFill>
                  <a:schemeClr val="tx1"/>
                </a:solidFill>
              </a:rPr>
              <a:t>asit</a:t>
            </a:r>
            <a:r>
              <a:rPr lang="en-US" dirty="0">
                <a:solidFill>
                  <a:schemeClr val="tx1"/>
                </a:solidFill>
              </a:rPr>
              <a:t>-modifications</a:t>
            </a:r>
          </a:p>
          <a:p>
            <a:pPr marL="742950" lvl="1" indent="-285750">
              <a:buFont typeface="Wingdings" panose="05000000000000000000" pitchFamily="2" charset="2"/>
              <a:buChar char="Ø"/>
            </a:pPr>
            <a:r>
              <a:rPr lang="en-US" dirty="0" err="1">
                <a:solidFill>
                  <a:schemeClr val="tx1"/>
                </a:solidFill>
              </a:rPr>
              <a:t>dave</a:t>
            </a:r>
            <a:r>
              <a:rPr lang="en-US" dirty="0">
                <a:solidFill>
                  <a:schemeClr val="tx1"/>
                </a:solidFill>
              </a:rPr>
              <a:t>-modifications</a:t>
            </a:r>
          </a:p>
          <a:p>
            <a:pPr marL="742950" lvl="1" indent="-285750">
              <a:buFont typeface="Wingdings" panose="05000000000000000000" pitchFamily="2" charset="2"/>
              <a:buChar char="Ø"/>
            </a:pPr>
            <a:r>
              <a:rPr lang="en-US" dirty="0" err="1">
                <a:solidFill>
                  <a:schemeClr val="tx1"/>
                </a:solidFill>
              </a:rPr>
              <a:t>dhana</a:t>
            </a:r>
            <a:r>
              <a:rPr lang="en-US" dirty="0">
                <a:solidFill>
                  <a:schemeClr val="tx1"/>
                </a:solidFill>
              </a:rPr>
              <a:t>-modifications</a:t>
            </a:r>
          </a:p>
          <a:p>
            <a:pPr marL="742950" lvl="1" indent="-285750">
              <a:buFont typeface="Wingdings" panose="05000000000000000000" pitchFamily="2" charset="2"/>
              <a:buChar char="Ø"/>
            </a:pPr>
            <a:r>
              <a:rPr lang="en-US" dirty="0" err="1">
                <a:solidFill>
                  <a:schemeClr val="tx1"/>
                </a:solidFill>
              </a:rPr>
              <a:t>rajesh</a:t>
            </a:r>
            <a:r>
              <a:rPr lang="en-US" dirty="0">
                <a:solidFill>
                  <a:schemeClr val="tx1"/>
                </a:solidFill>
              </a:rPr>
              <a:t>-modifications</a:t>
            </a:r>
          </a:p>
          <a:p>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Readme file was updated with </a:t>
            </a:r>
          </a:p>
          <a:p>
            <a:pPr marL="742950" lvl="1" indent="-285750">
              <a:buFont typeface="Wingdings" panose="05000000000000000000" pitchFamily="2" charset="2"/>
              <a:buChar char="Ø"/>
            </a:pPr>
            <a:r>
              <a:rPr lang="en-US" dirty="0">
                <a:solidFill>
                  <a:schemeClr val="tx1"/>
                </a:solidFill>
              </a:rPr>
              <a:t>Project Objective </a:t>
            </a:r>
          </a:p>
          <a:p>
            <a:pPr marL="742950" lvl="1" indent="-285750">
              <a:buFont typeface="Wingdings" panose="05000000000000000000" pitchFamily="2" charset="2"/>
              <a:buChar char="Ø"/>
            </a:pPr>
            <a:r>
              <a:rPr lang="en-US" dirty="0">
                <a:solidFill>
                  <a:schemeClr val="tx1"/>
                </a:solidFill>
              </a:rPr>
              <a:t>Resources </a:t>
            </a:r>
          </a:p>
          <a:p>
            <a:pPr marL="742950" lvl="1" indent="-285750">
              <a:buFont typeface="Wingdings" panose="05000000000000000000" pitchFamily="2" charset="2"/>
              <a:buChar char="Ø"/>
            </a:pPr>
            <a:r>
              <a:rPr lang="en-US" dirty="0" err="1">
                <a:solidFill>
                  <a:schemeClr val="tx1"/>
                </a:solidFill>
              </a:rPr>
              <a:t>Github</a:t>
            </a:r>
            <a:r>
              <a:rPr lang="en-US" dirty="0">
                <a:solidFill>
                  <a:schemeClr val="tx1"/>
                </a:solidFill>
              </a:rPr>
              <a:t> and Branch Info</a:t>
            </a:r>
          </a:p>
          <a:p>
            <a:pPr marL="742950" lvl="1" indent="-285750">
              <a:buFont typeface="Wingdings" panose="05000000000000000000" pitchFamily="2" charset="2"/>
              <a:buChar char="Ø"/>
            </a:pPr>
            <a:r>
              <a:rPr lang="en-US" dirty="0">
                <a:solidFill>
                  <a:schemeClr val="tx1"/>
                </a:solidFill>
              </a:rPr>
              <a:t>Software Used</a:t>
            </a:r>
          </a:p>
          <a:p>
            <a:pPr marL="742950" lvl="1" indent="-285750">
              <a:buFont typeface="Wingdings" panose="05000000000000000000" pitchFamily="2" charset="2"/>
              <a:buChar char="Ø"/>
            </a:pPr>
            <a:r>
              <a:rPr lang="en-US" dirty="0">
                <a:solidFill>
                  <a:schemeClr val="tx1"/>
                </a:solidFill>
              </a:rPr>
              <a:t>Project Summary</a:t>
            </a:r>
          </a:p>
          <a:p>
            <a:pPr marL="1200150" lvl="2" indent="-285750">
              <a:buFont typeface="Wingdings" panose="05000000000000000000" pitchFamily="2" charset="2"/>
              <a:buChar char="Ø"/>
            </a:pPr>
            <a:r>
              <a:rPr lang="en-US" dirty="0">
                <a:solidFill>
                  <a:schemeClr val="tx1"/>
                </a:solidFill>
              </a:rPr>
              <a:t>Database</a:t>
            </a:r>
          </a:p>
          <a:p>
            <a:pPr marL="1200150" lvl="2" indent="-285750">
              <a:buFont typeface="Wingdings" panose="05000000000000000000" pitchFamily="2" charset="2"/>
              <a:buChar char="Ø"/>
            </a:pPr>
            <a:r>
              <a:rPr lang="en-US" dirty="0">
                <a:solidFill>
                  <a:schemeClr val="tx1"/>
                </a:solidFill>
              </a:rPr>
              <a:t>Dashboard</a:t>
            </a:r>
          </a:p>
          <a:p>
            <a:pPr marL="1200150" lvl="2" indent="-285750">
              <a:buFont typeface="Wingdings" panose="05000000000000000000" pitchFamily="2" charset="2"/>
              <a:buChar char="Ø"/>
            </a:pPr>
            <a:r>
              <a:rPr lang="en-US" dirty="0">
                <a:solidFill>
                  <a:schemeClr val="tx1"/>
                </a:solidFill>
              </a:rPr>
              <a:t>Machine Learning</a:t>
            </a:r>
          </a:p>
          <a:p>
            <a:endParaRPr lang="en-US" dirty="0">
              <a:solidFill>
                <a:schemeClr val="tx1"/>
              </a:solidFill>
            </a:endParaRPr>
          </a:p>
          <a:p>
            <a:pPr marL="342900" indent="-342900">
              <a:buAutoNum type="arabicPeriod"/>
            </a:pPr>
            <a:endParaRPr lang="en-US" b="1"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1942547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95FA-CA7D-4CB0-952B-0F5F91D31C45}"/>
              </a:ext>
            </a:extLst>
          </p:cNvPr>
          <p:cNvSpPr>
            <a:spLocks noGrp="1"/>
          </p:cNvSpPr>
          <p:nvPr>
            <p:ph type="ctrTitle"/>
          </p:nvPr>
        </p:nvSpPr>
        <p:spPr/>
        <p:txBody>
          <a:bodyPr>
            <a:normAutofit/>
          </a:bodyPr>
          <a:lstStyle/>
          <a:p>
            <a:r>
              <a:rPr lang="en-US" sz="4400" b="0" i="0" u="none" strike="noStrike" dirty="0">
                <a:solidFill>
                  <a:srgbClr val="000000"/>
                </a:solidFill>
                <a:effectLst/>
                <a:latin typeface="Arial" panose="020B0604020202020204" pitchFamily="34" charset="0"/>
              </a:rPr>
              <a:t>Presentation </a:t>
            </a:r>
            <a:br>
              <a:rPr lang="en-US" sz="4400" b="0" i="0" u="none" strike="noStrike" dirty="0">
                <a:solidFill>
                  <a:srgbClr val="000000"/>
                </a:solidFill>
                <a:effectLst/>
                <a:latin typeface="Arial" panose="020B0604020202020204" pitchFamily="34" charset="0"/>
              </a:rPr>
            </a:br>
            <a:r>
              <a:rPr lang="en-US" sz="4400" b="0" i="0" u="none" strike="noStrike" dirty="0">
                <a:solidFill>
                  <a:srgbClr val="000000"/>
                </a:solidFill>
                <a:effectLst/>
                <a:latin typeface="Arial" panose="020B0604020202020204" pitchFamily="34" charset="0"/>
              </a:rPr>
              <a:t>                        </a:t>
            </a:r>
            <a:endParaRPr lang="en-US" sz="2400" dirty="0"/>
          </a:p>
        </p:txBody>
      </p:sp>
      <p:sp>
        <p:nvSpPr>
          <p:cNvPr id="3" name="Subtitle 2">
            <a:extLst>
              <a:ext uri="{FF2B5EF4-FFF2-40B4-BE49-F238E27FC236}">
                <a16:creationId xmlns:a16="http://schemas.microsoft.com/office/drawing/2014/main" id="{49F45D17-E9F7-4B72-9F45-A18DE64ABBE2}"/>
              </a:ext>
            </a:extLst>
          </p:cNvPr>
          <p:cNvSpPr>
            <a:spLocks noGrp="1"/>
          </p:cNvSpPr>
          <p:nvPr>
            <p:ph type="subTitle" idx="1"/>
          </p:nvPr>
        </p:nvSpPr>
        <p:spPr>
          <a:xfrm>
            <a:off x="-2896998" y="4558383"/>
            <a:ext cx="9144000" cy="1655762"/>
          </a:xfrm>
        </p:spPr>
        <p:txBody>
          <a:bodyPr>
            <a:normAutofit/>
          </a:bodyPr>
          <a:lstStyle/>
          <a:p>
            <a:br>
              <a:rPr lang="en-US" dirty="0"/>
            </a:br>
            <a:endParaRPr lang="en-US" dirty="0"/>
          </a:p>
        </p:txBody>
      </p:sp>
    </p:spTree>
    <p:extLst>
      <p:ext uri="{BB962C8B-B14F-4D97-AF65-F5344CB8AC3E}">
        <p14:creationId xmlns:p14="http://schemas.microsoft.com/office/powerpoint/2010/main" val="3004993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0D38CA-64DB-4B73-AA90-43263BBE82F2}"/>
              </a:ext>
            </a:extLst>
          </p:cNvPr>
          <p:cNvSpPr/>
          <p:nvPr/>
        </p:nvSpPr>
        <p:spPr>
          <a:xfrm>
            <a:off x="427838" y="100668"/>
            <a:ext cx="11274803" cy="628335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Why NBA Topic was selected: </a:t>
            </a:r>
          </a:p>
          <a:p>
            <a:endParaRPr lang="en-US" b="1" dirty="0">
              <a:solidFill>
                <a:schemeClr val="tx1"/>
              </a:solidFill>
            </a:endParaRPr>
          </a:p>
          <a:p>
            <a:r>
              <a:rPr lang="en-US" dirty="0">
                <a:solidFill>
                  <a:schemeClr val="tx1"/>
                </a:solidFill>
              </a:rPr>
              <a:t>NBA is one of the favorite sporting event in the US. The viewer rating for NBA shows that this event is one of the biggest sports and entertainment in US. The idea is to make this project more enticing and favorable for the audience.</a:t>
            </a:r>
          </a:p>
          <a:p>
            <a:endParaRPr lang="en-US" b="1" dirty="0">
              <a:solidFill>
                <a:schemeClr val="tx1"/>
              </a:solidFill>
            </a:endParaRPr>
          </a:p>
          <a:p>
            <a:r>
              <a:rPr lang="en-US" b="1" dirty="0">
                <a:solidFill>
                  <a:schemeClr val="tx1"/>
                </a:solidFill>
              </a:rPr>
              <a:t>Source Data:</a:t>
            </a:r>
          </a:p>
          <a:p>
            <a:endParaRPr lang="en-US" dirty="0">
              <a:solidFill>
                <a:schemeClr val="tx1"/>
              </a:solidFill>
            </a:endParaRPr>
          </a:p>
          <a:p>
            <a:r>
              <a:rPr lang="en-US" dirty="0">
                <a:solidFill>
                  <a:schemeClr val="tx1"/>
                </a:solidFill>
              </a:rPr>
              <a:t>Used Kaggle to download the following datasets related to NBA:</a:t>
            </a:r>
          </a:p>
          <a:p>
            <a:pPr marL="342900" indent="-342900">
              <a:buAutoNum type="arabicPeriod"/>
            </a:pPr>
            <a:r>
              <a:rPr lang="en-US" dirty="0">
                <a:solidFill>
                  <a:schemeClr val="tx1"/>
                </a:solidFill>
              </a:rPr>
              <a:t>NBA Player Stats from 2016 to 2020</a:t>
            </a:r>
          </a:p>
          <a:p>
            <a:pPr marL="342900" indent="-342900">
              <a:buAutoNum type="arabicPeriod"/>
            </a:pPr>
            <a:r>
              <a:rPr lang="en-US" dirty="0">
                <a:solidFill>
                  <a:schemeClr val="tx1"/>
                </a:solidFill>
              </a:rPr>
              <a:t>NBA Player Salaries from 2016 to 2020</a:t>
            </a:r>
          </a:p>
          <a:p>
            <a:pPr marL="342900" indent="-342900">
              <a:buAutoNum type="arabicPeriod"/>
            </a:pPr>
            <a:r>
              <a:rPr lang="en-US" dirty="0">
                <a:solidFill>
                  <a:schemeClr val="tx1"/>
                </a:solidFill>
              </a:rPr>
              <a:t>NBA Player Salary Cap</a:t>
            </a:r>
          </a:p>
          <a:p>
            <a:pPr marL="342900" indent="-342900">
              <a:buAutoNum type="arabicPeriod"/>
            </a:pPr>
            <a:endParaRPr lang="en-US" dirty="0">
              <a:solidFill>
                <a:schemeClr val="tx1"/>
              </a:solidFill>
            </a:endParaRPr>
          </a:p>
          <a:p>
            <a:r>
              <a:rPr lang="en-US" b="1" dirty="0">
                <a:solidFill>
                  <a:schemeClr val="tx1"/>
                </a:solidFill>
              </a:rPr>
              <a:t>Insights from the Data:</a:t>
            </a:r>
          </a:p>
          <a:p>
            <a:endParaRPr lang="en-US" dirty="0">
              <a:solidFill>
                <a:schemeClr val="tx1"/>
              </a:solidFill>
            </a:endParaRPr>
          </a:p>
          <a:p>
            <a:pPr marL="342900" indent="-342900">
              <a:buAutoNum type="arabicPeriod"/>
            </a:pPr>
            <a:r>
              <a:rPr lang="en-US" dirty="0">
                <a:solidFill>
                  <a:schemeClr val="tx1"/>
                </a:solidFill>
              </a:rPr>
              <a:t>There is a new club that wants to build a team and they want to sign up contract with different players. They have a budget of 110 million USD. They want to build a well-balanced team choosing players of different tiers. They want to see players of different tiers so that they can sign up with them</a:t>
            </a:r>
          </a:p>
          <a:p>
            <a:r>
              <a:rPr lang="en-US" dirty="0">
                <a:solidFill>
                  <a:schemeClr val="tx1"/>
                </a:solidFill>
              </a:rPr>
              <a:t>2.  A</a:t>
            </a:r>
            <a:r>
              <a:rPr lang="en-US" dirty="0"/>
              <a:t> </a:t>
            </a:r>
            <a:r>
              <a:rPr lang="en-US" dirty="0">
                <a:solidFill>
                  <a:schemeClr val="tx1"/>
                </a:solidFill>
              </a:rPr>
              <a:t>relatively new players want to predict Whether his salary is going to increase, decrease or remains similar in next</a:t>
            </a:r>
          </a:p>
          <a:p>
            <a:r>
              <a:rPr lang="en-US" dirty="0">
                <a:solidFill>
                  <a:schemeClr val="tx1"/>
                </a:solidFill>
              </a:rPr>
              <a:t>      subsequent seasons based on his performance statistics in NBA.</a:t>
            </a:r>
          </a:p>
          <a:p>
            <a:pPr marL="342900" indent="-342900">
              <a:buAutoNum type="arabicPeriod"/>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3131926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0D38CA-64DB-4B73-AA90-43263BBE82F2}"/>
              </a:ext>
            </a:extLst>
          </p:cNvPr>
          <p:cNvSpPr/>
          <p:nvPr/>
        </p:nvSpPr>
        <p:spPr>
          <a:xfrm>
            <a:off x="427838" y="100668"/>
            <a:ext cx="11274803" cy="628335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Data Discovery and Analysis: </a:t>
            </a:r>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NBA Player Stats and Salary Info for 4 years from 2016-2019 were downloaded from Kaggle as 6 files. They were in 4 different formats. </a:t>
            </a:r>
          </a:p>
          <a:p>
            <a:pPr marL="800100" lvl="1" indent="-342900">
              <a:buFont typeface="+mj-lt"/>
              <a:buAutoNum type="arabicPeriod"/>
            </a:pPr>
            <a:r>
              <a:rPr lang="en-US" dirty="0">
                <a:solidFill>
                  <a:schemeClr val="tx1"/>
                </a:solidFill>
              </a:rPr>
              <a:t>4 Files had NBA player stats information for 4 years. They were in two different formats</a:t>
            </a:r>
          </a:p>
          <a:p>
            <a:pPr marL="800100" lvl="1" indent="-342900">
              <a:buFont typeface="+mj-lt"/>
              <a:buAutoNum type="arabicPeriod"/>
            </a:pPr>
            <a:r>
              <a:rPr lang="en-US" dirty="0">
                <a:solidFill>
                  <a:schemeClr val="tx1"/>
                </a:solidFill>
              </a:rPr>
              <a:t>2 Files has NBA Salary information for many years and in two different formats</a:t>
            </a:r>
          </a:p>
          <a:p>
            <a:pPr marL="285750" indent="-285750">
              <a:buFont typeface="Wingdings" panose="05000000000000000000" pitchFamily="2" charset="2"/>
              <a:buChar char="Ø"/>
            </a:pPr>
            <a:r>
              <a:rPr lang="en-US" dirty="0">
                <a:solidFill>
                  <a:schemeClr val="tx1"/>
                </a:solidFill>
              </a:rPr>
              <a:t>Data files were cleaned and merged into two files </a:t>
            </a:r>
          </a:p>
          <a:p>
            <a:pPr marL="800100" lvl="1" indent="-342900">
              <a:buFont typeface="+mj-lt"/>
              <a:buAutoNum type="arabicPeriod"/>
            </a:pPr>
            <a:r>
              <a:rPr lang="en-US" dirty="0">
                <a:solidFill>
                  <a:schemeClr val="tx1"/>
                </a:solidFill>
              </a:rPr>
              <a:t>NBA Player Stats info for 4 years</a:t>
            </a:r>
          </a:p>
          <a:p>
            <a:pPr marL="800100" lvl="1" indent="-342900">
              <a:buFont typeface="+mj-lt"/>
              <a:buAutoNum type="arabicPeriod"/>
            </a:pPr>
            <a:r>
              <a:rPr lang="en-US" dirty="0">
                <a:solidFill>
                  <a:schemeClr val="tx1"/>
                </a:solidFill>
              </a:rPr>
              <a:t>NBA Salary info for 4 years</a:t>
            </a:r>
          </a:p>
          <a:p>
            <a:endParaRPr lang="en-US" dirty="0">
              <a:solidFill>
                <a:schemeClr val="tx1"/>
              </a:solidFill>
            </a:endParaRPr>
          </a:p>
          <a:p>
            <a:endParaRPr lang="en-US" dirty="0">
              <a:solidFill>
                <a:schemeClr val="tx1"/>
              </a:solidFill>
            </a:endParaRPr>
          </a:p>
          <a:p>
            <a:r>
              <a:rPr lang="en-US" b="1" dirty="0">
                <a:solidFill>
                  <a:schemeClr val="tx1"/>
                </a:solidFill>
              </a:rPr>
              <a:t>Data Visualization:</a:t>
            </a:r>
          </a:p>
          <a:p>
            <a:pPr marL="285750" indent="-285750">
              <a:buFont typeface="Wingdings" panose="05000000000000000000" pitchFamily="2" charset="2"/>
              <a:buChar char="Ø"/>
            </a:pPr>
            <a:r>
              <a:rPr lang="en-US" dirty="0">
                <a:solidFill>
                  <a:schemeClr val="tx1"/>
                </a:solidFill>
              </a:rPr>
              <a:t>Used Tableau as a visualization tool</a:t>
            </a:r>
          </a:p>
          <a:p>
            <a:pPr marL="285750" indent="-285750">
              <a:buFont typeface="Wingdings" panose="05000000000000000000" pitchFamily="2" charset="2"/>
              <a:buChar char="Ø"/>
            </a:pPr>
            <a:r>
              <a:rPr lang="en-US" dirty="0">
                <a:solidFill>
                  <a:schemeClr val="tx1"/>
                </a:solidFill>
              </a:rPr>
              <a:t>As a selector, by selecting the Tier and Position from the dashboard, the selector gains the following insights about the players,</a:t>
            </a:r>
          </a:p>
          <a:p>
            <a:pPr marL="800100" lvl="1" indent="-342900">
              <a:buAutoNum type="arabicPeriod"/>
            </a:pPr>
            <a:r>
              <a:rPr lang="en-US" dirty="0">
                <a:solidFill>
                  <a:schemeClr val="tx1"/>
                </a:solidFill>
              </a:rPr>
              <a:t>Top players for each of the stats (eg: 3P, ASST, BLK..)</a:t>
            </a:r>
          </a:p>
          <a:p>
            <a:pPr marL="800100" lvl="1" indent="-342900">
              <a:buAutoNum type="arabicPeriod"/>
            </a:pPr>
            <a:r>
              <a:rPr lang="en-US" dirty="0">
                <a:solidFill>
                  <a:schemeClr val="tx1"/>
                </a:solidFill>
              </a:rPr>
              <a:t>The average score of each player across all the seasons for each of the stat</a:t>
            </a:r>
          </a:p>
          <a:p>
            <a:pPr marL="800100" lvl="1" indent="-342900">
              <a:buAutoNum type="arabicPeriod"/>
            </a:pPr>
            <a:r>
              <a:rPr lang="en-US" dirty="0">
                <a:solidFill>
                  <a:schemeClr val="tx1"/>
                </a:solidFill>
              </a:rPr>
              <a:t>How players performed in each of the season for the selected stat</a:t>
            </a:r>
          </a:p>
          <a:p>
            <a:pPr marL="800100" lvl="1" indent="-342900">
              <a:buAutoNum type="arabicPeriod"/>
            </a:pPr>
            <a:r>
              <a:rPr lang="en-US" dirty="0">
                <a:solidFill>
                  <a:schemeClr val="tx1"/>
                </a:solidFill>
              </a:rPr>
              <a:t>Players salary across each seasons</a:t>
            </a:r>
          </a:p>
          <a:p>
            <a:pPr marL="800100" lvl="1" indent="-342900">
              <a:buAutoNum type="arabicPeriod"/>
            </a:pPr>
            <a:r>
              <a:rPr lang="en-US" dirty="0">
                <a:solidFill>
                  <a:schemeClr val="tx1"/>
                </a:solidFill>
              </a:rPr>
              <a:t>Players total points across each season</a:t>
            </a:r>
          </a:p>
          <a:p>
            <a:pPr marL="285750" indent="-285750">
              <a:buFont typeface="Wingdings" panose="05000000000000000000" pitchFamily="2" charset="2"/>
              <a:buChar char="Ø"/>
            </a:pPr>
            <a:r>
              <a:rPr lang="en-US" dirty="0">
                <a:solidFill>
                  <a:schemeClr val="tx1"/>
                </a:solidFill>
              </a:rPr>
              <a:t>The dashboard has various screens to display the afore mentioned features</a:t>
            </a:r>
            <a:endParaRPr lang="en-US" b="1"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3458377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3657F8-14F5-4BC0-A59A-0A55A7ADDCA1}"/>
              </a:ext>
            </a:extLst>
          </p:cNvPr>
          <p:cNvSpPr/>
          <p:nvPr/>
        </p:nvSpPr>
        <p:spPr>
          <a:xfrm>
            <a:off x="864066" y="444618"/>
            <a:ext cx="10528184" cy="394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Arial" panose="020B0604020202020204" pitchFamily="34" charset="0"/>
              </a:rPr>
              <a:t>Dashboard Landing Page - Mockup</a:t>
            </a:r>
            <a:endParaRPr lang="en-US" dirty="0"/>
          </a:p>
        </p:txBody>
      </p:sp>
      <p:pic>
        <p:nvPicPr>
          <p:cNvPr id="6" name="Picture 5">
            <a:extLst>
              <a:ext uri="{FF2B5EF4-FFF2-40B4-BE49-F238E27FC236}">
                <a16:creationId xmlns:a16="http://schemas.microsoft.com/office/drawing/2014/main" id="{9A196226-774E-41CF-8F3D-F0CC0CF656ED}"/>
              </a:ext>
            </a:extLst>
          </p:cNvPr>
          <p:cNvPicPr>
            <a:picLocks noChangeAspect="1"/>
          </p:cNvPicPr>
          <p:nvPr/>
        </p:nvPicPr>
        <p:blipFill>
          <a:blip r:embed="rId2"/>
          <a:stretch>
            <a:fillRect/>
          </a:stretch>
        </p:blipFill>
        <p:spPr>
          <a:xfrm>
            <a:off x="1181734" y="1906991"/>
            <a:ext cx="9444890" cy="5026509"/>
          </a:xfrm>
          <a:prstGeom prst="rect">
            <a:avLst/>
          </a:prstGeom>
        </p:spPr>
      </p:pic>
      <p:sp>
        <p:nvSpPr>
          <p:cNvPr id="2" name="Oval 1">
            <a:extLst>
              <a:ext uri="{FF2B5EF4-FFF2-40B4-BE49-F238E27FC236}">
                <a16:creationId xmlns:a16="http://schemas.microsoft.com/office/drawing/2014/main" id="{AB7CDD46-F91F-4F0F-ADCE-14ACA9654E3F}"/>
              </a:ext>
            </a:extLst>
          </p:cNvPr>
          <p:cNvSpPr/>
          <p:nvPr/>
        </p:nvSpPr>
        <p:spPr>
          <a:xfrm>
            <a:off x="1937858" y="1015068"/>
            <a:ext cx="1510018"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Selector selects the tier and the position</a:t>
            </a:r>
          </a:p>
        </p:txBody>
      </p:sp>
      <p:cxnSp>
        <p:nvCxnSpPr>
          <p:cNvPr id="5" name="Straight Arrow Connector 4">
            <a:extLst>
              <a:ext uri="{FF2B5EF4-FFF2-40B4-BE49-F238E27FC236}">
                <a16:creationId xmlns:a16="http://schemas.microsoft.com/office/drawing/2014/main" id="{9B5EDA95-42BC-4279-94A3-A1C5CB70DC7B}"/>
              </a:ext>
            </a:extLst>
          </p:cNvPr>
          <p:cNvCxnSpPr>
            <a:stCxn id="2" idx="4"/>
          </p:cNvCxnSpPr>
          <p:nvPr/>
        </p:nvCxnSpPr>
        <p:spPr>
          <a:xfrm>
            <a:off x="2692867" y="1702965"/>
            <a:ext cx="629173" cy="805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5601F95-F399-4E91-80FC-A5B8E31ADDE4}"/>
              </a:ext>
            </a:extLst>
          </p:cNvPr>
          <p:cNvCxnSpPr>
            <a:stCxn id="2" idx="4"/>
          </p:cNvCxnSpPr>
          <p:nvPr/>
        </p:nvCxnSpPr>
        <p:spPr>
          <a:xfrm>
            <a:off x="2692867" y="1702965"/>
            <a:ext cx="2004968" cy="973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615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2D3A03-1E21-4D9C-B902-793BADBCB4B5}"/>
              </a:ext>
            </a:extLst>
          </p:cNvPr>
          <p:cNvPicPr>
            <a:picLocks noChangeAspect="1"/>
          </p:cNvPicPr>
          <p:nvPr/>
        </p:nvPicPr>
        <p:blipFill>
          <a:blip r:embed="rId2"/>
          <a:stretch>
            <a:fillRect/>
          </a:stretch>
        </p:blipFill>
        <p:spPr>
          <a:xfrm>
            <a:off x="961053" y="2248678"/>
            <a:ext cx="10702212" cy="4609321"/>
          </a:xfrm>
          <a:prstGeom prst="rect">
            <a:avLst/>
          </a:prstGeom>
        </p:spPr>
      </p:pic>
      <p:sp>
        <p:nvSpPr>
          <p:cNvPr id="4" name="Rectangle 3">
            <a:extLst>
              <a:ext uri="{FF2B5EF4-FFF2-40B4-BE49-F238E27FC236}">
                <a16:creationId xmlns:a16="http://schemas.microsoft.com/office/drawing/2014/main" id="{57DC85F9-85BF-4730-904C-D0A1C90C9591}"/>
              </a:ext>
            </a:extLst>
          </p:cNvPr>
          <p:cNvSpPr/>
          <p:nvPr/>
        </p:nvSpPr>
        <p:spPr>
          <a:xfrm>
            <a:off x="1135081" y="351312"/>
            <a:ext cx="10528184" cy="394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Arial" panose="020B0604020202020204" pitchFamily="34" charset="0"/>
              </a:rPr>
              <a:t>Player Stats Page - Mockup</a:t>
            </a:r>
            <a:endParaRPr lang="en-US" dirty="0"/>
          </a:p>
        </p:txBody>
      </p:sp>
      <p:sp>
        <p:nvSpPr>
          <p:cNvPr id="5" name="Oval 4">
            <a:extLst>
              <a:ext uri="{FF2B5EF4-FFF2-40B4-BE49-F238E27FC236}">
                <a16:creationId xmlns:a16="http://schemas.microsoft.com/office/drawing/2014/main" id="{5FA14249-5BF6-473D-A50A-4105052D5FF7}"/>
              </a:ext>
            </a:extLst>
          </p:cNvPr>
          <p:cNvSpPr/>
          <p:nvPr/>
        </p:nvSpPr>
        <p:spPr>
          <a:xfrm>
            <a:off x="1937858" y="1015068"/>
            <a:ext cx="1510018"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Back button to go back to previous screen</a:t>
            </a:r>
          </a:p>
        </p:txBody>
      </p:sp>
      <p:sp>
        <p:nvSpPr>
          <p:cNvPr id="6" name="Oval 5">
            <a:extLst>
              <a:ext uri="{FF2B5EF4-FFF2-40B4-BE49-F238E27FC236}">
                <a16:creationId xmlns:a16="http://schemas.microsoft.com/office/drawing/2014/main" id="{9B49780A-348A-441B-B76F-81A092239AF5}"/>
              </a:ext>
            </a:extLst>
          </p:cNvPr>
          <p:cNvSpPr/>
          <p:nvPr/>
        </p:nvSpPr>
        <p:spPr>
          <a:xfrm>
            <a:off x="3768056" y="1287924"/>
            <a:ext cx="2498520"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Each player can be clicked to get further insights about the player, Control navigates to next screen</a:t>
            </a:r>
          </a:p>
        </p:txBody>
      </p:sp>
      <p:cxnSp>
        <p:nvCxnSpPr>
          <p:cNvPr id="7" name="Straight Arrow Connector 6">
            <a:extLst>
              <a:ext uri="{FF2B5EF4-FFF2-40B4-BE49-F238E27FC236}">
                <a16:creationId xmlns:a16="http://schemas.microsoft.com/office/drawing/2014/main" id="{2A8244D2-C4B3-447C-9331-28C9E62D26F4}"/>
              </a:ext>
            </a:extLst>
          </p:cNvPr>
          <p:cNvCxnSpPr>
            <a:stCxn id="5" idx="4"/>
          </p:cNvCxnSpPr>
          <p:nvPr/>
        </p:nvCxnSpPr>
        <p:spPr>
          <a:xfrm flipH="1">
            <a:off x="1610686" y="1702965"/>
            <a:ext cx="1082181" cy="671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C84294E-AC57-4FD8-8AFC-91E8D8A39E97}"/>
              </a:ext>
            </a:extLst>
          </p:cNvPr>
          <p:cNvCxnSpPr/>
          <p:nvPr/>
        </p:nvCxnSpPr>
        <p:spPr>
          <a:xfrm flipH="1">
            <a:off x="3347207" y="2072081"/>
            <a:ext cx="1652632" cy="813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8868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92774F-B285-47F3-9DA6-CC6D8ABCA9D6}"/>
              </a:ext>
            </a:extLst>
          </p:cNvPr>
          <p:cNvPicPr>
            <a:picLocks noChangeAspect="1"/>
          </p:cNvPicPr>
          <p:nvPr/>
        </p:nvPicPr>
        <p:blipFill>
          <a:blip r:embed="rId2"/>
          <a:stretch>
            <a:fillRect/>
          </a:stretch>
        </p:blipFill>
        <p:spPr>
          <a:xfrm>
            <a:off x="615821" y="1742248"/>
            <a:ext cx="8173616" cy="5115752"/>
          </a:xfrm>
          <a:prstGeom prst="rect">
            <a:avLst/>
          </a:prstGeom>
        </p:spPr>
      </p:pic>
      <p:sp>
        <p:nvSpPr>
          <p:cNvPr id="4" name="Rectangle 3">
            <a:extLst>
              <a:ext uri="{FF2B5EF4-FFF2-40B4-BE49-F238E27FC236}">
                <a16:creationId xmlns:a16="http://schemas.microsoft.com/office/drawing/2014/main" id="{E1849E95-5999-4916-BC88-0C63FD0BD4C1}"/>
              </a:ext>
            </a:extLst>
          </p:cNvPr>
          <p:cNvSpPr/>
          <p:nvPr/>
        </p:nvSpPr>
        <p:spPr>
          <a:xfrm>
            <a:off x="1135081" y="351312"/>
            <a:ext cx="10528184" cy="394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Arial" panose="020B0604020202020204" pitchFamily="34" charset="0"/>
              </a:rPr>
              <a:t>Player Career Stats Page - Mockup</a:t>
            </a:r>
            <a:endParaRPr lang="en-US" dirty="0"/>
          </a:p>
        </p:txBody>
      </p:sp>
      <p:sp>
        <p:nvSpPr>
          <p:cNvPr id="5" name="Oval 4">
            <a:extLst>
              <a:ext uri="{FF2B5EF4-FFF2-40B4-BE49-F238E27FC236}">
                <a16:creationId xmlns:a16="http://schemas.microsoft.com/office/drawing/2014/main" id="{252144C9-FB4A-4C36-8132-D0E0C7CC97A9}"/>
              </a:ext>
            </a:extLst>
          </p:cNvPr>
          <p:cNvSpPr/>
          <p:nvPr/>
        </p:nvSpPr>
        <p:spPr>
          <a:xfrm>
            <a:off x="1937858" y="1015068"/>
            <a:ext cx="1510018"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Back button to go back to previous screen</a:t>
            </a:r>
          </a:p>
        </p:txBody>
      </p:sp>
      <p:cxnSp>
        <p:nvCxnSpPr>
          <p:cNvPr id="6" name="Straight Arrow Connector 5">
            <a:extLst>
              <a:ext uri="{FF2B5EF4-FFF2-40B4-BE49-F238E27FC236}">
                <a16:creationId xmlns:a16="http://schemas.microsoft.com/office/drawing/2014/main" id="{E402B68C-279F-47DF-81C9-9AC01001AFAB}"/>
              </a:ext>
            </a:extLst>
          </p:cNvPr>
          <p:cNvCxnSpPr>
            <a:cxnSpLocks/>
          </p:cNvCxnSpPr>
          <p:nvPr/>
        </p:nvCxnSpPr>
        <p:spPr>
          <a:xfrm flipH="1">
            <a:off x="1057013" y="1535185"/>
            <a:ext cx="880845" cy="494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671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95FA-CA7D-4CB0-952B-0F5F91D31C45}"/>
              </a:ext>
            </a:extLst>
          </p:cNvPr>
          <p:cNvSpPr>
            <a:spLocks noGrp="1"/>
          </p:cNvSpPr>
          <p:nvPr>
            <p:ph type="ctrTitle"/>
          </p:nvPr>
        </p:nvSpPr>
        <p:spPr/>
        <p:txBody>
          <a:bodyPr>
            <a:normAutofit/>
          </a:bodyPr>
          <a:lstStyle/>
          <a:p>
            <a:r>
              <a:rPr lang="en-US" sz="4400" dirty="0">
                <a:solidFill>
                  <a:srgbClr val="000000"/>
                </a:solidFill>
                <a:latin typeface="Arial" panose="020B0604020202020204" pitchFamily="34" charset="0"/>
              </a:rPr>
              <a:t>Machine Learning Model</a:t>
            </a:r>
            <a:r>
              <a:rPr lang="en-US" sz="4400" b="0" i="0" u="none" strike="noStrike" dirty="0">
                <a:solidFill>
                  <a:srgbClr val="000000"/>
                </a:solidFill>
                <a:effectLst/>
                <a:latin typeface="Arial" panose="020B0604020202020204" pitchFamily="34" charset="0"/>
              </a:rPr>
              <a:t> </a:t>
            </a:r>
            <a:br>
              <a:rPr lang="en-US" sz="4400" b="0" i="0" u="none" strike="noStrike" dirty="0">
                <a:solidFill>
                  <a:srgbClr val="000000"/>
                </a:solidFill>
                <a:effectLst/>
                <a:latin typeface="Arial" panose="020B0604020202020204" pitchFamily="34" charset="0"/>
              </a:rPr>
            </a:br>
            <a:r>
              <a:rPr lang="en-US" sz="4400" b="0" i="0" u="none" strike="noStrike" dirty="0">
                <a:solidFill>
                  <a:srgbClr val="000000"/>
                </a:solidFill>
                <a:effectLst/>
                <a:latin typeface="Arial" panose="020B0604020202020204" pitchFamily="34" charset="0"/>
              </a:rPr>
              <a:t>                        </a:t>
            </a:r>
            <a:endParaRPr lang="en-US" sz="2400" dirty="0"/>
          </a:p>
        </p:txBody>
      </p:sp>
      <p:sp>
        <p:nvSpPr>
          <p:cNvPr id="3" name="Subtitle 2">
            <a:extLst>
              <a:ext uri="{FF2B5EF4-FFF2-40B4-BE49-F238E27FC236}">
                <a16:creationId xmlns:a16="http://schemas.microsoft.com/office/drawing/2014/main" id="{49F45D17-E9F7-4B72-9F45-A18DE64ABBE2}"/>
              </a:ext>
            </a:extLst>
          </p:cNvPr>
          <p:cNvSpPr>
            <a:spLocks noGrp="1"/>
          </p:cNvSpPr>
          <p:nvPr>
            <p:ph type="subTitle" idx="1"/>
          </p:nvPr>
        </p:nvSpPr>
        <p:spPr>
          <a:xfrm>
            <a:off x="-2896998" y="4558383"/>
            <a:ext cx="9144000" cy="1655762"/>
          </a:xfrm>
        </p:spPr>
        <p:txBody>
          <a:bodyPr>
            <a:normAutofit/>
          </a:bodyPr>
          <a:lstStyle/>
          <a:p>
            <a:br>
              <a:rPr lang="en-US" dirty="0"/>
            </a:br>
            <a:endParaRPr lang="en-US" dirty="0"/>
          </a:p>
        </p:txBody>
      </p:sp>
    </p:spTree>
    <p:extLst>
      <p:ext uri="{BB962C8B-B14F-4D97-AF65-F5344CB8AC3E}">
        <p14:creationId xmlns:p14="http://schemas.microsoft.com/office/powerpoint/2010/main" val="4047059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607C7C-BFF0-472D-A12F-D6A4776DE6C2}"/>
              </a:ext>
            </a:extLst>
          </p:cNvPr>
          <p:cNvSpPr txBox="1"/>
          <p:nvPr/>
        </p:nvSpPr>
        <p:spPr>
          <a:xfrm>
            <a:off x="0" y="201336"/>
            <a:ext cx="10737908" cy="369332"/>
          </a:xfrm>
          <a:prstGeom prst="rect">
            <a:avLst/>
          </a:prstGeom>
          <a:noFill/>
        </p:spPr>
        <p:txBody>
          <a:bodyPr wrap="square" rtlCol="0">
            <a:spAutoFit/>
          </a:bodyPr>
          <a:lstStyle/>
          <a:p>
            <a:r>
              <a:rPr lang="en-US" dirty="0"/>
              <a:t>Un-supervised Learning for clustering players based on their player statistics:</a:t>
            </a:r>
          </a:p>
        </p:txBody>
      </p:sp>
      <p:sp>
        <p:nvSpPr>
          <p:cNvPr id="8" name="TextBox 7">
            <a:extLst>
              <a:ext uri="{FF2B5EF4-FFF2-40B4-BE49-F238E27FC236}">
                <a16:creationId xmlns:a16="http://schemas.microsoft.com/office/drawing/2014/main" id="{01C0E6B8-65BD-4537-9414-B982733F8873}"/>
              </a:ext>
            </a:extLst>
          </p:cNvPr>
          <p:cNvSpPr txBox="1"/>
          <p:nvPr/>
        </p:nvSpPr>
        <p:spPr>
          <a:xfrm>
            <a:off x="-13982" y="768902"/>
            <a:ext cx="11481731" cy="8217634"/>
          </a:xfrm>
          <a:prstGeom prst="rect">
            <a:avLst/>
          </a:prstGeom>
          <a:noFill/>
        </p:spPr>
        <p:txBody>
          <a:bodyPr wrap="square" rtlCol="0">
            <a:spAutoFit/>
          </a:bodyPr>
          <a:lstStyle/>
          <a:p>
            <a:r>
              <a:rPr lang="en-US" dirty="0"/>
              <a:t>Description of preliminary data processing:– </a:t>
            </a:r>
          </a:p>
          <a:p>
            <a:pPr marL="285750" indent="-285750">
              <a:buFont typeface="Wingdings" panose="05000000000000000000" pitchFamily="2" charset="2"/>
              <a:buChar char="Ø"/>
            </a:pPr>
            <a:r>
              <a:rPr lang="en-US" dirty="0"/>
              <a:t>	- </a:t>
            </a:r>
            <a:r>
              <a:rPr lang="en-US" sz="1500" dirty="0"/>
              <a:t>Both player salary and player statistics data need to be referenced from database (Status – In- progress)</a:t>
            </a:r>
          </a:p>
          <a:p>
            <a:pPr marL="285750" indent="-285750">
              <a:buFont typeface="Wingdings" panose="05000000000000000000" pitchFamily="2" charset="2"/>
              <a:buChar char="Ø"/>
            </a:pPr>
            <a:r>
              <a:rPr lang="en-US" sz="1500" dirty="0"/>
              <a:t>	- Consider players who have played all 4 seasons (2016-17, 2018-19,2019-20,2020-21) for machine learning (Status – In-progress)</a:t>
            </a:r>
          </a:p>
          <a:p>
            <a:pPr marL="285750" indent="-285750">
              <a:buFont typeface="Wingdings" panose="05000000000000000000" pitchFamily="2" charset="2"/>
              <a:buChar char="Ø"/>
            </a:pPr>
            <a:r>
              <a:rPr lang="en-US" sz="1500" dirty="0"/>
              <a:t>                      - Join player statistics and  player salary and average the stats and salary per player (Status - Complete)</a:t>
            </a:r>
          </a:p>
          <a:p>
            <a:pPr marL="285750" indent="-285750">
              <a:buFont typeface="Wingdings" panose="05000000000000000000" pitchFamily="2" charset="2"/>
              <a:buChar char="Ø"/>
            </a:pPr>
            <a:r>
              <a:rPr lang="en-US" sz="1500" dirty="0"/>
              <a:t>	- Use all player statistics for clustering them through KMeans Model (Status - Complete)</a:t>
            </a:r>
          </a:p>
          <a:p>
            <a:pPr marL="285750" indent="-285750">
              <a:buFont typeface="Wingdings" panose="05000000000000000000" pitchFamily="2" charset="2"/>
              <a:buChar char="Ø"/>
            </a:pPr>
            <a:r>
              <a:rPr lang="en-US" sz="1500" dirty="0"/>
              <a:t>	- Derive category  of players as player tiers based on the average salary per cluster (Status - Complete)</a:t>
            </a:r>
            <a:endParaRPr lang="en-US" dirty="0"/>
          </a:p>
          <a:p>
            <a:endParaRPr lang="en-US" dirty="0"/>
          </a:p>
          <a:p>
            <a:r>
              <a:rPr lang="en-US" dirty="0"/>
              <a:t>The code git hub link is as follows:- </a:t>
            </a:r>
          </a:p>
          <a:p>
            <a:r>
              <a:rPr lang="en-US" dirty="0"/>
              <a:t>	</a:t>
            </a:r>
            <a:r>
              <a:rPr lang="en-US" dirty="0">
                <a:hlinkClick r:id="rId2"/>
              </a:rPr>
              <a:t>http://localhost:8888/notebooks/player-clustering.ipynb</a:t>
            </a:r>
            <a:endParaRPr lang="en-US" dirty="0"/>
          </a:p>
          <a:p>
            <a:endParaRPr lang="en-US" dirty="0"/>
          </a:p>
          <a:p>
            <a:r>
              <a:rPr lang="en-US" dirty="0"/>
              <a:t>Reason why player statics only considered as feature:-</a:t>
            </a:r>
          </a:p>
          <a:p>
            <a:pPr marL="285750" indent="-285750">
              <a:buFont typeface="Wingdings" panose="05000000000000000000" pitchFamily="2" charset="2"/>
              <a:buChar char="ü"/>
            </a:pPr>
            <a:r>
              <a:rPr lang="en-US" dirty="0"/>
              <a:t>      	 </a:t>
            </a:r>
            <a:r>
              <a:rPr lang="en-US" sz="1500" dirty="0"/>
              <a:t>Player statistics like ‘np_of_ghames-played’, ‘no_minutes_played’, ‘field_goals_pctg’, ‘three_point_pctg’,    	‘effective_field_goal_pctg’,  ‘free_throws_pctg’, ‘ total_rebounds’ ,’ no_of_assists’ ,’ no_of_steals’,</a:t>
            </a:r>
          </a:p>
          <a:p>
            <a:r>
              <a:rPr lang="en-US" sz="1500" dirty="0"/>
              <a:t>	‘no_of_blocks’,’ no_of_turnovers’, ‘points’ have been considered as features for clustering since these features reflect </a:t>
            </a:r>
          </a:p>
          <a:p>
            <a:r>
              <a:rPr lang="en-US" sz="1500" dirty="0"/>
              <a:t>	the player’s performance. This data is fed to Kmeans as features. </a:t>
            </a:r>
          </a:p>
          <a:p>
            <a:endParaRPr lang="en-US" dirty="0"/>
          </a:p>
          <a:p>
            <a:r>
              <a:rPr lang="en-US" dirty="0"/>
              <a:t>Why KMeans us used, its advantage and limitations:- </a:t>
            </a:r>
          </a:p>
          <a:p>
            <a:pPr marL="285750" indent="-285750">
              <a:buFont typeface="Wingdings" panose="05000000000000000000" pitchFamily="2" charset="2"/>
              <a:buChar char="ü"/>
            </a:pPr>
            <a:r>
              <a:rPr lang="en-US" sz="1500" dirty="0"/>
              <a:t>    	KMeans is one of the most popular algoritm for un-supervised learning to find patterns and cluster them. </a:t>
            </a:r>
          </a:p>
          <a:p>
            <a:pPr marL="285750" indent="-285750">
              <a:buFont typeface="Wingdings" panose="05000000000000000000" pitchFamily="2" charset="2"/>
              <a:buChar char="ü"/>
            </a:pPr>
            <a:r>
              <a:rPr lang="en-US" sz="1500" dirty="0"/>
              <a:t>        	Benefits  of Kmeans –  Simple to implement and  scales to large datasets</a:t>
            </a:r>
          </a:p>
          <a:p>
            <a:pPr marL="285750" indent="-285750">
              <a:buFont typeface="Wingdings" panose="05000000000000000000" pitchFamily="2" charset="2"/>
              <a:buChar char="ü"/>
            </a:pPr>
            <a:r>
              <a:rPr lang="en-US" sz="1500" dirty="0"/>
              <a:t>        	Limitations of Kmeans -  Choosing K Manually to find optimal K. It is always a trial and error method to find the 	optimal K. </a:t>
            </a:r>
          </a:p>
          <a:p>
            <a:r>
              <a:rPr lang="en-US" dirty="0"/>
              <a:t>Conclusion:- </a:t>
            </a:r>
          </a:p>
          <a:p>
            <a:pPr marL="285750" indent="-285750">
              <a:buFont typeface="Wingdings" panose="05000000000000000000" pitchFamily="2" charset="2"/>
              <a:buChar char="ü"/>
            </a:pPr>
            <a:r>
              <a:rPr lang="en-US" dirty="0"/>
              <a:t>         	</a:t>
            </a:r>
            <a:r>
              <a:rPr lang="en-US" sz="1500" dirty="0"/>
              <a:t>This whole machine learning modeling is coded on the top of sample data. The value of K will change once the real     	data gets pulled 	in.</a:t>
            </a:r>
          </a:p>
          <a:p>
            <a:endParaRPr lang="en-US" dirty="0"/>
          </a:p>
          <a:p>
            <a:r>
              <a:rPr lang="en-US" dirty="0"/>
              <a:t>         	</a:t>
            </a:r>
          </a:p>
          <a:p>
            <a:endParaRPr lang="en-US" dirty="0"/>
          </a:p>
          <a:p>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725604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718</TotalTime>
  <Words>1575</Words>
  <Application>Microsoft Macintosh PowerPoint</Application>
  <PresentationFormat>Widescreen</PresentationFormat>
  <Paragraphs>271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NBA Player Analytics                          - Week 2 Deliverables</vt:lpstr>
      <vt:lpstr>Presentation                          </vt:lpstr>
      <vt:lpstr>PowerPoint Presentation</vt:lpstr>
      <vt:lpstr>PowerPoint Presentation</vt:lpstr>
      <vt:lpstr>PowerPoint Presentation</vt:lpstr>
      <vt:lpstr>PowerPoint Presentation</vt:lpstr>
      <vt:lpstr>PowerPoint Presentation</vt:lpstr>
      <vt:lpstr>Machine Learning Model                          </vt:lpstr>
      <vt:lpstr>PowerPoint Presentation</vt:lpstr>
      <vt:lpstr>PowerPoint Presentation</vt:lpstr>
      <vt:lpstr>Dashboard                          </vt:lpstr>
      <vt:lpstr>PowerPoint Presentation</vt:lpstr>
      <vt:lpstr>PowerPoint Presentation</vt:lpstr>
      <vt:lpstr>PowerPoint Presentation</vt:lpstr>
      <vt:lpstr>PowerPoint Presentation</vt:lpstr>
      <vt:lpstr>Database                         </vt:lpstr>
      <vt:lpstr>PowerPoint Presentation</vt:lpstr>
      <vt:lpstr>Github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Player Analytics  Dashboard - Mockup</dc:title>
  <dc:creator>Rajesh Thirukachoor Rajendran -X (rathiruk - LARSEN &amp; TOUBRO INFOTECH LTD at Cisco)</dc:creator>
  <cp:lastModifiedBy>Dhanaprakash Durairaj</cp:lastModifiedBy>
  <cp:revision>22</cp:revision>
  <dcterms:created xsi:type="dcterms:W3CDTF">2021-08-08T22:44:08Z</dcterms:created>
  <dcterms:modified xsi:type="dcterms:W3CDTF">2021-08-09T16:17:52Z</dcterms:modified>
</cp:coreProperties>
</file>