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1" r:id="rId5"/>
    <p:sldId id="257" r:id="rId6"/>
    <p:sldId id="258" r:id="rId7"/>
    <p:sldId id="259" r:id="rId8"/>
    <p:sldId id="264" r:id="rId9"/>
    <p:sldId id="265" r:id="rId10"/>
    <p:sldId id="266" r:id="rId11"/>
    <p:sldId id="27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41" autoAdjust="0"/>
    <p:restoredTop sz="94660"/>
  </p:normalViewPr>
  <p:slideViewPr>
    <p:cSldViewPr snapToGrid="0">
      <p:cViewPr varScale="1">
        <p:scale>
          <a:sx n="114" d="100"/>
          <a:sy n="114" d="100"/>
        </p:scale>
        <p:origin x="3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42A5-8476-485D-8D3D-100D1FA6D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65740C-C091-4D89-8139-3FAE5C002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4351AD-15EF-4746-A6A1-814892864ED0}"/>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E9666D35-885F-47FB-823F-088E15657D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02D871-A3AC-45D1-8278-3623B3C63C1A}"/>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77713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8085-4BBF-4089-B751-74725B34F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CB7A1-E0B7-4670-AF96-98A0146A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36B5C-D985-4B0A-BBEE-D702232EF9EC}"/>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D3CE1F86-DD19-405D-91E0-3EB6CB64B0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4DF193-888F-41BF-AEA0-9992776E3A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61284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D300A-3347-4F53-AEF7-6AA703C54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B78A6-62D7-4742-BFDE-C88A20351E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9BF4-E9EE-44AE-AE87-30006F5979C0}"/>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1EF06AF3-63CB-4CD1-951B-1E3D50BBD6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9328F3-596A-424C-A81F-8EAF4C41A8C1}"/>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4811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C4CA-36B2-448F-9BC6-7F004234A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B27FD-FCA1-4716-B336-25B47F3BA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B6A13-7C28-4942-A2E6-25A10C2759B6}"/>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25E4D9E6-D909-499B-9AFF-84E77C893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4DE9F9-55DA-4F55-9DBB-D64EB872C84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715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09ED-C71D-4CD1-9080-D81787AC9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3D17-D231-4DFD-8099-EBD9C1BE1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DC93-8D43-4E49-A7D2-4F34C09B1508}"/>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0CF79BE1-99AA-4F51-AD66-157D2B542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A5BDDB-AAEA-4564-B1A6-C7C1218081C4}"/>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6227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EA3-2B83-4D44-99EE-4AC7E322B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E0E4E-C29F-4BD6-8A44-D4B989BF0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BC569-8ACA-498D-BEA7-AFA3CAF7E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ED576-528B-47C3-B5CB-ABCC866AA7BD}"/>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6" name="Footer Placeholder 5">
            <a:extLst>
              <a:ext uri="{FF2B5EF4-FFF2-40B4-BE49-F238E27FC236}">
                <a16:creationId xmlns:a16="http://schemas.microsoft.com/office/drawing/2014/main" id="{7E4ECED3-7BBB-4AF1-8FB4-3822FFA751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1DEBD-D321-4EEE-8BE3-FEBE3C9D4A1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8259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D1EF-96D2-40C7-A73C-0FC766812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62704-6899-4875-9687-877D48730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4783F-FD0F-43DD-8168-42A1AF4B1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A979A-53E3-4B0B-8184-81FFEE1B2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9B326-A2FC-42B5-BB77-6A0A5FB36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B6885-3621-4976-8624-C6BB61389DE4}"/>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8" name="Footer Placeholder 7">
            <a:extLst>
              <a:ext uri="{FF2B5EF4-FFF2-40B4-BE49-F238E27FC236}">
                <a16:creationId xmlns:a16="http://schemas.microsoft.com/office/drawing/2014/main" id="{6D3338A0-C50A-4233-A6B8-CCFF835EF16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BA3C0E-C303-4AE2-8B39-BF592977797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24812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72AB-E244-4561-8B68-F24091AAC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917A1-7ECE-444F-95EB-CE3FFFC2C1C1}"/>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4" name="Footer Placeholder 3">
            <a:extLst>
              <a:ext uri="{FF2B5EF4-FFF2-40B4-BE49-F238E27FC236}">
                <a16:creationId xmlns:a16="http://schemas.microsoft.com/office/drawing/2014/main" id="{21600632-2998-467E-B137-B1C60CCADC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F39FF32-72B8-4B83-AED0-EED7155CD9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51380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94DA8-4163-4276-8E44-1CCBD6312976}"/>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3" name="Footer Placeholder 2">
            <a:extLst>
              <a:ext uri="{FF2B5EF4-FFF2-40B4-BE49-F238E27FC236}">
                <a16:creationId xmlns:a16="http://schemas.microsoft.com/office/drawing/2014/main" id="{B7CBEA86-C27E-4294-86A4-559FB65CA79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CC4C109-75C6-4965-A32D-AD38F9187FE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1894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6F41-9225-43CA-9984-8545A432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9465DC-92C1-4C71-9B75-6BC7C559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D29CB-0786-49E8-926E-E5E9B5CDF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A315F-BF47-4619-A66E-31094612E482}"/>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6" name="Footer Placeholder 5">
            <a:extLst>
              <a:ext uri="{FF2B5EF4-FFF2-40B4-BE49-F238E27FC236}">
                <a16:creationId xmlns:a16="http://schemas.microsoft.com/office/drawing/2014/main" id="{3F810FDE-B0CF-44C8-9029-61E96E680A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B25542-87C2-4DCA-A1DF-58F017DAA26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96053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5896-8DE8-4E4A-A5CE-A624A7CA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F4810-8590-41F8-A3AB-53D50647F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62B4437-18B9-431C-ADA4-C1A24528B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67EAE-2005-44AB-A71E-FF01B0A5E3DA}"/>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6" name="Footer Placeholder 5">
            <a:extLst>
              <a:ext uri="{FF2B5EF4-FFF2-40B4-BE49-F238E27FC236}">
                <a16:creationId xmlns:a16="http://schemas.microsoft.com/office/drawing/2014/main" id="{8A97029B-9123-4DC6-97DA-3910BA0C80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3AA6C8-787D-4C29-91A0-369D3274A61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69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A63FE-D8DF-4753-96E6-2CF6027D2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14FE6-383C-4F68-9998-F7559A66C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CB2AB-9D1A-40CA-9D4C-B3070948F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B553202E-F843-42A7-8DF9-6E0029511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08DC7-515D-4C8B-BF3D-1CFA728E4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E1960-E4EF-4B36-8BDB-5662E2D05C12}" type="slidenum">
              <a:rPr lang="en-US" smtClean="0"/>
              <a:t>‹#›</a:t>
            </a:fld>
            <a:endParaRPr lang="en-US" dirty="0"/>
          </a:p>
        </p:txBody>
      </p:sp>
    </p:spTree>
    <p:extLst>
      <p:ext uri="{BB962C8B-B14F-4D97-AF65-F5344CB8AC3E}">
        <p14:creationId xmlns:p14="http://schemas.microsoft.com/office/powerpoint/2010/main" val="220847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8888/notebooks/player-salaryraise-predictions.ipynb"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8888/notebooks/player-clustering.ipynb"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NBA Player Analytics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r>
              <a:rPr lang="en-US" sz="2400" b="0" i="0" u="none" strike="noStrike" dirty="0">
                <a:solidFill>
                  <a:srgbClr val="000000"/>
                </a:solidFill>
                <a:effectLst/>
                <a:latin typeface="Arial" panose="020B0604020202020204" pitchFamily="34" charset="0"/>
              </a:rPr>
              <a:t>- Week 3 Deliverables</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pPr algn="ctr" rtl="0">
              <a:spcBef>
                <a:spcPts val="0"/>
              </a:spcBef>
              <a:spcAft>
                <a:spcPts val="0"/>
              </a:spcAft>
            </a:pPr>
            <a:r>
              <a:rPr lang="en-US" sz="1800" b="0" i="0" u="none" strike="noStrike" dirty="0">
                <a:solidFill>
                  <a:srgbClr val="595959"/>
                </a:solidFill>
                <a:effectLst/>
                <a:latin typeface="Arial" panose="020B0604020202020204" pitchFamily="34" charset="0"/>
              </a:rPr>
              <a:t>           Team - D&amp;A champs</a:t>
            </a:r>
            <a:endParaRPr lang="en-US" dirty="0"/>
          </a:p>
          <a:p>
            <a:pPr algn="ctr" rtl="0">
              <a:spcBef>
                <a:spcPts val="0"/>
              </a:spcBef>
              <a:spcAft>
                <a:spcPts val="0"/>
              </a:spcAft>
            </a:pPr>
            <a:r>
              <a:rPr lang="en-US" sz="1800" b="0" i="0" u="none" strike="noStrike" dirty="0">
                <a:solidFill>
                  <a:srgbClr val="595959"/>
                </a:solidFill>
                <a:effectLst/>
                <a:latin typeface="Arial" panose="020B0604020202020204" pitchFamily="34" charset="0"/>
              </a:rPr>
              <a:t>Aug 15</a:t>
            </a:r>
            <a:r>
              <a:rPr lang="en-US" sz="1800" b="0" i="0" u="none" strike="noStrike" baseline="30000" dirty="0">
                <a:solidFill>
                  <a:srgbClr val="595959"/>
                </a:solidFill>
                <a:effectLst/>
                <a:latin typeface="Arial" panose="020B0604020202020204" pitchFamily="34" charset="0"/>
              </a:rPr>
              <a:t>th</a:t>
            </a:r>
            <a:r>
              <a:rPr lang="en-US" sz="1800"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2021</a:t>
            </a:r>
            <a:endParaRPr lang="en-US" b="0" dirty="0">
              <a:effectLst/>
            </a:endParaRPr>
          </a:p>
          <a:p>
            <a:br>
              <a:rPr lang="en-US" dirty="0"/>
            </a:br>
            <a:endParaRPr lang="en-US" dirty="0"/>
          </a:p>
        </p:txBody>
      </p:sp>
    </p:spTree>
    <p:extLst>
      <p:ext uri="{BB962C8B-B14F-4D97-AF65-F5344CB8AC3E}">
        <p14:creationId xmlns:p14="http://schemas.microsoft.com/office/powerpoint/2010/main" val="88881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91440" y="272456"/>
            <a:ext cx="10737908" cy="369332"/>
          </a:xfrm>
          <a:prstGeom prst="rect">
            <a:avLst/>
          </a:prstGeom>
          <a:noFill/>
        </p:spPr>
        <p:txBody>
          <a:bodyPr wrap="square" rtlCol="0">
            <a:spAutoFit/>
          </a:bodyPr>
          <a:lstStyle/>
          <a:p>
            <a:r>
              <a:rPr lang="en-US" dirty="0"/>
              <a:t>Supervised Learning to predict whether Player’s salary hike will happen or not:</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7063472"/>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sz="1500" dirty="0"/>
              <a:t>Both player salary and player statistics data need to be referenced from database (Status – Complete)</a:t>
            </a:r>
          </a:p>
          <a:p>
            <a:pPr marL="285750" indent="-285750">
              <a:buFont typeface="Wingdings" panose="05000000000000000000" pitchFamily="2" charset="2"/>
              <a:buChar char="Ø"/>
            </a:pPr>
            <a:r>
              <a:rPr lang="en-US" sz="1500" dirty="0"/>
              <a:t>Consider players who have played all 4 seasons (2016-17, 2018-19,2019-20,2020-21) for machine learning (Status – Complete)</a:t>
            </a:r>
          </a:p>
          <a:p>
            <a:pPr marL="285750" indent="-285750">
              <a:buFont typeface="Wingdings" panose="05000000000000000000" pitchFamily="2" charset="2"/>
              <a:buChar char="Ø"/>
            </a:pPr>
            <a:r>
              <a:rPr lang="en-US" sz="1500" dirty="0"/>
              <a:t>Join player statistics and  player salary and average the stats and salary per player (Status - Complete)</a:t>
            </a:r>
          </a:p>
          <a:p>
            <a:pPr marL="285750" indent="-285750">
              <a:buFont typeface="Wingdings" panose="05000000000000000000" pitchFamily="2" charset="2"/>
              <a:buChar char="Ø"/>
            </a:pPr>
            <a:r>
              <a:rPr lang="en-US" sz="1500" dirty="0"/>
              <a:t>Label the ‘Salary Increased or not’ by comparing the last year Vs First year salary (after Standardization) of the players (Status – Complete)</a:t>
            </a:r>
          </a:p>
          <a:p>
            <a:pPr marL="285750" indent="-285750">
              <a:buFont typeface="Wingdings" panose="05000000000000000000" pitchFamily="2" charset="2"/>
              <a:buChar char="Ø"/>
            </a:pPr>
            <a:r>
              <a:rPr lang="en-US" sz="1500" dirty="0"/>
              <a:t>Train and Test the model through Random forest and also in logistic regression. (Status – Complete)</a:t>
            </a:r>
          </a:p>
          <a:p>
            <a:endParaRPr lang="en-US" dirty="0"/>
          </a:p>
          <a:p>
            <a:r>
              <a:rPr lang="en-US" dirty="0"/>
              <a:t>The code git hub link is as follows:- </a:t>
            </a:r>
          </a:p>
          <a:p>
            <a:r>
              <a:rPr lang="en-US" dirty="0"/>
              <a:t>	</a:t>
            </a:r>
            <a:r>
              <a:rPr lang="en-US" dirty="0">
                <a:hlinkClick r:id="rId2"/>
              </a:rPr>
              <a:t>http://localhost:8888/notebooks/player-salaryraise-predictions.ipynb</a:t>
            </a:r>
            <a:endParaRPr lang="en-US" dirty="0"/>
          </a:p>
          <a:p>
            <a:endParaRPr lang="en-US" dirty="0"/>
          </a:p>
          <a:p>
            <a:r>
              <a:rPr lang="en-US" dirty="0"/>
              <a:t>Description of Feature Engineering and Feature Selection:-</a:t>
            </a:r>
          </a:p>
          <a:p>
            <a:pPr marL="285750" indent="-285750">
              <a:buFont typeface="Wingdings" panose="05000000000000000000" pitchFamily="2" charset="2"/>
              <a:buChar char="ü"/>
            </a:pPr>
            <a:r>
              <a:rPr lang="en-US" dirty="0"/>
              <a:t>A round of feature dependencies has been studied using ‘feature_importances_’. The features that had the least dependencies on predictions have been dropped from feature selections. </a:t>
            </a:r>
          </a:p>
          <a:p>
            <a:endParaRPr lang="en-US" dirty="0"/>
          </a:p>
          <a:p>
            <a:r>
              <a:rPr lang="en-US" dirty="0"/>
              <a:t>     Refer to the URL to see how the feature dependencies in order to predict the model. </a:t>
            </a:r>
          </a:p>
          <a:p>
            <a:endParaRPr lang="en-US" dirty="0"/>
          </a:p>
          <a:p>
            <a:r>
              <a:rPr lang="en-US" dirty="0"/>
              <a:t>       XXXXXXXXXXXXXXXXXXXXXXXXXXXXXXXXXXX</a:t>
            </a:r>
          </a:p>
          <a:p>
            <a:pPr marL="285750" indent="-285750">
              <a:buFont typeface="Wingdings" panose="05000000000000000000" pitchFamily="2" charset="2"/>
              <a:buChar char="ü"/>
            </a:pPr>
            <a:endParaRPr lang="en-US" dirty="0"/>
          </a:p>
          <a:p>
            <a:r>
              <a:rPr lang="en-US" dirty="0"/>
              <a:t>      	</a:t>
            </a:r>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3865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91440" y="272456"/>
            <a:ext cx="10737908" cy="369332"/>
          </a:xfrm>
          <a:prstGeom prst="rect">
            <a:avLst/>
          </a:prstGeom>
          <a:noFill/>
        </p:spPr>
        <p:txBody>
          <a:bodyPr wrap="square" rtlCol="0">
            <a:spAutoFit/>
          </a:bodyPr>
          <a:lstStyle/>
          <a:p>
            <a:r>
              <a:rPr lang="en-US" dirty="0"/>
              <a:t>Supervised Learning to predict whether Player’s salary hike will happen or not:</a:t>
            </a:r>
          </a:p>
        </p:txBody>
      </p:sp>
      <p:sp>
        <p:nvSpPr>
          <p:cNvPr id="8" name="TextBox 7">
            <a:extLst>
              <a:ext uri="{FF2B5EF4-FFF2-40B4-BE49-F238E27FC236}">
                <a16:creationId xmlns:a16="http://schemas.microsoft.com/office/drawing/2014/main" id="{01C0E6B8-65BD-4537-9414-B982733F8873}"/>
              </a:ext>
            </a:extLst>
          </p:cNvPr>
          <p:cNvSpPr txBox="1"/>
          <p:nvPr/>
        </p:nvSpPr>
        <p:spPr>
          <a:xfrm>
            <a:off x="0" y="567566"/>
            <a:ext cx="11481731" cy="9510296"/>
          </a:xfrm>
          <a:prstGeom prst="rect">
            <a:avLst/>
          </a:prstGeom>
          <a:noFill/>
        </p:spPr>
        <p:txBody>
          <a:bodyPr wrap="square" rtlCol="0">
            <a:spAutoFit/>
          </a:bodyPr>
          <a:lstStyle/>
          <a:p>
            <a:r>
              <a:rPr lang="en-US" dirty="0"/>
              <a:t>Models used for Supervised Learning, its advantage and limitations:- </a:t>
            </a:r>
          </a:p>
          <a:p>
            <a:endParaRPr lang="en-US" dirty="0"/>
          </a:p>
          <a:p>
            <a:pPr indent="-285750">
              <a:buFont typeface="Wingdings" panose="05000000000000000000" pitchFamily="2" charset="2"/>
              <a:buChar char="ü"/>
            </a:pPr>
            <a:r>
              <a:rPr lang="en-US" dirty="0"/>
              <a:t>  Randomforest  is one of the most popular algoritm for supervised learning to do more accurate predictions.</a:t>
            </a:r>
          </a:p>
          <a:p>
            <a:pPr indent="-285750">
              <a:buFont typeface="Wingdings" panose="05000000000000000000" pitchFamily="2" charset="2"/>
              <a:buChar char="ü"/>
            </a:pPr>
            <a:r>
              <a:rPr lang="en-US" dirty="0"/>
              <a:t> Benefits  of Random Forest –  Simple to implement and since it builds multiple decision trees and merges them together to get more accurate and stable decisions.</a:t>
            </a:r>
          </a:p>
          <a:p>
            <a:pPr indent="-285750">
              <a:buFont typeface="Wingdings" panose="05000000000000000000" pitchFamily="2" charset="2"/>
              <a:buChar char="ü"/>
            </a:pPr>
            <a:r>
              <a:rPr lang="en-US" dirty="0"/>
              <a:t>Limitations of Random Forest -  Need to be carefully observed because it has a chance of overfitting the model.</a:t>
            </a:r>
          </a:p>
          <a:p>
            <a:endParaRPr lang="en-US" dirty="0"/>
          </a:p>
          <a:p>
            <a:r>
              <a:rPr lang="en-US" dirty="0"/>
              <a:t>Explanation of Model Choices:</a:t>
            </a:r>
          </a:p>
          <a:p>
            <a:endParaRPr lang="en-US" dirty="0"/>
          </a:p>
          <a:p>
            <a:r>
              <a:rPr lang="en-US" dirty="0"/>
              <a:t>Two models were tried out ‘Random Forest’ and ‘Logistic Regression’. But Random Forest provided better score. Hence</a:t>
            </a:r>
          </a:p>
          <a:p>
            <a:r>
              <a:rPr lang="en-US" dirty="0"/>
              <a:t>chosen the ‘Random Forest’ for final model.   </a:t>
            </a:r>
          </a:p>
          <a:p>
            <a:endParaRPr lang="en-US" dirty="0"/>
          </a:p>
          <a:p>
            <a:endParaRPr lang="en-US" dirty="0"/>
          </a:p>
          <a:p>
            <a:r>
              <a:rPr lang="en-US" dirty="0"/>
              <a:t>Description how they have been trained in the model:</a:t>
            </a:r>
          </a:p>
          <a:p>
            <a:r>
              <a:rPr lang="en-US" dirty="0"/>
              <a:t>Few of the techniques used to train to improve the model accuracy. They are:</a:t>
            </a:r>
          </a:p>
          <a:p>
            <a:r>
              <a:rPr lang="en-US" dirty="0"/>
              <a:t>	- Features like ‘Games Played’ and ‘Minutes Played’ have been scaled through MinMaxScalar.</a:t>
            </a:r>
          </a:p>
          <a:p>
            <a:r>
              <a:rPr lang="en-US" dirty="0"/>
              <a:t>                  - Some of the features like ‘salary’ and ‘blocks’  have been dropped because their depnednecies on predictions 	were least.</a:t>
            </a:r>
          </a:p>
          <a:p>
            <a:endParaRPr lang="en-US" dirty="0"/>
          </a:p>
          <a:p>
            <a:r>
              <a:rPr lang="en-US" dirty="0"/>
              <a:t>Description of Current Accuracy Score:    </a:t>
            </a:r>
          </a:p>
          <a:p>
            <a:r>
              <a:rPr lang="en-US" dirty="0"/>
              <a:t>Find the accuracy score and the Confusion Metrics from ‘Random Forest’ through following URL.  </a:t>
            </a:r>
          </a:p>
          <a:p>
            <a:r>
              <a:rPr lang="en-US" dirty="0"/>
              <a:t>  </a:t>
            </a:r>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279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Dashboard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259880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Dashboard:</a:t>
            </a:r>
          </a:p>
          <a:p>
            <a:endParaRPr lang="en-US" dirty="0">
              <a:solidFill>
                <a:schemeClr val="tx1"/>
              </a:solidFill>
            </a:endParaRP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Used Tableau as a visualization tool</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41059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97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60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0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Database</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91059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NBA Player Stats and Salary Info for 4 years from 2016-2019 were downloaded from Kaggle as 6 files. They were in 4 different formats. </a:t>
            </a:r>
          </a:p>
          <a:p>
            <a:pPr marL="800100" lvl="1" indent="-342900">
              <a:buFont typeface="+mj-lt"/>
              <a:buAutoNum type="arabicPeriod"/>
            </a:pPr>
            <a:r>
              <a:rPr lang="en-US" dirty="0">
                <a:solidFill>
                  <a:schemeClr val="tx1"/>
                </a:solidFill>
              </a:rPr>
              <a:t>4 Files had NBA player stats information for 4 years. They were in two different formats</a:t>
            </a:r>
          </a:p>
          <a:p>
            <a:pPr marL="800100" lvl="1" indent="-342900">
              <a:buFont typeface="+mj-lt"/>
              <a:buAutoNum type="arabicPeriod"/>
            </a:pPr>
            <a:r>
              <a:rPr lang="en-US" dirty="0">
                <a:solidFill>
                  <a:schemeClr val="tx1"/>
                </a:solidFill>
              </a:rPr>
              <a:t>2 Files has NBA Salary information for many years and in two different formats</a:t>
            </a:r>
          </a:p>
          <a:p>
            <a:pPr marL="285750" indent="-285750">
              <a:buFont typeface="Wingdings" panose="05000000000000000000" pitchFamily="2" charset="2"/>
              <a:buChar char="Ø"/>
            </a:pPr>
            <a:r>
              <a:rPr lang="en-US" dirty="0">
                <a:solidFill>
                  <a:schemeClr val="tx1"/>
                </a:solidFill>
              </a:rPr>
              <a:t>Data files were cleaned and merged into two files </a:t>
            </a:r>
          </a:p>
          <a:p>
            <a:pPr marL="800100" lvl="1" indent="-342900">
              <a:buFont typeface="+mj-lt"/>
              <a:buAutoNum type="arabicPeriod"/>
            </a:pPr>
            <a:r>
              <a:rPr lang="en-US" dirty="0">
                <a:solidFill>
                  <a:schemeClr val="tx1"/>
                </a:solidFill>
              </a:rPr>
              <a:t>NBA Player Stats info for 4 years</a:t>
            </a:r>
          </a:p>
          <a:p>
            <a:pPr marL="800100" lvl="1" indent="-342900">
              <a:buFont typeface="+mj-lt"/>
              <a:buAutoNum type="arabicPeriod"/>
            </a:pPr>
            <a:r>
              <a:rPr lang="en-US" dirty="0">
                <a:solidFill>
                  <a:schemeClr val="tx1"/>
                </a:solidFill>
              </a:rPr>
              <a:t>NBA Salary info for 4 years</a:t>
            </a:r>
          </a:p>
          <a:p>
            <a:pPr lvl="1"/>
            <a:endParaRPr lang="en-US" dirty="0">
              <a:solidFill>
                <a:schemeClr val="tx1"/>
              </a:solidFill>
            </a:endParaRPr>
          </a:p>
          <a:p>
            <a:r>
              <a:rPr lang="en-US" b="1" dirty="0">
                <a:solidFill>
                  <a:schemeClr val="tx1"/>
                </a:solidFill>
              </a:rPr>
              <a:t>Data Cleanup Tasks: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Split player column into two columns: player_id and player_name </a:t>
            </a:r>
          </a:p>
          <a:p>
            <a:pPr marL="285750" indent="-285750">
              <a:buFont typeface="Wingdings" panose="05000000000000000000" pitchFamily="2" charset="2"/>
              <a:buChar char="Ø"/>
            </a:pPr>
            <a:r>
              <a:rPr lang="en-US" dirty="0">
                <a:solidFill>
                  <a:schemeClr val="tx1"/>
                </a:solidFill>
              </a:rPr>
              <a:t>Multiple rows exist for a player who is traded mid-season. </a:t>
            </a:r>
          </a:p>
          <a:p>
            <a:pPr marL="742950" lvl="1" indent="-285750">
              <a:buFont typeface="Wingdings" panose="05000000000000000000" pitchFamily="2" charset="2"/>
              <a:buChar char="Ø"/>
            </a:pPr>
            <a:r>
              <a:rPr lang="en-US" dirty="0">
                <a:solidFill>
                  <a:schemeClr val="tx1"/>
                </a:solidFill>
              </a:rPr>
              <a:t>Filter and keep the relevant row that has the total for the season</a:t>
            </a:r>
          </a:p>
          <a:p>
            <a:pPr marL="742950" lvl="1" indent="-285750">
              <a:buFont typeface="Wingdings" panose="05000000000000000000" pitchFamily="2" charset="2"/>
              <a:buChar char="Ø"/>
            </a:pPr>
            <a:r>
              <a:rPr lang="en-US" dirty="0">
                <a:solidFill>
                  <a:schemeClr val="tx1"/>
                </a:solidFill>
              </a:rPr>
              <a:t>Add Salary from both teams and save it</a:t>
            </a:r>
          </a:p>
          <a:p>
            <a:pPr marL="285750" indent="-285750">
              <a:buFont typeface="Wingdings" panose="05000000000000000000" pitchFamily="2" charset="2"/>
              <a:buChar char="Ø"/>
            </a:pPr>
            <a:r>
              <a:rPr lang="en-US" dirty="0">
                <a:solidFill>
                  <a:schemeClr val="tx1"/>
                </a:solidFill>
              </a:rPr>
              <a:t>Convert Salary column to float after removing ‘$’ and space</a:t>
            </a:r>
          </a:p>
          <a:p>
            <a:pPr marL="285750" indent="-285750">
              <a:buFont typeface="Wingdings" panose="05000000000000000000" pitchFamily="2" charset="2"/>
              <a:buChar char="Ø"/>
            </a:pPr>
            <a:r>
              <a:rPr lang="en-US" dirty="0">
                <a:solidFill>
                  <a:schemeClr val="tx1"/>
                </a:solidFill>
              </a:rPr>
              <a:t>Add playing season as additional column</a:t>
            </a:r>
          </a:p>
          <a:p>
            <a:pPr marL="285750" indent="-285750">
              <a:buFont typeface="Wingdings" panose="05000000000000000000" pitchFamily="2" charset="2"/>
              <a:buChar char="Ø"/>
            </a:pPr>
            <a:r>
              <a:rPr lang="en-US" dirty="0">
                <a:solidFill>
                  <a:schemeClr val="tx1"/>
                </a:solidFill>
              </a:rPr>
              <a:t>Fill null values with 0 for stats and salary. </a:t>
            </a:r>
          </a:p>
          <a:p>
            <a:pPr marL="285750" indent="-285750">
              <a:buFont typeface="Wingdings" panose="05000000000000000000" pitchFamily="2" charset="2"/>
              <a:buChar char="Ø"/>
            </a:pPr>
            <a:r>
              <a:rPr lang="en-US" dirty="0">
                <a:solidFill>
                  <a:schemeClr val="tx1"/>
                </a:solidFill>
              </a:rPr>
              <a:t>Pick the columns that is needed for analysis and rename them to match sql database design</a:t>
            </a:r>
          </a:p>
          <a:p>
            <a:pPr lvl="1"/>
            <a:endParaRPr lang="en-US" dirty="0">
              <a:solidFill>
                <a:schemeClr val="tx1"/>
              </a:solidFill>
            </a:endParaRPr>
          </a:p>
          <a:p>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70541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Github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2510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Presentation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3004993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dirty="0">
              <a:solidFill>
                <a:schemeClr val="tx1"/>
              </a:solidFill>
            </a:endParaRPr>
          </a:p>
          <a:p>
            <a:r>
              <a:rPr lang="en-US" b="1" dirty="0">
                <a:solidFill>
                  <a:schemeClr val="tx1"/>
                </a:solidFill>
              </a:rPr>
              <a:t>Git Hub:</a:t>
            </a: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Four branches were created for merging changes from Teammates</a:t>
            </a:r>
          </a:p>
          <a:p>
            <a:pPr marL="742950" lvl="1" indent="-285750">
              <a:buFont typeface="Wingdings" panose="05000000000000000000" pitchFamily="2" charset="2"/>
              <a:buChar char="Ø"/>
            </a:pPr>
            <a:r>
              <a:rPr lang="en-US" dirty="0">
                <a:solidFill>
                  <a:schemeClr val="tx1"/>
                </a:solidFill>
              </a:rPr>
              <a:t>asit-modifications</a:t>
            </a:r>
          </a:p>
          <a:p>
            <a:pPr marL="742950" lvl="1" indent="-285750">
              <a:buFont typeface="Wingdings" panose="05000000000000000000" pitchFamily="2" charset="2"/>
              <a:buChar char="Ø"/>
            </a:pPr>
            <a:r>
              <a:rPr lang="en-US" dirty="0">
                <a:solidFill>
                  <a:schemeClr val="tx1"/>
                </a:solidFill>
              </a:rPr>
              <a:t>dave-modifications</a:t>
            </a:r>
          </a:p>
          <a:p>
            <a:pPr marL="742950" lvl="1" indent="-285750">
              <a:buFont typeface="Wingdings" panose="05000000000000000000" pitchFamily="2" charset="2"/>
              <a:buChar char="Ø"/>
            </a:pPr>
            <a:r>
              <a:rPr lang="en-US" dirty="0">
                <a:solidFill>
                  <a:schemeClr val="tx1"/>
                </a:solidFill>
              </a:rPr>
              <a:t>dhana-modifications</a:t>
            </a:r>
          </a:p>
          <a:p>
            <a:pPr marL="742950" lvl="1" indent="-285750">
              <a:buFont typeface="Wingdings" panose="05000000000000000000" pitchFamily="2" charset="2"/>
              <a:buChar char="Ø"/>
            </a:pPr>
            <a:r>
              <a:rPr lang="en-US" dirty="0">
                <a:solidFill>
                  <a:schemeClr val="tx1"/>
                </a:solidFill>
              </a:rPr>
              <a:t>rajesh-modifications</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Readme file was updated with </a:t>
            </a:r>
          </a:p>
          <a:p>
            <a:pPr marL="742950" lvl="1" indent="-285750">
              <a:buFont typeface="Wingdings" panose="05000000000000000000" pitchFamily="2" charset="2"/>
              <a:buChar char="Ø"/>
            </a:pPr>
            <a:r>
              <a:rPr lang="en-US" dirty="0">
                <a:solidFill>
                  <a:schemeClr val="tx1"/>
                </a:solidFill>
              </a:rPr>
              <a:t>Project Objective </a:t>
            </a:r>
          </a:p>
          <a:p>
            <a:pPr marL="742950" lvl="1" indent="-285750">
              <a:buFont typeface="Wingdings" panose="05000000000000000000" pitchFamily="2" charset="2"/>
              <a:buChar char="Ø"/>
            </a:pPr>
            <a:r>
              <a:rPr lang="en-US" dirty="0">
                <a:solidFill>
                  <a:schemeClr val="tx1"/>
                </a:solidFill>
              </a:rPr>
              <a:t>Resources </a:t>
            </a:r>
          </a:p>
          <a:p>
            <a:pPr marL="742950" lvl="1" indent="-285750">
              <a:buFont typeface="Wingdings" panose="05000000000000000000" pitchFamily="2" charset="2"/>
              <a:buChar char="Ø"/>
            </a:pPr>
            <a:r>
              <a:rPr lang="en-US" dirty="0">
                <a:solidFill>
                  <a:schemeClr val="tx1"/>
                </a:solidFill>
              </a:rPr>
              <a:t>Github and Branch Info</a:t>
            </a:r>
          </a:p>
          <a:p>
            <a:pPr marL="742950" lvl="1" indent="-285750">
              <a:buFont typeface="Wingdings" panose="05000000000000000000" pitchFamily="2" charset="2"/>
              <a:buChar char="Ø"/>
            </a:pPr>
            <a:r>
              <a:rPr lang="en-US" dirty="0">
                <a:solidFill>
                  <a:schemeClr val="tx1"/>
                </a:solidFill>
              </a:rPr>
              <a:t>Software Used</a:t>
            </a:r>
          </a:p>
          <a:p>
            <a:pPr marL="742950" lvl="1" indent="-285750">
              <a:buFont typeface="Wingdings" panose="05000000000000000000" pitchFamily="2" charset="2"/>
              <a:buChar char="Ø"/>
            </a:pPr>
            <a:r>
              <a:rPr lang="en-US" dirty="0">
                <a:solidFill>
                  <a:schemeClr val="tx1"/>
                </a:solidFill>
              </a:rPr>
              <a:t>Project Summary</a:t>
            </a:r>
          </a:p>
          <a:p>
            <a:pPr marL="1200150" lvl="2" indent="-285750">
              <a:buFont typeface="Wingdings" panose="05000000000000000000" pitchFamily="2" charset="2"/>
              <a:buChar char="Ø"/>
            </a:pPr>
            <a:r>
              <a:rPr lang="en-US" dirty="0">
                <a:solidFill>
                  <a:schemeClr val="tx1"/>
                </a:solidFill>
              </a:rPr>
              <a:t>Database</a:t>
            </a:r>
          </a:p>
          <a:p>
            <a:pPr marL="1200150" lvl="2" indent="-285750">
              <a:buFont typeface="Wingdings" panose="05000000000000000000" pitchFamily="2" charset="2"/>
              <a:buChar char="Ø"/>
            </a:pPr>
            <a:r>
              <a:rPr lang="en-US" dirty="0">
                <a:solidFill>
                  <a:schemeClr val="tx1"/>
                </a:solidFill>
              </a:rPr>
              <a:t>Dashboard</a:t>
            </a:r>
          </a:p>
          <a:p>
            <a:pPr marL="1200150" lvl="2" indent="-285750">
              <a:buFont typeface="Wingdings" panose="05000000000000000000" pitchFamily="2" charset="2"/>
              <a:buChar char="Ø"/>
            </a:pPr>
            <a:r>
              <a:rPr lang="en-US" dirty="0">
                <a:solidFill>
                  <a:schemeClr val="tx1"/>
                </a:solidFill>
              </a:rPr>
              <a:t>Machine Learning</a:t>
            </a:r>
          </a:p>
          <a:p>
            <a:endParaRPr lang="en-US" dirty="0">
              <a:solidFill>
                <a:schemeClr val="tx1"/>
              </a:solidFill>
            </a:endParaRP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194254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Why NBA Topic was selected: </a:t>
            </a:r>
          </a:p>
          <a:p>
            <a:endParaRPr lang="en-US" b="1" dirty="0">
              <a:solidFill>
                <a:schemeClr val="tx1"/>
              </a:solidFill>
            </a:endParaRPr>
          </a:p>
          <a:p>
            <a:r>
              <a:rPr lang="en-US" dirty="0">
                <a:solidFill>
                  <a:schemeClr val="tx1"/>
                </a:solidFill>
              </a:rPr>
              <a:t>NBA is one of the favorite sporting event in the US. The viewer rating for NBA shows that this event is one of the biggest sports and entertainment in US. The idea is to make this project more enticing and favorable for the audience.</a:t>
            </a:r>
          </a:p>
          <a:p>
            <a:endParaRPr lang="en-US" b="1" dirty="0">
              <a:solidFill>
                <a:schemeClr val="tx1"/>
              </a:solidFill>
            </a:endParaRPr>
          </a:p>
          <a:p>
            <a:r>
              <a:rPr lang="en-US" b="1" dirty="0">
                <a:solidFill>
                  <a:schemeClr val="tx1"/>
                </a:solidFill>
              </a:rPr>
              <a:t>Source Data:</a:t>
            </a:r>
          </a:p>
          <a:p>
            <a:endParaRPr lang="en-US" dirty="0">
              <a:solidFill>
                <a:schemeClr val="tx1"/>
              </a:solidFill>
            </a:endParaRPr>
          </a:p>
          <a:p>
            <a:r>
              <a:rPr lang="en-US" dirty="0">
                <a:solidFill>
                  <a:schemeClr val="tx1"/>
                </a:solidFill>
              </a:rPr>
              <a:t>Used Kaggle to download the following datasets related to NBA:</a:t>
            </a:r>
          </a:p>
          <a:p>
            <a:pPr marL="342900" indent="-342900">
              <a:buAutoNum type="arabicPeriod"/>
            </a:pPr>
            <a:r>
              <a:rPr lang="en-US" dirty="0">
                <a:solidFill>
                  <a:schemeClr val="tx1"/>
                </a:solidFill>
              </a:rPr>
              <a:t>NBA Player Stats from 2016 to 2020</a:t>
            </a:r>
          </a:p>
          <a:p>
            <a:pPr marL="342900" indent="-342900">
              <a:buAutoNum type="arabicPeriod"/>
            </a:pPr>
            <a:r>
              <a:rPr lang="en-US" dirty="0">
                <a:solidFill>
                  <a:schemeClr val="tx1"/>
                </a:solidFill>
              </a:rPr>
              <a:t>NBA Player Salaries from 2016 to 2020</a:t>
            </a:r>
          </a:p>
          <a:p>
            <a:pPr marL="342900" indent="-342900">
              <a:buAutoNum type="arabicPeriod"/>
            </a:pPr>
            <a:r>
              <a:rPr lang="en-US" dirty="0">
                <a:solidFill>
                  <a:schemeClr val="tx1"/>
                </a:solidFill>
              </a:rPr>
              <a:t>NBA Player Salary Cap</a:t>
            </a:r>
          </a:p>
          <a:p>
            <a:pPr marL="342900" indent="-342900">
              <a:buAutoNum type="arabicPeriod"/>
            </a:pPr>
            <a:endParaRPr lang="en-US" dirty="0">
              <a:solidFill>
                <a:schemeClr val="tx1"/>
              </a:solidFill>
            </a:endParaRPr>
          </a:p>
          <a:p>
            <a:r>
              <a:rPr lang="en-US" b="1" dirty="0">
                <a:solidFill>
                  <a:schemeClr val="tx1"/>
                </a:solidFill>
              </a:rPr>
              <a:t>Insights from the Data:</a:t>
            </a:r>
          </a:p>
          <a:p>
            <a:endParaRPr lang="en-US" dirty="0">
              <a:solidFill>
                <a:schemeClr val="tx1"/>
              </a:solidFill>
            </a:endParaRPr>
          </a:p>
          <a:p>
            <a:pPr marL="342900" indent="-342900">
              <a:buAutoNum type="arabicPeriod"/>
            </a:pPr>
            <a:r>
              <a:rPr lang="en-US" dirty="0">
                <a:solidFill>
                  <a:schemeClr val="tx1"/>
                </a:solidFill>
              </a:rPr>
              <a:t>There is a new club that wants to build a team and they want to sign up contract with different players. They have a budget of 110 million USD. They want to build a well-balanced team choosing players of different tiers. They want to see players of different tiers so that they can sign up with them</a:t>
            </a:r>
          </a:p>
          <a:p>
            <a:r>
              <a:rPr lang="en-US" dirty="0">
                <a:solidFill>
                  <a:schemeClr val="tx1"/>
                </a:solidFill>
              </a:rPr>
              <a:t>2.  A</a:t>
            </a:r>
            <a:r>
              <a:rPr lang="en-US" dirty="0"/>
              <a:t> </a:t>
            </a:r>
            <a:r>
              <a:rPr lang="en-US" dirty="0">
                <a:solidFill>
                  <a:schemeClr val="tx1"/>
                </a:solidFill>
              </a:rPr>
              <a:t>relatively new players want to predict Whether his salary is going to increase, decrease or remains similar in next</a:t>
            </a:r>
          </a:p>
          <a:p>
            <a:r>
              <a:rPr lang="en-US" dirty="0">
                <a:solidFill>
                  <a:schemeClr val="tx1"/>
                </a:solidFill>
              </a:rPr>
              <a:t>      subsequent seasons based on his performance statistics in NBA.</a:t>
            </a: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13192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NBA Player Stats and Salary Info for 4 years from 2016-2019 were downloaded from Kaggle as 6 files. They were in 4 different formats. </a:t>
            </a:r>
          </a:p>
          <a:p>
            <a:pPr marL="800100" lvl="1" indent="-342900">
              <a:buFont typeface="+mj-lt"/>
              <a:buAutoNum type="arabicPeriod"/>
            </a:pPr>
            <a:r>
              <a:rPr lang="en-US" dirty="0">
                <a:solidFill>
                  <a:schemeClr val="tx1"/>
                </a:solidFill>
              </a:rPr>
              <a:t>4 Files had NBA player stats information for 4 years. They were in two different formats</a:t>
            </a:r>
          </a:p>
          <a:p>
            <a:pPr marL="800100" lvl="1" indent="-342900">
              <a:buFont typeface="+mj-lt"/>
              <a:buAutoNum type="arabicPeriod"/>
            </a:pPr>
            <a:r>
              <a:rPr lang="en-US" dirty="0">
                <a:solidFill>
                  <a:schemeClr val="tx1"/>
                </a:solidFill>
              </a:rPr>
              <a:t>2 Files has NBA Salary information for many years and in two different formats</a:t>
            </a:r>
          </a:p>
          <a:p>
            <a:pPr marL="285750" indent="-285750">
              <a:buFont typeface="Wingdings" panose="05000000000000000000" pitchFamily="2" charset="2"/>
              <a:buChar char="Ø"/>
            </a:pPr>
            <a:r>
              <a:rPr lang="en-US" dirty="0">
                <a:solidFill>
                  <a:schemeClr val="tx1"/>
                </a:solidFill>
              </a:rPr>
              <a:t>Data files were cleaned and merged into two files </a:t>
            </a:r>
          </a:p>
          <a:p>
            <a:pPr marL="800100" lvl="1" indent="-342900">
              <a:buFont typeface="+mj-lt"/>
              <a:buAutoNum type="arabicPeriod"/>
            </a:pPr>
            <a:r>
              <a:rPr lang="en-US" dirty="0">
                <a:solidFill>
                  <a:schemeClr val="tx1"/>
                </a:solidFill>
              </a:rPr>
              <a:t>NBA Player Stats info for 4 years</a:t>
            </a:r>
          </a:p>
          <a:p>
            <a:pPr marL="800100" lvl="1" indent="-342900">
              <a:buFont typeface="+mj-lt"/>
              <a:buAutoNum type="arabicPeriod"/>
            </a:pPr>
            <a:r>
              <a:rPr lang="en-US" dirty="0">
                <a:solidFill>
                  <a:schemeClr val="tx1"/>
                </a:solidFill>
              </a:rPr>
              <a:t>NBA Salary info for 4 years</a:t>
            </a:r>
          </a:p>
          <a:p>
            <a:endParaRPr lang="en-US" dirty="0">
              <a:solidFill>
                <a:schemeClr val="tx1"/>
              </a:solidFill>
            </a:endParaRPr>
          </a:p>
          <a:p>
            <a:endParaRPr lang="en-US" dirty="0">
              <a:solidFill>
                <a:schemeClr val="tx1"/>
              </a:solidFill>
            </a:endParaRPr>
          </a:p>
          <a:p>
            <a:r>
              <a:rPr lang="en-US" b="1" dirty="0">
                <a:solidFill>
                  <a:schemeClr val="tx1"/>
                </a:solidFill>
              </a:rPr>
              <a:t>Data Visualization:</a:t>
            </a:r>
          </a:p>
          <a:p>
            <a:pPr marL="285750" indent="-285750">
              <a:buFont typeface="Wingdings" panose="05000000000000000000" pitchFamily="2" charset="2"/>
              <a:buChar char="Ø"/>
            </a:pPr>
            <a:r>
              <a:rPr lang="en-US" dirty="0">
                <a:solidFill>
                  <a:schemeClr val="tx1"/>
                </a:solidFill>
              </a:rPr>
              <a:t>Used Tableau as a visualization tool</a:t>
            </a: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45837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1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86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7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Machine Learning Model</a:t>
            </a:r>
            <a:r>
              <a:rPr lang="en-US" sz="4400" b="0" i="0" u="none" strike="noStrike" dirty="0">
                <a:solidFill>
                  <a:srgbClr val="000000"/>
                </a:solidFill>
                <a:effectLst/>
                <a:latin typeface="Arial" panose="020B0604020202020204" pitchFamily="34" charset="0"/>
              </a:rPr>
              <a:t>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0470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0" y="201336"/>
            <a:ext cx="10737908" cy="369332"/>
          </a:xfrm>
          <a:prstGeom prst="rect">
            <a:avLst/>
          </a:prstGeom>
          <a:noFill/>
        </p:spPr>
        <p:txBody>
          <a:bodyPr wrap="square" rtlCol="0">
            <a:spAutoFit/>
          </a:bodyPr>
          <a:lstStyle/>
          <a:p>
            <a:r>
              <a:rPr lang="en-US" dirty="0"/>
              <a:t>Un-supervised Learning for clustering players based on their available player statistics to find patterns: -</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7617470"/>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sz="1500" dirty="0"/>
              <a:t>Both player salary and player statistics data need to be referenced from database (Status – Complete)</a:t>
            </a:r>
          </a:p>
          <a:p>
            <a:pPr marL="285750" indent="-285750">
              <a:buFont typeface="Wingdings" panose="05000000000000000000" pitchFamily="2" charset="2"/>
              <a:buChar char="Ø"/>
            </a:pPr>
            <a:r>
              <a:rPr lang="en-US" sz="1500" dirty="0"/>
              <a:t>Consider players who have played all 4 seasons (2016-17, 2018-19,2019-20,2020-21) for machine learning (Status – Complete)</a:t>
            </a:r>
          </a:p>
          <a:p>
            <a:pPr marL="285750" indent="-285750">
              <a:buFont typeface="Wingdings" panose="05000000000000000000" pitchFamily="2" charset="2"/>
              <a:buChar char="Ø"/>
            </a:pPr>
            <a:r>
              <a:rPr lang="en-US" sz="1500" dirty="0"/>
              <a:t>Join player statistics and  player salary and average the stats and salary per player (Status - Complete)</a:t>
            </a:r>
          </a:p>
          <a:p>
            <a:pPr marL="285750" indent="-285750">
              <a:buFont typeface="Wingdings" panose="05000000000000000000" pitchFamily="2" charset="2"/>
              <a:buChar char="Ø"/>
            </a:pPr>
            <a:r>
              <a:rPr lang="en-US" sz="1500" dirty="0"/>
              <a:t>Use all player statistics for clustering them through KMeans Model (Status - Complete)</a:t>
            </a:r>
          </a:p>
          <a:p>
            <a:pPr marL="285750" indent="-285750">
              <a:buFont typeface="Wingdings" panose="05000000000000000000" pitchFamily="2" charset="2"/>
              <a:buChar char="Ø"/>
            </a:pPr>
            <a:r>
              <a:rPr lang="en-US" sz="1500" dirty="0"/>
              <a:t>Derive category  of players as player tiers based on the average salary per cluster (Status - Complete)</a:t>
            </a:r>
          </a:p>
          <a:p>
            <a:endParaRPr lang="en-US" dirty="0"/>
          </a:p>
          <a:p>
            <a:r>
              <a:rPr lang="en-US" dirty="0"/>
              <a:t>The code git hub link is as follows:- </a:t>
            </a:r>
          </a:p>
          <a:p>
            <a:r>
              <a:rPr lang="en-US" dirty="0"/>
              <a:t>	</a:t>
            </a:r>
            <a:r>
              <a:rPr lang="en-US" dirty="0">
                <a:hlinkClick r:id="rId2"/>
              </a:rPr>
              <a:t>http://localhost:8888/notebooks/player-clustering.ipynb</a:t>
            </a:r>
            <a:endParaRPr lang="en-US" dirty="0"/>
          </a:p>
          <a:p>
            <a:endParaRPr lang="en-US" dirty="0"/>
          </a:p>
          <a:p>
            <a:r>
              <a:rPr lang="en-US" dirty="0"/>
              <a:t>Description of Feature Engineering and Feature Selection:-</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 ‘no_of_blocks’, ’ no_of_turnovers’, ‘points’ have been considered as features for clustering since these features reflect </a:t>
            </a:r>
          </a:p>
          <a:p>
            <a:r>
              <a:rPr lang="en-US" sz="1500" dirty="0"/>
              <a:t>	the player’s performance. This data is fed to Kmeans as features. </a:t>
            </a:r>
          </a:p>
          <a:p>
            <a:endParaRPr lang="en-US" dirty="0"/>
          </a:p>
          <a:p>
            <a:r>
              <a:rPr lang="en-US" dirty="0"/>
              <a:t>Why KMeans used, its advantage and limitations:- </a:t>
            </a:r>
          </a:p>
          <a:p>
            <a:pPr marL="285750" indent="-285750">
              <a:buFont typeface="Wingdings" panose="05000000000000000000" pitchFamily="2" charset="2"/>
              <a:buChar char="ü"/>
            </a:pPr>
            <a:r>
              <a:rPr lang="en-US" sz="1500" dirty="0"/>
              <a:t>    	KMeans is one of the most popular algoritm for un-supervised learning to find patterns and cluster them. </a:t>
            </a:r>
          </a:p>
          <a:p>
            <a:pPr marL="285750" indent="-285750">
              <a:buFont typeface="Wingdings" panose="05000000000000000000" pitchFamily="2" charset="2"/>
              <a:buChar char="ü"/>
            </a:pPr>
            <a:r>
              <a:rPr lang="en-US" sz="1500" dirty="0"/>
              <a:t>        	Benefits  of Kmeans –  Simple to implement and  scales to large datasets</a:t>
            </a:r>
          </a:p>
          <a:p>
            <a:pPr marL="285750" indent="-285750">
              <a:buFont typeface="Wingdings" panose="05000000000000000000" pitchFamily="2" charset="2"/>
              <a:buChar char="ü"/>
            </a:pPr>
            <a:r>
              <a:rPr lang="en-US" sz="1500" dirty="0"/>
              <a:t>        	Limitations of Kmeans -  Choosing K Manually to find optimal K. It is always a trial and error method to find the optimal K. </a:t>
            </a:r>
          </a:p>
          <a:p>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2560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1588</Words>
  <Application>Microsoft Office PowerPoint</Application>
  <PresentationFormat>Widescreen</PresentationFormat>
  <Paragraphs>296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NBA Player Analytics                          - Week 3 Deliverables</vt:lpstr>
      <vt:lpstr>Presentation                          </vt:lpstr>
      <vt:lpstr>PowerPoint Presentation</vt:lpstr>
      <vt:lpstr>PowerPoint Presentation</vt:lpstr>
      <vt:lpstr>PowerPoint Presentation</vt:lpstr>
      <vt:lpstr>PowerPoint Presentation</vt:lpstr>
      <vt:lpstr>PowerPoint Presentation</vt:lpstr>
      <vt:lpstr>Machine Learning Model                          </vt:lpstr>
      <vt:lpstr>PowerPoint Presentation</vt:lpstr>
      <vt:lpstr>PowerPoint Presentation</vt:lpstr>
      <vt:lpstr>PowerPoint Presentation</vt:lpstr>
      <vt:lpstr>Dashboard                          </vt:lpstr>
      <vt:lpstr>PowerPoint Presentation</vt:lpstr>
      <vt:lpstr>PowerPoint Presentation</vt:lpstr>
      <vt:lpstr>PowerPoint Presentation</vt:lpstr>
      <vt:lpstr>PowerPoint Presentation</vt:lpstr>
      <vt:lpstr>Database                         </vt:lpstr>
      <vt:lpstr>PowerPoint Presentation</vt:lpstr>
      <vt:lpstr>Github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Analytics  Dashboard - Mockup</dc:title>
  <dc:creator>Rajesh Thirukachoor Rajendran -X (rathiruk - LARSEN &amp; TOUBRO INFOTECH LTD at Cisco)</dc:creator>
  <cp:lastModifiedBy>Asit Mohapatra -X (asimohap - LARSEN &amp; TOUBRO INFOTECH LTD at Cisco)</cp:lastModifiedBy>
  <cp:revision>28</cp:revision>
  <dcterms:created xsi:type="dcterms:W3CDTF">2021-08-08T22:44:08Z</dcterms:created>
  <dcterms:modified xsi:type="dcterms:W3CDTF">2021-08-16T03:51:46Z</dcterms:modified>
</cp:coreProperties>
</file>