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77" r:id="rId5"/>
    <p:sldId id="278" r:id="rId6"/>
    <p:sldId id="280" r:id="rId7"/>
    <p:sldId id="281" r:id="rId8"/>
    <p:sldId id="279"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660"/>
  </p:normalViewPr>
  <p:slideViewPr>
    <p:cSldViewPr snapToGrid="0">
      <p:cViewPr varScale="1">
        <p:scale>
          <a:sx n="114" d="100"/>
          <a:sy n="114" d="100"/>
        </p:scale>
        <p:origin x="3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8/17/2021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8/17/2021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4BAC388-2388-4DE0-AD7F-EA93648CE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209" r="11544" b="1"/>
          <a:stretch/>
        </p:blipFill>
        <p:spPr bwMode="auto">
          <a:xfrm>
            <a:off x="151002" y="584910"/>
            <a:ext cx="5567634" cy="5509038"/>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147" name="Freeform: Shape 146">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5852454" y="4338944"/>
            <a:ext cx="5370576" cy="911117"/>
          </a:xfrm>
        </p:spPr>
        <p:txBody>
          <a:bodyPr>
            <a:normAutofit/>
          </a:bodyPr>
          <a:lstStyle/>
          <a:p>
            <a:pPr algn="l" rtl="0">
              <a:spcBef>
                <a:spcPts val="0"/>
              </a:spcBef>
              <a:spcAft>
                <a:spcPts val="0"/>
              </a:spcAft>
            </a:pPr>
            <a:r>
              <a:rPr lang="en-US" sz="1100" b="0" i="0" u="none" strike="noStrike" dirty="0">
                <a:solidFill>
                  <a:srgbClr val="FFFFFF"/>
                </a:solidFill>
                <a:effectLst/>
                <a:latin typeface="Arial" panose="020B0604020202020204" pitchFamily="34" charset="0"/>
              </a:rPr>
              <a:t>Aug 18</a:t>
            </a:r>
            <a:r>
              <a:rPr lang="en-US" sz="1100" b="0" i="0" u="none" strike="noStrike" baseline="30000" dirty="0">
                <a:solidFill>
                  <a:srgbClr val="FFFFFF"/>
                </a:solidFill>
                <a:effectLst/>
                <a:latin typeface="Arial" panose="020B0604020202020204" pitchFamily="34" charset="0"/>
              </a:rPr>
              <a:t>th</a:t>
            </a:r>
            <a:r>
              <a:rPr lang="en-US" sz="1100" dirty="0">
                <a:solidFill>
                  <a:srgbClr val="FFFFFF"/>
                </a:solidFill>
                <a:latin typeface="Arial" panose="020B0604020202020204" pitchFamily="34" charset="0"/>
              </a:rPr>
              <a:t>, </a:t>
            </a:r>
            <a:r>
              <a:rPr lang="en-US" sz="1100" b="0" i="0" u="none" strike="noStrike" dirty="0">
                <a:solidFill>
                  <a:srgbClr val="FFFFFF"/>
                </a:solidFill>
                <a:effectLst/>
                <a:latin typeface="Arial" panose="020B0604020202020204" pitchFamily="34" charset="0"/>
              </a:rPr>
              <a:t>2021</a:t>
            </a:r>
            <a:endParaRPr lang="en-US" sz="1100" b="0" dirty="0">
              <a:solidFill>
                <a:srgbClr val="FFFFFF"/>
              </a:solidFill>
              <a:effectLst/>
            </a:endParaRPr>
          </a:p>
          <a:p>
            <a:pPr algn="l"/>
            <a:br>
              <a:rPr lang="en-US" sz="1100" dirty="0">
                <a:solidFill>
                  <a:srgbClr val="FFFFFF"/>
                </a:solidFill>
              </a:rPr>
            </a:br>
            <a:endParaRPr lang="en-US" sz="1100" dirty="0">
              <a:solidFill>
                <a:srgbClr val="FFFFFF"/>
              </a:solidFill>
            </a:endParaRPr>
          </a:p>
        </p:txBody>
      </p:sp>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a:xfrm>
            <a:off x="5673747" y="1408814"/>
            <a:ext cx="5683102" cy="2235277"/>
          </a:xfrm>
        </p:spPr>
        <p:txBody>
          <a:bodyPr>
            <a:normAutofit/>
          </a:bodyPr>
          <a:lstStyle/>
          <a:p>
            <a:pPr algn="l"/>
            <a:r>
              <a:rPr lang="en-US" sz="3000" b="0" i="0" u="none" strike="noStrike" dirty="0">
                <a:solidFill>
                  <a:srgbClr val="FFFFFF"/>
                </a:solidFill>
                <a:effectLst/>
                <a:latin typeface="Arial" panose="020B0604020202020204" pitchFamily="34" charset="0"/>
              </a:rPr>
              <a:t>NBA Player Analytics </a:t>
            </a:r>
            <a:br>
              <a:rPr lang="en-US" sz="5000" b="0" i="0" u="none" strike="noStrike" dirty="0">
                <a:solidFill>
                  <a:srgbClr val="FFFFFF"/>
                </a:solidFill>
                <a:effectLst/>
                <a:latin typeface="Arial" panose="020B0604020202020204" pitchFamily="34" charset="0"/>
              </a:rPr>
            </a:br>
            <a:r>
              <a:rPr lang="en-US" sz="5000" b="0" i="0" u="none" strike="noStrike" dirty="0">
                <a:solidFill>
                  <a:srgbClr val="FFFFFF"/>
                </a:solidFill>
                <a:effectLst/>
                <a:latin typeface="Arial" panose="020B0604020202020204" pitchFamily="34" charset="0"/>
              </a:rPr>
              <a:t>Final Presentation</a:t>
            </a:r>
            <a:endParaRPr lang="en-US" sz="5000" dirty="0">
              <a:solidFill>
                <a:srgbClr val="FFFFFF"/>
              </a:solidFill>
            </a:endParaRPr>
          </a:p>
        </p:txBody>
      </p:sp>
    </p:spTree>
    <p:extLst>
      <p:ext uri="{BB962C8B-B14F-4D97-AF65-F5344CB8AC3E}">
        <p14:creationId xmlns:p14="http://schemas.microsoft.com/office/powerpoint/2010/main" val="88881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8A9DCEC3-F21B-4036-BEA1-CA64761A0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91" r="22589" b="-1"/>
          <a:stretch/>
        </p:blipFill>
        <p:spPr bwMode="auto">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a:xfrm>
            <a:off x="2195439" y="2068882"/>
            <a:ext cx="4298178" cy="2669223"/>
          </a:xfrm>
        </p:spPr>
        <p:txBody>
          <a:bodyPr>
            <a:normAutofit/>
          </a:bodyPr>
          <a:lstStyle/>
          <a:p>
            <a:r>
              <a:rPr lang="en-US" sz="5400" b="0" i="0" u="none" strike="noStrike" dirty="0">
                <a:solidFill>
                  <a:schemeClr val="bg1"/>
                </a:solidFill>
                <a:effectLst/>
                <a:latin typeface="Arial" panose="020B0604020202020204" pitchFamily="34" charset="0"/>
              </a:rPr>
              <a:t>                        </a:t>
            </a:r>
            <a:endParaRPr lang="en-US" sz="5400" dirty="0">
              <a:solidFill>
                <a:schemeClr val="bg1"/>
              </a:solidFill>
            </a:endParaRPr>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545517" y="4863054"/>
            <a:ext cx="3624471" cy="811604"/>
          </a:xfrm>
        </p:spPr>
        <p:txBody>
          <a:bodyPr>
            <a:normAutofit/>
          </a:bodyPr>
          <a:lstStyle/>
          <a:p>
            <a:br>
              <a:rPr lang="en-US" sz="2000" dirty="0">
                <a:solidFill>
                  <a:schemeClr val="bg1"/>
                </a:solidFill>
              </a:rPr>
            </a:br>
            <a:endParaRPr lang="en-US" sz="2000" dirty="0">
              <a:solidFill>
                <a:schemeClr val="bg1"/>
              </a:solidFill>
            </a:endParaRPr>
          </a:p>
        </p:txBody>
      </p:sp>
      <p:sp>
        <p:nvSpPr>
          <p:cNvPr id="7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81"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84" name="Freeform: Shape 8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85" name="Freeform: Shape 8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87" name="Group 86">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88" name="Freeform: Shape 87">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89" name="Freeform: Shape 88">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9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bg1"/>
          </a:solidFill>
        </p:grpSpPr>
        <p:sp>
          <p:nvSpPr>
            <p:cNvPr id="92" name="Freeform: Shape 9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98" name="Oval 9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Oval 99">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5C89E-B33A-4392-8330-E26E0BC94C97}"/>
              </a:ext>
            </a:extLst>
          </p:cNvPr>
          <p:cNvSpPr txBox="1"/>
          <p:nvPr/>
        </p:nvSpPr>
        <p:spPr>
          <a:xfrm>
            <a:off x="3223022" y="2017469"/>
            <a:ext cx="3379163" cy="369332"/>
          </a:xfrm>
          <a:prstGeom prst="rect">
            <a:avLst/>
          </a:prstGeom>
          <a:noFill/>
        </p:spPr>
        <p:txBody>
          <a:bodyPr wrap="square" rtlCol="0">
            <a:spAutoFit/>
          </a:bodyPr>
          <a:lstStyle/>
          <a:p>
            <a:r>
              <a:rPr lang="en-US" dirty="0">
                <a:solidFill>
                  <a:schemeClr val="bg1"/>
                </a:solidFill>
              </a:rPr>
              <a:t>   Team D&amp;A Champs</a:t>
            </a:r>
          </a:p>
        </p:txBody>
      </p:sp>
      <p:graphicFrame>
        <p:nvGraphicFramePr>
          <p:cNvPr id="5" name="Table 5">
            <a:extLst>
              <a:ext uri="{FF2B5EF4-FFF2-40B4-BE49-F238E27FC236}">
                <a16:creationId xmlns:a16="http://schemas.microsoft.com/office/drawing/2014/main" id="{68E6FAC4-66C5-4DCC-A7C4-C425395DB302}"/>
              </a:ext>
            </a:extLst>
          </p:cNvPr>
          <p:cNvGraphicFramePr>
            <a:graphicFrameLocks noGrp="1"/>
          </p:cNvGraphicFramePr>
          <p:nvPr>
            <p:extLst>
              <p:ext uri="{D42A27DB-BD31-4B8C-83A1-F6EECF244321}">
                <p14:modId xmlns:p14="http://schemas.microsoft.com/office/powerpoint/2010/main" val="4236112372"/>
              </p:ext>
            </p:extLst>
          </p:nvPr>
        </p:nvGraphicFramePr>
        <p:xfrm>
          <a:off x="150487" y="4233198"/>
          <a:ext cx="7275351" cy="1854200"/>
        </p:xfrm>
        <a:graphic>
          <a:graphicData uri="http://schemas.openxmlformats.org/drawingml/2006/table">
            <a:tbl>
              <a:tblPr firstRow="1" bandRow="1">
                <a:tableStyleId>{5C22544A-7EE6-4342-B048-85BDC9FD1C3A}</a:tableStyleId>
              </a:tblPr>
              <a:tblGrid>
                <a:gridCol w="2131319">
                  <a:extLst>
                    <a:ext uri="{9D8B030D-6E8A-4147-A177-3AD203B41FA5}">
                      <a16:colId xmlns:a16="http://schemas.microsoft.com/office/drawing/2014/main" val="736536136"/>
                    </a:ext>
                  </a:extLst>
                </a:gridCol>
                <a:gridCol w="5144032">
                  <a:extLst>
                    <a:ext uri="{9D8B030D-6E8A-4147-A177-3AD203B41FA5}">
                      <a16:colId xmlns:a16="http://schemas.microsoft.com/office/drawing/2014/main" val="1509512716"/>
                    </a:ext>
                  </a:extLst>
                </a:gridCol>
              </a:tblGrid>
              <a:tr h="370840">
                <a:tc>
                  <a:txBody>
                    <a:bodyPr/>
                    <a:lstStyle/>
                    <a:p>
                      <a:pPr algn="ctr"/>
                      <a:r>
                        <a:rPr lang="en-US" dirty="0">
                          <a:solidFill>
                            <a:schemeClr val="accent2"/>
                          </a:solidFill>
                        </a:rPr>
                        <a:t>Team Members</a:t>
                      </a:r>
                    </a:p>
                  </a:txBody>
                  <a:tcPr/>
                </a:tc>
                <a:tc>
                  <a:txBody>
                    <a:bodyPr/>
                    <a:lstStyle/>
                    <a:p>
                      <a:pPr algn="ctr"/>
                      <a:r>
                        <a:rPr lang="en-US" dirty="0">
                          <a:solidFill>
                            <a:schemeClr val="accent2"/>
                          </a:solidFill>
                        </a:rPr>
                        <a:t>Role play</a:t>
                      </a:r>
                    </a:p>
                  </a:txBody>
                  <a:tcPr/>
                </a:tc>
                <a:extLst>
                  <a:ext uri="{0D108BD9-81ED-4DB2-BD59-A6C34878D82A}">
                    <a16:rowId xmlns:a16="http://schemas.microsoft.com/office/drawing/2014/main" val="389145450"/>
                  </a:ext>
                </a:extLst>
              </a:tr>
              <a:tr h="370840">
                <a:tc>
                  <a:txBody>
                    <a:bodyPr/>
                    <a:lstStyle/>
                    <a:p>
                      <a:r>
                        <a:rPr lang="en-US" dirty="0"/>
                        <a:t>Dave Sud</a:t>
                      </a:r>
                    </a:p>
                  </a:txBody>
                  <a:tcPr/>
                </a:tc>
                <a:tc>
                  <a:txBody>
                    <a:bodyPr/>
                    <a:lstStyle/>
                    <a:p>
                      <a:r>
                        <a:rPr lang="en-US" dirty="0"/>
                        <a:t>Data discovery &amp; Database Engineer</a:t>
                      </a:r>
                    </a:p>
                  </a:txBody>
                  <a:tcPr/>
                </a:tc>
                <a:extLst>
                  <a:ext uri="{0D108BD9-81ED-4DB2-BD59-A6C34878D82A}">
                    <a16:rowId xmlns:a16="http://schemas.microsoft.com/office/drawing/2014/main" val="44070146"/>
                  </a:ext>
                </a:extLst>
              </a:tr>
              <a:tr h="370840">
                <a:tc>
                  <a:txBody>
                    <a:bodyPr/>
                    <a:lstStyle/>
                    <a:p>
                      <a:r>
                        <a:rPr lang="en-US" dirty="0"/>
                        <a:t>Dhana Prakash</a:t>
                      </a:r>
                    </a:p>
                  </a:txBody>
                  <a:tcPr/>
                </a:tc>
                <a:tc>
                  <a:txBody>
                    <a:bodyPr/>
                    <a:lstStyle/>
                    <a:p>
                      <a:r>
                        <a:rPr lang="en-US" dirty="0"/>
                        <a:t>ETL Engineer</a:t>
                      </a:r>
                    </a:p>
                  </a:txBody>
                  <a:tcPr/>
                </a:tc>
                <a:extLst>
                  <a:ext uri="{0D108BD9-81ED-4DB2-BD59-A6C34878D82A}">
                    <a16:rowId xmlns:a16="http://schemas.microsoft.com/office/drawing/2014/main" val="1812129827"/>
                  </a:ext>
                </a:extLst>
              </a:tr>
              <a:tr h="370840">
                <a:tc>
                  <a:txBody>
                    <a:bodyPr/>
                    <a:lstStyle/>
                    <a:p>
                      <a:r>
                        <a:rPr lang="en-US" dirty="0"/>
                        <a:t>Rajesh</a:t>
                      </a:r>
                    </a:p>
                  </a:txBody>
                  <a:tcPr/>
                </a:tc>
                <a:tc>
                  <a:txBody>
                    <a:bodyPr/>
                    <a:lstStyle/>
                    <a:p>
                      <a:r>
                        <a:rPr lang="en-US" dirty="0"/>
                        <a:t>Business Intelligence Engineer</a:t>
                      </a:r>
                    </a:p>
                  </a:txBody>
                  <a:tcPr/>
                </a:tc>
                <a:extLst>
                  <a:ext uri="{0D108BD9-81ED-4DB2-BD59-A6C34878D82A}">
                    <a16:rowId xmlns:a16="http://schemas.microsoft.com/office/drawing/2014/main" val="3667442893"/>
                  </a:ext>
                </a:extLst>
              </a:tr>
              <a:tr h="370840">
                <a:tc>
                  <a:txBody>
                    <a:bodyPr/>
                    <a:lstStyle/>
                    <a:p>
                      <a:r>
                        <a:rPr lang="en-US" dirty="0"/>
                        <a:t>Asit</a:t>
                      </a:r>
                    </a:p>
                  </a:txBody>
                  <a:tcPr/>
                </a:tc>
                <a:tc>
                  <a:txBody>
                    <a:bodyPr/>
                    <a:lstStyle/>
                    <a:p>
                      <a:r>
                        <a:rPr lang="en-US" dirty="0"/>
                        <a:t>Solution Architect &amp; Machine Learning Engineer</a:t>
                      </a:r>
                    </a:p>
                  </a:txBody>
                  <a:tcPr/>
                </a:tc>
                <a:extLst>
                  <a:ext uri="{0D108BD9-81ED-4DB2-BD59-A6C34878D82A}">
                    <a16:rowId xmlns:a16="http://schemas.microsoft.com/office/drawing/2014/main" val="3347350957"/>
                  </a:ext>
                </a:extLst>
              </a:tr>
            </a:tbl>
          </a:graphicData>
        </a:graphic>
      </p:graphicFrame>
      <p:sp>
        <p:nvSpPr>
          <p:cNvPr id="27" name="TextBox 26">
            <a:extLst>
              <a:ext uri="{FF2B5EF4-FFF2-40B4-BE49-F238E27FC236}">
                <a16:creationId xmlns:a16="http://schemas.microsoft.com/office/drawing/2014/main" id="{9FFB1CD9-3D1A-434E-AF01-8D3E4B0800D3}"/>
              </a:ext>
            </a:extLst>
          </p:cNvPr>
          <p:cNvSpPr txBox="1"/>
          <p:nvPr/>
        </p:nvSpPr>
        <p:spPr>
          <a:xfrm>
            <a:off x="7795990" y="6287655"/>
            <a:ext cx="3379163" cy="369332"/>
          </a:xfrm>
          <a:prstGeom prst="rect">
            <a:avLst/>
          </a:prstGeom>
          <a:noFill/>
        </p:spPr>
        <p:txBody>
          <a:bodyPr wrap="square" rtlCol="0">
            <a:spAutoFit/>
          </a:bodyPr>
          <a:lstStyle/>
          <a:p>
            <a:r>
              <a:rPr lang="en-US" dirty="0">
                <a:solidFill>
                  <a:schemeClr val="bg1"/>
                </a:solidFill>
              </a:rPr>
              <a:t>Project Coach– Ammad Rashid</a:t>
            </a:r>
          </a:p>
        </p:txBody>
      </p:sp>
      <p:sp>
        <p:nvSpPr>
          <p:cNvPr id="6" name="TextBox 5">
            <a:extLst>
              <a:ext uri="{FF2B5EF4-FFF2-40B4-BE49-F238E27FC236}">
                <a16:creationId xmlns:a16="http://schemas.microsoft.com/office/drawing/2014/main" id="{7C6D40DA-D956-48B5-BB27-D380BCAEFDE4}"/>
              </a:ext>
            </a:extLst>
          </p:cNvPr>
          <p:cNvSpPr txBox="1"/>
          <p:nvPr/>
        </p:nvSpPr>
        <p:spPr>
          <a:xfrm>
            <a:off x="3104687" y="2295416"/>
            <a:ext cx="4131984" cy="246221"/>
          </a:xfrm>
          <a:prstGeom prst="rect">
            <a:avLst/>
          </a:prstGeom>
          <a:noFill/>
        </p:spPr>
        <p:txBody>
          <a:bodyPr wrap="square" rtlCol="0">
            <a:spAutoFit/>
          </a:bodyPr>
          <a:lstStyle/>
          <a:p>
            <a:r>
              <a:rPr lang="en-US" sz="1000" dirty="0">
                <a:solidFill>
                  <a:schemeClr val="accent4">
                    <a:lumMod val="60000"/>
                    <a:lumOff val="40000"/>
                  </a:schemeClr>
                </a:solidFill>
              </a:rPr>
              <a:t>WE BELIVE IN DATA DRIVEN INFORMATION</a:t>
            </a:r>
          </a:p>
        </p:txBody>
      </p:sp>
      <p:pic>
        <p:nvPicPr>
          <p:cNvPr id="8" name="Picture 7">
            <a:extLst>
              <a:ext uri="{FF2B5EF4-FFF2-40B4-BE49-F238E27FC236}">
                <a16:creationId xmlns:a16="http://schemas.microsoft.com/office/drawing/2014/main" id="{C3091C50-5801-4FF4-8040-76AE6A959F93}"/>
              </a:ext>
            </a:extLst>
          </p:cNvPr>
          <p:cNvPicPr>
            <a:picLocks noChangeAspect="1"/>
          </p:cNvPicPr>
          <p:nvPr/>
        </p:nvPicPr>
        <p:blipFill>
          <a:blip r:embed="rId3"/>
          <a:stretch>
            <a:fillRect/>
          </a:stretch>
        </p:blipFill>
        <p:spPr>
          <a:xfrm>
            <a:off x="8483479" y="5237854"/>
            <a:ext cx="1469353" cy="1035067"/>
          </a:xfrm>
          <a:prstGeom prst="rect">
            <a:avLst/>
          </a:prstGeom>
        </p:spPr>
      </p:pic>
      <p:pic>
        <p:nvPicPr>
          <p:cNvPr id="2054" name="Picture 6" descr="Player Pushback Emerges as N.B.A. Works to Complete Restart Plans - The New  York Times">
            <a:extLst>
              <a:ext uri="{FF2B5EF4-FFF2-40B4-BE49-F238E27FC236}">
                <a16:creationId xmlns:a16="http://schemas.microsoft.com/office/drawing/2014/main" id="{38518797-94FD-406D-891A-3A63A198E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190" y="4642090"/>
            <a:ext cx="481965" cy="2829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EC79CD6-B680-4944-9F16-855FEE3C21F9}"/>
              </a:ext>
            </a:extLst>
          </p:cNvPr>
          <p:cNvPicPr>
            <a:picLocks noChangeAspect="1"/>
          </p:cNvPicPr>
          <p:nvPr/>
        </p:nvPicPr>
        <p:blipFill>
          <a:blip r:embed="rId5"/>
          <a:stretch>
            <a:fillRect/>
          </a:stretch>
        </p:blipFill>
        <p:spPr>
          <a:xfrm>
            <a:off x="1755190" y="5014801"/>
            <a:ext cx="481965" cy="282955"/>
          </a:xfrm>
          <a:prstGeom prst="rect">
            <a:avLst/>
          </a:prstGeom>
        </p:spPr>
      </p:pic>
      <p:pic>
        <p:nvPicPr>
          <p:cNvPr id="12" name="Picture 11">
            <a:extLst>
              <a:ext uri="{FF2B5EF4-FFF2-40B4-BE49-F238E27FC236}">
                <a16:creationId xmlns:a16="http://schemas.microsoft.com/office/drawing/2014/main" id="{8BA33EDB-EEB8-440E-921C-6C74DAB26EB9}"/>
              </a:ext>
            </a:extLst>
          </p:cNvPr>
          <p:cNvPicPr>
            <a:picLocks noChangeAspect="1"/>
          </p:cNvPicPr>
          <p:nvPr/>
        </p:nvPicPr>
        <p:blipFill>
          <a:blip r:embed="rId6"/>
          <a:stretch>
            <a:fillRect/>
          </a:stretch>
        </p:blipFill>
        <p:spPr>
          <a:xfrm>
            <a:off x="1755189" y="5365931"/>
            <a:ext cx="481965" cy="308728"/>
          </a:xfrm>
          <a:prstGeom prst="rect">
            <a:avLst/>
          </a:prstGeom>
        </p:spPr>
      </p:pic>
      <p:pic>
        <p:nvPicPr>
          <p:cNvPr id="14" name="Picture 13">
            <a:extLst>
              <a:ext uri="{FF2B5EF4-FFF2-40B4-BE49-F238E27FC236}">
                <a16:creationId xmlns:a16="http://schemas.microsoft.com/office/drawing/2014/main" id="{8068B49B-EC09-40DE-82EF-B4D5F6D2156B}"/>
              </a:ext>
            </a:extLst>
          </p:cNvPr>
          <p:cNvPicPr>
            <a:picLocks noChangeAspect="1"/>
          </p:cNvPicPr>
          <p:nvPr/>
        </p:nvPicPr>
        <p:blipFill>
          <a:blip r:embed="rId7"/>
          <a:stretch>
            <a:fillRect/>
          </a:stretch>
        </p:blipFill>
        <p:spPr>
          <a:xfrm>
            <a:off x="1755189" y="5735964"/>
            <a:ext cx="479755" cy="321814"/>
          </a:xfrm>
          <a:prstGeom prst="rect">
            <a:avLst/>
          </a:prstGeom>
        </p:spPr>
      </p:pic>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56243-DF48-4A3D-A490-B56E56E1AB4C}"/>
              </a:ext>
            </a:extLst>
          </p:cNvPr>
          <p:cNvSpPr txBox="1"/>
          <p:nvPr/>
        </p:nvSpPr>
        <p:spPr>
          <a:xfrm>
            <a:off x="141216" y="103101"/>
            <a:ext cx="1852914" cy="787146"/>
          </a:xfrm>
          <a:prstGeom prst="rect">
            <a:avLst/>
          </a:prstGeom>
          <a:noFill/>
        </p:spPr>
        <p:txBody>
          <a:bodyPr wrap="square" rtlCol="0">
            <a:spAutoFit/>
          </a:bodyPr>
          <a:lstStyle/>
          <a:p>
            <a:endParaRPr lang="en-US" dirty="0"/>
          </a:p>
        </p:txBody>
      </p:sp>
      <p:pic>
        <p:nvPicPr>
          <p:cNvPr id="1026" name="Picture 2" descr="Extracting Data From NBA to Analyze 1000 Basketball Games">
            <a:extLst>
              <a:ext uri="{FF2B5EF4-FFF2-40B4-BE49-F238E27FC236}">
                <a16:creationId xmlns:a16="http://schemas.microsoft.com/office/drawing/2014/main" id="{20898C63-9882-4A2E-AADD-EAA163A4AE3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LightScreen/>
                    </a14:imgEffect>
                  </a14:imgLayer>
                </a14:imgProps>
              </a:ext>
              <a:ext uri="{28A0092B-C50C-407E-A947-70E740481C1C}">
                <a14:useLocalDpi xmlns:a14="http://schemas.microsoft.com/office/drawing/2010/main" val="0"/>
              </a:ext>
            </a:extLst>
          </a:blip>
          <a:srcRect/>
          <a:stretch>
            <a:fillRect/>
          </a:stretch>
        </p:blipFill>
        <p:spPr bwMode="auto">
          <a:xfrm>
            <a:off x="1269482" y="995547"/>
            <a:ext cx="3998302" cy="2038350"/>
          </a:xfrm>
          <a:prstGeom prst="rect">
            <a:avLst/>
          </a:prstGeom>
          <a:noFill/>
          <a:effectLst>
            <a:reflection stA="13000" endPos="52000" dist="50800" dir="5400000" sy="-100000" algn="bl" rotWithShape="0"/>
            <a:softEdge rad="95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A95959-C871-4050-9AA6-F9FD80D26EF1}"/>
              </a:ext>
            </a:extLst>
          </p:cNvPr>
          <p:cNvSpPr txBox="1"/>
          <p:nvPr/>
        </p:nvSpPr>
        <p:spPr>
          <a:xfrm>
            <a:off x="-46752" y="-1718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kern="1200" dirty="0">
                <a:solidFill>
                  <a:schemeClr val="tx1"/>
                </a:solidFill>
                <a:latin typeface="+mj-lt"/>
                <a:ea typeface="+mj-ea"/>
                <a:cs typeface="+mj-cs"/>
              </a:rPr>
              <a:t>Use Case-1</a:t>
            </a:r>
          </a:p>
          <a:p>
            <a:pPr>
              <a:lnSpc>
                <a:spcPct val="90000"/>
              </a:lnSpc>
              <a:spcBef>
                <a:spcPct val="0"/>
              </a:spcBef>
              <a:spcAft>
                <a:spcPts val="600"/>
              </a:spcAft>
            </a:pPr>
            <a:endParaRPr lang="en-US" sz="1000" kern="1200" dirty="0">
              <a:solidFill>
                <a:schemeClr val="tx1"/>
              </a:solidFill>
              <a:latin typeface="+mj-lt"/>
              <a:ea typeface="+mj-ea"/>
              <a:cs typeface="+mj-cs"/>
            </a:endParaRPr>
          </a:p>
          <a:p>
            <a:pPr>
              <a:lnSpc>
                <a:spcPct val="90000"/>
              </a:lnSpc>
              <a:spcBef>
                <a:spcPct val="0"/>
              </a:spcBef>
              <a:spcAft>
                <a:spcPts val="600"/>
              </a:spcAft>
            </a:pPr>
            <a:endParaRPr lang="en-US" sz="1000" kern="1200" dirty="0">
              <a:solidFill>
                <a:schemeClr val="tx1"/>
              </a:solidFill>
              <a:latin typeface="+mj-lt"/>
              <a:ea typeface="+mj-ea"/>
              <a:cs typeface="+mj-cs"/>
            </a:endParaRP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74" name="Picture 2" descr="New Orleans JCC Brings Together NBA Insiders to discuss “The Game Behind the  Game” | New Orleans JCC">
            <a:extLst>
              <a:ext uri="{FF2B5EF4-FFF2-40B4-BE49-F238E27FC236}">
                <a16:creationId xmlns:a16="http://schemas.microsoft.com/office/drawing/2014/main" id="{FFE918D6-BC82-42D0-879D-92389486653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84057" y="1782039"/>
            <a:ext cx="3796790" cy="15187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B85FE9-024C-48BC-BB65-E3424E573F03}"/>
              </a:ext>
            </a:extLst>
          </p:cNvPr>
          <p:cNvSpPr txBox="1"/>
          <p:nvPr/>
        </p:nvSpPr>
        <p:spPr>
          <a:xfrm>
            <a:off x="3530" y="4273839"/>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kern="1200" dirty="0">
                <a:solidFill>
                  <a:schemeClr val="tx1"/>
                </a:solidFill>
                <a:latin typeface="+mj-lt"/>
                <a:ea typeface="+mj-ea"/>
                <a:cs typeface="+mj-cs"/>
              </a:rPr>
              <a:t>Use Case</a:t>
            </a:r>
            <a:r>
              <a:rPr lang="en-US" sz="2000" dirty="0">
                <a:latin typeface="+mj-lt"/>
                <a:ea typeface="+mj-ea"/>
                <a:cs typeface="+mj-cs"/>
              </a:rPr>
              <a:t>- 2</a:t>
            </a:r>
            <a:endParaRPr lang="en-US" sz="2000"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9BF09A9A-849D-4C49-B97C-AF180A503CDB}"/>
              </a:ext>
            </a:extLst>
          </p:cNvPr>
          <p:cNvSpPr txBox="1"/>
          <p:nvPr/>
        </p:nvSpPr>
        <p:spPr>
          <a:xfrm>
            <a:off x="472161" y="490956"/>
            <a:ext cx="6277980" cy="3416320"/>
          </a:xfrm>
          <a:prstGeom prst="rect">
            <a:avLst/>
          </a:prstGeom>
          <a:noFill/>
          <a:ln w="25400">
            <a:solidFill>
              <a:schemeClr val="accent6">
                <a:lumMod val="75000"/>
              </a:schemeClr>
            </a:solidFill>
          </a:ln>
        </p:spPr>
        <p:txBody>
          <a:bodyPr wrap="square" rtlCol="0">
            <a:spAutoFit/>
          </a:bodyPr>
          <a:lstStyle/>
          <a:p>
            <a:r>
              <a:rPr lang="en-US" dirty="0">
                <a:solidFill>
                  <a:schemeClr val="accent2">
                    <a:lumMod val="60000"/>
                    <a:lumOff val="40000"/>
                  </a:schemeClr>
                </a:solidFill>
              </a:rPr>
              <a:t>NBA wants to add a new team called '</a:t>
            </a:r>
            <a:r>
              <a:rPr lang="en-US" b="1" i="1" dirty="0">
                <a:solidFill>
                  <a:schemeClr val="accent2">
                    <a:lumMod val="60000"/>
                    <a:lumOff val="40000"/>
                  </a:schemeClr>
                </a:solidFill>
              </a:rPr>
              <a:t>Yellow Devil</a:t>
            </a:r>
            <a:r>
              <a:rPr lang="en-US" dirty="0">
                <a:solidFill>
                  <a:schemeClr val="accent2">
                    <a:lumMod val="60000"/>
                    <a:lumOff val="40000"/>
                  </a:schemeClr>
                </a:solidFill>
              </a:rPr>
              <a:t>'. Ammad Balmer, a tech savvy billionaire would be the owner of this new team and he hired Ryan Ujiri as his president of basketball operations. Ryan is an expert in using analytics to measure player and team performance. Ryan is planning to have a Data &amp; Analytics solution in place so that he and Ammad together can build a good and competitive team using the solution.</a:t>
            </a:r>
          </a:p>
          <a:p>
            <a:r>
              <a:rPr lang="en-US" dirty="0">
                <a:solidFill>
                  <a:schemeClr val="accent2">
                    <a:lumMod val="60000"/>
                    <a:lumOff val="40000"/>
                  </a:schemeClr>
                </a:solidFill>
              </a:rPr>
              <a:t>Ryan has a vision to create a solution that will go over players' playing statistics for last few seasons and suggest different tiers of players to choose from so that he makes a balanced team within budget(i.e., Salary Cap for the year is 110 Million USD).</a:t>
            </a:r>
          </a:p>
          <a:p>
            <a:endParaRPr lang="en-US" dirty="0"/>
          </a:p>
        </p:txBody>
      </p:sp>
      <p:pic>
        <p:nvPicPr>
          <p:cNvPr id="14" name="Picture 2" descr="Extracting Data From NBA to Analyze 1000 Basketball Games">
            <a:extLst>
              <a:ext uri="{FF2B5EF4-FFF2-40B4-BE49-F238E27FC236}">
                <a16:creationId xmlns:a16="http://schemas.microsoft.com/office/drawing/2014/main" id="{5338C6FD-3C0D-4048-A4D0-EFC22C444C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LightScreen/>
                    </a14:imgEffect>
                  </a14:imgLayer>
                </a14:imgProps>
              </a:ext>
              <a:ext uri="{28A0092B-C50C-407E-A947-70E740481C1C}">
                <a14:useLocalDpi xmlns:a14="http://schemas.microsoft.com/office/drawing/2010/main" val="0"/>
              </a:ext>
            </a:extLst>
          </a:blip>
          <a:srcRect/>
          <a:stretch>
            <a:fillRect/>
          </a:stretch>
        </p:blipFill>
        <p:spPr bwMode="auto">
          <a:xfrm>
            <a:off x="1528320" y="4501381"/>
            <a:ext cx="3998302" cy="2038350"/>
          </a:xfrm>
          <a:prstGeom prst="rect">
            <a:avLst/>
          </a:prstGeom>
          <a:noFill/>
          <a:effectLst>
            <a:reflection stA="13000" endPos="52000" dist="50800" dir="5400000" sy="-100000" algn="bl" rotWithShape="0"/>
            <a:softEdge rad="952500"/>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ABFA590-ACB2-4FB1-99BF-131AD757E4BC}"/>
              </a:ext>
            </a:extLst>
          </p:cNvPr>
          <p:cNvSpPr txBox="1"/>
          <p:nvPr/>
        </p:nvSpPr>
        <p:spPr>
          <a:xfrm>
            <a:off x="430321" y="4635868"/>
            <a:ext cx="6361660" cy="1477328"/>
          </a:xfrm>
          <a:prstGeom prst="rect">
            <a:avLst/>
          </a:prstGeom>
          <a:noFill/>
          <a:ln w="25400">
            <a:solidFill>
              <a:schemeClr val="accent6">
                <a:lumMod val="75000"/>
              </a:schemeClr>
            </a:solidFill>
          </a:ln>
        </p:spPr>
        <p:txBody>
          <a:bodyPr wrap="square" rtlCol="0">
            <a:spAutoFit/>
          </a:bodyPr>
          <a:lstStyle/>
          <a:p>
            <a:endParaRPr lang="en-US" dirty="0">
              <a:solidFill>
                <a:schemeClr val="accent2">
                  <a:lumMod val="60000"/>
                  <a:lumOff val="40000"/>
                </a:schemeClr>
              </a:solidFill>
            </a:endParaRPr>
          </a:p>
          <a:p>
            <a:r>
              <a:rPr lang="en-US" dirty="0">
                <a:solidFill>
                  <a:schemeClr val="accent2">
                    <a:lumMod val="60000"/>
                    <a:lumOff val="40000"/>
                  </a:schemeClr>
                </a:solidFill>
              </a:rPr>
              <a:t>Also Ryan has another vision to fulfil. He has a vision to build a Data &amp; Analytics solution in place using which a NBA player can predict whether his salary will increase or decrease in next 4 years based on his first season's playing statistics.</a:t>
            </a:r>
          </a:p>
        </p:txBody>
      </p:sp>
      <p:sp>
        <p:nvSpPr>
          <p:cNvPr id="8" name="Thought Bubble: Cloud 7">
            <a:extLst>
              <a:ext uri="{FF2B5EF4-FFF2-40B4-BE49-F238E27FC236}">
                <a16:creationId xmlns:a16="http://schemas.microsoft.com/office/drawing/2014/main" id="{1D55C38D-7448-414F-B321-5F2B189CE5FC}"/>
              </a:ext>
            </a:extLst>
          </p:cNvPr>
          <p:cNvSpPr/>
          <p:nvPr/>
        </p:nvSpPr>
        <p:spPr>
          <a:xfrm>
            <a:off x="8014855" y="3605469"/>
            <a:ext cx="4244485" cy="1477327"/>
          </a:xfrm>
          <a:prstGeom prst="cloudCallo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Ryan has been provided with a budget to build this Data &amp; Analytics solution. He went ahead and hired this team called D&amp;A Champs to fulfil his Data &amp; Analytics vision. </a:t>
            </a:r>
          </a:p>
        </p:txBody>
      </p:sp>
      <p:pic>
        <p:nvPicPr>
          <p:cNvPr id="1028" name="Picture 4" descr="Person Beach Hatenylo Com - Man Thinking Clip Art, HD Png Download ,  Transparent Png Image - PNGitem">
            <a:extLst>
              <a:ext uri="{FF2B5EF4-FFF2-40B4-BE49-F238E27FC236}">
                <a16:creationId xmlns:a16="http://schemas.microsoft.com/office/drawing/2014/main" id="{3460D229-FA51-461A-B3D7-6978DAD2F1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352" y="5331621"/>
            <a:ext cx="1406070" cy="128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262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Problem And Solution Concept Isolated On Black Background Stock  Illustration - Illustration of direction, idea: 161334181">
            <a:extLst>
              <a:ext uri="{FF2B5EF4-FFF2-40B4-BE49-F238E27FC236}">
                <a16:creationId xmlns:a16="http://schemas.microsoft.com/office/drawing/2014/main" id="{347DC031-47CD-4378-A981-8C53566DB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187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3D2B369A-0ADC-4797-982F-4A8C1273D71C}"/>
              </a:ext>
            </a:extLst>
          </p:cNvPr>
          <p:cNvGraphicFramePr>
            <a:graphicFrameLocks noGrp="1"/>
          </p:cNvGraphicFramePr>
          <p:nvPr>
            <p:extLst>
              <p:ext uri="{D42A27DB-BD31-4B8C-83A1-F6EECF244321}">
                <p14:modId xmlns:p14="http://schemas.microsoft.com/office/powerpoint/2010/main" val="3255238334"/>
              </p:ext>
            </p:extLst>
          </p:nvPr>
        </p:nvGraphicFramePr>
        <p:xfrm>
          <a:off x="681036" y="1709739"/>
          <a:ext cx="10410824" cy="3258405"/>
        </p:xfrm>
        <a:graphic>
          <a:graphicData uri="http://schemas.openxmlformats.org/drawingml/2006/table">
            <a:tbl>
              <a:tblPr firstRow="1" bandRow="1">
                <a:effectLst>
                  <a:outerShdw blurRad="50800" dist="50800" dir="5400000" algn="ctr" rotWithShape="0">
                    <a:srgbClr val="000000">
                      <a:alpha val="99000"/>
                    </a:srgbClr>
                  </a:outerShdw>
                  <a:reflection stA="25000" endPos="65000" dist="50800" dir="5400000" sy="-100000" algn="bl" rotWithShape="0"/>
                </a:effectLst>
                <a:tableStyleId>{5C22544A-7EE6-4342-B048-85BDC9FD1C3A}</a:tableStyleId>
              </a:tblPr>
              <a:tblGrid>
                <a:gridCol w="2707520">
                  <a:extLst>
                    <a:ext uri="{9D8B030D-6E8A-4147-A177-3AD203B41FA5}">
                      <a16:colId xmlns:a16="http://schemas.microsoft.com/office/drawing/2014/main" val="3141458059"/>
                    </a:ext>
                  </a:extLst>
                </a:gridCol>
                <a:gridCol w="4321387">
                  <a:extLst>
                    <a:ext uri="{9D8B030D-6E8A-4147-A177-3AD203B41FA5}">
                      <a16:colId xmlns:a16="http://schemas.microsoft.com/office/drawing/2014/main" val="2828885274"/>
                    </a:ext>
                  </a:extLst>
                </a:gridCol>
                <a:gridCol w="3381917">
                  <a:extLst>
                    <a:ext uri="{9D8B030D-6E8A-4147-A177-3AD203B41FA5}">
                      <a16:colId xmlns:a16="http://schemas.microsoft.com/office/drawing/2014/main" val="287550754"/>
                    </a:ext>
                  </a:extLst>
                </a:gridCol>
              </a:tblGrid>
              <a:tr h="332325">
                <a:tc>
                  <a:txBody>
                    <a:bodyPr/>
                    <a:lstStyle/>
                    <a:p>
                      <a:pPr algn="ctr"/>
                      <a:r>
                        <a:rPr lang="en-US" sz="1200" dirty="0"/>
                        <a:t>Problem Statement</a:t>
                      </a:r>
                    </a:p>
                  </a:txBody>
                  <a:tcPr/>
                </a:tc>
                <a:tc>
                  <a:txBody>
                    <a:bodyPr/>
                    <a:lstStyle/>
                    <a:p>
                      <a:pPr algn="ctr"/>
                      <a:r>
                        <a:rPr lang="en-US" sz="1200" dirty="0"/>
                        <a:t>Solution Approach</a:t>
                      </a:r>
                    </a:p>
                  </a:txBody>
                  <a:tcPr/>
                </a:tc>
                <a:tc>
                  <a:txBody>
                    <a:bodyPr/>
                    <a:lstStyle/>
                    <a:p>
                      <a:pPr algn="ctr"/>
                      <a:r>
                        <a:rPr lang="en-US" sz="1200" dirty="0"/>
                        <a:t>Guideline</a:t>
                      </a:r>
                    </a:p>
                  </a:txBody>
                  <a:tcPr/>
                </a:tc>
                <a:extLst>
                  <a:ext uri="{0D108BD9-81ED-4DB2-BD59-A6C34878D82A}">
                    <a16:rowId xmlns:a16="http://schemas.microsoft.com/office/drawing/2014/main" val="1253878880"/>
                  </a:ext>
                </a:extLst>
              </a:tr>
              <a:tr h="405423">
                <a:tc>
                  <a:txBody>
                    <a:bodyPr/>
                    <a:lstStyle/>
                    <a:p>
                      <a:r>
                        <a:rPr lang="en-US" sz="1200" dirty="0"/>
                        <a:t>Where &amp; how to get players’ historic data ? </a:t>
                      </a:r>
                    </a:p>
                  </a:txBody>
                  <a:tcPr/>
                </a:tc>
                <a:tc>
                  <a:txBody>
                    <a:bodyPr/>
                    <a:lstStyle/>
                    <a:p>
                      <a:r>
                        <a:rPr lang="en-US" sz="1200" dirty="0"/>
                        <a:t>Discovered four seasons' data (Playing stats and Salary) from Kaggle</a:t>
                      </a:r>
                    </a:p>
                  </a:txBody>
                  <a:tcPr/>
                </a:tc>
                <a:tc>
                  <a:txBody>
                    <a:bodyPr/>
                    <a:lstStyle/>
                    <a:p>
                      <a:r>
                        <a:rPr lang="en-US" sz="1200" dirty="0"/>
                        <a:t>Dataset should be decent in size.</a:t>
                      </a:r>
                    </a:p>
                  </a:txBody>
                  <a:tcPr/>
                </a:tc>
                <a:extLst>
                  <a:ext uri="{0D108BD9-81ED-4DB2-BD59-A6C34878D82A}">
                    <a16:rowId xmlns:a16="http://schemas.microsoft.com/office/drawing/2014/main" val="2501778292"/>
                  </a:ext>
                </a:extLst>
              </a:tr>
              <a:tr h="273735">
                <a:tc>
                  <a:txBody>
                    <a:bodyPr/>
                    <a:lstStyle/>
                    <a:p>
                      <a:r>
                        <a:rPr lang="en-US" sz="1200" dirty="0"/>
                        <a:t>How to do the ETL and data clean up?</a:t>
                      </a:r>
                    </a:p>
                  </a:txBody>
                  <a:tcPr/>
                </a:tc>
                <a:tc>
                  <a:txBody>
                    <a:bodyPr/>
                    <a:lstStyle/>
                    <a:p>
                      <a:r>
                        <a:rPr lang="en-US" sz="1200" dirty="0"/>
                        <a:t>Through python scripts</a:t>
                      </a:r>
                    </a:p>
                  </a:txBody>
                  <a:tcPr/>
                </a:tc>
                <a:tc>
                  <a:txBody>
                    <a:bodyPr/>
                    <a:lstStyle/>
                    <a:p>
                      <a:r>
                        <a:rPr lang="en-US" sz="1200" dirty="0"/>
                        <a:t>ETL solution should be scalable.</a:t>
                      </a:r>
                    </a:p>
                  </a:txBody>
                  <a:tcPr/>
                </a:tc>
                <a:extLst>
                  <a:ext uri="{0D108BD9-81ED-4DB2-BD59-A6C34878D82A}">
                    <a16:rowId xmlns:a16="http://schemas.microsoft.com/office/drawing/2014/main" val="4025011127"/>
                  </a:ext>
                </a:extLst>
              </a:tr>
              <a:tr h="405423">
                <a:tc>
                  <a:txBody>
                    <a:bodyPr/>
                    <a:lstStyle/>
                    <a:p>
                      <a:r>
                        <a:rPr lang="en-US" sz="1200" dirty="0"/>
                        <a:t>Where to keep the processed data?</a:t>
                      </a:r>
                    </a:p>
                  </a:txBody>
                  <a:tcPr/>
                </a:tc>
                <a:tc>
                  <a:txBody>
                    <a:bodyPr/>
                    <a:lstStyle/>
                    <a:p>
                      <a:r>
                        <a:rPr lang="en-US" sz="1200" dirty="0"/>
                        <a:t>SQL Database</a:t>
                      </a:r>
                    </a:p>
                  </a:txBody>
                  <a:tcPr/>
                </a:tc>
                <a:tc>
                  <a:txBody>
                    <a:bodyPr/>
                    <a:lstStyle/>
                    <a:p>
                      <a:r>
                        <a:rPr lang="en-US" sz="1200" dirty="0"/>
                        <a:t>Dimensional modeling should be used so that querying is faster.</a:t>
                      </a:r>
                    </a:p>
                  </a:txBody>
                  <a:tcPr/>
                </a:tc>
                <a:extLst>
                  <a:ext uri="{0D108BD9-81ED-4DB2-BD59-A6C34878D82A}">
                    <a16:rowId xmlns:a16="http://schemas.microsoft.com/office/drawing/2014/main" val="4086864702"/>
                  </a:ext>
                </a:extLst>
              </a:tr>
              <a:tr h="405423">
                <a:tc>
                  <a:txBody>
                    <a:bodyPr/>
                    <a:lstStyle/>
                    <a:p>
                      <a:r>
                        <a:rPr lang="en-US" sz="1200" dirty="0"/>
                        <a:t>How to come up with different tiers of players?</a:t>
                      </a:r>
                    </a:p>
                  </a:txBody>
                  <a:tcPr/>
                </a:tc>
                <a:tc>
                  <a:txBody>
                    <a:bodyPr/>
                    <a:lstStyle/>
                    <a:p>
                      <a:r>
                        <a:rPr lang="en-US" sz="1200" dirty="0"/>
                        <a:t>Machine learning(Un-supervised learning)</a:t>
                      </a:r>
                    </a:p>
                  </a:txBody>
                  <a:tcPr/>
                </a:tc>
                <a:tc>
                  <a:txBody>
                    <a:bodyPr/>
                    <a:lstStyle/>
                    <a:p>
                      <a:r>
                        <a:rPr lang="en-US" sz="1200" dirty="0"/>
                        <a:t>Model should come up with Tiering along with player positions and write back to DB.</a:t>
                      </a:r>
                    </a:p>
                  </a:txBody>
                  <a:tcPr/>
                </a:tc>
                <a:extLst>
                  <a:ext uri="{0D108BD9-81ED-4DB2-BD59-A6C34878D82A}">
                    <a16:rowId xmlns:a16="http://schemas.microsoft.com/office/drawing/2014/main" val="494964712"/>
                  </a:ext>
                </a:extLst>
              </a:tr>
              <a:tr h="567592">
                <a:tc>
                  <a:txBody>
                    <a:bodyPr/>
                    <a:lstStyle/>
                    <a:p>
                      <a:r>
                        <a:rPr lang="en-US" sz="1200" dirty="0"/>
                        <a:t>Where and how Ryan and Ammad can visualize the players with information to choose from?</a:t>
                      </a:r>
                    </a:p>
                  </a:txBody>
                  <a:tcPr/>
                </a:tc>
                <a:tc>
                  <a:txBody>
                    <a:bodyPr/>
                    <a:lstStyle/>
                    <a:p>
                      <a:r>
                        <a:rPr lang="en-US" sz="1200" dirty="0"/>
                        <a:t>Through Business Intelligence tool </a:t>
                      </a:r>
                    </a:p>
                  </a:txBody>
                  <a:tcPr/>
                </a:tc>
                <a:tc>
                  <a:txBody>
                    <a:bodyPr/>
                    <a:lstStyle/>
                    <a:p>
                      <a:r>
                        <a:rPr lang="en-US" sz="1200" dirty="0"/>
                        <a:t>Dashboard solution will be automatically scaled</a:t>
                      </a:r>
                    </a:p>
                  </a:txBody>
                  <a:tcPr/>
                </a:tc>
                <a:extLst>
                  <a:ext uri="{0D108BD9-81ED-4DB2-BD59-A6C34878D82A}">
                    <a16:rowId xmlns:a16="http://schemas.microsoft.com/office/drawing/2014/main" val="2146590145"/>
                  </a:ext>
                </a:extLst>
              </a:tr>
              <a:tr h="567592">
                <a:tc>
                  <a:txBody>
                    <a:bodyPr/>
                    <a:lstStyle/>
                    <a:p>
                      <a:r>
                        <a:rPr lang="en-US" sz="1200" dirty="0"/>
                        <a:t>How can a player predict whether his salary will go up or not in future based on his playing skills?</a:t>
                      </a:r>
                    </a:p>
                  </a:txBody>
                  <a:tcPr/>
                </a:tc>
                <a:tc>
                  <a:txBody>
                    <a:bodyPr/>
                    <a:lstStyle/>
                    <a:p>
                      <a:r>
                        <a:rPr lang="en-US" sz="1200" dirty="0"/>
                        <a:t>Machine learning(Supervised learning)</a:t>
                      </a:r>
                    </a:p>
                  </a:txBody>
                  <a:tcPr/>
                </a:tc>
                <a:tc>
                  <a:txBody>
                    <a:bodyPr/>
                    <a:lstStyle/>
                    <a:p>
                      <a:r>
                        <a:rPr lang="en-US" sz="1200" dirty="0"/>
                        <a:t>Model should be tuned to decent accuracy (&gt;70%)</a:t>
                      </a:r>
                    </a:p>
                  </a:txBody>
                  <a:tcPr/>
                </a:tc>
                <a:extLst>
                  <a:ext uri="{0D108BD9-81ED-4DB2-BD59-A6C34878D82A}">
                    <a16:rowId xmlns:a16="http://schemas.microsoft.com/office/drawing/2014/main" val="3434240438"/>
                  </a:ext>
                </a:extLst>
              </a:tr>
            </a:tbl>
          </a:graphicData>
        </a:graphic>
      </p:graphicFrame>
      <p:pic>
        <p:nvPicPr>
          <p:cNvPr id="7" name="Picture 6" descr="A close-up of a logo&#10;&#10;Description automatically generated with medium confidence">
            <a:extLst>
              <a:ext uri="{FF2B5EF4-FFF2-40B4-BE49-F238E27FC236}">
                <a16:creationId xmlns:a16="http://schemas.microsoft.com/office/drawing/2014/main" id="{90AA9901-2F6E-4931-9BEF-46451A86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078" y="600075"/>
            <a:ext cx="3274221" cy="1000125"/>
          </a:xfrm>
          <a:prstGeom prst="rect">
            <a:avLst/>
          </a:prstGeom>
        </p:spPr>
      </p:pic>
    </p:spTree>
    <p:extLst>
      <p:ext uri="{BB962C8B-B14F-4D97-AF65-F5344CB8AC3E}">
        <p14:creationId xmlns:p14="http://schemas.microsoft.com/office/powerpoint/2010/main" val="39661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5A2E82-4E34-4D1F-909D-2ED906A63F6A}"/>
              </a:ext>
            </a:extLst>
          </p:cNvPr>
          <p:cNvSpPr/>
          <p:nvPr/>
        </p:nvSpPr>
        <p:spPr>
          <a:xfrm>
            <a:off x="-132244"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32AE5-CCA7-42DE-8D0E-D7B93B0DBC51}"/>
              </a:ext>
            </a:extLst>
          </p:cNvPr>
          <p:cNvSpPr/>
          <p:nvPr/>
        </p:nvSpPr>
        <p:spPr>
          <a:xfrm>
            <a:off x="209026" y="3867250"/>
            <a:ext cx="8045042" cy="15017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0C9EFC4-C047-41E2-9DD1-6531A149FA45}"/>
              </a:ext>
            </a:extLst>
          </p:cNvPr>
          <p:cNvSpPr/>
          <p:nvPr/>
        </p:nvSpPr>
        <p:spPr>
          <a:xfrm>
            <a:off x="209026" y="27239"/>
            <a:ext cx="7999666" cy="2348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Solution Architecture</a:t>
            </a:r>
          </a:p>
        </p:txBody>
      </p:sp>
      <p:pic>
        <p:nvPicPr>
          <p:cNvPr id="3" name="Picture 2">
            <a:extLst>
              <a:ext uri="{FF2B5EF4-FFF2-40B4-BE49-F238E27FC236}">
                <a16:creationId xmlns:a16="http://schemas.microsoft.com/office/drawing/2014/main" id="{05FC900E-B94A-4E7D-A76D-DF3C4FDCA628}"/>
              </a:ext>
            </a:extLst>
          </p:cNvPr>
          <p:cNvPicPr>
            <a:picLocks noChangeAspect="1"/>
          </p:cNvPicPr>
          <p:nvPr/>
        </p:nvPicPr>
        <p:blipFill>
          <a:blip r:embed="rId2"/>
          <a:stretch>
            <a:fillRect/>
          </a:stretch>
        </p:blipFill>
        <p:spPr>
          <a:xfrm>
            <a:off x="1093376" y="5671035"/>
            <a:ext cx="1280605" cy="1106009"/>
          </a:xfrm>
          <a:prstGeom prst="rect">
            <a:avLst/>
          </a:prstGeom>
        </p:spPr>
      </p:pic>
      <p:pic>
        <p:nvPicPr>
          <p:cNvPr id="1026" name="Picture 2">
            <a:extLst>
              <a:ext uri="{FF2B5EF4-FFF2-40B4-BE49-F238E27FC236}">
                <a16:creationId xmlns:a16="http://schemas.microsoft.com/office/drawing/2014/main" id="{E29C8ABB-EB01-42B0-AF8A-24E502DBF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50" y="4169331"/>
            <a:ext cx="1728131" cy="6962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0BF83C8E-AC1C-4B88-BEB5-42F73136A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018" y="4144126"/>
            <a:ext cx="1728131" cy="696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255DD53E-4C6F-4E19-B5EB-6301524F4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562" y="4144126"/>
            <a:ext cx="1728131" cy="69628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8F2242CC-D599-454B-9B8E-B6F1C8CAB73F}"/>
              </a:ext>
            </a:extLst>
          </p:cNvPr>
          <p:cNvSpPr/>
          <p:nvPr/>
        </p:nvSpPr>
        <p:spPr>
          <a:xfrm>
            <a:off x="209026" y="2039848"/>
            <a:ext cx="8045042" cy="15017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PG</a:t>
            </a:r>
          </a:p>
        </p:txBody>
      </p:sp>
      <p:pic>
        <p:nvPicPr>
          <p:cNvPr id="1028" name="Picture 4">
            <a:extLst>
              <a:ext uri="{FF2B5EF4-FFF2-40B4-BE49-F238E27FC236}">
                <a16:creationId xmlns:a16="http://schemas.microsoft.com/office/drawing/2014/main" id="{03F35A37-72ED-43CC-8FAA-B9F9A8689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40" y="2147320"/>
            <a:ext cx="2772682" cy="10485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25162855-C186-4CC6-8D10-E6428D6EA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764" y="2147320"/>
            <a:ext cx="2772682" cy="10380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28BBC22-166B-4ED4-8E3F-FC874D35D37C}"/>
              </a:ext>
            </a:extLst>
          </p:cNvPr>
          <p:cNvSpPr/>
          <p:nvPr/>
        </p:nvSpPr>
        <p:spPr>
          <a:xfrm>
            <a:off x="209026" y="587829"/>
            <a:ext cx="3777203" cy="12743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F8CB8A2-186E-4CA8-9E49-740CCF01343B}"/>
              </a:ext>
            </a:extLst>
          </p:cNvPr>
          <p:cNvSpPr/>
          <p:nvPr/>
        </p:nvSpPr>
        <p:spPr>
          <a:xfrm>
            <a:off x="4431489" y="587829"/>
            <a:ext cx="3777203" cy="1274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4768E11E-9029-49EF-9143-3CEF184C08DC}"/>
              </a:ext>
            </a:extLst>
          </p:cNvPr>
          <p:cNvCxnSpPr>
            <a:cxnSpLocks/>
            <a:stCxn id="3" idx="0"/>
          </p:cNvCxnSpPr>
          <p:nvPr/>
        </p:nvCxnSpPr>
        <p:spPr>
          <a:xfrm flipV="1">
            <a:off x="1733679" y="5392571"/>
            <a:ext cx="0" cy="27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B29BAEAC-97B4-4297-B595-0CE18E795B04}"/>
              </a:ext>
            </a:extLst>
          </p:cNvPr>
          <p:cNvPicPr>
            <a:picLocks noChangeAspect="1"/>
          </p:cNvPicPr>
          <p:nvPr/>
        </p:nvPicPr>
        <p:blipFill>
          <a:blip r:embed="rId2"/>
          <a:stretch>
            <a:fillRect/>
          </a:stretch>
        </p:blipFill>
        <p:spPr>
          <a:xfrm>
            <a:off x="3430780" y="5694652"/>
            <a:ext cx="1280605" cy="1106009"/>
          </a:xfrm>
          <a:prstGeom prst="rect">
            <a:avLst/>
          </a:prstGeom>
        </p:spPr>
      </p:pic>
      <p:cxnSp>
        <p:nvCxnSpPr>
          <p:cNvPr id="35" name="Straight Arrow Connector 34">
            <a:extLst>
              <a:ext uri="{FF2B5EF4-FFF2-40B4-BE49-F238E27FC236}">
                <a16:creationId xmlns:a16="http://schemas.microsoft.com/office/drawing/2014/main" id="{59AD333A-EE4C-4B5B-87A5-24520D254B43}"/>
              </a:ext>
            </a:extLst>
          </p:cNvPr>
          <p:cNvCxnSpPr>
            <a:cxnSpLocks/>
            <a:stCxn id="34" idx="0"/>
          </p:cNvCxnSpPr>
          <p:nvPr/>
        </p:nvCxnSpPr>
        <p:spPr>
          <a:xfrm flipV="1">
            <a:off x="4071083" y="5416188"/>
            <a:ext cx="0" cy="27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2FE12196-F039-43BF-BD7A-7FAD13B3E16A}"/>
              </a:ext>
            </a:extLst>
          </p:cNvPr>
          <p:cNvPicPr>
            <a:picLocks noChangeAspect="1"/>
          </p:cNvPicPr>
          <p:nvPr/>
        </p:nvPicPr>
        <p:blipFill>
          <a:blip r:embed="rId2"/>
          <a:stretch>
            <a:fillRect/>
          </a:stretch>
        </p:blipFill>
        <p:spPr>
          <a:xfrm>
            <a:off x="6069703" y="5671035"/>
            <a:ext cx="1280605" cy="1106009"/>
          </a:xfrm>
          <a:prstGeom prst="rect">
            <a:avLst/>
          </a:prstGeom>
        </p:spPr>
      </p:pic>
      <p:cxnSp>
        <p:nvCxnSpPr>
          <p:cNvPr id="37" name="Straight Arrow Connector 36">
            <a:extLst>
              <a:ext uri="{FF2B5EF4-FFF2-40B4-BE49-F238E27FC236}">
                <a16:creationId xmlns:a16="http://schemas.microsoft.com/office/drawing/2014/main" id="{2C034FCD-EB5A-45B1-8684-E49BCB27EEE8}"/>
              </a:ext>
            </a:extLst>
          </p:cNvPr>
          <p:cNvCxnSpPr>
            <a:cxnSpLocks/>
            <a:stCxn id="36" idx="0"/>
          </p:cNvCxnSpPr>
          <p:nvPr/>
        </p:nvCxnSpPr>
        <p:spPr>
          <a:xfrm flipV="1">
            <a:off x="6710006" y="5392571"/>
            <a:ext cx="0" cy="27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C1A912B-4DDF-4A4B-8B84-FE7A9A777BEA}"/>
              </a:ext>
            </a:extLst>
          </p:cNvPr>
          <p:cNvCxnSpPr/>
          <p:nvPr/>
        </p:nvCxnSpPr>
        <p:spPr>
          <a:xfrm flipV="1">
            <a:off x="2053829" y="3565169"/>
            <a:ext cx="0" cy="30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6BBE10-E456-4538-93FE-1478D9363043}"/>
              </a:ext>
            </a:extLst>
          </p:cNvPr>
          <p:cNvCxnSpPr/>
          <p:nvPr/>
        </p:nvCxnSpPr>
        <p:spPr>
          <a:xfrm flipV="1">
            <a:off x="4058181" y="3541552"/>
            <a:ext cx="0" cy="30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2CCACD-DAF2-476E-8440-4B73DA3B80C6}"/>
              </a:ext>
            </a:extLst>
          </p:cNvPr>
          <p:cNvCxnSpPr/>
          <p:nvPr/>
        </p:nvCxnSpPr>
        <p:spPr>
          <a:xfrm flipV="1">
            <a:off x="6710006" y="3541552"/>
            <a:ext cx="0" cy="30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5F0F4A-8B73-4AAF-B9A1-99AFF24203DB}"/>
              </a:ext>
            </a:extLst>
          </p:cNvPr>
          <p:cNvCxnSpPr>
            <a:cxnSpLocks/>
          </p:cNvCxnSpPr>
          <p:nvPr/>
        </p:nvCxnSpPr>
        <p:spPr>
          <a:xfrm flipV="1">
            <a:off x="2122253" y="1862208"/>
            <a:ext cx="0" cy="17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31D3DF-1CED-4CC9-90DE-1D3D570A82F5}"/>
              </a:ext>
            </a:extLst>
          </p:cNvPr>
          <p:cNvCxnSpPr>
            <a:cxnSpLocks/>
          </p:cNvCxnSpPr>
          <p:nvPr/>
        </p:nvCxnSpPr>
        <p:spPr>
          <a:xfrm flipV="1">
            <a:off x="5479202" y="1862207"/>
            <a:ext cx="0" cy="17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E4F52CC9-BC89-4FF9-8E3C-3F4BC2361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26" y="596543"/>
            <a:ext cx="2737892" cy="7795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85806A7-D0AB-4D92-9E54-8703B17D01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3999" y="584369"/>
            <a:ext cx="2614885" cy="79175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CBB32CD-E0EC-4CB5-8967-0980F4BCD6F8}"/>
              </a:ext>
            </a:extLst>
          </p:cNvPr>
          <p:cNvSpPr txBox="1"/>
          <p:nvPr/>
        </p:nvSpPr>
        <p:spPr>
          <a:xfrm>
            <a:off x="7058884" y="3195837"/>
            <a:ext cx="1464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Postgres</a:t>
            </a:r>
          </a:p>
        </p:txBody>
      </p:sp>
      <p:sp>
        <p:nvSpPr>
          <p:cNvPr id="50" name="TextBox 49">
            <a:extLst>
              <a:ext uri="{FF2B5EF4-FFF2-40B4-BE49-F238E27FC236}">
                <a16:creationId xmlns:a16="http://schemas.microsoft.com/office/drawing/2014/main" id="{96165EC2-3B95-4F5C-9459-41F806355EBF}"/>
              </a:ext>
            </a:extLst>
          </p:cNvPr>
          <p:cNvSpPr txBox="1"/>
          <p:nvPr/>
        </p:nvSpPr>
        <p:spPr>
          <a:xfrm>
            <a:off x="6815773" y="5023239"/>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Python Scripts</a:t>
            </a:r>
          </a:p>
        </p:txBody>
      </p:sp>
      <p:sp>
        <p:nvSpPr>
          <p:cNvPr id="51" name="TextBox 50">
            <a:extLst>
              <a:ext uri="{FF2B5EF4-FFF2-40B4-BE49-F238E27FC236}">
                <a16:creationId xmlns:a16="http://schemas.microsoft.com/office/drawing/2014/main" id="{5130D2AB-DFA7-4718-B8DC-EA147D974A89}"/>
              </a:ext>
            </a:extLst>
          </p:cNvPr>
          <p:cNvSpPr txBox="1"/>
          <p:nvPr/>
        </p:nvSpPr>
        <p:spPr>
          <a:xfrm>
            <a:off x="209026" y="5011431"/>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ETL/Pre-processing</a:t>
            </a:r>
          </a:p>
        </p:txBody>
      </p:sp>
      <p:sp>
        <p:nvSpPr>
          <p:cNvPr id="52" name="TextBox 51">
            <a:extLst>
              <a:ext uri="{FF2B5EF4-FFF2-40B4-BE49-F238E27FC236}">
                <a16:creationId xmlns:a16="http://schemas.microsoft.com/office/drawing/2014/main" id="{0DF2D7E5-D1CC-4941-9CF6-BEFD12F9F881}"/>
              </a:ext>
            </a:extLst>
          </p:cNvPr>
          <p:cNvSpPr txBox="1"/>
          <p:nvPr/>
        </p:nvSpPr>
        <p:spPr>
          <a:xfrm>
            <a:off x="187769" y="3241271"/>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sp>
        <p:nvSpPr>
          <p:cNvPr id="53" name="TextBox 52">
            <a:extLst>
              <a:ext uri="{FF2B5EF4-FFF2-40B4-BE49-F238E27FC236}">
                <a16:creationId xmlns:a16="http://schemas.microsoft.com/office/drawing/2014/main" id="{ACE21C9D-2D7D-450C-BB10-C4531BA2F827}"/>
              </a:ext>
            </a:extLst>
          </p:cNvPr>
          <p:cNvSpPr txBox="1"/>
          <p:nvPr/>
        </p:nvSpPr>
        <p:spPr>
          <a:xfrm>
            <a:off x="132244" y="1538309"/>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Visualization</a:t>
            </a:r>
          </a:p>
        </p:txBody>
      </p:sp>
      <p:sp>
        <p:nvSpPr>
          <p:cNvPr id="54" name="TextBox 53">
            <a:extLst>
              <a:ext uri="{FF2B5EF4-FFF2-40B4-BE49-F238E27FC236}">
                <a16:creationId xmlns:a16="http://schemas.microsoft.com/office/drawing/2014/main" id="{592BEF8F-6CFE-48A7-A331-284CF8554A67}"/>
              </a:ext>
            </a:extLst>
          </p:cNvPr>
          <p:cNvSpPr txBox="1"/>
          <p:nvPr/>
        </p:nvSpPr>
        <p:spPr>
          <a:xfrm>
            <a:off x="4339944" y="1542651"/>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M/C learning</a:t>
            </a:r>
          </a:p>
        </p:txBody>
      </p:sp>
      <p:sp>
        <p:nvSpPr>
          <p:cNvPr id="55" name="TextBox 54">
            <a:extLst>
              <a:ext uri="{FF2B5EF4-FFF2-40B4-BE49-F238E27FC236}">
                <a16:creationId xmlns:a16="http://schemas.microsoft.com/office/drawing/2014/main" id="{F67E50C7-FDD0-4322-9082-E7377245D4DA}"/>
              </a:ext>
            </a:extLst>
          </p:cNvPr>
          <p:cNvSpPr txBox="1"/>
          <p:nvPr/>
        </p:nvSpPr>
        <p:spPr>
          <a:xfrm>
            <a:off x="3109141" y="1558951"/>
            <a:ext cx="2370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Tableau</a:t>
            </a:r>
          </a:p>
        </p:txBody>
      </p:sp>
      <p:sp>
        <p:nvSpPr>
          <p:cNvPr id="56" name="TextBox 55">
            <a:extLst>
              <a:ext uri="{FF2B5EF4-FFF2-40B4-BE49-F238E27FC236}">
                <a16:creationId xmlns:a16="http://schemas.microsoft.com/office/drawing/2014/main" id="{2134D2E9-3A08-41D5-BEF6-1C24B574B852}"/>
              </a:ext>
            </a:extLst>
          </p:cNvPr>
          <p:cNvSpPr txBox="1"/>
          <p:nvPr/>
        </p:nvSpPr>
        <p:spPr>
          <a:xfrm>
            <a:off x="6561235" y="1273124"/>
            <a:ext cx="23700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Supervised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&amp; Un-supervised</a:t>
            </a:r>
          </a:p>
        </p:txBody>
      </p:sp>
      <p:cxnSp>
        <p:nvCxnSpPr>
          <p:cNvPr id="7" name="Straight Arrow Connector 6">
            <a:extLst>
              <a:ext uri="{FF2B5EF4-FFF2-40B4-BE49-F238E27FC236}">
                <a16:creationId xmlns:a16="http://schemas.microsoft.com/office/drawing/2014/main" id="{0E845945-E0FC-4EBE-BEF3-6F9392B063AD}"/>
              </a:ext>
            </a:extLst>
          </p:cNvPr>
          <p:cNvCxnSpPr/>
          <p:nvPr/>
        </p:nvCxnSpPr>
        <p:spPr>
          <a:xfrm>
            <a:off x="6815773" y="1862207"/>
            <a:ext cx="0" cy="17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0EEF06-B82B-4A90-ABB3-8D53554E52F6}"/>
              </a:ext>
            </a:extLst>
          </p:cNvPr>
          <p:cNvCxnSpPr/>
          <p:nvPr/>
        </p:nvCxnSpPr>
        <p:spPr>
          <a:xfrm>
            <a:off x="8372475" y="162019"/>
            <a:ext cx="0" cy="6533961"/>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B01899-380C-415C-8D25-5E13E17C4FF6}"/>
              </a:ext>
            </a:extLst>
          </p:cNvPr>
          <p:cNvSpPr txBox="1"/>
          <p:nvPr/>
        </p:nvSpPr>
        <p:spPr>
          <a:xfrm>
            <a:off x="8359048" y="1241961"/>
            <a:ext cx="1328396" cy="369332"/>
          </a:xfrm>
          <a:prstGeom prst="rect">
            <a:avLst/>
          </a:prstGeom>
          <a:noFill/>
        </p:spPr>
        <p:txBody>
          <a:bodyPr wrap="square" rtlCol="0">
            <a:spAutoFit/>
          </a:bodyPr>
          <a:lstStyle/>
          <a:p>
            <a:r>
              <a:rPr lang="en-US" dirty="0">
                <a:solidFill>
                  <a:schemeClr val="bg1"/>
                </a:solidFill>
              </a:rPr>
              <a:t>Highlights:</a:t>
            </a:r>
          </a:p>
        </p:txBody>
      </p:sp>
      <p:sp>
        <p:nvSpPr>
          <p:cNvPr id="39" name="Rectangle 38">
            <a:extLst>
              <a:ext uri="{FF2B5EF4-FFF2-40B4-BE49-F238E27FC236}">
                <a16:creationId xmlns:a16="http://schemas.microsoft.com/office/drawing/2014/main" id="{38671677-01F9-473D-849E-AE32B4526EEB}"/>
              </a:ext>
            </a:extLst>
          </p:cNvPr>
          <p:cNvSpPr/>
          <p:nvPr/>
        </p:nvSpPr>
        <p:spPr>
          <a:xfrm>
            <a:off x="8477194" y="1625110"/>
            <a:ext cx="3405605" cy="320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Tree>
    <p:extLst>
      <p:ext uri="{BB962C8B-B14F-4D97-AF65-F5344CB8AC3E}">
        <p14:creationId xmlns:p14="http://schemas.microsoft.com/office/powerpoint/2010/main" val="16134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EB634F1-3A8F-4CB6-B964-2EBC37F3A0AE}"/>
              </a:ext>
            </a:extLst>
          </p:cNvPr>
          <p:cNvSpPr/>
          <p:nvPr/>
        </p:nvSpPr>
        <p:spPr>
          <a:xfrm>
            <a:off x="36746" y="104828"/>
            <a:ext cx="12155254" cy="675317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502D36A-777A-4F37-BB7B-8C4D47231724}"/>
              </a:ext>
            </a:extLst>
          </p:cNvPr>
          <p:cNvCxnSpPr>
            <a:cxnSpLocks/>
          </p:cNvCxnSpPr>
          <p:nvPr/>
        </p:nvCxnSpPr>
        <p:spPr>
          <a:xfrm flipV="1">
            <a:off x="113522" y="3845174"/>
            <a:ext cx="7872626" cy="17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10C5A46-65EA-4D0C-97B2-4DB34ADF99E1}"/>
              </a:ext>
            </a:extLst>
          </p:cNvPr>
          <p:cNvCxnSpPr>
            <a:cxnSpLocks/>
          </p:cNvCxnSpPr>
          <p:nvPr/>
        </p:nvCxnSpPr>
        <p:spPr>
          <a:xfrm flipV="1">
            <a:off x="68699" y="2360021"/>
            <a:ext cx="7956865" cy="33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659B150-2D5E-44B5-9BAD-59B4BDB4E8CF}"/>
              </a:ext>
            </a:extLst>
          </p:cNvPr>
          <p:cNvSpPr txBox="1"/>
          <p:nvPr/>
        </p:nvSpPr>
        <p:spPr>
          <a:xfrm>
            <a:off x="165648" y="2767428"/>
            <a:ext cx="3015888" cy="369332"/>
          </a:xfrm>
          <a:prstGeom prst="rect">
            <a:avLst/>
          </a:prstGeom>
          <a:solidFill>
            <a:schemeClr val="accent1">
              <a:lumMod val="40000"/>
              <a:lumOff val="60000"/>
            </a:schemeClr>
          </a:solidFill>
          <a:ln w="254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Transformations &amp; Cleanup</a:t>
            </a:r>
          </a:p>
        </p:txBody>
      </p:sp>
      <p:sp>
        <p:nvSpPr>
          <p:cNvPr id="14" name="TextBox 13">
            <a:extLst>
              <a:ext uri="{FF2B5EF4-FFF2-40B4-BE49-F238E27FC236}">
                <a16:creationId xmlns:a16="http://schemas.microsoft.com/office/drawing/2014/main" id="{944C81D3-B2F1-41F5-90C5-8F4AC66BA2DA}"/>
              </a:ext>
            </a:extLst>
          </p:cNvPr>
          <p:cNvSpPr txBox="1"/>
          <p:nvPr/>
        </p:nvSpPr>
        <p:spPr>
          <a:xfrm>
            <a:off x="125498" y="1645699"/>
            <a:ext cx="2993391" cy="369332"/>
          </a:xfrm>
          <a:prstGeom prst="rect">
            <a:avLst/>
          </a:prstGeom>
          <a:solidFill>
            <a:schemeClr val="accent1">
              <a:lumMod val="40000"/>
              <a:lumOff val="60000"/>
            </a:schemeClr>
          </a:solidFill>
          <a:ln w="254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Upload to DB Script </a:t>
            </a:r>
          </a:p>
        </p:txBody>
      </p:sp>
      <p:cxnSp>
        <p:nvCxnSpPr>
          <p:cNvPr id="15" name="Straight Arrow Connector 14">
            <a:extLst>
              <a:ext uri="{FF2B5EF4-FFF2-40B4-BE49-F238E27FC236}">
                <a16:creationId xmlns:a16="http://schemas.microsoft.com/office/drawing/2014/main" id="{C1B29391-D078-44E9-B2F4-394126F8E469}"/>
              </a:ext>
            </a:extLst>
          </p:cNvPr>
          <p:cNvCxnSpPr>
            <a:cxnSpLocks/>
          </p:cNvCxnSpPr>
          <p:nvPr/>
        </p:nvCxnSpPr>
        <p:spPr>
          <a:xfrm flipV="1">
            <a:off x="1591329" y="2015032"/>
            <a:ext cx="0" cy="74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Download Database Free PNG photo images and clipart | FreePNGImg">
            <a:extLst>
              <a:ext uri="{FF2B5EF4-FFF2-40B4-BE49-F238E27FC236}">
                <a16:creationId xmlns:a16="http://schemas.microsoft.com/office/drawing/2014/main" id="{2B656F46-8BDB-4F7A-B891-D55229A34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64" y="104828"/>
            <a:ext cx="1905000" cy="125574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6FF7DCAE-E0ED-4C74-BB37-B07AE55BF71A}"/>
              </a:ext>
            </a:extLst>
          </p:cNvPr>
          <p:cNvCxnSpPr>
            <a:cxnSpLocks/>
          </p:cNvCxnSpPr>
          <p:nvPr/>
        </p:nvCxnSpPr>
        <p:spPr>
          <a:xfrm flipV="1">
            <a:off x="1611813" y="1304081"/>
            <a:ext cx="0" cy="355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91BCB6-D370-47E4-BA4F-085384C11ABC}"/>
              </a:ext>
            </a:extLst>
          </p:cNvPr>
          <p:cNvSpPr txBox="1"/>
          <p:nvPr/>
        </p:nvSpPr>
        <p:spPr>
          <a:xfrm>
            <a:off x="-45229" y="3539057"/>
            <a:ext cx="31257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Transformation</a:t>
            </a:r>
          </a:p>
        </p:txBody>
      </p:sp>
      <p:sp>
        <p:nvSpPr>
          <p:cNvPr id="22" name="TextBox 21">
            <a:extLst>
              <a:ext uri="{FF2B5EF4-FFF2-40B4-BE49-F238E27FC236}">
                <a16:creationId xmlns:a16="http://schemas.microsoft.com/office/drawing/2014/main" id="{154F46DC-6D01-49AF-BD83-89C8845C59CC}"/>
              </a:ext>
            </a:extLst>
          </p:cNvPr>
          <p:cNvSpPr txBox="1"/>
          <p:nvPr/>
        </p:nvSpPr>
        <p:spPr>
          <a:xfrm>
            <a:off x="-34948" y="2052215"/>
            <a:ext cx="31257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Load</a:t>
            </a:r>
          </a:p>
        </p:txBody>
      </p:sp>
      <p:sp>
        <p:nvSpPr>
          <p:cNvPr id="26" name="TextBox 25">
            <a:extLst>
              <a:ext uri="{FF2B5EF4-FFF2-40B4-BE49-F238E27FC236}">
                <a16:creationId xmlns:a16="http://schemas.microsoft.com/office/drawing/2014/main" id="{F4994684-55A3-40F0-9C80-C2ED07D6A94B}"/>
              </a:ext>
            </a:extLst>
          </p:cNvPr>
          <p:cNvSpPr txBox="1"/>
          <p:nvPr/>
        </p:nvSpPr>
        <p:spPr>
          <a:xfrm>
            <a:off x="146548" y="4167701"/>
            <a:ext cx="2972971" cy="923330"/>
          </a:xfrm>
          <a:prstGeom prst="rect">
            <a:avLst/>
          </a:prstGeom>
          <a:solidFill>
            <a:schemeClr val="accent2"/>
          </a:solidFill>
          <a:ln w="25400">
            <a:solidFill>
              <a:schemeClr val="accent6">
                <a:lumMod val="75000"/>
              </a:schemeClr>
            </a:solidFill>
          </a:ln>
        </p:spPr>
        <p:txBody>
          <a:bodyPr wrap="square" rtlCol="0">
            <a:spAutoFit/>
          </a:bodyPr>
          <a:lstStyle/>
          <a:p>
            <a:r>
              <a:rPr lang="en-US" dirty="0"/>
              <a:t>Standardization(Consolidation of all CSV files to have same format) and make one big file </a:t>
            </a:r>
          </a:p>
        </p:txBody>
      </p:sp>
      <p:sp>
        <p:nvSpPr>
          <p:cNvPr id="34" name="TextBox 33">
            <a:extLst>
              <a:ext uri="{FF2B5EF4-FFF2-40B4-BE49-F238E27FC236}">
                <a16:creationId xmlns:a16="http://schemas.microsoft.com/office/drawing/2014/main" id="{D69C85B6-6D4B-4C93-82AF-6A8016E1FD19}"/>
              </a:ext>
            </a:extLst>
          </p:cNvPr>
          <p:cNvSpPr txBox="1"/>
          <p:nvPr/>
        </p:nvSpPr>
        <p:spPr>
          <a:xfrm>
            <a:off x="3206182" y="4029201"/>
            <a:ext cx="4733142" cy="1200329"/>
          </a:xfrm>
          <a:prstGeom prst="rect">
            <a:avLst/>
          </a:prstGeom>
          <a:solidFill>
            <a:schemeClr val="accent2"/>
          </a:solidFill>
          <a:ln w="25400">
            <a:solidFill>
              <a:schemeClr val="accent6">
                <a:lumMod val="75000"/>
              </a:schemeClr>
            </a:solidFill>
          </a:ln>
        </p:spPr>
        <p:txBody>
          <a:bodyPr wrap="square" rtlCol="0">
            <a:spAutoFit/>
          </a:bodyPr>
          <a:lstStyle/>
          <a:p>
            <a:pPr marL="285750" indent="-285750">
              <a:buFont typeface="Wingdings" panose="05000000000000000000" pitchFamily="2" charset="2"/>
              <a:buChar char="ü"/>
            </a:pPr>
            <a:r>
              <a:rPr lang="en-US" sz="1200" dirty="0"/>
              <a:t>Four player statistics (one per season) files were referenced from Resource folder.</a:t>
            </a:r>
          </a:p>
          <a:p>
            <a:pPr marL="285750" indent="-285750">
              <a:buFont typeface="Wingdings" panose="05000000000000000000" pitchFamily="2" charset="2"/>
              <a:buChar char="ü"/>
            </a:pPr>
            <a:r>
              <a:rPr lang="en-US" sz="1200" dirty="0"/>
              <a:t>All files were standardized through python logic to have same format.</a:t>
            </a:r>
          </a:p>
          <a:p>
            <a:pPr marL="285750" indent="-285750">
              <a:buFont typeface="Wingdings" panose="05000000000000000000" pitchFamily="2" charset="2"/>
              <a:buChar char="ü"/>
            </a:pPr>
            <a:r>
              <a:rPr lang="en-US" sz="1200" dirty="0"/>
              <a:t>All player stats file were merged to one single stats file.</a:t>
            </a:r>
          </a:p>
          <a:p>
            <a:pPr marL="285750" indent="-285750">
              <a:buFont typeface="Wingdings" panose="05000000000000000000" pitchFamily="2" charset="2"/>
              <a:buChar char="ü"/>
            </a:pPr>
            <a:r>
              <a:rPr lang="en-US" sz="1200" dirty="0"/>
              <a:t>All player salary files were merged to one single salary file.</a:t>
            </a:r>
          </a:p>
        </p:txBody>
      </p:sp>
      <p:sp>
        <p:nvSpPr>
          <p:cNvPr id="37" name="TextBox 36">
            <a:extLst>
              <a:ext uri="{FF2B5EF4-FFF2-40B4-BE49-F238E27FC236}">
                <a16:creationId xmlns:a16="http://schemas.microsoft.com/office/drawing/2014/main" id="{5F0132EF-2D71-444F-8653-2A68E1E8F4A5}"/>
              </a:ext>
            </a:extLst>
          </p:cNvPr>
          <p:cNvSpPr txBox="1"/>
          <p:nvPr/>
        </p:nvSpPr>
        <p:spPr>
          <a:xfrm>
            <a:off x="-6866" y="5266833"/>
            <a:ext cx="31257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Extract</a:t>
            </a:r>
          </a:p>
        </p:txBody>
      </p:sp>
      <p:sp>
        <p:nvSpPr>
          <p:cNvPr id="38" name="TextBox 37">
            <a:extLst>
              <a:ext uri="{FF2B5EF4-FFF2-40B4-BE49-F238E27FC236}">
                <a16:creationId xmlns:a16="http://schemas.microsoft.com/office/drawing/2014/main" id="{FBBEEB8C-7B3F-4C27-9784-A361979C15C0}"/>
              </a:ext>
            </a:extLst>
          </p:cNvPr>
          <p:cNvSpPr txBox="1"/>
          <p:nvPr/>
        </p:nvSpPr>
        <p:spPr>
          <a:xfrm>
            <a:off x="3281770" y="2539715"/>
            <a:ext cx="4733140" cy="1015663"/>
          </a:xfrm>
          <a:prstGeom prst="rect">
            <a:avLst/>
          </a:prstGeom>
          <a:solidFill>
            <a:schemeClr val="accent5">
              <a:lumMod val="60000"/>
              <a:lumOff val="40000"/>
            </a:schemeClr>
          </a:solidFill>
          <a:ln w="25400">
            <a:solidFill>
              <a:schemeClr val="accent6">
                <a:lumMod val="75000"/>
              </a:schemeClr>
            </a:solidFill>
          </a:ln>
        </p:spPr>
        <p:txBody>
          <a:bodyPr wrap="square" rtlCol="0">
            <a:spAutoFit/>
          </a:bodyPr>
          <a:lstStyle/>
          <a:p>
            <a:pPr marL="285750" indent="-285750">
              <a:buFont typeface="Wingdings" panose="05000000000000000000" pitchFamily="2" charset="2"/>
              <a:buChar char="ü"/>
            </a:pPr>
            <a:r>
              <a:rPr lang="en-US" sz="1200" dirty="0"/>
              <a:t>Removed null values, converted data types</a:t>
            </a:r>
          </a:p>
          <a:p>
            <a:pPr marL="285750" indent="-285750">
              <a:buFont typeface="Wingdings" panose="05000000000000000000" pitchFamily="2" charset="2"/>
              <a:buChar char="ü"/>
            </a:pPr>
            <a:r>
              <a:rPr lang="en-US" sz="1200" dirty="0"/>
              <a:t>Aggregated player salary per season whenever players are traded</a:t>
            </a:r>
          </a:p>
          <a:p>
            <a:pPr marL="285750" indent="-285750">
              <a:buFont typeface="Wingdings" panose="05000000000000000000" pitchFamily="2" charset="2"/>
              <a:buChar char="ü"/>
            </a:pPr>
            <a:r>
              <a:rPr lang="en-US" sz="1200" dirty="0"/>
              <a:t>Filtered players played in all Seasons (around 259 players) to be loaded to DB.</a:t>
            </a:r>
          </a:p>
          <a:p>
            <a:pPr marL="285750" indent="-285750">
              <a:buFont typeface="Wingdings" panose="05000000000000000000" pitchFamily="2" charset="2"/>
              <a:buChar char="ü"/>
            </a:pPr>
            <a:r>
              <a:rPr lang="en-US" sz="1200" dirty="0"/>
              <a:t>Column names properly named as per naming convention used.</a:t>
            </a:r>
          </a:p>
        </p:txBody>
      </p:sp>
      <p:sp>
        <p:nvSpPr>
          <p:cNvPr id="39" name="TextBox 38">
            <a:extLst>
              <a:ext uri="{FF2B5EF4-FFF2-40B4-BE49-F238E27FC236}">
                <a16:creationId xmlns:a16="http://schemas.microsoft.com/office/drawing/2014/main" id="{4B4A0468-84BE-41B0-8504-388F1EAA5560}"/>
              </a:ext>
            </a:extLst>
          </p:cNvPr>
          <p:cNvSpPr txBox="1"/>
          <p:nvPr/>
        </p:nvSpPr>
        <p:spPr>
          <a:xfrm>
            <a:off x="3206182" y="1360572"/>
            <a:ext cx="4733142" cy="830997"/>
          </a:xfrm>
          <a:prstGeom prst="rect">
            <a:avLst/>
          </a:prstGeom>
          <a:solidFill>
            <a:schemeClr val="accent5">
              <a:lumMod val="60000"/>
              <a:lumOff val="40000"/>
            </a:schemeClr>
          </a:solidFill>
          <a:ln w="25400">
            <a:solidFill>
              <a:schemeClr val="accent6">
                <a:lumMod val="75000"/>
              </a:schemeClr>
            </a:solidFill>
          </a:ln>
        </p:spPr>
        <p:txBody>
          <a:bodyPr wrap="square" rtlCol="0">
            <a:spAutoFit/>
          </a:bodyPr>
          <a:lstStyle/>
          <a:p>
            <a:pPr marL="285750" indent="-285750">
              <a:buFont typeface="Wingdings" panose="05000000000000000000" pitchFamily="2" charset="2"/>
              <a:buChar char="ü"/>
            </a:pPr>
            <a:r>
              <a:rPr lang="en-US" sz="1200" dirty="0"/>
              <a:t>SQL Alchemy used to connect to database and insert records.</a:t>
            </a:r>
          </a:p>
          <a:p>
            <a:pPr marL="285750" indent="-285750">
              <a:buFont typeface="Wingdings" panose="05000000000000000000" pitchFamily="2" charset="2"/>
              <a:buChar char="ü"/>
            </a:pPr>
            <a:r>
              <a:rPr lang="en-US" sz="1200" dirty="0"/>
              <a:t>Around 1036 records (259 players * 4 seasons) inserted into statics table and salary table.</a:t>
            </a:r>
          </a:p>
          <a:p>
            <a:pPr marL="285750" indent="-285750">
              <a:buFont typeface="Wingdings" panose="05000000000000000000" pitchFamily="2" charset="2"/>
              <a:buChar char="ü"/>
            </a:pPr>
            <a:r>
              <a:rPr lang="en-US" sz="1200" dirty="0"/>
              <a:t>It is always a full load.</a:t>
            </a:r>
            <a:endParaRPr lang="en-US" dirty="0"/>
          </a:p>
        </p:txBody>
      </p:sp>
      <p:cxnSp>
        <p:nvCxnSpPr>
          <p:cNvPr id="7" name="Straight Connector 6">
            <a:extLst>
              <a:ext uri="{FF2B5EF4-FFF2-40B4-BE49-F238E27FC236}">
                <a16:creationId xmlns:a16="http://schemas.microsoft.com/office/drawing/2014/main" id="{ED305E63-DF34-47D5-A4DE-423247C1BD31}"/>
              </a:ext>
            </a:extLst>
          </p:cNvPr>
          <p:cNvCxnSpPr/>
          <p:nvPr/>
        </p:nvCxnSpPr>
        <p:spPr>
          <a:xfrm>
            <a:off x="8064980" y="-8171"/>
            <a:ext cx="58723" cy="653979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07C1EC-B927-46E7-8B5C-283FACE729A1}"/>
              </a:ext>
            </a:extLst>
          </p:cNvPr>
          <p:cNvSpPr txBox="1"/>
          <p:nvPr/>
        </p:nvSpPr>
        <p:spPr>
          <a:xfrm>
            <a:off x="8280358" y="1329638"/>
            <a:ext cx="3881931" cy="4247317"/>
          </a:xfrm>
          <a:prstGeom prst="rect">
            <a:avLst/>
          </a:prstGeom>
          <a:solidFill>
            <a:schemeClr val="accent1">
              <a:lumMod val="40000"/>
              <a:lumOff val="60000"/>
            </a:schemeClr>
          </a:solidFill>
          <a:ln w="25400">
            <a:solidFill>
              <a:srgbClr val="00B050"/>
            </a:solidFill>
          </a:ln>
        </p:spPr>
        <p:txBody>
          <a:bodyPr wrap="square" rtlCol="0">
            <a:spAutoFit/>
          </a:bodyPr>
          <a:lstStyle/>
          <a:p>
            <a:pPr marL="285750" indent="-285750">
              <a:buFont typeface="Wingdings" panose="05000000000000000000" pitchFamily="2" charset="2"/>
              <a:buChar char="ü"/>
            </a:pPr>
            <a:r>
              <a:rPr lang="en-US" sz="1500" dirty="0"/>
              <a:t>Use Lambda functions</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Use Regular Expression (convert Currency to Float)</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Group by to Aggregate Player Salary</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Use of OS library to check file existence</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Use dictionaries to count frequencies of values in columns</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.loc for filtering</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Splitting the string through split method.</a:t>
            </a:r>
          </a:p>
          <a:p>
            <a:pPr marL="285750" indent="-285750">
              <a:buFont typeface="Wingdings" panose="05000000000000000000" pitchFamily="2" charset="2"/>
              <a:buChar char="ü"/>
            </a:pPr>
            <a:endParaRPr lang="en-US" sz="1500" dirty="0"/>
          </a:p>
          <a:p>
            <a:pPr marL="285750" indent="-285750">
              <a:buFont typeface="Wingdings" panose="05000000000000000000" pitchFamily="2" charset="2"/>
              <a:buChar char="ü"/>
            </a:pPr>
            <a:r>
              <a:rPr lang="en-US" sz="1500" dirty="0"/>
              <a:t>Use map method to apply a function to data frame column.</a:t>
            </a:r>
            <a:endParaRPr lang="en-US" dirty="0"/>
          </a:p>
        </p:txBody>
      </p:sp>
      <p:cxnSp>
        <p:nvCxnSpPr>
          <p:cNvPr id="24" name="Straight Arrow Connector 23">
            <a:extLst>
              <a:ext uri="{FF2B5EF4-FFF2-40B4-BE49-F238E27FC236}">
                <a16:creationId xmlns:a16="http://schemas.microsoft.com/office/drawing/2014/main" id="{4C6570B7-1603-4CA1-A40E-0169886D95EA}"/>
              </a:ext>
            </a:extLst>
          </p:cNvPr>
          <p:cNvCxnSpPr>
            <a:cxnSpLocks/>
          </p:cNvCxnSpPr>
          <p:nvPr/>
        </p:nvCxnSpPr>
        <p:spPr>
          <a:xfrm flipV="1">
            <a:off x="1591328" y="3135948"/>
            <a:ext cx="1" cy="101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3517BA0-3CC2-4BD3-8B32-74383C7FA551}"/>
              </a:ext>
            </a:extLst>
          </p:cNvPr>
          <p:cNvSpPr/>
          <p:nvPr/>
        </p:nvSpPr>
        <p:spPr>
          <a:xfrm>
            <a:off x="264692" y="6465333"/>
            <a:ext cx="312752" cy="285750"/>
          </a:xfrm>
          <a:prstGeom prst="rect">
            <a:avLst/>
          </a:prstGeom>
          <a:solidFill>
            <a:schemeClr val="accent5">
              <a:lumMod val="60000"/>
              <a:lumOff val="40000"/>
            </a:schemeClr>
          </a:solidFill>
          <a:ln w="25400">
            <a:solidFill>
              <a:schemeClr val="accent6">
                <a:lumMod val="75000"/>
              </a:schemeClr>
            </a:solidFill>
          </a:ln>
        </p:spPr>
        <p:txBody>
          <a:bodyPr wrap="square" rtlCol="0">
            <a:spAutoFit/>
          </a:bodyPr>
          <a:lstStyle/>
          <a:p>
            <a:pPr marL="285750" indent="-285750">
              <a:buFont typeface="Wingdings" panose="05000000000000000000" pitchFamily="2" charset="2"/>
              <a:buChar char="ü"/>
            </a:pPr>
            <a:endParaRPr lang="en-US" sz="1200">
              <a:solidFill>
                <a:schemeClr val="tx1"/>
              </a:solidFill>
            </a:endParaRPr>
          </a:p>
        </p:txBody>
      </p:sp>
      <p:sp>
        <p:nvSpPr>
          <p:cNvPr id="35" name="Rectangle 34">
            <a:extLst>
              <a:ext uri="{FF2B5EF4-FFF2-40B4-BE49-F238E27FC236}">
                <a16:creationId xmlns:a16="http://schemas.microsoft.com/office/drawing/2014/main" id="{F8633A32-02D4-4B6E-A84D-8DA46FA9E519}"/>
              </a:ext>
            </a:extLst>
          </p:cNvPr>
          <p:cNvSpPr/>
          <p:nvPr/>
        </p:nvSpPr>
        <p:spPr>
          <a:xfrm>
            <a:off x="264692" y="6076899"/>
            <a:ext cx="312752" cy="285750"/>
          </a:xfrm>
          <a:prstGeom prst="rect">
            <a:avLst/>
          </a:prstGeom>
          <a:solidFill>
            <a:schemeClr val="accent2"/>
          </a:solidFill>
          <a:ln w="25400">
            <a:solidFill>
              <a:schemeClr val="accent6">
                <a:lumMod val="75000"/>
              </a:schemeClr>
            </a:solidFill>
          </a:ln>
        </p:spPr>
        <p:txBody>
          <a:bodyPr wrap="square" rtlCol="0">
            <a:spAutoFit/>
          </a:bodyPr>
          <a:lstStyle/>
          <a:p>
            <a:pPr marL="285750" indent="-285750">
              <a:buFont typeface="Wingdings" panose="05000000000000000000" pitchFamily="2" charset="2"/>
              <a:buChar char="ü"/>
            </a:pPr>
            <a:endParaRPr lang="en-US" sz="1200">
              <a:solidFill>
                <a:schemeClr val="tx1"/>
              </a:solidFill>
            </a:endParaRPr>
          </a:p>
        </p:txBody>
      </p:sp>
      <p:sp>
        <p:nvSpPr>
          <p:cNvPr id="30" name="TextBox 29">
            <a:extLst>
              <a:ext uri="{FF2B5EF4-FFF2-40B4-BE49-F238E27FC236}">
                <a16:creationId xmlns:a16="http://schemas.microsoft.com/office/drawing/2014/main" id="{EFF575C5-279C-4ACF-A8DB-DD5E145F443C}"/>
              </a:ext>
            </a:extLst>
          </p:cNvPr>
          <p:cNvSpPr txBox="1"/>
          <p:nvPr/>
        </p:nvSpPr>
        <p:spPr>
          <a:xfrm>
            <a:off x="573001" y="6087988"/>
            <a:ext cx="2836769" cy="246221"/>
          </a:xfrm>
          <a:prstGeom prst="rect">
            <a:avLst/>
          </a:prstGeom>
          <a:noFill/>
        </p:spPr>
        <p:txBody>
          <a:bodyPr wrap="square" rtlCol="0">
            <a:spAutoFit/>
          </a:bodyPr>
          <a:lstStyle/>
          <a:p>
            <a:r>
              <a:rPr lang="en-US" sz="1000" dirty="0">
                <a:solidFill>
                  <a:schemeClr val="bg1"/>
                </a:solidFill>
              </a:rPr>
              <a:t>Needs modifications to scale out</a:t>
            </a:r>
          </a:p>
        </p:txBody>
      </p:sp>
      <p:sp>
        <p:nvSpPr>
          <p:cNvPr id="40" name="TextBox 39">
            <a:extLst>
              <a:ext uri="{FF2B5EF4-FFF2-40B4-BE49-F238E27FC236}">
                <a16:creationId xmlns:a16="http://schemas.microsoft.com/office/drawing/2014/main" id="{DD8881A6-C518-487F-B381-D2C2864F338B}"/>
              </a:ext>
            </a:extLst>
          </p:cNvPr>
          <p:cNvSpPr txBox="1"/>
          <p:nvPr/>
        </p:nvSpPr>
        <p:spPr>
          <a:xfrm>
            <a:off x="616860" y="6481824"/>
            <a:ext cx="2836769" cy="246221"/>
          </a:xfrm>
          <a:prstGeom prst="rect">
            <a:avLst/>
          </a:prstGeom>
          <a:noFill/>
        </p:spPr>
        <p:txBody>
          <a:bodyPr wrap="square" rtlCol="0">
            <a:spAutoFit/>
          </a:bodyPr>
          <a:lstStyle>
            <a:defPPr>
              <a:defRPr lang="en-US"/>
            </a:defPPr>
            <a:lvl1pPr>
              <a:defRPr sz="1000">
                <a:solidFill>
                  <a:schemeClr val="bg1"/>
                </a:solidFill>
              </a:defRPr>
            </a:lvl1pPr>
          </a:lstStyle>
          <a:p>
            <a:r>
              <a:rPr lang="en-US" dirty="0"/>
              <a:t>Remains unchanged to scale out</a:t>
            </a:r>
          </a:p>
        </p:txBody>
      </p:sp>
      <p:sp>
        <p:nvSpPr>
          <p:cNvPr id="31" name="Speech Bubble: Rectangle 30">
            <a:extLst>
              <a:ext uri="{FF2B5EF4-FFF2-40B4-BE49-F238E27FC236}">
                <a16:creationId xmlns:a16="http://schemas.microsoft.com/office/drawing/2014/main" id="{43E4FD88-BBE4-457D-922C-7370619369AB}"/>
              </a:ext>
            </a:extLst>
          </p:cNvPr>
          <p:cNvSpPr/>
          <p:nvPr/>
        </p:nvSpPr>
        <p:spPr>
          <a:xfrm>
            <a:off x="8467211" y="491130"/>
            <a:ext cx="3057525" cy="71174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techniques used in ETL</a:t>
            </a:r>
          </a:p>
        </p:txBody>
      </p:sp>
      <p:sp>
        <p:nvSpPr>
          <p:cNvPr id="33" name="Arrow: Right 32">
            <a:extLst>
              <a:ext uri="{FF2B5EF4-FFF2-40B4-BE49-F238E27FC236}">
                <a16:creationId xmlns:a16="http://schemas.microsoft.com/office/drawing/2014/main" id="{AD6F7A0F-2E22-483B-9179-D2812ED0F61A}"/>
              </a:ext>
            </a:extLst>
          </p:cNvPr>
          <p:cNvSpPr/>
          <p:nvPr/>
        </p:nvSpPr>
        <p:spPr>
          <a:xfrm>
            <a:off x="2519433" y="435382"/>
            <a:ext cx="1275127" cy="4919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EA02204-A5BD-44C5-A95A-05B7675555C8}"/>
              </a:ext>
            </a:extLst>
          </p:cNvPr>
          <p:cNvSpPr txBox="1"/>
          <p:nvPr/>
        </p:nvSpPr>
        <p:spPr>
          <a:xfrm>
            <a:off x="3802716" y="367222"/>
            <a:ext cx="4063695" cy="553998"/>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ü"/>
            </a:pPr>
            <a:r>
              <a:rPr lang="en-US" sz="1000" dirty="0"/>
              <a:t>Ingested around 1036 records to PLAYERS_STATS_F</a:t>
            </a:r>
          </a:p>
          <a:p>
            <a:pPr marL="285750" indent="-285750">
              <a:buFont typeface="Wingdings" panose="05000000000000000000" pitchFamily="2" charset="2"/>
              <a:buChar char="ü"/>
            </a:pPr>
            <a:endParaRPr lang="en-US" sz="1000" dirty="0"/>
          </a:p>
          <a:p>
            <a:pPr marL="285750" indent="-285750">
              <a:buFont typeface="Wingdings" panose="05000000000000000000" pitchFamily="2" charset="2"/>
              <a:buChar char="ü"/>
            </a:pPr>
            <a:r>
              <a:rPr lang="en-US" sz="1000" dirty="0"/>
              <a:t>Ingested around 1015 records to PLAYERS_SALARY_F</a:t>
            </a:r>
          </a:p>
        </p:txBody>
      </p:sp>
      <p:sp>
        <p:nvSpPr>
          <p:cNvPr id="42" name="TextBox 41">
            <a:extLst>
              <a:ext uri="{FF2B5EF4-FFF2-40B4-BE49-F238E27FC236}">
                <a16:creationId xmlns:a16="http://schemas.microsoft.com/office/drawing/2014/main" id="{57EF3835-64EA-40E8-9A0D-5361F018E70A}"/>
              </a:ext>
            </a:extLst>
          </p:cNvPr>
          <p:cNvSpPr txBox="1"/>
          <p:nvPr/>
        </p:nvSpPr>
        <p:spPr>
          <a:xfrm>
            <a:off x="1087653" y="158857"/>
            <a:ext cx="1275125" cy="369332"/>
          </a:xfrm>
          <a:prstGeom prst="rect">
            <a:avLst/>
          </a:prstGeom>
          <a:noFill/>
        </p:spPr>
        <p:txBody>
          <a:bodyPr wrap="square" rtlCol="0">
            <a:spAutoFit/>
          </a:bodyPr>
          <a:lstStyle/>
          <a:p>
            <a:r>
              <a:rPr lang="en-US" dirty="0">
                <a:solidFill>
                  <a:schemeClr val="bg1"/>
                </a:solidFill>
              </a:rPr>
              <a:t>PGADMIN</a:t>
            </a:r>
          </a:p>
        </p:txBody>
      </p:sp>
    </p:spTree>
    <p:extLst>
      <p:ext uri="{BB962C8B-B14F-4D97-AF65-F5344CB8AC3E}">
        <p14:creationId xmlns:p14="http://schemas.microsoft.com/office/powerpoint/2010/main" val="355568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B21D524-3031-48A4-ABC2-1E386E473EA1}"/>
              </a:ext>
            </a:extLst>
          </p:cNvPr>
          <p:cNvSpPr/>
          <p:nvPr/>
        </p:nvSpPr>
        <p:spPr>
          <a:xfrm>
            <a:off x="67308" y="104828"/>
            <a:ext cx="12155254" cy="675317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166AAD-168B-4B6F-AFEC-DDE002A9D0ED}"/>
              </a:ext>
            </a:extLst>
          </p:cNvPr>
          <p:cNvSpPr txBox="1"/>
          <p:nvPr/>
        </p:nvSpPr>
        <p:spPr>
          <a:xfrm>
            <a:off x="134420" y="104720"/>
            <a:ext cx="2114026" cy="369332"/>
          </a:xfrm>
          <a:prstGeom prst="rect">
            <a:avLst/>
          </a:prstGeom>
          <a:noFill/>
        </p:spPr>
        <p:txBody>
          <a:bodyPr wrap="square" rtlCol="0">
            <a:spAutoFit/>
          </a:bodyPr>
          <a:lstStyle/>
          <a:p>
            <a:r>
              <a:rPr lang="en-US" dirty="0">
                <a:solidFill>
                  <a:schemeClr val="bg1"/>
                </a:solidFill>
              </a:rPr>
              <a:t>ER Diagram: </a:t>
            </a:r>
          </a:p>
        </p:txBody>
      </p:sp>
      <p:sp>
        <p:nvSpPr>
          <p:cNvPr id="32" name="TextBox 31">
            <a:extLst>
              <a:ext uri="{FF2B5EF4-FFF2-40B4-BE49-F238E27FC236}">
                <a16:creationId xmlns:a16="http://schemas.microsoft.com/office/drawing/2014/main" id="{39EB74FB-37E4-465E-9218-AA0CDE658DA9}"/>
              </a:ext>
            </a:extLst>
          </p:cNvPr>
          <p:cNvSpPr txBox="1"/>
          <p:nvPr/>
        </p:nvSpPr>
        <p:spPr>
          <a:xfrm>
            <a:off x="5977854" y="4132348"/>
            <a:ext cx="2114026" cy="369332"/>
          </a:xfrm>
          <a:prstGeom prst="rect">
            <a:avLst/>
          </a:prstGeom>
          <a:noFill/>
        </p:spPr>
        <p:txBody>
          <a:bodyPr wrap="square" rtlCol="0">
            <a:spAutoFit/>
          </a:bodyPr>
          <a:lstStyle/>
          <a:p>
            <a:r>
              <a:rPr lang="en-US" dirty="0">
                <a:solidFill>
                  <a:schemeClr val="bg1"/>
                </a:solidFill>
              </a:rPr>
              <a:t>Highlights:</a:t>
            </a:r>
          </a:p>
        </p:txBody>
      </p:sp>
      <p:sp>
        <p:nvSpPr>
          <p:cNvPr id="43" name="Rectangle 42">
            <a:extLst>
              <a:ext uri="{FF2B5EF4-FFF2-40B4-BE49-F238E27FC236}">
                <a16:creationId xmlns:a16="http://schemas.microsoft.com/office/drawing/2014/main" id="{A79FC3DE-646E-4746-A4B7-ACFB95EA00D9}"/>
              </a:ext>
            </a:extLst>
          </p:cNvPr>
          <p:cNvSpPr/>
          <p:nvPr/>
        </p:nvSpPr>
        <p:spPr>
          <a:xfrm>
            <a:off x="6096000" y="4515497"/>
            <a:ext cx="5419724" cy="1870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200" dirty="0"/>
              <a:t>Dimensional Modeling done  in logical design(2 Fact Tables and 1 Dimension table loaded through ETL).</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1 Reference table ‘nba_per_year_salary_cap’ used for Machine learning(for Supervised Learning).</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1 Write back table ‘players_category_reporting’ from Machine Learning (Output from un-supervised learning and consumed by Dashboard).</a:t>
            </a:r>
          </a:p>
        </p:txBody>
      </p:sp>
      <p:sp>
        <p:nvSpPr>
          <p:cNvPr id="44" name="TextBox 43">
            <a:extLst>
              <a:ext uri="{FF2B5EF4-FFF2-40B4-BE49-F238E27FC236}">
                <a16:creationId xmlns:a16="http://schemas.microsoft.com/office/drawing/2014/main" id="{05D29604-26B8-4F16-B5BC-F07DF79EF501}"/>
              </a:ext>
            </a:extLst>
          </p:cNvPr>
          <p:cNvSpPr txBox="1"/>
          <p:nvPr/>
        </p:nvSpPr>
        <p:spPr>
          <a:xfrm>
            <a:off x="7182374" y="2966764"/>
            <a:ext cx="2114026" cy="369332"/>
          </a:xfrm>
          <a:prstGeom prst="rect">
            <a:avLst/>
          </a:prstGeom>
          <a:noFill/>
        </p:spPr>
        <p:txBody>
          <a:bodyPr wrap="square" rtlCol="0">
            <a:spAutoFit/>
          </a:bodyPr>
          <a:lstStyle/>
          <a:p>
            <a:r>
              <a:rPr lang="en-US" dirty="0">
                <a:solidFill>
                  <a:schemeClr val="bg1"/>
                </a:solidFill>
              </a:rPr>
              <a:t>Techniques used</a:t>
            </a:r>
          </a:p>
        </p:txBody>
      </p:sp>
      <p:pic>
        <p:nvPicPr>
          <p:cNvPr id="11" name="Picture 10">
            <a:extLst>
              <a:ext uri="{FF2B5EF4-FFF2-40B4-BE49-F238E27FC236}">
                <a16:creationId xmlns:a16="http://schemas.microsoft.com/office/drawing/2014/main" id="{1B6B072E-4E8F-48C6-AA6A-1F5103BB3F6E}"/>
              </a:ext>
            </a:extLst>
          </p:cNvPr>
          <p:cNvPicPr>
            <a:picLocks noChangeAspect="1"/>
          </p:cNvPicPr>
          <p:nvPr/>
        </p:nvPicPr>
        <p:blipFill>
          <a:blip r:embed="rId2"/>
          <a:stretch>
            <a:fillRect/>
          </a:stretch>
        </p:blipFill>
        <p:spPr>
          <a:xfrm>
            <a:off x="6096000" y="474052"/>
            <a:ext cx="5419725" cy="3535348"/>
          </a:xfrm>
          <a:prstGeom prst="rect">
            <a:avLst/>
          </a:prstGeom>
        </p:spPr>
      </p:pic>
      <p:sp>
        <p:nvSpPr>
          <p:cNvPr id="12" name="Rectangle 11">
            <a:extLst>
              <a:ext uri="{FF2B5EF4-FFF2-40B4-BE49-F238E27FC236}">
                <a16:creationId xmlns:a16="http://schemas.microsoft.com/office/drawing/2014/main" id="{BFB68A5F-FDE2-4D92-A418-F3F666FC6805}"/>
              </a:ext>
            </a:extLst>
          </p:cNvPr>
          <p:cNvSpPr/>
          <p:nvPr/>
        </p:nvSpPr>
        <p:spPr>
          <a:xfrm>
            <a:off x="6887361" y="2966764"/>
            <a:ext cx="2409039" cy="71600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3ED40CE-C13B-47CD-A146-A96797C516EF}"/>
              </a:ext>
            </a:extLst>
          </p:cNvPr>
          <p:cNvSpPr txBox="1"/>
          <p:nvPr/>
        </p:nvSpPr>
        <p:spPr>
          <a:xfrm>
            <a:off x="5977854" y="104774"/>
            <a:ext cx="2114026" cy="369332"/>
          </a:xfrm>
          <a:prstGeom prst="rect">
            <a:avLst/>
          </a:prstGeom>
          <a:noFill/>
        </p:spPr>
        <p:txBody>
          <a:bodyPr wrap="square" rtlCol="0">
            <a:spAutoFit/>
          </a:bodyPr>
          <a:lstStyle/>
          <a:p>
            <a:r>
              <a:rPr lang="en-US" dirty="0">
                <a:solidFill>
                  <a:schemeClr val="bg1"/>
                </a:solidFill>
              </a:rPr>
              <a:t>DB Snapshot:</a:t>
            </a:r>
          </a:p>
        </p:txBody>
      </p:sp>
      <p:pic>
        <p:nvPicPr>
          <p:cNvPr id="16" name="Picture 15">
            <a:extLst>
              <a:ext uri="{FF2B5EF4-FFF2-40B4-BE49-F238E27FC236}">
                <a16:creationId xmlns:a16="http://schemas.microsoft.com/office/drawing/2014/main" id="{5F0EB750-8256-4DD0-973F-07ED72D23B45}"/>
              </a:ext>
            </a:extLst>
          </p:cNvPr>
          <p:cNvPicPr>
            <a:picLocks noChangeAspect="1"/>
          </p:cNvPicPr>
          <p:nvPr/>
        </p:nvPicPr>
        <p:blipFill>
          <a:blip r:embed="rId3"/>
          <a:stretch>
            <a:fillRect/>
          </a:stretch>
        </p:blipFill>
        <p:spPr>
          <a:xfrm>
            <a:off x="259053" y="471955"/>
            <a:ext cx="5011963" cy="5914287"/>
          </a:xfrm>
          <a:prstGeom prst="rect">
            <a:avLst/>
          </a:prstGeom>
        </p:spPr>
      </p:pic>
      <p:sp>
        <p:nvSpPr>
          <p:cNvPr id="17" name="Arrow: Right 16">
            <a:extLst>
              <a:ext uri="{FF2B5EF4-FFF2-40B4-BE49-F238E27FC236}">
                <a16:creationId xmlns:a16="http://schemas.microsoft.com/office/drawing/2014/main" id="{84236FD9-219E-4B39-8162-A21F57218B06}"/>
              </a:ext>
            </a:extLst>
          </p:cNvPr>
          <p:cNvSpPr/>
          <p:nvPr/>
        </p:nvSpPr>
        <p:spPr>
          <a:xfrm>
            <a:off x="5346901" y="2496980"/>
            <a:ext cx="706838" cy="46978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0D901CA-8705-422A-814C-26AF63CAFE6D}"/>
              </a:ext>
            </a:extLst>
          </p:cNvPr>
          <p:cNvSpPr txBox="1"/>
          <p:nvPr/>
        </p:nvSpPr>
        <p:spPr>
          <a:xfrm>
            <a:off x="3382502" y="1203583"/>
            <a:ext cx="1798289" cy="369332"/>
          </a:xfrm>
          <a:prstGeom prst="rect">
            <a:avLst/>
          </a:prstGeom>
          <a:noFill/>
          <a:ln w="25400">
            <a:solidFill>
              <a:srgbClr val="FF0000"/>
            </a:solidFill>
          </a:ln>
        </p:spPr>
        <p:txBody>
          <a:bodyPr wrap="square" rtlCol="0">
            <a:spAutoFit/>
          </a:bodyPr>
          <a:lstStyle/>
          <a:p>
            <a:r>
              <a:rPr lang="en-US" dirty="0">
                <a:solidFill>
                  <a:srgbClr val="0070C0"/>
                </a:solidFill>
              </a:rPr>
              <a:t>LOGICAL DESIGN </a:t>
            </a:r>
          </a:p>
        </p:txBody>
      </p:sp>
      <p:sp>
        <p:nvSpPr>
          <p:cNvPr id="46" name="TextBox 45">
            <a:extLst>
              <a:ext uri="{FF2B5EF4-FFF2-40B4-BE49-F238E27FC236}">
                <a16:creationId xmlns:a16="http://schemas.microsoft.com/office/drawing/2014/main" id="{56E66514-C49C-43B8-835D-9C9EB5F91E66}"/>
              </a:ext>
            </a:extLst>
          </p:cNvPr>
          <p:cNvSpPr txBox="1"/>
          <p:nvPr/>
        </p:nvSpPr>
        <p:spPr>
          <a:xfrm>
            <a:off x="9591358" y="1203583"/>
            <a:ext cx="1833278" cy="369332"/>
          </a:xfrm>
          <a:prstGeom prst="rect">
            <a:avLst/>
          </a:prstGeom>
          <a:noFill/>
          <a:ln w="25400">
            <a:solidFill>
              <a:srgbClr val="00B050"/>
            </a:solidFill>
          </a:ln>
        </p:spPr>
        <p:txBody>
          <a:bodyPr wrap="square" rtlCol="0">
            <a:spAutoFit/>
          </a:bodyPr>
          <a:lstStyle/>
          <a:p>
            <a:r>
              <a:rPr lang="en-US" dirty="0">
                <a:solidFill>
                  <a:srgbClr val="0070C0"/>
                </a:solidFill>
              </a:rPr>
              <a:t>PHYSICAL DESIGN </a:t>
            </a:r>
          </a:p>
        </p:txBody>
      </p:sp>
    </p:spTree>
    <p:extLst>
      <p:ext uri="{BB962C8B-B14F-4D97-AF65-F5344CB8AC3E}">
        <p14:creationId xmlns:p14="http://schemas.microsoft.com/office/powerpoint/2010/main" val="12174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A5446C-4D61-4995-B56A-4B63F30F097A}"/>
              </a:ext>
            </a:extLst>
          </p:cNvPr>
          <p:cNvSpPr/>
          <p:nvPr/>
        </p:nvSpPr>
        <p:spPr>
          <a:xfrm>
            <a:off x="-796758" y="195538"/>
            <a:ext cx="12155254" cy="675317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ED6AFB-7E48-4A33-9EB3-5A4503150574}"/>
              </a:ext>
            </a:extLst>
          </p:cNvPr>
          <p:cNvSpPr txBox="1"/>
          <p:nvPr/>
        </p:nvSpPr>
        <p:spPr>
          <a:xfrm>
            <a:off x="-761916" y="2192544"/>
            <a:ext cx="1706546" cy="1708160"/>
          </a:xfrm>
          <a:prstGeom prst="rect">
            <a:avLst/>
          </a:prstGeom>
          <a:solidFill>
            <a:schemeClr val="accent1">
              <a:lumMod val="60000"/>
              <a:lumOff val="40000"/>
            </a:schemeClr>
          </a:solidFill>
        </p:spPr>
        <p:txBody>
          <a:bodyPr wrap="square" rtlCol="0">
            <a:spAutoFit/>
          </a:bodyPr>
          <a:lstStyle/>
          <a:p>
            <a:r>
              <a:rPr lang="en-US" sz="1500" dirty="0">
                <a:solidFill>
                  <a:schemeClr val="accent2">
                    <a:lumMod val="50000"/>
                  </a:schemeClr>
                </a:solidFill>
              </a:rPr>
              <a:t>Create the Tiers of players based on player statistics and write back to the database for the Dashboards to reflect.</a:t>
            </a:r>
          </a:p>
        </p:txBody>
      </p:sp>
      <p:sp>
        <p:nvSpPr>
          <p:cNvPr id="6" name="TextBox 5">
            <a:extLst>
              <a:ext uri="{FF2B5EF4-FFF2-40B4-BE49-F238E27FC236}">
                <a16:creationId xmlns:a16="http://schemas.microsoft.com/office/drawing/2014/main" id="{BF6E46F2-FB70-4B88-AEBD-EEDE49356A0D}"/>
              </a:ext>
            </a:extLst>
          </p:cNvPr>
          <p:cNvSpPr txBox="1"/>
          <p:nvPr/>
        </p:nvSpPr>
        <p:spPr>
          <a:xfrm>
            <a:off x="-869249" y="1759433"/>
            <a:ext cx="2238375" cy="369332"/>
          </a:xfrm>
          <a:prstGeom prst="rect">
            <a:avLst/>
          </a:prstGeom>
          <a:noFill/>
        </p:spPr>
        <p:txBody>
          <a:bodyPr wrap="square" rtlCol="0">
            <a:spAutoFit/>
          </a:bodyPr>
          <a:lstStyle/>
          <a:p>
            <a:r>
              <a:rPr lang="en-US" dirty="0">
                <a:solidFill>
                  <a:schemeClr val="bg1"/>
                </a:solidFill>
              </a:rPr>
              <a:t>Problem Statement:</a:t>
            </a:r>
          </a:p>
        </p:txBody>
      </p:sp>
      <p:cxnSp>
        <p:nvCxnSpPr>
          <p:cNvPr id="8" name="Straight Connector 7">
            <a:extLst>
              <a:ext uri="{FF2B5EF4-FFF2-40B4-BE49-F238E27FC236}">
                <a16:creationId xmlns:a16="http://schemas.microsoft.com/office/drawing/2014/main" id="{907DA541-D3A0-4DA2-9EFE-D92401A35B65}"/>
              </a:ext>
            </a:extLst>
          </p:cNvPr>
          <p:cNvCxnSpPr/>
          <p:nvPr/>
        </p:nvCxnSpPr>
        <p:spPr>
          <a:xfrm>
            <a:off x="1169699" y="333924"/>
            <a:ext cx="0" cy="619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37C7541-3C21-436C-BB0B-FD2DC4899A95}"/>
              </a:ext>
            </a:extLst>
          </p:cNvPr>
          <p:cNvCxnSpPr/>
          <p:nvPr/>
        </p:nvCxnSpPr>
        <p:spPr>
          <a:xfrm>
            <a:off x="8410575" y="333924"/>
            <a:ext cx="0" cy="619015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A picture containing text, electronics&#10;&#10;Description automatically generated">
            <a:extLst>
              <a:ext uri="{FF2B5EF4-FFF2-40B4-BE49-F238E27FC236}">
                <a16:creationId xmlns:a16="http://schemas.microsoft.com/office/drawing/2014/main" id="{15925604-1865-47CC-B0E9-63A6D769F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05" y="333924"/>
            <a:ext cx="10044089" cy="6190151"/>
          </a:xfrm>
          <a:prstGeom prst="rect">
            <a:avLst/>
          </a:prstGeom>
        </p:spPr>
      </p:pic>
      <p:sp>
        <p:nvSpPr>
          <p:cNvPr id="21" name="TextBox 20">
            <a:extLst>
              <a:ext uri="{FF2B5EF4-FFF2-40B4-BE49-F238E27FC236}">
                <a16:creationId xmlns:a16="http://schemas.microsoft.com/office/drawing/2014/main" id="{4FC3087F-71C1-4305-96A2-8492895F8C74}"/>
              </a:ext>
            </a:extLst>
          </p:cNvPr>
          <p:cNvSpPr txBox="1"/>
          <p:nvPr/>
        </p:nvSpPr>
        <p:spPr>
          <a:xfrm>
            <a:off x="1311807" y="2286559"/>
            <a:ext cx="2238375" cy="369332"/>
          </a:xfrm>
          <a:prstGeom prst="rect">
            <a:avLst/>
          </a:prstGeom>
          <a:noFill/>
        </p:spPr>
        <p:txBody>
          <a:bodyPr wrap="square" rtlCol="0">
            <a:spAutoFit/>
          </a:bodyPr>
          <a:lstStyle/>
          <a:p>
            <a:r>
              <a:rPr lang="en-US" dirty="0">
                <a:solidFill>
                  <a:srgbClr val="FF0000"/>
                </a:solidFill>
                <a:highlight>
                  <a:srgbClr val="FFFF00"/>
                </a:highlight>
              </a:rPr>
              <a:t>Resolution:</a:t>
            </a:r>
          </a:p>
        </p:txBody>
      </p:sp>
      <p:sp>
        <p:nvSpPr>
          <p:cNvPr id="22" name="TextBox 21">
            <a:extLst>
              <a:ext uri="{FF2B5EF4-FFF2-40B4-BE49-F238E27FC236}">
                <a16:creationId xmlns:a16="http://schemas.microsoft.com/office/drawing/2014/main" id="{FCC5C699-1F0F-4900-9F73-B256CD6F1A72}"/>
              </a:ext>
            </a:extLst>
          </p:cNvPr>
          <p:cNvSpPr txBox="1"/>
          <p:nvPr/>
        </p:nvSpPr>
        <p:spPr>
          <a:xfrm>
            <a:off x="1413258" y="2655892"/>
            <a:ext cx="3495640" cy="2031325"/>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ü"/>
            </a:pPr>
            <a:r>
              <a:rPr lang="en-US" dirty="0"/>
              <a:t>Clustering through un-supervised learning.</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err="1"/>
              <a:t>KMeans</a:t>
            </a:r>
            <a:r>
              <a:rPr lang="en-US" dirty="0"/>
              <a:t> used for Clustering.</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Python scripting used.</a:t>
            </a:r>
          </a:p>
          <a:p>
            <a:endParaRPr lang="en-US" dirty="0"/>
          </a:p>
        </p:txBody>
      </p:sp>
      <p:sp>
        <p:nvSpPr>
          <p:cNvPr id="23" name="TextBox 22">
            <a:extLst>
              <a:ext uri="{FF2B5EF4-FFF2-40B4-BE49-F238E27FC236}">
                <a16:creationId xmlns:a16="http://schemas.microsoft.com/office/drawing/2014/main" id="{1694D340-24DB-4BA8-9651-29DF2E8D9A8F}"/>
              </a:ext>
            </a:extLst>
          </p:cNvPr>
          <p:cNvSpPr txBox="1"/>
          <p:nvPr/>
        </p:nvSpPr>
        <p:spPr>
          <a:xfrm>
            <a:off x="5053603" y="849924"/>
            <a:ext cx="3255521" cy="5262979"/>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ü"/>
            </a:pPr>
            <a:r>
              <a:rPr lang="en-US" sz="1200" dirty="0"/>
              <a:t>SQLAlchemy for read and write to database.</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Player Statistics have been averaged per player across 4 seasons (2016, 2017,2018 &amp; 2019) to fit into </a:t>
            </a:r>
            <a:r>
              <a:rPr lang="en-US" sz="1200" dirty="0" err="1"/>
              <a:t>KMeans</a:t>
            </a:r>
            <a:r>
              <a:rPr lang="en-US" sz="1200" dirty="0"/>
              <a:t>.</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All Statistics(Features) scaled through Standard Scalar.</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Principal Component Analysis performed.</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Elbow curve derived to find out the value of K(no of Clusters).</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err="1"/>
              <a:t>KMeans</a:t>
            </a:r>
            <a:r>
              <a:rPr lang="en-US" sz="1200" dirty="0"/>
              <a:t> performed to predict clusters of players.</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Derive Average player Salary per cluster of players.</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Tiering of Clusters done based on average salary  of the players belonging to the corresponding clusters (Tier -1 for cluster with max salary average and Tier-10 for cluster with min salary average)</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Players accordingly belong to the respective tiers.</a:t>
            </a:r>
          </a:p>
        </p:txBody>
      </p:sp>
      <p:sp>
        <p:nvSpPr>
          <p:cNvPr id="24" name="TextBox 23">
            <a:extLst>
              <a:ext uri="{FF2B5EF4-FFF2-40B4-BE49-F238E27FC236}">
                <a16:creationId xmlns:a16="http://schemas.microsoft.com/office/drawing/2014/main" id="{135951EB-855E-477A-8110-366173599651}"/>
              </a:ext>
            </a:extLst>
          </p:cNvPr>
          <p:cNvSpPr txBox="1"/>
          <p:nvPr/>
        </p:nvSpPr>
        <p:spPr>
          <a:xfrm>
            <a:off x="4948972" y="440154"/>
            <a:ext cx="2238375" cy="369332"/>
          </a:xfrm>
          <a:prstGeom prst="rect">
            <a:avLst/>
          </a:prstGeom>
          <a:noFill/>
        </p:spPr>
        <p:txBody>
          <a:bodyPr wrap="square" rtlCol="0">
            <a:spAutoFit/>
          </a:bodyPr>
          <a:lstStyle/>
          <a:p>
            <a:r>
              <a:rPr lang="en-US" dirty="0">
                <a:solidFill>
                  <a:srgbClr val="FF0000"/>
                </a:solidFill>
                <a:highlight>
                  <a:srgbClr val="FFFF00"/>
                </a:highlight>
              </a:rPr>
              <a:t>Techniques Used:</a:t>
            </a:r>
          </a:p>
        </p:txBody>
      </p:sp>
      <p:sp>
        <p:nvSpPr>
          <p:cNvPr id="13" name="Arrow: Right 12">
            <a:extLst>
              <a:ext uri="{FF2B5EF4-FFF2-40B4-BE49-F238E27FC236}">
                <a16:creationId xmlns:a16="http://schemas.microsoft.com/office/drawing/2014/main" id="{C6CE7BA2-903D-48C8-B414-AB826591B128}"/>
              </a:ext>
            </a:extLst>
          </p:cNvPr>
          <p:cNvSpPr/>
          <p:nvPr/>
        </p:nvSpPr>
        <p:spPr>
          <a:xfrm>
            <a:off x="4869019" y="3130243"/>
            <a:ext cx="267718" cy="46139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8710287-C039-400F-B2A3-05C302A73088}"/>
              </a:ext>
            </a:extLst>
          </p:cNvPr>
          <p:cNvPicPr>
            <a:picLocks noChangeAspect="1"/>
          </p:cNvPicPr>
          <p:nvPr/>
        </p:nvPicPr>
        <p:blipFill>
          <a:blip r:embed="rId3"/>
          <a:stretch>
            <a:fillRect/>
          </a:stretch>
        </p:blipFill>
        <p:spPr>
          <a:xfrm>
            <a:off x="8482695" y="2878560"/>
            <a:ext cx="2764674" cy="1678360"/>
          </a:xfrm>
          <a:prstGeom prst="rect">
            <a:avLst/>
          </a:prstGeom>
        </p:spPr>
      </p:pic>
      <p:pic>
        <p:nvPicPr>
          <p:cNvPr id="27" name="Picture 26">
            <a:extLst>
              <a:ext uri="{FF2B5EF4-FFF2-40B4-BE49-F238E27FC236}">
                <a16:creationId xmlns:a16="http://schemas.microsoft.com/office/drawing/2014/main" id="{098A97E5-F110-4716-AAC7-313BC498B55B}"/>
              </a:ext>
            </a:extLst>
          </p:cNvPr>
          <p:cNvPicPr>
            <a:picLocks noChangeAspect="1"/>
          </p:cNvPicPr>
          <p:nvPr/>
        </p:nvPicPr>
        <p:blipFill>
          <a:blip r:embed="rId4"/>
          <a:stretch>
            <a:fillRect/>
          </a:stretch>
        </p:blipFill>
        <p:spPr>
          <a:xfrm>
            <a:off x="8495181" y="838301"/>
            <a:ext cx="2725670" cy="1902248"/>
          </a:xfrm>
          <a:prstGeom prst="rect">
            <a:avLst/>
          </a:prstGeom>
        </p:spPr>
      </p:pic>
      <p:sp>
        <p:nvSpPr>
          <p:cNvPr id="33" name="Arrow: Right 32">
            <a:extLst>
              <a:ext uri="{FF2B5EF4-FFF2-40B4-BE49-F238E27FC236}">
                <a16:creationId xmlns:a16="http://schemas.microsoft.com/office/drawing/2014/main" id="{F8293544-11D8-4991-8C40-F6BEE1FE76E9}"/>
              </a:ext>
            </a:extLst>
          </p:cNvPr>
          <p:cNvSpPr/>
          <p:nvPr/>
        </p:nvSpPr>
        <p:spPr>
          <a:xfrm>
            <a:off x="8277770" y="1380228"/>
            <a:ext cx="267718" cy="461395"/>
          </a:xfrm>
          <a:prstGeom prst="rightArrow">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highlight>
                <a:srgbClr val="FFFF00"/>
              </a:highlight>
            </a:endParaRPr>
          </a:p>
        </p:txBody>
      </p:sp>
      <p:sp>
        <p:nvSpPr>
          <p:cNvPr id="34" name="Arrow: Right 33">
            <a:extLst>
              <a:ext uri="{FF2B5EF4-FFF2-40B4-BE49-F238E27FC236}">
                <a16:creationId xmlns:a16="http://schemas.microsoft.com/office/drawing/2014/main" id="{8E69B169-6867-4464-8152-42FB7E86C937}"/>
              </a:ext>
            </a:extLst>
          </p:cNvPr>
          <p:cNvSpPr/>
          <p:nvPr/>
        </p:nvSpPr>
        <p:spPr>
          <a:xfrm>
            <a:off x="8227463" y="3453262"/>
            <a:ext cx="267718" cy="461395"/>
          </a:xfrm>
          <a:prstGeom prst="rightArrow">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8EB6E3F-A06A-4181-ABD9-73FB9C3CC053}"/>
              </a:ext>
            </a:extLst>
          </p:cNvPr>
          <p:cNvPicPr>
            <a:picLocks noChangeAspect="1"/>
          </p:cNvPicPr>
          <p:nvPr/>
        </p:nvPicPr>
        <p:blipFill>
          <a:blip r:embed="rId5"/>
          <a:stretch>
            <a:fillRect/>
          </a:stretch>
        </p:blipFill>
        <p:spPr>
          <a:xfrm>
            <a:off x="8495185" y="4650036"/>
            <a:ext cx="2764674" cy="1655470"/>
          </a:xfrm>
          <a:prstGeom prst="rect">
            <a:avLst/>
          </a:prstGeom>
        </p:spPr>
      </p:pic>
      <p:sp>
        <p:nvSpPr>
          <p:cNvPr id="37" name="Arrow: Right 36">
            <a:extLst>
              <a:ext uri="{FF2B5EF4-FFF2-40B4-BE49-F238E27FC236}">
                <a16:creationId xmlns:a16="http://schemas.microsoft.com/office/drawing/2014/main" id="{C322CA4D-4BF4-4448-8416-A53D5136B5DC}"/>
              </a:ext>
            </a:extLst>
          </p:cNvPr>
          <p:cNvSpPr/>
          <p:nvPr/>
        </p:nvSpPr>
        <p:spPr>
          <a:xfrm>
            <a:off x="8281899" y="5247073"/>
            <a:ext cx="267718" cy="461395"/>
          </a:xfrm>
          <a:prstGeom prst="rightArrow">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BF86F38-2622-47B1-BDAC-714DA8977D33}"/>
              </a:ext>
            </a:extLst>
          </p:cNvPr>
          <p:cNvSpPr txBox="1"/>
          <p:nvPr/>
        </p:nvSpPr>
        <p:spPr>
          <a:xfrm>
            <a:off x="8379863" y="440154"/>
            <a:ext cx="2238375" cy="369332"/>
          </a:xfrm>
          <a:prstGeom prst="rect">
            <a:avLst/>
          </a:prstGeom>
          <a:noFill/>
        </p:spPr>
        <p:txBody>
          <a:bodyPr wrap="square" rtlCol="0">
            <a:spAutoFit/>
          </a:bodyPr>
          <a:lstStyle/>
          <a:p>
            <a:r>
              <a:rPr lang="en-US" dirty="0">
                <a:solidFill>
                  <a:srgbClr val="FF0000"/>
                </a:solidFill>
                <a:highlight>
                  <a:srgbClr val="FFFF00"/>
                </a:highlight>
              </a:rPr>
              <a:t>Output:</a:t>
            </a:r>
          </a:p>
        </p:txBody>
      </p:sp>
    </p:spTree>
    <p:extLst>
      <p:ext uri="{BB962C8B-B14F-4D97-AF65-F5344CB8AC3E}">
        <p14:creationId xmlns:p14="http://schemas.microsoft.com/office/powerpoint/2010/main" val="25425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20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962</Words>
  <Application>Microsoft Office PowerPoint</Application>
  <PresentationFormat>Widescreen</PresentationFormat>
  <Paragraphs>135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NBA Player Analytics  Final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Asit Mohapatra</cp:lastModifiedBy>
  <cp:revision>87</cp:revision>
  <dcterms:created xsi:type="dcterms:W3CDTF">2021-08-08T22:44:08Z</dcterms:created>
  <dcterms:modified xsi:type="dcterms:W3CDTF">2021-08-18T04:00:15Z</dcterms:modified>
</cp:coreProperties>
</file>