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61" r:id="rId5"/>
    <p:sldId id="257" r:id="rId6"/>
    <p:sldId id="258" r:id="rId7"/>
    <p:sldId id="259"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4660"/>
  </p:normalViewPr>
  <p:slideViewPr>
    <p:cSldViewPr snapToGrid="0">
      <p:cViewPr varScale="1">
        <p:scale>
          <a:sx n="112" d="100"/>
          <a:sy n="112"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42A5-8476-485D-8D3D-100D1FA6DF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65740C-C091-4D89-8139-3FAE5C002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4351AD-15EF-4746-A6A1-814892864ED0}"/>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5" name="Footer Placeholder 4">
            <a:extLst>
              <a:ext uri="{FF2B5EF4-FFF2-40B4-BE49-F238E27FC236}">
                <a16:creationId xmlns:a16="http://schemas.microsoft.com/office/drawing/2014/main" id="{E9666D35-885F-47FB-823F-088E15657D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02D871-A3AC-45D1-8278-3623B3C63C1A}"/>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77713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8085-4BBF-4089-B751-74725B34F6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5CB7A1-E0B7-4670-AF96-98A0146AF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36B5C-D985-4B0A-BBEE-D702232EF9EC}"/>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5" name="Footer Placeholder 4">
            <a:extLst>
              <a:ext uri="{FF2B5EF4-FFF2-40B4-BE49-F238E27FC236}">
                <a16:creationId xmlns:a16="http://schemas.microsoft.com/office/drawing/2014/main" id="{D3CE1F86-DD19-405D-91E0-3EB6CB64B0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4DF193-888F-41BF-AEA0-9992776E3A0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61284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D300A-3347-4F53-AEF7-6AA703C54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B78A6-62D7-4742-BFDE-C88A20351E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59BF4-E9EE-44AE-AE87-30006F5979C0}"/>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5" name="Footer Placeholder 4">
            <a:extLst>
              <a:ext uri="{FF2B5EF4-FFF2-40B4-BE49-F238E27FC236}">
                <a16:creationId xmlns:a16="http://schemas.microsoft.com/office/drawing/2014/main" id="{1EF06AF3-63CB-4CD1-951B-1E3D50BBD6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9328F3-596A-424C-A81F-8EAF4C41A8C1}"/>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48118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C4CA-36B2-448F-9BC6-7F004234A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BB27FD-FCA1-4716-B336-25B47F3BA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B6A13-7C28-4942-A2E6-25A10C2759B6}"/>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5" name="Footer Placeholder 4">
            <a:extLst>
              <a:ext uri="{FF2B5EF4-FFF2-40B4-BE49-F238E27FC236}">
                <a16:creationId xmlns:a16="http://schemas.microsoft.com/office/drawing/2014/main" id="{25E4D9E6-D909-499B-9AFF-84E77C8933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4DE9F9-55DA-4F55-9DBB-D64EB872C84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715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09ED-C71D-4CD1-9080-D81787AC9C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923D17-D231-4DFD-8099-EBD9C1BE1C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83DC93-8D43-4E49-A7D2-4F34C09B1508}"/>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5" name="Footer Placeholder 4">
            <a:extLst>
              <a:ext uri="{FF2B5EF4-FFF2-40B4-BE49-F238E27FC236}">
                <a16:creationId xmlns:a16="http://schemas.microsoft.com/office/drawing/2014/main" id="{0CF79BE1-99AA-4F51-AD66-157D2B542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A5BDDB-AAEA-4564-B1A6-C7C1218081C4}"/>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6227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DEA3-2B83-4D44-99EE-4AC7E322B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E0E4E-C29F-4BD6-8A44-D4B989BF0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5BC569-8ACA-498D-BEA7-AFA3CAF7E8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ED576-528B-47C3-B5CB-ABCC866AA7BD}"/>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6" name="Footer Placeholder 5">
            <a:extLst>
              <a:ext uri="{FF2B5EF4-FFF2-40B4-BE49-F238E27FC236}">
                <a16:creationId xmlns:a16="http://schemas.microsoft.com/office/drawing/2014/main" id="{7E4ECED3-7BBB-4AF1-8FB4-3822FFA751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41DEBD-D321-4EEE-8BE3-FEBE3C9D4A1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82599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D1EF-96D2-40C7-A73C-0FC766812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562704-6899-4875-9687-877D48730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4783F-FD0F-43DD-8168-42A1AF4B1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5A979A-53E3-4B0B-8184-81FFEE1B2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D9B326-A2FC-42B5-BB77-6A0A5FB36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4B6885-3621-4976-8624-C6BB61389DE4}"/>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8" name="Footer Placeholder 7">
            <a:extLst>
              <a:ext uri="{FF2B5EF4-FFF2-40B4-BE49-F238E27FC236}">
                <a16:creationId xmlns:a16="http://schemas.microsoft.com/office/drawing/2014/main" id="{6D3338A0-C50A-4233-A6B8-CCFF835EF16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0BA3C0E-C303-4AE2-8B39-BF592977797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24812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72AB-E244-4561-8B68-F24091AAC7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917A1-7ECE-444F-95EB-CE3FFFC2C1C1}"/>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4" name="Footer Placeholder 3">
            <a:extLst>
              <a:ext uri="{FF2B5EF4-FFF2-40B4-BE49-F238E27FC236}">
                <a16:creationId xmlns:a16="http://schemas.microsoft.com/office/drawing/2014/main" id="{21600632-2998-467E-B137-B1C60CCADCD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F39FF32-72B8-4B83-AED0-EED7155CD90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51380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94DA8-4163-4276-8E44-1CCBD6312976}"/>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3" name="Footer Placeholder 2">
            <a:extLst>
              <a:ext uri="{FF2B5EF4-FFF2-40B4-BE49-F238E27FC236}">
                <a16:creationId xmlns:a16="http://schemas.microsoft.com/office/drawing/2014/main" id="{B7CBEA86-C27E-4294-86A4-559FB65CA79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CC4C109-75C6-4965-A32D-AD38F9187FE5}"/>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01894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6F41-9225-43CA-9984-8545A4326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9465DC-92C1-4C71-9B75-6BC7C559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FD29CB-0786-49E8-926E-E5E9B5CDF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A315F-BF47-4619-A66E-31094612E482}"/>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6" name="Footer Placeholder 5">
            <a:extLst>
              <a:ext uri="{FF2B5EF4-FFF2-40B4-BE49-F238E27FC236}">
                <a16:creationId xmlns:a16="http://schemas.microsoft.com/office/drawing/2014/main" id="{3F810FDE-B0CF-44C8-9029-61E96E680A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B25542-87C2-4DCA-A1DF-58F017DAA265}"/>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96053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5896-8DE8-4E4A-A5CE-A624A7CAD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F4810-8590-41F8-A3AB-53D50647F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62B4437-18B9-431C-ADA4-C1A24528B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67EAE-2005-44AB-A71E-FF01B0A5E3DA}"/>
              </a:ext>
            </a:extLst>
          </p:cNvPr>
          <p:cNvSpPr>
            <a:spLocks noGrp="1"/>
          </p:cNvSpPr>
          <p:nvPr>
            <p:ph type="dt" sz="half" idx="10"/>
          </p:nvPr>
        </p:nvSpPr>
        <p:spPr/>
        <p:txBody>
          <a:bodyPr/>
          <a:lstStyle/>
          <a:p>
            <a:fld id="{A2050751-72FB-4268-8CF0-65061A8511BC}" type="datetimeFigureOut">
              <a:rPr lang="en-US" smtClean="0"/>
              <a:t>8/8/2021</a:t>
            </a:fld>
            <a:endParaRPr lang="en-US" dirty="0"/>
          </a:p>
        </p:txBody>
      </p:sp>
      <p:sp>
        <p:nvSpPr>
          <p:cNvPr id="6" name="Footer Placeholder 5">
            <a:extLst>
              <a:ext uri="{FF2B5EF4-FFF2-40B4-BE49-F238E27FC236}">
                <a16:creationId xmlns:a16="http://schemas.microsoft.com/office/drawing/2014/main" id="{8A97029B-9123-4DC6-97DA-3910BA0C80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3AA6C8-787D-4C29-91A0-369D3274A61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069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8A63FE-D8DF-4753-96E6-2CF6027D2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D14FE6-383C-4F68-9998-F7559A66C7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CB2AB-9D1A-40CA-9D4C-B3070948F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50751-72FB-4268-8CF0-65061A8511BC}" type="datetimeFigureOut">
              <a:rPr lang="en-US" smtClean="0"/>
              <a:t>8/8/2021</a:t>
            </a:fld>
            <a:endParaRPr lang="en-US" dirty="0"/>
          </a:p>
        </p:txBody>
      </p:sp>
      <p:sp>
        <p:nvSpPr>
          <p:cNvPr id="5" name="Footer Placeholder 4">
            <a:extLst>
              <a:ext uri="{FF2B5EF4-FFF2-40B4-BE49-F238E27FC236}">
                <a16:creationId xmlns:a16="http://schemas.microsoft.com/office/drawing/2014/main" id="{B553202E-F843-42A7-8DF9-6E0029511B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08DC7-515D-4C8B-BF3D-1CFA728E4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E1960-E4EF-4B36-8BDB-5662E2D05C12}" type="slidenum">
              <a:rPr lang="en-US" smtClean="0"/>
              <a:t>‹#›</a:t>
            </a:fld>
            <a:endParaRPr lang="en-US" dirty="0"/>
          </a:p>
        </p:txBody>
      </p:sp>
    </p:spTree>
    <p:extLst>
      <p:ext uri="{BB962C8B-B14F-4D97-AF65-F5344CB8AC3E}">
        <p14:creationId xmlns:p14="http://schemas.microsoft.com/office/powerpoint/2010/main" val="2208478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8888/notebooks/player-salaryraise-predictions.ipynb"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localhost:8888/notebooks/player-clustering.ipynb"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NBA Player Analytics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r>
              <a:rPr lang="en-US" sz="2400" b="0" i="0" u="none" strike="noStrike" dirty="0">
                <a:solidFill>
                  <a:srgbClr val="000000"/>
                </a:solidFill>
                <a:effectLst/>
                <a:latin typeface="Arial" panose="020B0604020202020204" pitchFamily="34" charset="0"/>
              </a:rPr>
              <a:t>- Week 2 Deliverables</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pPr algn="ctr" rtl="0">
              <a:spcBef>
                <a:spcPts val="0"/>
              </a:spcBef>
              <a:spcAft>
                <a:spcPts val="0"/>
              </a:spcAft>
            </a:pPr>
            <a:r>
              <a:rPr lang="en-US" sz="1800" b="0" i="0" u="none" strike="noStrike" dirty="0">
                <a:solidFill>
                  <a:srgbClr val="595959"/>
                </a:solidFill>
                <a:effectLst/>
                <a:latin typeface="Arial" panose="020B0604020202020204" pitchFamily="34" charset="0"/>
              </a:rPr>
              <a:t>           Team - D&amp;A champs</a:t>
            </a:r>
            <a:endParaRPr lang="en-US" dirty="0"/>
          </a:p>
          <a:p>
            <a:pPr algn="ctr" rtl="0">
              <a:spcBef>
                <a:spcPts val="0"/>
              </a:spcBef>
              <a:spcAft>
                <a:spcPts val="0"/>
              </a:spcAft>
            </a:pPr>
            <a:r>
              <a:rPr lang="en-US" sz="1800" b="0" i="0" u="none" strike="noStrike" dirty="0">
                <a:solidFill>
                  <a:srgbClr val="595959"/>
                </a:solidFill>
                <a:effectLst/>
                <a:latin typeface="Arial" panose="020B0604020202020204" pitchFamily="34" charset="0"/>
              </a:rPr>
              <a:t>Aug 8</a:t>
            </a:r>
            <a:r>
              <a:rPr lang="en-US" sz="1800" b="0" i="0" u="none" strike="noStrike" baseline="30000" dirty="0">
                <a:solidFill>
                  <a:srgbClr val="595959"/>
                </a:solidFill>
                <a:effectLst/>
                <a:latin typeface="Arial" panose="020B0604020202020204" pitchFamily="34" charset="0"/>
              </a:rPr>
              <a:t>th</a:t>
            </a:r>
            <a:r>
              <a:rPr lang="en-US" sz="1800" dirty="0">
                <a:solidFill>
                  <a:srgbClr val="595959"/>
                </a:solidFill>
                <a:latin typeface="Arial" panose="020B0604020202020204" pitchFamily="34" charset="0"/>
              </a:rPr>
              <a:t>, </a:t>
            </a:r>
            <a:r>
              <a:rPr lang="en-US" sz="1800" b="0" i="0" u="none" strike="noStrike" dirty="0">
                <a:solidFill>
                  <a:srgbClr val="595959"/>
                </a:solidFill>
                <a:effectLst/>
                <a:latin typeface="Arial" panose="020B0604020202020204" pitchFamily="34" charset="0"/>
              </a:rPr>
              <a:t>2021</a:t>
            </a:r>
            <a:endParaRPr lang="en-US" b="0" dirty="0">
              <a:effectLst/>
            </a:endParaRPr>
          </a:p>
          <a:p>
            <a:br>
              <a:rPr lang="en-US" dirty="0"/>
            </a:br>
            <a:endParaRPr lang="en-US" dirty="0"/>
          </a:p>
        </p:txBody>
      </p:sp>
    </p:spTree>
    <p:extLst>
      <p:ext uri="{BB962C8B-B14F-4D97-AF65-F5344CB8AC3E}">
        <p14:creationId xmlns:p14="http://schemas.microsoft.com/office/powerpoint/2010/main" val="88881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07C7C-BFF0-472D-A12F-D6A4776DE6C2}"/>
              </a:ext>
            </a:extLst>
          </p:cNvPr>
          <p:cNvSpPr txBox="1"/>
          <p:nvPr/>
        </p:nvSpPr>
        <p:spPr>
          <a:xfrm>
            <a:off x="0" y="201336"/>
            <a:ext cx="10737908" cy="369332"/>
          </a:xfrm>
          <a:prstGeom prst="rect">
            <a:avLst/>
          </a:prstGeom>
          <a:noFill/>
        </p:spPr>
        <p:txBody>
          <a:bodyPr wrap="square" rtlCol="0">
            <a:spAutoFit/>
          </a:bodyPr>
          <a:lstStyle/>
          <a:p>
            <a:r>
              <a:rPr lang="en-US" dirty="0"/>
              <a:t>Supervised Learning to predict whether Player’s salary hike will happen or not:</a:t>
            </a:r>
          </a:p>
        </p:txBody>
      </p:sp>
      <p:sp>
        <p:nvSpPr>
          <p:cNvPr id="8" name="TextBox 7">
            <a:extLst>
              <a:ext uri="{FF2B5EF4-FFF2-40B4-BE49-F238E27FC236}">
                <a16:creationId xmlns:a16="http://schemas.microsoft.com/office/drawing/2014/main" id="{01C0E6B8-65BD-4537-9414-B982733F8873}"/>
              </a:ext>
            </a:extLst>
          </p:cNvPr>
          <p:cNvSpPr txBox="1"/>
          <p:nvPr/>
        </p:nvSpPr>
        <p:spPr>
          <a:xfrm>
            <a:off x="-13982" y="768902"/>
            <a:ext cx="11481731" cy="7894469"/>
          </a:xfrm>
          <a:prstGeom prst="rect">
            <a:avLst/>
          </a:prstGeom>
          <a:noFill/>
        </p:spPr>
        <p:txBody>
          <a:bodyPr wrap="square" rtlCol="0">
            <a:spAutoFit/>
          </a:bodyPr>
          <a:lstStyle/>
          <a:p>
            <a:r>
              <a:rPr lang="en-US" dirty="0"/>
              <a:t>Description of preliminary data processing:– </a:t>
            </a:r>
          </a:p>
          <a:p>
            <a:pPr marL="285750" indent="-285750">
              <a:buFont typeface="Wingdings" panose="05000000000000000000" pitchFamily="2" charset="2"/>
              <a:buChar char="Ø"/>
            </a:pPr>
            <a:r>
              <a:rPr lang="en-US" dirty="0"/>
              <a:t>	</a:t>
            </a:r>
            <a:r>
              <a:rPr lang="en-US" sz="1500" dirty="0"/>
              <a:t>Both player salary and player statistics data need to be referenced from database (Status – In- progress)</a:t>
            </a:r>
          </a:p>
          <a:p>
            <a:pPr marL="285750" indent="-285750">
              <a:buFont typeface="Wingdings" panose="05000000000000000000" pitchFamily="2" charset="2"/>
              <a:buChar char="Ø"/>
            </a:pPr>
            <a:r>
              <a:rPr lang="en-US" sz="1500" dirty="0"/>
              <a:t>	Consider players who have played all 4 seasons (2016-17, 2018-19,2019-20,2020-21) for machine learning (Status – In-progress)</a:t>
            </a:r>
          </a:p>
          <a:p>
            <a:pPr marL="285750" indent="-285750">
              <a:buFont typeface="Wingdings" panose="05000000000000000000" pitchFamily="2" charset="2"/>
              <a:buChar char="Ø"/>
            </a:pPr>
            <a:r>
              <a:rPr lang="en-US" sz="1500" dirty="0"/>
              <a:t>               Join player statistics and  player salary and average the stats and salary per player (Status - Complete)</a:t>
            </a:r>
          </a:p>
          <a:p>
            <a:pPr marL="285750" indent="-285750">
              <a:buFont typeface="Wingdings" panose="05000000000000000000" pitchFamily="2" charset="2"/>
              <a:buChar char="Ø"/>
            </a:pPr>
            <a:r>
              <a:rPr lang="en-US" sz="1500" dirty="0"/>
              <a:t>	Label the ‘Salary Increased or not’ by comparing the last year Vs First year salary of the players (Status – In-progress)</a:t>
            </a:r>
          </a:p>
          <a:p>
            <a:pPr marL="285750" indent="-285750">
              <a:buFont typeface="Wingdings" panose="05000000000000000000" pitchFamily="2" charset="2"/>
              <a:buChar char="Ø"/>
            </a:pPr>
            <a:r>
              <a:rPr lang="en-US" sz="1500" dirty="0"/>
              <a:t>	Train and Test the model through Random forest. </a:t>
            </a:r>
            <a:endParaRPr lang="en-US" dirty="0"/>
          </a:p>
          <a:p>
            <a:endParaRPr lang="en-US" dirty="0"/>
          </a:p>
          <a:p>
            <a:r>
              <a:rPr lang="en-US" dirty="0"/>
              <a:t>The code git hub link is as follows:- </a:t>
            </a:r>
          </a:p>
          <a:p>
            <a:r>
              <a:rPr lang="en-US" dirty="0"/>
              <a:t>	</a:t>
            </a:r>
            <a:r>
              <a:rPr lang="en-US" dirty="0">
                <a:hlinkClick r:id="rId2"/>
              </a:rPr>
              <a:t>http://localhost:8888/notebooks/player-salaryraise-predictions.ipynb</a:t>
            </a:r>
            <a:endParaRPr lang="en-US" dirty="0"/>
          </a:p>
          <a:p>
            <a:endParaRPr lang="en-US" dirty="0"/>
          </a:p>
          <a:p>
            <a:r>
              <a:rPr lang="en-US" dirty="0"/>
              <a:t>Reason why player statics only considered as feature:-</a:t>
            </a:r>
          </a:p>
          <a:p>
            <a:pPr marL="285750" indent="-285750">
              <a:buFont typeface="Wingdings" panose="05000000000000000000" pitchFamily="2" charset="2"/>
              <a:buChar char="ü"/>
            </a:pPr>
            <a:r>
              <a:rPr lang="en-US" dirty="0"/>
              <a:t>      	 </a:t>
            </a:r>
            <a:r>
              <a:rPr lang="en-US" sz="1500" dirty="0"/>
              <a:t>Player statistics like ‘np_of_ghames-played’, ‘no_minutes_played’, ‘field_goals_pctg’, ‘three_point_pctg’,    	‘effective_field_goal_pctg’,  ‘free_throws_pctg’, ‘ total_rebounds’ ,’ no_of_assists’ ,’ no_of_steals’,</a:t>
            </a:r>
          </a:p>
          <a:p>
            <a:r>
              <a:rPr lang="en-US" sz="1500" dirty="0"/>
              <a:t>	‘no_of_blocks’,’ no_of_turnovers’, ‘points’ , ‘salary_increased_or_not’ have been considered as features for training and testing.</a:t>
            </a:r>
          </a:p>
          <a:p>
            <a:endParaRPr lang="en-US" dirty="0"/>
          </a:p>
          <a:p>
            <a:r>
              <a:rPr lang="en-US" dirty="0"/>
              <a:t>Why Random Forest is used, its advantage and limitations:- </a:t>
            </a:r>
          </a:p>
          <a:p>
            <a:pPr marL="285750" indent="-285750">
              <a:buFont typeface="Wingdings" panose="05000000000000000000" pitchFamily="2" charset="2"/>
              <a:buChar char="ü"/>
            </a:pPr>
            <a:r>
              <a:rPr lang="en-US" sz="1500" dirty="0"/>
              <a:t>    	Randomforest  is one of the most popular algoritm for supervised learning to do more accurate predictions.</a:t>
            </a:r>
          </a:p>
          <a:p>
            <a:pPr marL="285750" indent="-285750">
              <a:buFont typeface="Wingdings" panose="05000000000000000000" pitchFamily="2" charset="2"/>
              <a:buChar char="ü"/>
            </a:pPr>
            <a:r>
              <a:rPr lang="en-US" sz="1500" dirty="0"/>
              <a:t>        	Benefits  of Kmeans –  Simple to implement and since it builds multiple decision trees and merges them together to get more accurate and stable decisions.</a:t>
            </a:r>
          </a:p>
          <a:p>
            <a:pPr marL="285750" indent="-285750">
              <a:buFont typeface="Wingdings" panose="05000000000000000000" pitchFamily="2" charset="2"/>
              <a:buChar char="ü"/>
            </a:pPr>
            <a:r>
              <a:rPr lang="en-US" sz="1500" dirty="0"/>
              <a:t>        	Limitations of Random Forest -  Need to be carefully observed because it has a chance of overfitting the model.</a:t>
            </a:r>
          </a:p>
          <a:p>
            <a:r>
              <a:rPr lang="en-US" dirty="0"/>
              <a:t>Conclusion:- </a:t>
            </a:r>
          </a:p>
          <a:p>
            <a:pPr marL="285750" indent="-285750">
              <a:buFont typeface="Wingdings" panose="05000000000000000000" pitchFamily="2" charset="2"/>
              <a:buChar char="Ø"/>
            </a:pPr>
            <a:r>
              <a:rPr lang="en-US" dirty="0"/>
              <a:t>         	</a:t>
            </a:r>
            <a:r>
              <a:rPr lang="en-US" sz="1500" dirty="0"/>
              <a:t>This whole machine learning modeling is coded on the top of sample data. The accuracy and confusion metrics will change once the model is trained with real data.</a:t>
            </a:r>
            <a:endParaRPr lang="en-US" dirty="0"/>
          </a:p>
          <a:p>
            <a:r>
              <a:rPr lang="en-US" dirty="0"/>
              <a:t>         	</a:t>
            </a:r>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3865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dirty="0">
                <a:solidFill>
                  <a:srgbClr val="000000"/>
                </a:solidFill>
                <a:latin typeface="Arial" panose="020B0604020202020204" pitchFamily="34" charset="0"/>
              </a:rPr>
              <a:t>Dashboard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259880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Dashboard:</a:t>
            </a:r>
          </a:p>
          <a:p>
            <a:endParaRPr lang="en-US" dirty="0">
              <a:solidFill>
                <a:schemeClr val="tx1"/>
              </a:solidFill>
            </a:endParaRPr>
          </a:p>
          <a:p>
            <a:endParaRPr lang="en-US" b="1" dirty="0">
              <a:solidFill>
                <a:schemeClr val="tx1"/>
              </a:solidFill>
            </a:endParaRPr>
          </a:p>
          <a:p>
            <a:pPr marL="285750" indent="-285750">
              <a:buFont typeface="Wingdings" panose="05000000000000000000" pitchFamily="2" charset="2"/>
              <a:buChar char="Ø"/>
            </a:pPr>
            <a:r>
              <a:rPr lang="en-US" dirty="0">
                <a:solidFill>
                  <a:schemeClr val="tx1"/>
                </a:solidFill>
              </a:rPr>
              <a:t>Used Tableau as a visualization tool</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As a selector, by selecting the Tier and Position from the dashboard, the selector gains the following insights about the players,</a:t>
            </a:r>
          </a:p>
          <a:p>
            <a:pPr marL="800100" lvl="1" indent="-342900">
              <a:buAutoNum type="arabicPeriod"/>
            </a:pPr>
            <a:r>
              <a:rPr lang="en-US" dirty="0">
                <a:solidFill>
                  <a:schemeClr val="tx1"/>
                </a:solidFill>
              </a:rPr>
              <a:t>Top players for each of the stats (eg: 3P, ASST, BLK..)</a:t>
            </a:r>
          </a:p>
          <a:p>
            <a:pPr marL="800100" lvl="1" indent="-342900">
              <a:buAutoNum type="arabicPeriod"/>
            </a:pPr>
            <a:r>
              <a:rPr lang="en-US" dirty="0">
                <a:solidFill>
                  <a:schemeClr val="tx1"/>
                </a:solidFill>
              </a:rPr>
              <a:t>The average score of each player across all the seasons for each of the stat</a:t>
            </a:r>
          </a:p>
          <a:p>
            <a:pPr marL="800100" lvl="1" indent="-342900">
              <a:buAutoNum type="arabicPeriod"/>
            </a:pPr>
            <a:r>
              <a:rPr lang="en-US" dirty="0">
                <a:solidFill>
                  <a:schemeClr val="tx1"/>
                </a:solidFill>
              </a:rPr>
              <a:t>How players performed in each of the season for the selected stat</a:t>
            </a:r>
          </a:p>
          <a:p>
            <a:pPr marL="800100" lvl="1" indent="-342900">
              <a:buAutoNum type="arabicPeriod"/>
            </a:pPr>
            <a:r>
              <a:rPr lang="en-US" dirty="0">
                <a:solidFill>
                  <a:schemeClr val="tx1"/>
                </a:solidFill>
              </a:rPr>
              <a:t>Players salary across each seasons</a:t>
            </a:r>
          </a:p>
          <a:p>
            <a:pPr marL="800100" lvl="1" indent="-342900">
              <a:buAutoNum type="arabicPeriod"/>
            </a:pPr>
            <a:r>
              <a:rPr lang="en-US" dirty="0">
                <a:solidFill>
                  <a:schemeClr val="tx1"/>
                </a:solidFill>
              </a:rPr>
              <a:t>Players total points across each season</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The dashboard has various screens to display the afore mentioned features</a:t>
            </a:r>
          </a:p>
          <a:p>
            <a:pPr marL="342900" indent="-342900">
              <a:buAutoNum type="arabicPeriod"/>
            </a:pP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241059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657F8-14F5-4BC0-A59A-0A55A7ADDCA1}"/>
              </a:ext>
            </a:extLst>
          </p:cNvPr>
          <p:cNvSpPr/>
          <p:nvPr/>
        </p:nvSpPr>
        <p:spPr>
          <a:xfrm>
            <a:off x="864066" y="444618"/>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Dashboard Landing Page - Mockup</a:t>
            </a:r>
            <a:endParaRPr lang="en-US" dirty="0"/>
          </a:p>
        </p:txBody>
      </p:sp>
      <p:pic>
        <p:nvPicPr>
          <p:cNvPr id="6" name="Picture 5">
            <a:extLst>
              <a:ext uri="{FF2B5EF4-FFF2-40B4-BE49-F238E27FC236}">
                <a16:creationId xmlns:a16="http://schemas.microsoft.com/office/drawing/2014/main" id="{9A196226-774E-41CF-8F3D-F0CC0CF656ED}"/>
              </a:ext>
            </a:extLst>
          </p:cNvPr>
          <p:cNvPicPr>
            <a:picLocks noChangeAspect="1"/>
          </p:cNvPicPr>
          <p:nvPr/>
        </p:nvPicPr>
        <p:blipFill>
          <a:blip r:embed="rId2"/>
          <a:stretch>
            <a:fillRect/>
          </a:stretch>
        </p:blipFill>
        <p:spPr>
          <a:xfrm>
            <a:off x="1181734" y="1906991"/>
            <a:ext cx="9444890" cy="5026509"/>
          </a:xfrm>
          <a:prstGeom prst="rect">
            <a:avLst/>
          </a:prstGeom>
        </p:spPr>
      </p:pic>
      <p:sp>
        <p:nvSpPr>
          <p:cNvPr id="2" name="Oval 1">
            <a:extLst>
              <a:ext uri="{FF2B5EF4-FFF2-40B4-BE49-F238E27FC236}">
                <a16:creationId xmlns:a16="http://schemas.microsoft.com/office/drawing/2014/main" id="{AB7CDD46-F91F-4F0F-ADCE-14ACA9654E3F}"/>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Selector selects the tier and the position</a:t>
            </a:r>
          </a:p>
        </p:txBody>
      </p:sp>
      <p:cxnSp>
        <p:nvCxnSpPr>
          <p:cNvPr id="5" name="Straight Arrow Connector 4">
            <a:extLst>
              <a:ext uri="{FF2B5EF4-FFF2-40B4-BE49-F238E27FC236}">
                <a16:creationId xmlns:a16="http://schemas.microsoft.com/office/drawing/2014/main" id="{9B5EDA95-42BC-4279-94A3-A1C5CB70DC7B}"/>
              </a:ext>
            </a:extLst>
          </p:cNvPr>
          <p:cNvCxnSpPr>
            <a:stCxn id="2" idx="4"/>
          </p:cNvCxnSpPr>
          <p:nvPr/>
        </p:nvCxnSpPr>
        <p:spPr>
          <a:xfrm>
            <a:off x="2692867" y="1702965"/>
            <a:ext cx="629173" cy="80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5601F95-F399-4E91-80FC-A5B8E31ADDE4}"/>
              </a:ext>
            </a:extLst>
          </p:cNvPr>
          <p:cNvCxnSpPr>
            <a:stCxn id="2" idx="4"/>
          </p:cNvCxnSpPr>
          <p:nvPr/>
        </p:nvCxnSpPr>
        <p:spPr>
          <a:xfrm>
            <a:off x="2692867" y="1702965"/>
            <a:ext cx="2004968" cy="9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973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D3A03-1E21-4D9C-B902-793BADBCB4B5}"/>
              </a:ext>
            </a:extLst>
          </p:cNvPr>
          <p:cNvPicPr>
            <a:picLocks noChangeAspect="1"/>
          </p:cNvPicPr>
          <p:nvPr/>
        </p:nvPicPr>
        <p:blipFill>
          <a:blip r:embed="rId2"/>
          <a:stretch>
            <a:fillRect/>
          </a:stretch>
        </p:blipFill>
        <p:spPr>
          <a:xfrm>
            <a:off x="961053" y="2248678"/>
            <a:ext cx="10702212" cy="4609321"/>
          </a:xfrm>
          <a:prstGeom prst="rect">
            <a:avLst/>
          </a:prstGeom>
        </p:spPr>
      </p:pic>
      <p:sp>
        <p:nvSpPr>
          <p:cNvPr id="4" name="Rectangle 3">
            <a:extLst>
              <a:ext uri="{FF2B5EF4-FFF2-40B4-BE49-F238E27FC236}">
                <a16:creationId xmlns:a16="http://schemas.microsoft.com/office/drawing/2014/main" id="{57DC85F9-85BF-4730-904C-D0A1C90C959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Stats Page - Mockup</a:t>
            </a:r>
            <a:endParaRPr lang="en-US" dirty="0"/>
          </a:p>
        </p:txBody>
      </p:sp>
      <p:sp>
        <p:nvSpPr>
          <p:cNvPr id="5" name="Oval 4">
            <a:extLst>
              <a:ext uri="{FF2B5EF4-FFF2-40B4-BE49-F238E27FC236}">
                <a16:creationId xmlns:a16="http://schemas.microsoft.com/office/drawing/2014/main" id="{5FA14249-5BF6-473D-A50A-4105052D5FF7}"/>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sp>
        <p:nvSpPr>
          <p:cNvPr id="6" name="Oval 5">
            <a:extLst>
              <a:ext uri="{FF2B5EF4-FFF2-40B4-BE49-F238E27FC236}">
                <a16:creationId xmlns:a16="http://schemas.microsoft.com/office/drawing/2014/main" id="{9B49780A-348A-441B-B76F-81A092239AF5}"/>
              </a:ext>
            </a:extLst>
          </p:cNvPr>
          <p:cNvSpPr/>
          <p:nvPr/>
        </p:nvSpPr>
        <p:spPr>
          <a:xfrm>
            <a:off x="3768056" y="1287924"/>
            <a:ext cx="2498520"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Each player can be clicked to get further insights about the player, Control navigates to next screen</a:t>
            </a:r>
          </a:p>
        </p:txBody>
      </p:sp>
      <p:cxnSp>
        <p:nvCxnSpPr>
          <p:cNvPr id="7" name="Straight Arrow Connector 6">
            <a:extLst>
              <a:ext uri="{FF2B5EF4-FFF2-40B4-BE49-F238E27FC236}">
                <a16:creationId xmlns:a16="http://schemas.microsoft.com/office/drawing/2014/main" id="{2A8244D2-C4B3-447C-9331-28C9E62D26F4}"/>
              </a:ext>
            </a:extLst>
          </p:cNvPr>
          <p:cNvCxnSpPr>
            <a:stCxn id="5" idx="4"/>
          </p:cNvCxnSpPr>
          <p:nvPr/>
        </p:nvCxnSpPr>
        <p:spPr>
          <a:xfrm flipH="1">
            <a:off x="1610686" y="1702965"/>
            <a:ext cx="1082181"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C84294E-AC57-4FD8-8AFC-91E8D8A39E97}"/>
              </a:ext>
            </a:extLst>
          </p:cNvPr>
          <p:cNvCxnSpPr/>
          <p:nvPr/>
        </p:nvCxnSpPr>
        <p:spPr>
          <a:xfrm flipH="1">
            <a:off x="3347207" y="2072081"/>
            <a:ext cx="1652632" cy="813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602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2774F-B285-47F3-9DA6-CC6D8ABCA9D6}"/>
              </a:ext>
            </a:extLst>
          </p:cNvPr>
          <p:cNvPicPr>
            <a:picLocks noChangeAspect="1"/>
          </p:cNvPicPr>
          <p:nvPr/>
        </p:nvPicPr>
        <p:blipFill>
          <a:blip r:embed="rId2"/>
          <a:stretch>
            <a:fillRect/>
          </a:stretch>
        </p:blipFill>
        <p:spPr>
          <a:xfrm>
            <a:off x="615821" y="1742248"/>
            <a:ext cx="8173616" cy="5115752"/>
          </a:xfrm>
          <a:prstGeom prst="rect">
            <a:avLst/>
          </a:prstGeom>
        </p:spPr>
      </p:pic>
      <p:sp>
        <p:nvSpPr>
          <p:cNvPr id="4" name="Rectangle 3">
            <a:extLst>
              <a:ext uri="{FF2B5EF4-FFF2-40B4-BE49-F238E27FC236}">
                <a16:creationId xmlns:a16="http://schemas.microsoft.com/office/drawing/2014/main" id="{E1849E95-5999-4916-BC88-0C63FD0BD4C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Career Stats Page - Mockup</a:t>
            </a:r>
            <a:endParaRPr lang="en-US" dirty="0"/>
          </a:p>
        </p:txBody>
      </p:sp>
      <p:sp>
        <p:nvSpPr>
          <p:cNvPr id="5" name="Oval 4">
            <a:extLst>
              <a:ext uri="{FF2B5EF4-FFF2-40B4-BE49-F238E27FC236}">
                <a16:creationId xmlns:a16="http://schemas.microsoft.com/office/drawing/2014/main" id="{252144C9-FB4A-4C36-8132-D0E0C7CC97A9}"/>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cxnSp>
        <p:nvCxnSpPr>
          <p:cNvPr id="6" name="Straight Arrow Connector 5">
            <a:extLst>
              <a:ext uri="{FF2B5EF4-FFF2-40B4-BE49-F238E27FC236}">
                <a16:creationId xmlns:a16="http://schemas.microsoft.com/office/drawing/2014/main" id="{E402B68C-279F-47DF-81C9-9AC01001AFAB}"/>
              </a:ext>
            </a:extLst>
          </p:cNvPr>
          <p:cNvCxnSpPr>
            <a:cxnSpLocks/>
          </p:cNvCxnSpPr>
          <p:nvPr/>
        </p:nvCxnSpPr>
        <p:spPr>
          <a:xfrm flipH="1">
            <a:off x="1057013" y="1535185"/>
            <a:ext cx="880845" cy="49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70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Presentation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300499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Why NBA Topic was selected: </a:t>
            </a:r>
          </a:p>
          <a:p>
            <a:endParaRPr lang="en-US" b="1" dirty="0">
              <a:solidFill>
                <a:schemeClr val="tx1"/>
              </a:solidFill>
            </a:endParaRPr>
          </a:p>
          <a:p>
            <a:r>
              <a:rPr lang="en-US" dirty="0">
                <a:solidFill>
                  <a:schemeClr val="tx1"/>
                </a:solidFill>
              </a:rPr>
              <a:t>NBA is one of the favorite sporting event in the US. The viewer rating for NBA shows that this event is one of the biggest sports and entertainment in US. The idea is to make this project more enticing and favorable for the audience.</a:t>
            </a:r>
          </a:p>
          <a:p>
            <a:endParaRPr lang="en-US" b="1" dirty="0">
              <a:solidFill>
                <a:schemeClr val="tx1"/>
              </a:solidFill>
            </a:endParaRPr>
          </a:p>
          <a:p>
            <a:r>
              <a:rPr lang="en-US" b="1" dirty="0">
                <a:solidFill>
                  <a:schemeClr val="tx1"/>
                </a:solidFill>
              </a:rPr>
              <a:t>Source Data:</a:t>
            </a:r>
          </a:p>
          <a:p>
            <a:endParaRPr lang="en-US" dirty="0">
              <a:solidFill>
                <a:schemeClr val="tx1"/>
              </a:solidFill>
            </a:endParaRPr>
          </a:p>
          <a:p>
            <a:r>
              <a:rPr lang="en-US" dirty="0">
                <a:solidFill>
                  <a:schemeClr val="tx1"/>
                </a:solidFill>
              </a:rPr>
              <a:t>Used Kaggle to download the following datasets related to NBA:</a:t>
            </a:r>
          </a:p>
          <a:p>
            <a:pPr marL="342900" indent="-342900">
              <a:buAutoNum type="arabicPeriod"/>
            </a:pPr>
            <a:r>
              <a:rPr lang="en-US" dirty="0">
                <a:solidFill>
                  <a:schemeClr val="tx1"/>
                </a:solidFill>
              </a:rPr>
              <a:t>NBA Player Stats from 2016 to 2020</a:t>
            </a:r>
          </a:p>
          <a:p>
            <a:pPr marL="342900" indent="-342900">
              <a:buAutoNum type="arabicPeriod"/>
            </a:pPr>
            <a:r>
              <a:rPr lang="en-US" dirty="0">
                <a:solidFill>
                  <a:schemeClr val="tx1"/>
                </a:solidFill>
              </a:rPr>
              <a:t>NBA Player Salaries from 2016 to 2020</a:t>
            </a:r>
          </a:p>
          <a:p>
            <a:pPr marL="342900" indent="-342900">
              <a:buAutoNum type="arabicPeriod"/>
            </a:pPr>
            <a:r>
              <a:rPr lang="en-US" dirty="0">
                <a:solidFill>
                  <a:schemeClr val="tx1"/>
                </a:solidFill>
              </a:rPr>
              <a:t>NBA Player Salary Cap</a:t>
            </a:r>
          </a:p>
          <a:p>
            <a:pPr marL="342900" indent="-342900">
              <a:buAutoNum type="arabicPeriod"/>
            </a:pPr>
            <a:endParaRPr lang="en-US" dirty="0">
              <a:solidFill>
                <a:schemeClr val="tx1"/>
              </a:solidFill>
            </a:endParaRPr>
          </a:p>
          <a:p>
            <a:r>
              <a:rPr lang="en-US" b="1" dirty="0">
                <a:solidFill>
                  <a:schemeClr val="tx1"/>
                </a:solidFill>
              </a:rPr>
              <a:t>Insights from the Data:</a:t>
            </a:r>
          </a:p>
          <a:p>
            <a:endParaRPr lang="en-US" dirty="0">
              <a:solidFill>
                <a:schemeClr val="tx1"/>
              </a:solidFill>
            </a:endParaRPr>
          </a:p>
          <a:p>
            <a:pPr marL="342900" indent="-342900">
              <a:buAutoNum type="arabicPeriod"/>
            </a:pPr>
            <a:r>
              <a:rPr lang="en-US" dirty="0">
                <a:solidFill>
                  <a:schemeClr val="tx1"/>
                </a:solidFill>
              </a:rPr>
              <a:t>There is a new club that wants to build a team and they want to sign up contract with different players. They have a budget of 110 million USD. They want to build a well-balanced team choosing players of different tiers. They want to see players of different tiers so that they can sign up with them</a:t>
            </a:r>
          </a:p>
          <a:p>
            <a:r>
              <a:rPr lang="en-US" dirty="0">
                <a:solidFill>
                  <a:schemeClr val="tx1"/>
                </a:solidFill>
              </a:rPr>
              <a:t>2.  A</a:t>
            </a:r>
            <a:r>
              <a:rPr lang="en-US" dirty="0"/>
              <a:t> </a:t>
            </a:r>
            <a:r>
              <a:rPr lang="en-US" dirty="0">
                <a:solidFill>
                  <a:schemeClr val="tx1"/>
                </a:solidFill>
              </a:rPr>
              <a:t>relatively new players want to predict Whether his salary is going to increase, decrease or remains similar in next</a:t>
            </a:r>
          </a:p>
          <a:p>
            <a:r>
              <a:rPr lang="en-US" dirty="0">
                <a:solidFill>
                  <a:schemeClr val="tx1"/>
                </a:solidFill>
              </a:rPr>
              <a:t>      subsequent seasons based on his performance statistics in NBA.</a:t>
            </a: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13192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Data Discovery and Analysis: </a:t>
            </a:r>
          </a:p>
          <a:p>
            <a:endParaRPr lang="en-US" dirty="0">
              <a:solidFill>
                <a:schemeClr val="tx1"/>
              </a:solidFill>
            </a:endParaRPr>
          </a:p>
          <a:p>
            <a:r>
              <a:rPr lang="en-US" dirty="0">
                <a:solidFill>
                  <a:schemeClr val="tx1"/>
                </a:solidFill>
              </a:rPr>
              <a:t>Xxxxxxxxxxxx</a:t>
            </a:r>
          </a:p>
          <a:p>
            <a:r>
              <a:rPr lang="en-US" dirty="0">
                <a:solidFill>
                  <a:schemeClr val="tx1"/>
                </a:solidFill>
              </a:rPr>
              <a:t>xxxxxxxxxxxx</a:t>
            </a:r>
          </a:p>
          <a:p>
            <a:endParaRPr lang="en-US" dirty="0">
              <a:solidFill>
                <a:schemeClr val="tx1"/>
              </a:solidFill>
            </a:endParaRPr>
          </a:p>
          <a:p>
            <a:r>
              <a:rPr lang="en-US" b="1" dirty="0">
                <a:solidFill>
                  <a:schemeClr val="tx1"/>
                </a:solidFill>
              </a:rPr>
              <a:t>Data Visualization:</a:t>
            </a:r>
          </a:p>
          <a:p>
            <a:endParaRPr lang="en-US" b="1" dirty="0">
              <a:solidFill>
                <a:schemeClr val="tx1"/>
              </a:solidFill>
            </a:endParaRPr>
          </a:p>
          <a:p>
            <a:pPr marL="285750" indent="-285750">
              <a:buFont typeface="Wingdings" panose="05000000000000000000" pitchFamily="2" charset="2"/>
              <a:buChar char="Ø"/>
            </a:pPr>
            <a:r>
              <a:rPr lang="en-US" dirty="0">
                <a:solidFill>
                  <a:schemeClr val="tx1"/>
                </a:solidFill>
              </a:rPr>
              <a:t>Used Tableau as a visualization tool</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As a selector, by selecting the Tier and Position from the dashboard, the selector gains the following insights about the players,</a:t>
            </a:r>
          </a:p>
          <a:p>
            <a:pPr marL="800100" lvl="1" indent="-342900">
              <a:buAutoNum type="arabicPeriod"/>
            </a:pPr>
            <a:r>
              <a:rPr lang="en-US" dirty="0">
                <a:solidFill>
                  <a:schemeClr val="tx1"/>
                </a:solidFill>
              </a:rPr>
              <a:t>Top players for each of the stats (eg: 3P, ASST, BLK..)</a:t>
            </a:r>
          </a:p>
          <a:p>
            <a:pPr marL="800100" lvl="1" indent="-342900">
              <a:buAutoNum type="arabicPeriod"/>
            </a:pPr>
            <a:r>
              <a:rPr lang="en-US" dirty="0">
                <a:solidFill>
                  <a:schemeClr val="tx1"/>
                </a:solidFill>
              </a:rPr>
              <a:t>The average score of each player across all the seasons for each of the stat</a:t>
            </a:r>
          </a:p>
          <a:p>
            <a:pPr marL="800100" lvl="1" indent="-342900">
              <a:buAutoNum type="arabicPeriod"/>
            </a:pPr>
            <a:r>
              <a:rPr lang="en-US" dirty="0">
                <a:solidFill>
                  <a:schemeClr val="tx1"/>
                </a:solidFill>
              </a:rPr>
              <a:t>How players performed in each of the season for the selected stat</a:t>
            </a:r>
          </a:p>
          <a:p>
            <a:pPr marL="800100" lvl="1" indent="-342900">
              <a:buAutoNum type="arabicPeriod"/>
            </a:pPr>
            <a:r>
              <a:rPr lang="en-US" dirty="0">
                <a:solidFill>
                  <a:schemeClr val="tx1"/>
                </a:solidFill>
              </a:rPr>
              <a:t>Players salary across each seasons</a:t>
            </a:r>
          </a:p>
          <a:p>
            <a:pPr marL="800100" lvl="1" indent="-342900">
              <a:buAutoNum type="arabicPeriod"/>
            </a:pPr>
            <a:r>
              <a:rPr lang="en-US" dirty="0">
                <a:solidFill>
                  <a:schemeClr val="tx1"/>
                </a:solidFill>
              </a:rPr>
              <a:t>Players total points across each season</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The dashboard has various screens to display the afore mentioned features</a:t>
            </a:r>
          </a:p>
          <a:p>
            <a:pPr marL="342900" indent="-342900">
              <a:buAutoNum type="arabicPeriod"/>
            </a:pP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45837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657F8-14F5-4BC0-A59A-0A55A7ADDCA1}"/>
              </a:ext>
            </a:extLst>
          </p:cNvPr>
          <p:cNvSpPr/>
          <p:nvPr/>
        </p:nvSpPr>
        <p:spPr>
          <a:xfrm>
            <a:off x="864066" y="444618"/>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Dashboard Landing Page - Mockup</a:t>
            </a:r>
            <a:endParaRPr lang="en-US" dirty="0"/>
          </a:p>
        </p:txBody>
      </p:sp>
      <p:pic>
        <p:nvPicPr>
          <p:cNvPr id="6" name="Picture 5">
            <a:extLst>
              <a:ext uri="{FF2B5EF4-FFF2-40B4-BE49-F238E27FC236}">
                <a16:creationId xmlns:a16="http://schemas.microsoft.com/office/drawing/2014/main" id="{9A196226-774E-41CF-8F3D-F0CC0CF656ED}"/>
              </a:ext>
            </a:extLst>
          </p:cNvPr>
          <p:cNvPicPr>
            <a:picLocks noChangeAspect="1"/>
          </p:cNvPicPr>
          <p:nvPr/>
        </p:nvPicPr>
        <p:blipFill>
          <a:blip r:embed="rId2"/>
          <a:stretch>
            <a:fillRect/>
          </a:stretch>
        </p:blipFill>
        <p:spPr>
          <a:xfrm>
            <a:off x="1181734" y="1906991"/>
            <a:ext cx="9444890" cy="5026509"/>
          </a:xfrm>
          <a:prstGeom prst="rect">
            <a:avLst/>
          </a:prstGeom>
        </p:spPr>
      </p:pic>
      <p:sp>
        <p:nvSpPr>
          <p:cNvPr id="2" name="Oval 1">
            <a:extLst>
              <a:ext uri="{FF2B5EF4-FFF2-40B4-BE49-F238E27FC236}">
                <a16:creationId xmlns:a16="http://schemas.microsoft.com/office/drawing/2014/main" id="{AB7CDD46-F91F-4F0F-ADCE-14ACA9654E3F}"/>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Selector selects the tier and the position</a:t>
            </a:r>
          </a:p>
        </p:txBody>
      </p:sp>
      <p:cxnSp>
        <p:nvCxnSpPr>
          <p:cNvPr id="5" name="Straight Arrow Connector 4">
            <a:extLst>
              <a:ext uri="{FF2B5EF4-FFF2-40B4-BE49-F238E27FC236}">
                <a16:creationId xmlns:a16="http://schemas.microsoft.com/office/drawing/2014/main" id="{9B5EDA95-42BC-4279-94A3-A1C5CB70DC7B}"/>
              </a:ext>
            </a:extLst>
          </p:cNvPr>
          <p:cNvCxnSpPr>
            <a:stCxn id="2" idx="4"/>
          </p:cNvCxnSpPr>
          <p:nvPr/>
        </p:nvCxnSpPr>
        <p:spPr>
          <a:xfrm>
            <a:off x="2692867" y="1702965"/>
            <a:ext cx="629173" cy="80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5601F95-F399-4E91-80FC-A5B8E31ADDE4}"/>
              </a:ext>
            </a:extLst>
          </p:cNvPr>
          <p:cNvCxnSpPr>
            <a:stCxn id="2" idx="4"/>
          </p:cNvCxnSpPr>
          <p:nvPr/>
        </p:nvCxnSpPr>
        <p:spPr>
          <a:xfrm>
            <a:off x="2692867" y="1702965"/>
            <a:ext cx="2004968" cy="9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61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D3A03-1E21-4D9C-B902-793BADBCB4B5}"/>
              </a:ext>
            </a:extLst>
          </p:cNvPr>
          <p:cNvPicPr>
            <a:picLocks noChangeAspect="1"/>
          </p:cNvPicPr>
          <p:nvPr/>
        </p:nvPicPr>
        <p:blipFill>
          <a:blip r:embed="rId2"/>
          <a:stretch>
            <a:fillRect/>
          </a:stretch>
        </p:blipFill>
        <p:spPr>
          <a:xfrm>
            <a:off x="961053" y="2248678"/>
            <a:ext cx="10702212" cy="4609321"/>
          </a:xfrm>
          <a:prstGeom prst="rect">
            <a:avLst/>
          </a:prstGeom>
        </p:spPr>
      </p:pic>
      <p:sp>
        <p:nvSpPr>
          <p:cNvPr id="4" name="Rectangle 3">
            <a:extLst>
              <a:ext uri="{FF2B5EF4-FFF2-40B4-BE49-F238E27FC236}">
                <a16:creationId xmlns:a16="http://schemas.microsoft.com/office/drawing/2014/main" id="{57DC85F9-85BF-4730-904C-D0A1C90C959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Stats Page - Mockup</a:t>
            </a:r>
            <a:endParaRPr lang="en-US" dirty="0"/>
          </a:p>
        </p:txBody>
      </p:sp>
      <p:sp>
        <p:nvSpPr>
          <p:cNvPr id="5" name="Oval 4">
            <a:extLst>
              <a:ext uri="{FF2B5EF4-FFF2-40B4-BE49-F238E27FC236}">
                <a16:creationId xmlns:a16="http://schemas.microsoft.com/office/drawing/2014/main" id="{5FA14249-5BF6-473D-A50A-4105052D5FF7}"/>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sp>
        <p:nvSpPr>
          <p:cNvPr id="6" name="Oval 5">
            <a:extLst>
              <a:ext uri="{FF2B5EF4-FFF2-40B4-BE49-F238E27FC236}">
                <a16:creationId xmlns:a16="http://schemas.microsoft.com/office/drawing/2014/main" id="{9B49780A-348A-441B-B76F-81A092239AF5}"/>
              </a:ext>
            </a:extLst>
          </p:cNvPr>
          <p:cNvSpPr/>
          <p:nvPr/>
        </p:nvSpPr>
        <p:spPr>
          <a:xfrm>
            <a:off x="3768056" y="1287924"/>
            <a:ext cx="2498520"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Each player can be clicked to get further insights about the player, Control navigates to next screen</a:t>
            </a:r>
          </a:p>
        </p:txBody>
      </p:sp>
      <p:cxnSp>
        <p:nvCxnSpPr>
          <p:cNvPr id="7" name="Straight Arrow Connector 6">
            <a:extLst>
              <a:ext uri="{FF2B5EF4-FFF2-40B4-BE49-F238E27FC236}">
                <a16:creationId xmlns:a16="http://schemas.microsoft.com/office/drawing/2014/main" id="{2A8244D2-C4B3-447C-9331-28C9E62D26F4}"/>
              </a:ext>
            </a:extLst>
          </p:cNvPr>
          <p:cNvCxnSpPr>
            <a:stCxn id="5" idx="4"/>
          </p:cNvCxnSpPr>
          <p:nvPr/>
        </p:nvCxnSpPr>
        <p:spPr>
          <a:xfrm flipH="1">
            <a:off x="1610686" y="1702965"/>
            <a:ext cx="1082181"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C84294E-AC57-4FD8-8AFC-91E8D8A39E97}"/>
              </a:ext>
            </a:extLst>
          </p:cNvPr>
          <p:cNvCxnSpPr/>
          <p:nvPr/>
        </p:nvCxnSpPr>
        <p:spPr>
          <a:xfrm flipH="1">
            <a:off x="3347207" y="2072081"/>
            <a:ext cx="1652632" cy="813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86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2774F-B285-47F3-9DA6-CC6D8ABCA9D6}"/>
              </a:ext>
            </a:extLst>
          </p:cNvPr>
          <p:cNvPicPr>
            <a:picLocks noChangeAspect="1"/>
          </p:cNvPicPr>
          <p:nvPr/>
        </p:nvPicPr>
        <p:blipFill>
          <a:blip r:embed="rId2"/>
          <a:stretch>
            <a:fillRect/>
          </a:stretch>
        </p:blipFill>
        <p:spPr>
          <a:xfrm>
            <a:off x="615821" y="1742248"/>
            <a:ext cx="8173616" cy="5115752"/>
          </a:xfrm>
          <a:prstGeom prst="rect">
            <a:avLst/>
          </a:prstGeom>
        </p:spPr>
      </p:pic>
      <p:sp>
        <p:nvSpPr>
          <p:cNvPr id="4" name="Rectangle 3">
            <a:extLst>
              <a:ext uri="{FF2B5EF4-FFF2-40B4-BE49-F238E27FC236}">
                <a16:creationId xmlns:a16="http://schemas.microsoft.com/office/drawing/2014/main" id="{E1849E95-5999-4916-BC88-0C63FD0BD4C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Career Stats Page - Mockup</a:t>
            </a:r>
            <a:endParaRPr lang="en-US" dirty="0"/>
          </a:p>
        </p:txBody>
      </p:sp>
      <p:sp>
        <p:nvSpPr>
          <p:cNvPr id="5" name="Oval 4">
            <a:extLst>
              <a:ext uri="{FF2B5EF4-FFF2-40B4-BE49-F238E27FC236}">
                <a16:creationId xmlns:a16="http://schemas.microsoft.com/office/drawing/2014/main" id="{252144C9-FB4A-4C36-8132-D0E0C7CC97A9}"/>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cxnSp>
        <p:nvCxnSpPr>
          <p:cNvPr id="6" name="Straight Arrow Connector 5">
            <a:extLst>
              <a:ext uri="{FF2B5EF4-FFF2-40B4-BE49-F238E27FC236}">
                <a16:creationId xmlns:a16="http://schemas.microsoft.com/office/drawing/2014/main" id="{E402B68C-279F-47DF-81C9-9AC01001AFAB}"/>
              </a:ext>
            </a:extLst>
          </p:cNvPr>
          <p:cNvCxnSpPr>
            <a:cxnSpLocks/>
          </p:cNvCxnSpPr>
          <p:nvPr/>
        </p:nvCxnSpPr>
        <p:spPr>
          <a:xfrm flipH="1">
            <a:off x="1057013" y="1535185"/>
            <a:ext cx="880845" cy="49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7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dirty="0">
                <a:solidFill>
                  <a:srgbClr val="000000"/>
                </a:solidFill>
                <a:latin typeface="Arial" panose="020B0604020202020204" pitchFamily="34" charset="0"/>
              </a:rPr>
              <a:t>Machine Learning Model</a:t>
            </a:r>
            <a:r>
              <a:rPr lang="en-US" sz="4400" b="0" i="0" u="none" strike="noStrike" dirty="0">
                <a:solidFill>
                  <a:srgbClr val="000000"/>
                </a:solidFill>
                <a:effectLst/>
                <a:latin typeface="Arial" panose="020B0604020202020204" pitchFamily="34" charset="0"/>
              </a:rPr>
              <a:t>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404705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07C7C-BFF0-472D-A12F-D6A4776DE6C2}"/>
              </a:ext>
            </a:extLst>
          </p:cNvPr>
          <p:cNvSpPr txBox="1"/>
          <p:nvPr/>
        </p:nvSpPr>
        <p:spPr>
          <a:xfrm>
            <a:off x="0" y="201336"/>
            <a:ext cx="10737908" cy="369332"/>
          </a:xfrm>
          <a:prstGeom prst="rect">
            <a:avLst/>
          </a:prstGeom>
          <a:noFill/>
        </p:spPr>
        <p:txBody>
          <a:bodyPr wrap="square" rtlCol="0">
            <a:spAutoFit/>
          </a:bodyPr>
          <a:lstStyle/>
          <a:p>
            <a:r>
              <a:rPr lang="en-US" dirty="0"/>
              <a:t>Un-supervised Learning for clustering players based on their player statistics:</a:t>
            </a:r>
          </a:p>
        </p:txBody>
      </p:sp>
      <p:sp>
        <p:nvSpPr>
          <p:cNvPr id="8" name="TextBox 7">
            <a:extLst>
              <a:ext uri="{FF2B5EF4-FFF2-40B4-BE49-F238E27FC236}">
                <a16:creationId xmlns:a16="http://schemas.microsoft.com/office/drawing/2014/main" id="{01C0E6B8-65BD-4537-9414-B982733F8873}"/>
              </a:ext>
            </a:extLst>
          </p:cNvPr>
          <p:cNvSpPr txBox="1"/>
          <p:nvPr/>
        </p:nvSpPr>
        <p:spPr>
          <a:xfrm>
            <a:off x="-13982" y="768902"/>
            <a:ext cx="11481731" cy="8217634"/>
          </a:xfrm>
          <a:prstGeom prst="rect">
            <a:avLst/>
          </a:prstGeom>
          <a:noFill/>
        </p:spPr>
        <p:txBody>
          <a:bodyPr wrap="square" rtlCol="0">
            <a:spAutoFit/>
          </a:bodyPr>
          <a:lstStyle/>
          <a:p>
            <a:r>
              <a:rPr lang="en-US" dirty="0"/>
              <a:t>Description of preliminary data processing:– </a:t>
            </a:r>
          </a:p>
          <a:p>
            <a:pPr marL="285750" indent="-285750">
              <a:buFont typeface="Wingdings" panose="05000000000000000000" pitchFamily="2" charset="2"/>
              <a:buChar char="Ø"/>
            </a:pPr>
            <a:r>
              <a:rPr lang="en-US" dirty="0"/>
              <a:t>	- </a:t>
            </a:r>
            <a:r>
              <a:rPr lang="en-US" sz="1500" dirty="0"/>
              <a:t>Both player salary and player statistics data need to be referenced from database (Status – In- progress)</a:t>
            </a:r>
          </a:p>
          <a:p>
            <a:pPr marL="285750" indent="-285750">
              <a:buFont typeface="Wingdings" panose="05000000000000000000" pitchFamily="2" charset="2"/>
              <a:buChar char="Ø"/>
            </a:pPr>
            <a:r>
              <a:rPr lang="en-US" sz="1500" dirty="0"/>
              <a:t>	- Consider players who have played all 4 seasons (2016-17, 2018-19,2019-20,2020-21) for machine learning (Status – In-progress)</a:t>
            </a:r>
          </a:p>
          <a:p>
            <a:pPr marL="285750" indent="-285750">
              <a:buFont typeface="Wingdings" panose="05000000000000000000" pitchFamily="2" charset="2"/>
              <a:buChar char="Ø"/>
            </a:pPr>
            <a:r>
              <a:rPr lang="en-US" sz="1500" dirty="0"/>
              <a:t>                      - Join player statistics and  player salary and average the stats and salary per player (Status - Complete)</a:t>
            </a:r>
          </a:p>
          <a:p>
            <a:pPr marL="285750" indent="-285750">
              <a:buFont typeface="Wingdings" panose="05000000000000000000" pitchFamily="2" charset="2"/>
              <a:buChar char="Ø"/>
            </a:pPr>
            <a:r>
              <a:rPr lang="en-US" sz="1500" dirty="0"/>
              <a:t>	- Use all player statistics for clustering them through KMeans Model (Status - Complete)</a:t>
            </a:r>
          </a:p>
          <a:p>
            <a:pPr marL="285750" indent="-285750">
              <a:buFont typeface="Wingdings" panose="05000000000000000000" pitchFamily="2" charset="2"/>
              <a:buChar char="Ø"/>
            </a:pPr>
            <a:r>
              <a:rPr lang="en-US" sz="1500" dirty="0"/>
              <a:t>	- Derive category  of players as player tiers based on the average salary per cluster (Status - Complete)</a:t>
            </a:r>
            <a:endParaRPr lang="en-US" dirty="0"/>
          </a:p>
          <a:p>
            <a:endParaRPr lang="en-US" dirty="0"/>
          </a:p>
          <a:p>
            <a:r>
              <a:rPr lang="en-US" dirty="0"/>
              <a:t>The code git hub link is as follows:- </a:t>
            </a:r>
          </a:p>
          <a:p>
            <a:r>
              <a:rPr lang="en-US" dirty="0"/>
              <a:t>	</a:t>
            </a:r>
            <a:r>
              <a:rPr lang="en-US" dirty="0">
                <a:hlinkClick r:id="rId2"/>
              </a:rPr>
              <a:t>http://localhost:8888/notebooks/player-clustering.ipynb</a:t>
            </a:r>
            <a:endParaRPr lang="en-US" dirty="0"/>
          </a:p>
          <a:p>
            <a:endParaRPr lang="en-US" dirty="0"/>
          </a:p>
          <a:p>
            <a:r>
              <a:rPr lang="en-US" dirty="0"/>
              <a:t>Reason why player statics only considered as feature:-</a:t>
            </a:r>
          </a:p>
          <a:p>
            <a:pPr marL="285750" indent="-285750">
              <a:buFont typeface="Wingdings" panose="05000000000000000000" pitchFamily="2" charset="2"/>
              <a:buChar char="ü"/>
            </a:pPr>
            <a:r>
              <a:rPr lang="en-US" dirty="0"/>
              <a:t>      	 </a:t>
            </a:r>
            <a:r>
              <a:rPr lang="en-US" sz="1500" dirty="0"/>
              <a:t>Player statistics like ‘np_of_ghames-played’, ‘no_minutes_played’, ‘field_goals_pctg’, ‘three_point_pctg’,    	‘effective_field_goal_pctg’,  ‘free_throws_pctg’, ‘ total_rebounds’ ,’ no_of_assists’ ,’ no_of_steals’,</a:t>
            </a:r>
          </a:p>
          <a:p>
            <a:r>
              <a:rPr lang="en-US" sz="1500" dirty="0"/>
              <a:t>	‘no_of_blocks’,’ no_of_turnovers’, ‘points’ have been considered as features for clustering since these features reflect </a:t>
            </a:r>
          </a:p>
          <a:p>
            <a:r>
              <a:rPr lang="en-US" sz="1500" dirty="0"/>
              <a:t>	the player’s performance. This data is fed to Kmeans as features. </a:t>
            </a:r>
          </a:p>
          <a:p>
            <a:endParaRPr lang="en-US" dirty="0"/>
          </a:p>
          <a:p>
            <a:r>
              <a:rPr lang="en-US" dirty="0"/>
              <a:t>Why KMeans us used, its advantage and limitations:- </a:t>
            </a:r>
          </a:p>
          <a:p>
            <a:pPr marL="285750" indent="-285750">
              <a:buFont typeface="Wingdings" panose="05000000000000000000" pitchFamily="2" charset="2"/>
              <a:buChar char="ü"/>
            </a:pPr>
            <a:r>
              <a:rPr lang="en-US" sz="1500" dirty="0"/>
              <a:t>    	KMeans is one of the most popular algoritm for un-supervised learning to find patterns and cluster them. </a:t>
            </a:r>
          </a:p>
          <a:p>
            <a:pPr marL="285750" indent="-285750">
              <a:buFont typeface="Wingdings" panose="05000000000000000000" pitchFamily="2" charset="2"/>
              <a:buChar char="ü"/>
            </a:pPr>
            <a:r>
              <a:rPr lang="en-US" sz="1500" dirty="0"/>
              <a:t>        	Benefits  of Kmeans –  Simple to implement and  scales to large datasets</a:t>
            </a:r>
          </a:p>
          <a:p>
            <a:pPr marL="285750" indent="-285750">
              <a:buFont typeface="Wingdings" panose="05000000000000000000" pitchFamily="2" charset="2"/>
              <a:buChar char="ü"/>
            </a:pPr>
            <a:r>
              <a:rPr lang="en-US" sz="1500" dirty="0"/>
              <a:t>        	Limitations of Kmeans -  Choosing K Manually to find optimal K. It is always a trial and error method to find the 	optimal K. </a:t>
            </a:r>
          </a:p>
          <a:p>
            <a:r>
              <a:rPr lang="en-US" dirty="0"/>
              <a:t>Conclusion:- </a:t>
            </a:r>
          </a:p>
          <a:p>
            <a:pPr marL="285750" indent="-285750">
              <a:buFont typeface="Wingdings" panose="05000000000000000000" pitchFamily="2" charset="2"/>
              <a:buChar char="ü"/>
            </a:pPr>
            <a:r>
              <a:rPr lang="en-US" dirty="0"/>
              <a:t>         	</a:t>
            </a:r>
            <a:r>
              <a:rPr lang="en-US" sz="1500" dirty="0"/>
              <a:t>This whole machine learning modeling is coded on the top of sample data. The value of K will change once the real     	data gets pulled 	in.</a:t>
            </a:r>
          </a:p>
          <a:p>
            <a:endParaRPr lang="en-US" dirty="0"/>
          </a:p>
          <a:p>
            <a:r>
              <a:rPr lang="en-US" dirty="0"/>
              <a:t>         	</a:t>
            </a:r>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25604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1278</Words>
  <Application>Microsoft Office PowerPoint</Application>
  <PresentationFormat>Widescreen</PresentationFormat>
  <Paragraphs>186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NBA Player Analytics                          - Week 2 Deliverables</vt:lpstr>
      <vt:lpstr>Presentation                          </vt:lpstr>
      <vt:lpstr>PowerPoint Presentation</vt:lpstr>
      <vt:lpstr>PowerPoint Presentation</vt:lpstr>
      <vt:lpstr>PowerPoint Presentation</vt:lpstr>
      <vt:lpstr>PowerPoint Presentation</vt:lpstr>
      <vt:lpstr>PowerPoint Presentation</vt:lpstr>
      <vt:lpstr>Machine Learning Model                          </vt:lpstr>
      <vt:lpstr>PowerPoint Presentation</vt:lpstr>
      <vt:lpstr>PowerPoint Presentation</vt:lpstr>
      <vt:lpstr>Dashboard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Analytics  Dashboard - Mockup</dc:title>
  <dc:creator>Rajesh Thirukachoor Rajendran -X (rathiruk - LARSEN &amp; TOUBRO INFOTECH LTD at Cisco)</dc:creator>
  <cp:lastModifiedBy>Rajesh Thirukachoor Rajendran -X (rathiruk - LARSEN &amp; TOUBRO INFOTECH LTD at Cisco)</cp:lastModifiedBy>
  <cp:revision>18</cp:revision>
  <dcterms:created xsi:type="dcterms:W3CDTF">2021-08-08T22:44:08Z</dcterms:created>
  <dcterms:modified xsi:type="dcterms:W3CDTF">2021-08-09T03:41:48Z</dcterms:modified>
</cp:coreProperties>
</file>