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9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42A5-8476-485D-8D3D-100D1FA6D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5740C-C091-4D89-8139-3FAE5C002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4351AD-15EF-4746-A6A1-814892864ED0}"/>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5" name="Footer Placeholder 4">
            <a:extLst>
              <a:ext uri="{FF2B5EF4-FFF2-40B4-BE49-F238E27FC236}">
                <a16:creationId xmlns:a16="http://schemas.microsoft.com/office/drawing/2014/main" id="{E9666D35-885F-47FB-823F-088E15657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2D871-A3AC-45D1-8278-3623B3C63C1A}"/>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177713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8085-4BBF-4089-B751-74725B34F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CB7A1-E0B7-4670-AF96-98A0146AF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6B5C-D985-4B0A-BBEE-D702232EF9EC}"/>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5" name="Footer Placeholder 4">
            <a:extLst>
              <a:ext uri="{FF2B5EF4-FFF2-40B4-BE49-F238E27FC236}">
                <a16:creationId xmlns:a16="http://schemas.microsoft.com/office/drawing/2014/main" id="{D3CE1F86-DD19-405D-91E0-3EB6CB64B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DF193-888F-41BF-AEA0-9992776E3A0E}"/>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161284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AD300A-3347-4F53-AEF7-6AA703C54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B78A6-62D7-4742-BFDE-C88A20351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59BF4-E9EE-44AE-AE87-30006F5979C0}"/>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5" name="Footer Placeholder 4">
            <a:extLst>
              <a:ext uri="{FF2B5EF4-FFF2-40B4-BE49-F238E27FC236}">
                <a16:creationId xmlns:a16="http://schemas.microsoft.com/office/drawing/2014/main" id="{1EF06AF3-63CB-4CD1-951B-1E3D50BBD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328F3-596A-424C-A81F-8EAF4C41A8C1}"/>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24811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4CA-36B2-448F-9BC6-7F004234A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B27FD-FCA1-4716-B336-25B47F3BA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B6A13-7C28-4942-A2E6-25A10C2759B6}"/>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5" name="Footer Placeholder 4">
            <a:extLst>
              <a:ext uri="{FF2B5EF4-FFF2-40B4-BE49-F238E27FC236}">
                <a16:creationId xmlns:a16="http://schemas.microsoft.com/office/drawing/2014/main" id="{25E4D9E6-D909-499B-9AFF-84E77C893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DE9F9-55DA-4F55-9DBB-D64EB872C84C}"/>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715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09ED-C71D-4CD1-9080-D81787AC9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923D17-D231-4DFD-8099-EBD9C1BE1C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DC93-8D43-4E49-A7D2-4F34C09B1508}"/>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5" name="Footer Placeholder 4">
            <a:extLst>
              <a:ext uri="{FF2B5EF4-FFF2-40B4-BE49-F238E27FC236}">
                <a16:creationId xmlns:a16="http://schemas.microsoft.com/office/drawing/2014/main" id="{0CF79BE1-99AA-4F51-AD66-157D2B542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5BDDB-AAEA-4564-B1A6-C7C1218081C4}"/>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6227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EA3-2B83-4D44-99EE-4AC7E322B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E0E4E-C29F-4BD6-8A44-D4B989BF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BC569-8ACA-498D-BEA7-AFA3CAF7E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ED576-528B-47C3-B5CB-ABCC866AA7BD}"/>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6" name="Footer Placeholder 5">
            <a:extLst>
              <a:ext uri="{FF2B5EF4-FFF2-40B4-BE49-F238E27FC236}">
                <a16:creationId xmlns:a16="http://schemas.microsoft.com/office/drawing/2014/main" id="{7E4ECED3-7BBB-4AF1-8FB4-3822FFA75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1DEBD-D321-4EEE-8BE3-FEBE3C9D4A1C}"/>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282599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D1EF-96D2-40C7-A73C-0FC766812E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62704-6899-4875-9687-877D48730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64783F-FD0F-43DD-8168-42A1AF4B1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A979A-53E3-4B0B-8184-81FFEE1B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9B326-A2FC-42B5-BB77-6A0A5FB3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B6885-3621-4976-8624-C6BB61389DE4}"/>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8" name="Footer Placeholder 7">
            <a:extLst>
              <a:ext uri="{FF2B5EF4-FFF2-40B4-BE49-F238E27FC236}">
                <a16:creationId xmlns:a16="http://schemas.microsoft.com/office/drawing/2014/main" id="{6D3338A0-C50A-4233-A6B8-CCFF835EF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BA3C0E-C303-4AE2-8B39-BF592977797C}"/>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12481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2AB-E244-4561-8B68-F24091AAC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917A1-7ECE-444F-95EB-CE3FFFC2C1C1}"/>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4" name="Footer Placeholder 3">
            <a:extLst>
              <a:ext uri="{FF2B5EF4-FFF2-40B4-BE49-F238E27FC236}">
                <a16:creationId xmlns:a16="http://schemas.microsoft.com/office/drawing/2014/main" id="{21600632-2998-467E-B137-B1C60CCADC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39FF32-72B8-4B83-AED0-EED7155CD90E}"/>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151380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94DA8-4163-4276-8E44-1CCBD6312976}"/>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3" name="Footer Placeholder 2">
            <a:extLst>
              <a:ext uri="{FF2B5EF4-FFF2-40B4-BE49-F238E27FC236}">
                <a16:creationId xmlns:a16="http://schemas.microsoft.com/office/drawing/2014/main" id="{B7CBEA86-C27E-4294-86A4-559FB65CA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4C109-75C6-4965-A32D-AD38F9187FE5}"/>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101894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6F41-9225-43CA-9984-8545A4326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465DC-92C1-4C71-9B75-6BC7C559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FD29CB-0786-49E8-926E-E5E9B5CDF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A315F-BF47-4619-A66E-31094612E482}"/>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6" name="Footer Placeholder 5">
            <a:extLst>
              <a:ext uri="{FF2B5EF4-FFF2-40B4-BE49-F238E27FC236}">
                <a16:creationId xmlns:a16="http://schemas.microsoft.com/office/drawing/2014/main" id="{3F810FDE-B0CF-44C8-9029-61E96E680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25542-87C2-4DCA-A1DF-58F017DAA265}"/>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296053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5896-8DE8-4E4A-A5CE-A624A7CA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F4810-8590-41F8-A3AB-53D50647F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B4437-18B9-431C-ADA4-C1A24528B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C67EAE-2005-44AB-A71E-FF01B0A5E3DA}"/>
              </a:ext>
            </a:extLst>
          </p:cNvPr>
          <p:cNvSpPr>
            <a:spLocks noGrp="1"/>
          </p:cNvSpPr>
          <p:nvPr>
            <p:ph type="dt" sz="half" idx="10"/>
          </p:nvPr>
        </p:nvSpPr>
        <p:spPr/>
        <p:txBody>
          <a:bodyPr/>
          <a:lstStyle/>
          <a:p>
            <a:fld id="{A2050751-72FB-4268-8CF0-65061A8511BC}" type="datetimeFigureOut">
              <a:rPr lang="en-US" smtClean="0"/>
              <a:t>8/8/2021</a:t>
            </a:fld>
            <a:endParaRPr lang="en-US"/>
          </a:p>
        </p:txBody>
      </p:sp>
      <p:sp>
        <p:nvSpPr>
          <p:cNvPr id="6" name="Footer Placeholder 5">
            <a:extLst>
              <a:ext uri="{FF2B5EF4-FFF2-40B4-BE49-F238E27FC236}">
                <a16:creationId xmlns:a16="http://schemas.microsoft.com/office/drawing/2014/main" id="{8A97029B-9123-4DC6-97DA-3910BA0C8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AA6C8-787D-4C29-91A0-369D3274A61E}"/>
              </a:ext>
            </a:extLst>
          </p:cNvPr>
          <p:cNvSpPr>
            <a:spLocks noGrp="1"/>
          </p:cNvSpPr>
          <p:nvPr>
            <p:ph type="sldNum" sz="quarter" idx="12"/>
          </p:nvPr>
        </p:nvSpPr>
        <p:spPr/>
        <p:txBody>
          <a:bodyPr/>
          <a:lstStyle/>
          <a:p>
            <a:fld id="{3D1E1960-E4EF-4B36-8BDB-5662E2D05C12}" type="slidenum">
              <a:rPr lang="en-US" smtClean="0"/>
              <a:t>‹#›</a:t>
            </a:fld>
            <a:endParaRPr lang="en-US"/>
          </a:p>
        </p:txBody>
      </p:sp>
    </p:spTree>
    <p:extLst>
      <p:ext uri="{BB962C8B-B14F-4D97-AF65-F5344CB8AC3E}">
        <p14:creationId xmlns:p14="http://schemas.microsoft.com/office/powerpoint/2010/main" val="10697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8A63FE-D8DF-4753-96E6-2CF6027D25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D14FE6-383C-4F68-9998-F7559A66C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CB2AB-9D1A-40CA-9D4C-B3070948F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50751-72FB-4268-8CF0-65061A8511BC}" type="datetimeFigureOut">
              <a:rPr lang="en-US" smtClean="0"/>
              <a:t>8/8/2021</a:t>
            </a:fld>
            <a:endParaRPr lang="en-US"/>
          </a:p>
        </p:txBody>
      </p:sp>
      <p:sp>
        <p:nvSpPr>
          <p:cNvPr id="5" name="Footer Placeholder 4">
            <a:extLst>
              <a:ext uri="{FF2B5EF4-FFF2-40B4-BE49-F238E27FC236}">
                <a16:creationId xmlns:a16="http://schemas.microsoft.com/office/drawing/2014/main" id="{B553202E-F843-42A7-8DF9-6E0029511B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D08DC7-515D-4C8B-BF3D-1CFA728E4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1E1960-E4EF-4B36-8BDB-5662E2D05C12}" type="slidenum">
              <a:rPr lang="en-US" smtClean="0"/>
              <a:t>‹#›</a:t>
            </a:fld>
            <a:endParaRPr lang="en-US"/>
          </a:p>
        </p:txBody>
      </p:sp>
    </p:spTree>
    <p:extLst>
      <p:ext uri="{BB962C8B-B14F-4D97-AF65-F5344CB8AC3E}">
        <p14:creationId xmlns:p14="http://schemas.microsoft.com/office/powerpoint/2010/main" val="2208478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95FA-CA7D-4CB0-952B-0F5F91D31C45}"/>
              </a:ext>
            </a:extLst>
          </p:cNvPr>
          <p:cNvSpPr>
            <a:spLocks noGrp="1"/>
          </p:cNvSpPr>
          <p:nvPr>
            <p:ph type="ctrTitle"/>
          </p:nvPr>
        </p:nvSpPr>
        <p:spPr/>
        <p:txBody>
          <a:bodyPr>
            <a:normAutofit/>
          </a:bodyPr>
          <a:lstStyle/>
          <a:p>
            <a:r>
              <a:rPr lang="en-US" sz="4400" b="0" i="0" u="none" strike="noStrike" dirty="0">
                <a:solidFill>
                  <a:srgbClr val="000000"/>
                </a:solidFill>
                <a:effectLst/>
                <a:latin typeface="Arial" panose="020B0604020202020204" pitchFamily="34" charset="0"/>
              </a:rPr>
              <a:t>NBA Player Analytics </a:t>
            </a:r>
            <a:br>
              <a:rPr lang="en-US" sz="4400" b="0" i="0" u="none" strike="noStrike" dirty="0">
                <a:solidFill>
                  <a:srgbClr val="000000"/>
                </a:solidFill>
                <a:effectLst/>
                <a:latin typeface="Arial" panose="020B0604020202020204" pitchFamily="34" charset="0"/>
              </a:rPr>
            </a:br>
            <a:r>
              <a:rPr lang="en-US" sz="4400" b="0" i="0" u="none" strike="noStrike" dirty="0">
                <a:solidFill>
                  <a:srgbClr val="000000"/>
                </a:solidFill>
                <a:effectLst/>
                <a:latin typeface="Arial" panose="020B0604020202020204" pitchFamily="34" charset="0"/>
              </a:rPr>
              <a:t>                        </a:t>
            </a:r>
            <a:r>
              <a:rPr lang="en-US" sz="2400" b="0" i="0" u="none" strike="noStrike" dirty="0">
                <a:solidFill>
                  <a:srgbClr val="000000"/>
                </a:solidFill>
                <a:effectLst/>
                <a:latin typeface="Arial" panose="020B0604020202020204" pitchFamily="34" charset="0"/>
              </a:rPr>
              <a:t>- Week 2 Deliverables</a:t>
            </a:r>
            <a:endParaRPr lang="en-US" sz="2400" dirty="0"/>
          </a:p>
        </p:txBody>
      </p:sp>
      <p:sp>
        <p:nvSpPr>
          <p:cNvPr id="3" name="Subtitle 2">
            <a:extLst>
              <a:ext uri="{FF2B5EF4-FFF2-40B4-BE49-F238E27FC236}">
                <a16:creationId xmlns:a16="http://schemas.microsoft.com/office/drawing/2014/main" id="{49F45D17-E9F7-4B72-9F45-A18DE64ABBE2}"/>
              </a:ext>
            </a:extLst>
          </p:cNvPr>
          <p:cNvSpPr>
            <a:spLocks noGrp="1"/>
          </p:cNvSpPr>
          <p:nvPr>
            <p:ph type="subTitle" idx="1"/>
          </p:nvPr>
        </p:nvSpPr>
        <p:spPr>
          <a:xfrm>
            <a:off x="-2896998" y="4558383"/>
            <a:ext cx="9144000" cy="1655762"/>
          </a:xfrm>
        </p:spPr>
        <p:txBody>
          <a:bodyPr>
            <a:normAutofit/>
          </a:bodyPr>
          <a:lstStyle/>
          <a:p>
            <a:pPr algn="ctr" rtl="0">
              <a:spcBef>
                <a:spcPts val="0"/>
              </a:spcBef>
              <a:spcAft>
                <a:spcPts val="0"/>
              </a:spcAft>
            </a:pPr>
            <a:r>
              <a:rPr lang="en-US" sz="1800" b="0" i="0" u="none" strike="noStrike" dirty="0">
                <a:solidFill>
                  <a:srgbClr val="595959"/>
                </a:solidFill>
                <a:effectLst/>
                <a:latin typeface="Arial" panose="020B0604020202020204" pitchFamily="34" charset="0"/>
              </a:rPr>
              <a:t>           Team - D&amp;A champs</a:t>
            </a:r>
            <a:endParaRPr lang="en-US" dirty="0"/>
          </a:p>
          <a:p>
            <a:pPr algn="ctr" rtl="0">
              <a:spcBef>
                <a:spcPts val="0"/>
              </a:spcBef>
              <a:spcAft>
                <a:spcPts val="0"/>
              </a:spcAft>
            </a:pPr>
            <a:r>
              <a:rPr lang="en-US" sz="1800" b="0" i="0" u="none" strike="noStrike" dirty="0">
                <a:solidFill>
                  <a:srgbClr val="595959"/>
                </a:solidFill>
                <a:effectLst/>
                <a:latin typeface="Arial" panose="020B0604020202020204" pitchFamily="34" charset="0"/>
              </a:rPr>
              <a:t>Aug 8</a:t>
            </a:r>
            <a:r>
              <a:rPr lang="en-US" sz="1800" b="0" i="0" u="none" strike="noStrike" baseline="30000" dirty="0">
                <a:solidFill>
                  <a:srgbClr val="595959"/>
                </a:solidFill>
                <a:effectLst/>
                <a:latin typeface="Arial" panose="020B0604020202020204" pitchFamily="34" charset="0"/>
              </a:rPr>
              <a:t>th</a:t>
            </a:r>
            <a:r>
              <a:rPr lang="en-US" sz="1800"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2021</a:t>
            </a:r>
            <a:endParaRPr lang="en-US" b="0" dirty="0">
              <a:effectLst/>
            </a:endParaRPr>
          </a:p>
          <a:p>
            <a:br>
              <a:rPr lang="en-US" dirty="0"/>
            </a:br>
            <a:endParaRPr lang="en-US" dirty="0"/>
          </a:p>
        </p:txBody>
      </p:sp>
    </p:spTree>
    <p:extLst>
      <p:ext uri="{BB962C8B-B14F-4D97-AF65-F5344CB8AC3E}">
        <p14:creationId xmlns:p14="http://schemas.microsoft.com/office/powerpoint/2010/main" val="88881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Why NBA Topic was selected: </a:t>
            </a:r>
          </a:p>
          <a:p>
            <a:endParaRPr lang="en-US" b="1" dirty="0">
              <a:solidFill>
                <a:schemeClr val="tx1"/>
              </a:solidFill>
            </a:endParaRPr>
          </a:p>
          <a:p>
            <a:r>
              <a:rPr lang="en-US" dirty="0">
                <a:solidFill>
                  <a:schemeClr val="tx1"/>
                </a:solidFill>
              </a:rPr>
              <a:t>NBA is one of the favorite sporting event in the US. The viewer rating for NBA shows that this event is one of the biggest sports and entertainment in US. The idea is to make this project more enticing and favorable for the audience.</a:t>
            </a:r>
          </a:p>
          <a:p>
            <a:endParaRPr lang="en-US" b="1" dirty="0">
              <a:solidFill>
                <a:schemeClr val="tx1"/>
              </a:solidFill>
            </a:endParaRPr>
          </a:p>
          <a:p>
            <a:r>
              <a:rPr lang="en-US" b="1" dirty="0">
                <a:solidFill>
                  <a:schemeClr val="tx1"/>
                </a:solidFill>
              </a:rPr>
              <a:t>Source Data:</a:t>
            </a:r>
          </a:p>
          <a:p>
            <a:endParaRPr lang="en-US" dirty="0">
              <a:solidFill>
                <a:schemeClr val="tx1"/>
              </a:solidFill>
            </a:endParaRPr>
          </a:p>
          <a:p>
            <a:r>
              <a:rPr lang="en-US" dirty="0">
                <a:solidFill>
                  <a:schemeClr val="tx1"/>
                </a:solidFill>
              </a:rPr>
              <a:t>Used Kaggle to download the following datasets related to NBA:</a:t>
            </a:r>
          </a:p>
          <a:p>
            <a:pPr marL="342900" indent="-342900">
              <a:buAutoNum type="arabicPeriod"/>
            </a:pPr>
            <a:r>
              <a:rPr lang="en-US" dirty="0">
                <a:solidFill>
                  <a:schemeClr val="tx1"/>
                </a:solidFill>
              </a:rPr>
              <a:t>NBA Player Stats from 2016 to 2020</a:t>
            </a:r>
          </a:p>
          <a:p>
            <a:pPr marL="342900" indent="-342900">
              <a:buAutoNum type="arabicPeriod"/>
            </a:pPr>
            <a:r>
              <a:rPr lang="en-US" dirty="0">
                <a:solidFill>
                  <a:schemeClr val="tx1"/>
                </a:solidFill>
              </a:rPr>
              <a:t>NBA Player Salaries from 2016 to 2020</a:t>
            </a:r>
          </a:p>
          <a:p>
            <a:pPr marL="342900" indent="-342900">
              <a:buAutoNum type="arabicPeriod"/>
            </a:pPr>
            <a:r>
              <a:rPr lang="en-US" dirty="0">
                <a:solidFill>
                  <a:schemeClr val="tx1"/>
                </a:solidFill>
              </a:rPr>
              <a:t>NBA Player Salary Cap</a:t>
            </a:r>
          </a:p>
          <a:p>
            <a:pPr marL="342900" indent="-342900">
              <a:buAutoNum type="arabicPeriod"/>
            </a:pPr>
            <a:endParaRPr lang="en-US" dirty="0">
              <a:solidFill>
                <a:schemeClr val="tx1"/>
              </a:solidFill>
            </a:endParaRPr>
          </a:p>
          <a:p>
            <a:r>
              <a:rPr lang="en-US" b="1" dirty="0">
                <a:solidFill>
                  <a:schemeClr val="tx1"/>
                </a:solidFill>
              </a:rPr>
              <a:t>Insights from the Data:</a:t>
            </a:r>
          </a:p>
          <a:p>
            <a:endParaRPr lang="en-US" dirty="0">
              <a:solidFill>
                <a:schemeClr val="tx1"/>
              </a:solidFill>
            </a:endParaRPr>
          </a:p>
          <a:p>
            <a:pPr marL="342900" indent="-342900">
              <a:buAutoNum type="arabicPeriod"/>
            </a:pPr>
            <a:r>
              <a:rPr lang="en-US" dirty="0">
                <a:solidFill>
                  <a:schemeClr val="tx1"/>
                </a:solidFill>
              </a:rPr>
              <a:t>There is a new club that wants to build a team and they want to sign up contract with different players. They have a budget of 110 million USD. They want to build a well-balanced team choosing players of different tiers. They want to see players of different tiers so that they can sign up with them</a:t>
            </a:r>
          </a:p>
          <a:p>
            <a:r>
              <a:rPr lang="en-US" dirty="0">
                <a:solidFill>
                  <a:schemeClr val="tx1"/>
                </a:solidFill>
              </a:rPr>
              <a:t>2.  A</a:t>
            </a:r>
            <a:r>
              <a:rPr lang="en-US" dirty="0"/>
              <a:t> </a:t>
            </a:r>
            <a:r>
              <a:rPr lang="en-US" dirty="0">
                <a:solidFill>
                  <a:schemeClr val="tx1"/>
                </a:solidFill>
              </a:rPr>
              <a:t>relatively new players want to predict Whether his salary is going to increase, decrease or remains similar in next</a:t>
            </a:r>
          </a:p>
          <a:p>
            <a:r>
              <a:rPr lang="en-US" dirty="0">
                <a:solidFill>
                  <a:schemeClr val="tx1"/>
                </a:solidFill>
              </a:rPr>
              <a:t>      subsequent seasons based on his performance statistics in NBA.</a:t>
            </a: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13192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0D38CA-64DB-4B73-AA90-43263BBE82F2}"/>
              </a:ext>
            </a:extLst>
          </p:cNvPr>
          <p:cNvSpPr/>
          <p:nvPr/>
        </p:nvSpPr>
        <p:spPr>
          <a:xfrm>
            <a:off x="427838" y="100668"/>
            <a:ext cx="11274803" cy="628335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Data Discovery and Analysis: </a:t>
            </a:r>
          </a:p>
          <a:p>
            <a:endParaRPr lang="en-US" dirty="0">
              <a:solidFill>
                <a:schemeClr val="tx1"/>
              </a:solidFill>
            </a:endParaRPr>
          </a:p>
          <a:p>
            <a:r>
              <a:rPr lang="en-US" dirty="0" err="1">
                <a:solidFill>
                  <a:schemeClr val="tx1"/>
                </a:solidFill>
              </a:rPr>
              <a:t>Xxxxxxxxxxxx</a:t>
            </a:r>
            <a:endParaRPr lang="en-US" dirty="0">
              <a:solidFill>
                <a:schemeClr val="tx1"/>
              </a:solidFill>
            </a:endParaRPr>
          </a:p>
          <a:p>
            <a:r>
              <a:rPr lang="en-US" dirty="0" err="1">
                <a:solidFill>
                  <a:schemeClr val="tx1"/>
                </a:solidFill>
              </a:rPr>
              <a:t>xxxxxxxxxxxx</a:t>
            </a:r>
            <a:endParaRPr lang="en-US" dirty="0">
              <a:solidFill>
                <a:schemeClr val="tx1"/>
              </a:solidFill>
            </a:endParaRPr>
          </a:p>
          <a:p>
            <a:endParaRPr lang="en-US" dirty="0">
              <a:solidFill>
                <a:schemeClr val="tx1"/>
              </a:solidFill>
            </a:endParaRPr>
          </a:p>
          <a:p>
            <a:r>
              <a:rPr lang="en-US" b="1" dirty="0">
                <a:solidFill>
                  <a:schemeClr val="tx1"/>
                </a:solidFill>
              </a:rPr>
              <a:t>Data Visualization:</a:t>
            </a:r>
          </a:p>
          <a:p>
            <a:endParaRPr lang="en-US" b="1" dirty="0">
              <a:solidFill>
                <a:schemeClr val="tx1"/>
              </a:solidFill>
            </a:endParaRPr>
          </a:p>
          <a:p>
            <a:pPr marL="285750" indent="-285750">
              <a:buFont typeface="Wingdings" panose="05000000000000000000" pitchFamily="2" charset="2"/>
              <a:buChar char="Ø"/>
            </a:pPr>
            <a:r>
              <a:rPr lang="en-US" dirty="0">
                <a:solidFill>
                  <a:schemeClr val="tx1"/>
                </a:solidFill>
              </a:rPr>
              <a:t>Used Tableau as a visualization tool</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As a selector, by selecting the Tier and Position from the dashboard, the selector gains the following insights about the players,</a:t>
            </a:r>
          </a:p>
          <a:p>
            <a:pPr marL="800100" lvl="1" indent="-342900">
              <a:buAutoNum type="arabicPeriod"/>
            </a:pPr>
            <a:r>
              <a:rPr lang="en-US" dirty="0">
                <a:solidFill>
                  <a:schemeClr val="tx1"/>
                </a:solidFill>
              </a:rPr>
              <a:t>Top players for each of the stats (</a:t>
            </a:r>
            <a:r>
              <a:rPr lang="en-US" dirty="0" err="1">
                <a:solidFill>
                  <a:schemeClr val="tx1"/>
                </a:solidFill>
              </a:rPr>
              <a:t>eg</a:t>
            </a:r>
            <a:r>
              <a:rPr lang="en-US" dirty="0">
                <a:solidFill>
                  <a:schemeClr val="tx1"/>
                </a:solidFill>
              </a:rPr>
              <a:t>: 3P, ASST, BLK..)</a:t>
            </a:r>
          </a:p>
          <a:p>
            <a:pPr marL="800100" lvl="1" indent="-342900">
              <a:buAutoNum type="arabicPeriod"/>
            </a:pPr>
            <a:r>
              <a:rPr lang="en-US" dirty="0">
                <a:solidFill>
                  <a:schemeClr val="tx1"/>
                </a:solidFill>
              </a:rPr>
              <a:t>The average score of each player across all the seasons for each of the stat</a:t>
            </a:r>
          </a:p>
          <a:p>
            <a:pPr marL="800100" lvl="1" indent="-342900">
              <a:buAutoNum type="arabicPeriod"/>
            </a:pPr>
            <a:r>
              <a:rPr lang="en-US" dirty="0">
                <a:solidFill>
                  <a:schemeClr val="tx1"/>
                </a:solidFill>
              </a:rPr>
              <a:t>How players performed in each of the season for the selected stat</a:t>
            </a:r>
          </a:p>
          <a:p>
            <a:pPr marL="800100" lvl="1" indent="-342900">
              <a:buAutoNum type="arabicPeriod"/>
            </a:pPr>
            <a:r>
              <a:rPr lang="en-US" dirty="0">
                <a:solidFill>
                  <a:schemeClr val="tx1"/>
                </a:solidFill>
              </a:rPr>
              <a:t>Players salary across each seasons</a:t>
            </a:r>
          </a:p>
          <a:p>
            <a:pPr marL="800100" lvl="1" indent="-342900">
              <a:buAutoNum type="arabicPeriod"/>
            </a:pPr>
            <a:r>
              <a:rPr lang="en-US" dirty="0">
                <a:solidFill>
                  <a:schemeClr val="tx1"/>
                </a:solidFill>
              </a:rPr>
              <a:t>Players total points across each season</a:t>
            </a:r>
          </a:p>
          <a:p>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The dashboard has various screens to display the afore mentioned features</a:t>
            </a:r>
          </a:p>
          <a:p>
            <a:pPr marL="342900" indent="-342900">
              <a:buAutoNum type="arabicPeriod"/>
            </a:pPr>
            <a:endParaRPr lang="en-US"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45837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657F8-14F5-4BC0-A59A-0A55A7ADDCA1}"/>
              </a:ext>
            </a:extLst>
          </p:cNvPr>
          <p:cNvSpPr/>
          <p:nvPr/>
        </p:nvSpPr>
        <p:spPr>
          <a:xfrm>
            <a:off x="864066" y="444618"/>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Dashboard Landing Page - Mockup</a:t>
            </a:r>
            <a:endParaRPr lang="en-US" dirty="0"/>
          </a:p>
        </p:txBody>
      </p:sp>
      <p:pic>
        <p:nvPicPr>
          <p:cNvPr id="6" name="Picture 5">
            <a:extLst>
              <a:ext uri="{FF2B5EF4-FFF2-40B4-BE49-F238E27FC236}">
                <a16:creationId xmlns:a16="http://schemas.microsoft.com/office/drawing/2014/main" id="{9A196226-774E-41CF-8F3D-F0CC0CF656ED}"/>
              </a:ext>
            </a:extLst>
          </p:cNvPr>
          <p:cNvPicPr>
            <a:picLocks noChangeAspect="1"/>
          </p:cNvPicPr>
          <p:nvPr/>
        </p:nvPicPr>
        <p:blipFill>
          <a:blip r:embed="rId2"/>
          <a:stretch>
            <a:fillRect/>
          </a:stretch>
        </p:blipFill>
        <p:spPr>
          <a:xfrm>
            <a:off x="1181734" y="1906991"/>
            <a:ext cx="9444890" cy="5026509"/>
          </a:xfrm>
          <a:prstGeom prst="rect">
            <a:avLst/>
          </a:prstGeom>
        </p:spPr>
      </p:pic>
      <p:sp>
        <p:nvSpPr>
          <p:cNvPr id="2" name="Oval 1">
            <a:extLst>
              <a:ext uri="{FF2B5EF4-FFF2-40B4-BE49-F238E27FC236}">
                <a16:creationId xmlns:a16="http://schemas.microsoft.com/office/drawing/2014/main" id="{AB7CDD46-F91F-4F0F-ADCE-14ACA9654E3F}"/>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Selector selects the tier and the position</a:t>
            </a:r>
          </a:p>
        </p:txBody>
      </p:sp>
      <p:cxnSp>
        <p:nvCxnSpPr>
          <p:cNvPr id="5" name="Straight Arrow Connector 4">
            <a:extLst>
              <a:ext uri="{FF2B5EF4-FFF2-40B4-BE49-F238E27FC236}">
                <a16:creationId xmlns:a16="http://schemas.microsoft.com/office/drawing/2014/main" id="{9B5EDA95-42BC-4279-94A3-A1C5CB70DC7B}"/>
              </a:ext>
            </a:extLst>
          </p:cNvPr>
          <p:cNvCxnSpPr>
            <a:stCxn id="2" idx="4"/>
          </p:cNvCxnSpPr>
          <p:nvPr/>
        </p:nvCxnSpPr>
        <p:spPr>
          <a:xfrm>
            <a:off x="2692867" y="1702965"/>
            <a:ext cx="629173" cy="805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5601F95-F399-4E91-80FC-A5B8E31ADDE4}"/>
              </a:ext>
            </a:extLst>
          </p:cNvPr>
          <p:cNvCxnSpPr>
            <a:stCxn id="2" idx="4"/>
          </p:cNvCxnSpPr>
          <p:nvPr/>
        </p:nvCxnSpPr>
        <p:spPr>
          <a:xfrm>
            <a:off x="2692867" y="1702965"/>
            <a:ext cx="2004968" cy="9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61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D3A03-1E21-4D9C-B902-793BADBCB4B5}"/>
              </a:ext>
            </a:extLst>
          </p:cNvPr>
          <p:cNvPicPr>
            <a:picLocks noChangeAspect="1"/>
          </p:cNvPicPr>
          <p:nvPr/>
        </p:nvPicPr>
        <p:blipFill>
          <a:blip r:embed="rId2"/>
          <a:stretch>
            <a:fillRect/>
          </a:stretch>
        </p:blipFill>
        <p:spPr>
          <a:xfrm>
            <a:off x="961053" y="2248678"/>
            <a:ext cx="10702212" cy="4609321"/>
          </a:xfrm>
          <a:prstGeom prst="rect">
            <a:avLst/>
          </a:prstGeom>
        </p:spPr>
      </p:pic>
      <p:sp>
        <p:nvSpPr>
          <p:cNvPr id="4" name="Rectangle 3">
            <a:extLst>
              <a:ext uri="{FF2B5EF4-FFF2-40B4-BE49-F238E27FC236}">
                <a16:creationId xmlns:a16="http://schemas.microsoft.com/office/drawing/2014/main" id="{57DC85F9-85BF-4730-904C-D0A1C90C959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Stats Page - Mockup</a:t>
            </a:r>
            <a:endParaRPr lang="en-US" dirty="0"/>
          </a:p>
        </p:txBody>
      </p:sp>
      <p:sp>
        <p:nvSpPr>
          <p:cNvPr id="5" name="Oval 4">
            <a:extLst>
              <a:ext uri="{FF2B5EF4-FFF2-40B4-BE49-F238E27FC236}">
                <a16:creationId xmlns:a16="http://schemas.microsoft.com/office/drawing/2014/main" id="{5FA14249-5BF6-473D-A50A-4105052D5FF7}"/>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sp>
        <p:nvSpPr>
          <p:cNvPr id="6" name="Oval 5">
            <a:extLst>
              <a:ext uri="{FF2B5EF4-FFF2-40B4-BE49-F238E27FC236}">
                <a16:creationId xmlns:a16="http://schemas.microsoft.com/office/drawing/2014/main" id="{9B49780A-348A-441B-B76F-81A092239AF5}"/>
              </a:ext>
            </a:extLst>
          </p:cNvPr>
          <p:cNvSpPr/>
          <p:nvPr/>
        </p:nvSpPr>
        <p:spPr>
          <a:xfrm>
            <a:off x="3768056" y="1287924"/>
            <a:ext cx="2498520"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Each player can be clicked to get further insights about the player, Control navigates to next screen</a:t>
            </a:r>
          </a:p>
        </p:txBody>
      </p:sp>
      <p:cxnSp>
        <p:nvCxnSpPr>
          <p:cNvPr id="7" name="Straight Arrow Connector 6">
            <a:extLst>
              <a:ext uri="{FF2B5EF4-FFF2-40B4-BE49-F238E27FC236}">
                <a16:creationId xmlns:a16="http://schemas.microsoft.com/office/drawing/2014/main" id="{2A8244D2-C4B3-447C-9331-28C9E62D26F4}"/>
              </a:ext>
            </a:extLst>
          </p:cNvPr>
          <p:cNvCxnSpPr>
            <a:stCxn id="5" idx="4"/>
          </p:cNvCxnSpPr>
          <p:nvPr/>
        </p:nvCxnSpPr>
        <p:spPr>
          <a:xfrm flipH="1">
            <a:off x="1610686" y="1702965"/>
            <a:ext cx="1082181" cy="671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C84294E-AC57-4FD8-8AFC-91E8D8A39E97}"/>
              </a:ext>
            </a:extLst>
          </p:cNvPr>
          <p:cNvCxnSpPr/>
          <p:nvPr/>
        </p:nvCxnSpPr>
        <p:spPr>
          <a:xfrm flipH="1">
            <a:off x="3347207" y="2072081"/>
            <a:ext cx="1652632" cy="813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86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2774F-B285-47F3-9DA6-CC6D8ABCA9D6}"/>
              </a:ext>
            </a:extLst>
          </p:cNvPr>
          <p:cNvPicPr>
            <a:picLocks noChangeAspect="1"/>
          </p:cNvPicPr>
          <p:nvPr/>
        </p:nvPicPr>
        <p:blipFill>
          <a:blip r:embed="rId2"/>
          <a:stretch>
            <a:fillRect/>
          </a:stretch>
        </p:blipFill>
        <p:spPr>
          <a:xfrm>
            <a:off x="615821" y="1742248"/>
            <a:ext cx="8173616" cy="5115752"/>
          </a:xfrm>
          <a:prstGeom prst="rect">
            <a:avLst/>
          </a:prstGeom>
        </p:spPr>
      </p:pic>
      <p:sp>
        <p:nvSpPr>
          <p:cNvPr id="4" name="Rectangle 3">
            <a:extLst>
              <a:ext uri="{FF2B5EF4-FFF2-40B4-BE49-F238E27FC236}">
                <a16:creationId xmlns:a16="http://schemas.microsoft.com/office/drawing/2014/main" id="{E1849E95-5999-4916-BC88-0C63FD0BD4C1}"/>
              </a:ext>
            </a:extLst>
          </p:cNvPr>
          <p:cNvSpPr/>
          <p:nvPr/>
        </p:nvSpPr>
        <p:spPr>
          <a:xfrm>
            <a:off x="1135081" y="351312"/>
            <a:ext cx="10528184" cy="3942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Arial" panose="020B0604020202020204" pitchFamily="34" charset="0"/>
              </a:rPr>
              <a:t>Player Career Stats Page - Mockup</a:t>
            </a:r>
            <a:endParaRPr lang="en-US" dirty="0"/>
          </a:p>
        </p:txBody>
      </p:sp>
      <p:sp>
        <p:nvSpPr>
          <p:cNvPr id="5" name="Oval 4">
            <a:extLst>
              <a:ext uri="{FF2B5EF4-FFF2-40B4-BE49-F238E27FC236}">
                <a16:creationId xmlns:a16="http://schemas.microsoft.com/office/drawing/2014/main" id="{252144C9-FB4A-4C36-8132-D0E0C7CC97A9}"/>
              </a:ext>
            </a:extLst>
          </p:cNvPr>
          <p:cNvSpPr/>
          <p:nvPr/>
        </p:nvSpPr>
        <p:spPr>
          <a:xfrm>
            <a:off x="1937858" y="1015068"/>
            <a:ext cx="1510018" cy="68789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Back button to go back to previous screen</a:t>
            </a:r>
          </a:p>
        </p:txBody>
      </p:sp>
      <p:cxnSp>
        <p:nvCxnSpPr>
          <p:cNvPr id="6" name="Straight Arrow Connector 5">
            <a:extLst>
              <a:ext uri="{FF2B5EF4-FFF2-40B4-BE49-F238E27FC236}">
                <a16:creationId xmlns:a16="http://schemas.microsoft.com/office/drawing/2014/main" id="{E402B68C-279F-47DF-81C9-9AC01001AFAB}"/>
              </a:ext>
            </a:extLst>
          </p:cNvPr>
          <p:cNvCxnSpPr>
            <a:cxnSpLocks/>
          </p:cNvCxnSpPr>
          <p:nvPr/>
        </p:nvCxnSpPr>
        <p:spPr>
          <a:xfrm flipH="1">
            <a:off x="1057013" y="1535185"/>
            <a:ext cx="880845" cy="494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7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367</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NBA Player Analytics                          - Week 2 Deliverables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Analytics  Dashboard - Mockup</dc:title>
  <dc:creator>Rajesh Thirukachoor Rajendran -X (rathiruk - LARSEN &amp; TOUBRO INFOTECH LTD at Cisco)</dc:creator>
  <cp:lastModifiedBy>Rajesh Thirukachoor Rajendran -X (rathiruk - LARSEN &amp; TOUBRO INFOTECH LTD at Cisco)</cp:lastModifiedBy>
  <cp:revision>8</cp:revision>
  <dcterms:created xsi:type="dcterms:W3CDTF">2021-08-08T22:44:08Z</dcterms:created>
  <dcterms:modified xsi:type="dcterms:W3CDTF">2021-08-08T23:38:29Z</dcterms:modified>
</cp:coreProperties>
</file>