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35"/>
  </p:notesMasterIdLst>
  <p:sldIdLst>
    <p:sldId id="2147481399" r:id="rId6"/>
    <p:sldId id="2147481429" r:id="rId7"/>
    <p:sldId id="2147481285" r:id="rId8"/>
    <p:sldId id="2147481408" r:id="rId9"/>
    <p:sldId id="2147481430" r:id="rId10"/>
    <p:sldId id="2147481410" r:id="rId11"/>
    <p:sldId id="2147481431" r:id="rId12"/>
    <p:sldId id="2147481411" r:id="rId13"/>
    <p:sldId id="2147481434" r:id="rId14"/>
    <p:sldId id="2147481427" r:id="rId15"/>
    <p:sldId id="2147481420" r:id="rId16"/>
    <p:sldId id="2147481428" r:id="rId17"/>
    <p:sldId id="2147481426" r:id="rId18"/>
    <p:sldId id="258" r:id="rId19"/>
    <p:sldId id="619" r:id="rId20"/>
    <p:sldId id="2147481432" r:id="rId21"/>
    <p:sldId id="2147481433" r:id="rId22"/>
    <p:sldId id="2147481425" r:id="rId23"/>
    <p:sldId id="2147481435" r:id="rId24"/>
    <p:sldId id="2147481416" r:id="rId25"/>
    <p:sldId id="2147481436" r:id="rId26"/>
    <p:sldId id="2147481448" r:id="rId27"/>
    <p:sldId id="2147481438" r:id="rId28"/>
    <p:sldId id="2147481449" r:id="rId29"/>
    <p:sldId id="2147481419" r:id="rId30"/>
    <p:sldId id="2147481418" r:id="rId31"/>
    <p:sldId id="2147481422" r:id="rId32"/>
    <p:sldId id="2147481414" r:id="rId33"/>
    <p:sldId id="214748142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50" autoAdjust="0"/>
    <p:restoredTop sz="94660"/>
  </p:normalViewPr>
  <p:slideViewPr>
    <p:cSldViewPr snapToGrid="0">
      <p:cViewPr varScale="1">
        <p:scale>
          <a:sx n="61" d="100"/>
          <a:sy n="61" d="100"/>
        </p:scale>
        <p:origin x="7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Book9"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9"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9"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45338568\Downloads\Alerts\WOLF_Alert_ALL.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45338568\Downloads\Alerts\GPE_Alert_ALL.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45338568\Downloads\Alerts\GMG_Alert_ALL.csv"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GPE Incidents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Data!$C$22</c:f>
              <c:strCache>
                <c:ptCount val="1"/>
                <c:pt idx="0">
                  <c:v>GPE INCs</c:v>
                </c:pt>
              </c:strCache>
            </c:strRef>
          </c:tx>
          <c:spPr>
            <a:ln w="34925" cap="rnd">
              <a:solidFill>
                <a:schemeClr val="accent2"/>
              </a:solidFill>
              <a:round/>
            </a:ln>
            <a:effectLst>
              <a:outerShdw blurRad="40000" dist="23000" dir="5400000" rotWithShape="0">
                <a:srgbClr val="000000">
                  <a:alpha val="35000"/>
                </a:srgbClr>
              </a:outerShdw>
            </a:effectLst>
          </c:spPr>
          <c:marker>
            <c:symbol val="none"/>
          </c:marker>
          <c:cat>
            <c:numRef>
              <c:f>Data!$B$23:$B$38</c:f>
              <c:numCache>
                <c:formatCode>mmm\-yy</c:formatCode>
                <c:ptCount val="16"/>
                <c:pt idx="0">
                  <c:v>44682</c:v>
                </c:pt>
                <c:pt idx="1">
                  <c:v>44713</c:v>
                </c:pt>
                <c:pt idx="2">
                  <c:v>44743</c:v>
                </c:pt>
                <c:pt idx="3">
                  <c:v>44774</c:v>
                </c:pt>
                <c:pt idx="4">
                  <c:v>44805</c:v>
                </c:pt>
                <c:pt idx="5">
                  <c:v>44835</c:v>
                </c:pt>
                <c:pt idx="6">
                  <c:v>44866</c:v>
                </c:pt>
                <c:pt idx="7">
                  <c:v>44896</c:v>
                </c:pt>
                <c:pt idx="8">
                  <c:v>44927</c:v>
                </c:pt>
                <c:pt idx="9">
                  <c:v>44958</c:v>
                </c:pt>
                <c:pt idx="10">
                  <c:v>44986</c:v>
                </c:pt>
                <c:pt idx="11">
                  <c:v>45017</c:v>
                </c:pt>
                <c:pt idx="12">
                  <c:v>45047</c:v>
                </c:pt>
                <c:pt idx="13">
                  <c:v>45078</c:v>
                </c:pt>
                <c:pt idx="14">
                  <c:v>45108</c:v>
                </c:pt>
                <c:pt idx="15">
                  <c:v>45139</c:v>
                </c:pt>
              </c:numCache>
            </c:numRef>
          </c:cat>
          <c:val>
            <c:numRef>
              <c:f>Data!$C$23:$C$38</c:f>
              <c:numCache>
                <c:formatCode>General</c:formatCode>
                <c:ptCount val="16"/>
                <c:pt idx="0">
                  <c:v>444</c:v>
                </c:pt>
                <c:pt idx="1">
                  <c:v>1241</c:v>
                </c:pt>
                <c:pt idx="2">
                  <c:v>1875</c:v>
                </c:pt>
                <c:pt idx="3">
                  <c:v>1101</c:v>
                </c:pt>
                <c:pt idx="4">
                  <c:v>1070</c:v>
                </c:pt>
                <c:pt idx="5">
                  <c:v>1023</c:v>
                </c:pt>
                <c:pt idx="6">
                  <c:v>1471</c:v>
                </c:pt>
                <c:pt idx="7">
                  <c:v>773</c:v>
                </c:pt>
                <c:pt idx="8">
                  <c:v>729</c:v>
                </c:pt>
                <c:pt idx="9">
                  <c:v>703</c:v>
                </c:pt>
                <c:pt idx="10">
                  <c:v>1536</c:v>
                </c:pt>
                <c:pt idx="11">
                  <c:v>2325</c:v>
                </c:pt>
                <c:pt idx="12">
                  <c:v>1614</c:v>
                </c:pt>
                <c:pt idx="13">
                  <c:v>1068</c:v>
                </c:pt>
                <c:pt idx="14">
                  <c:v>1546</c:v>
                </c:pt>
                <c:pt idx="15">
                  <c:v>1593</c:v>
                </c:pt>
              </c:numCache>
            </c:numRef>
          </c:val>
          <c:smooth val="0"/>
          <c:extLst>
            <c:ext xmlns:c16="http://schemas.microsoft.com/office/drawing/2014/chart" uri="{C3380CC4-5D6E-409C-BE32-E72D297353CC}">
              <c16:uniqueId val="{00000000-7684-4397-BDE3-7AB3E76B552C}"/>
            </c:ext>
          </c:extLst>
        </c:ser>
        <c:dLbls>
          <c:showLegendKey val="0"/>
          <c:showVal val="0"/>
          <c:showCatName val="0"/>
          <c:showSerName val="0"/>
          <c:showPercent val="0"/>
          <c:showBubbleSize val="0"/>
        </c:dLbls>
        <c:smooth val="0"/>
        <c:axId val="117122303"/>
        <c:axId val="2098454624"/>
      </c:lineChart>
      <c:dateAx>
        <c:axId val="117122303"/>
        <c:scaling>
          <c:orientation val="minMax"/>
        </c:scaling>
        <c:delete val="0"/>
        <c:axPos val="b"/>
        <c:numFmt formatCode="mmm\-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098454624"/>
        <c:crosses val="autoZero"/>
        <c:auto val="1"/>
        <c:lblOffset val="100"/>
        <c:baseTimeUnit val="months"/>
      </c:dateAx>
      <c:valAx>
        <c:axId val="20984546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71223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WOLF Incidents</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Data!$C$42</c:f>
              <c:strCache>
                <c:ptCount val="1"/>
                <c:pt idx="0">
                  <c:v>WOLF INCs</c:v>
                </c:pt>
              </c:strCache>
            </c:strRef>
          </c:tx>
          <c:spPr>
            <a:ln w="22225" cap="rnd">
              <a:solidFill>
                <a:schemeClr val="accent3"/>
              </a:solidFill>
            </a:ln>
            <a:effectLst>
              <a:glow rad="139700">
                <a:schemeClr val="accent3">
                  <a:satMod val="175000"/>
                  <a:alpha val="14000"/>
                </a:schemeClr>
              </a:glow>
            </a:effectLst>
          </c:spPr>
          <c:marker>
            <c:symbol val="none"/>
          </c:marker>
          <c:cat>
            <c:numRef>
              <c:f>Data!$B$43:$B$58</c:f>
              <c:numCache>
                <c:formatCode>mmm\-yy</c:formatCode>
                <c:ptCount val="16"/>
                <c:pt idx="0">
                  <c:v>44682</c:v>
                </c:pt>
                <c:pt idx="1">
                  <c:v>44713</c:v>
                </c:pt>
                <c:pt idx="2">
                  <c:v>44743</c:v>
                </c:pt>
                <c:pt idx="3">
                  <c:v>44774</c:v>
                </c:pt>
                <c:pt idx="4">
                  <c:v>44805</c:v>
                </c:pt>
                <c:pt idx="5">
                  <c:v>44835</c:v>
                </c:pt>
                <c:pt idx="6">
                  <c:v>44866</c:v>
                </c:pt>
                <c:pt idx="7">
                  <c:v>44896</c:v>
                </c:pt>
                <c:pt idx="8">
                  <c:v>44927</c:v>
                </c:pt>
                <c:pt idx="9">
                  <c:v>44958</c:v>
                </c:pt>
                <c:pt idx="10">
                  <c:v>44986</c:v>
                </c:pt>
                <c:pt idx="11">
                  <c:v>45017</c:v>
                </c:pt>
                <c:pt idx="12">
                  <c:v>45047</c:v>
                </c:pt>
                <c:pt idx="13">
                  <c:v>45078</c:v>
                </c:pt>
                <c:pt idx="14">
                  <c:v>45108</c:v>
                </c:pt>
                <c:pt idx="15">
                  <c:v>45139</c:v>
                </c:pt>
              </c:numCache>
            </c:numRef>
          </c:cat>
          <c:val>
            <c:numRef>
              <c:f>Data!$C$43:$C$58</c:f>
              <c:numCache>
                <c:formatCode>General</c:formatCode>
                <c:ptCount val="16"/>
                <c:pt idx="0">
                  <c:v>53</c:v>
                </c:pt>
                <c:pt idx="1">
                  <c:v>90</c:v>
                </c:pt>
                <c:pt idx="2">
                  <c:v>127</c:v>
                </c:pt>
                <c:pt idx="3">
                  <c:v>205</c:v>
                </c:pt>
                <c:pt idx="4">
                  <c:v>292</c:v>
                </c:pt>
                <c:pt idx="5">
                  <c:v>129</c:v>
                </c:pt>
                <c:pt idx="6">
                  <c:v>120</c:v>
                </c:pt>
                <c:pt idx="7">
                  <c:v>77</c:v>
                </c:pt>
                <c:pt idx="8">
                  <c:v>44</c:v>
                </c:pt>
                <c:pt idx="9">
                  <c:v>64</c:v>
                </c:pt>
                <c:pt idx="10">
                  <c:v>59</c:v>
                </c:pt>
                <c:pt idx="11">
                  <c:v>36</c:v>
                </c:pt>
                <c:pt idx="12">
                  <c:v>61</c:v>
                </c:pt>
                <c:pt idx="13">
                  <c:v>73</c:v>
                </c:pt>
                <c:pt idx="14">
                  <c:v>53</c:v>
                </c:pt>
                <c:pt idx="15">
                  <c:v>79</c:v>
                </c:pt>
              </c:numCache>
            </c:numRef>
          </c:val>
          <c:smooth val="0"/>
          <c:extLst>
            <c:ext xmlns:c16="http://schemas.microsoft.com/office/drawing/2014/chart" uri="{C3380CC4-5D6E-409C-BE32-E72D297353CC}">
              <c16:uniqueId val="{00000000-6F56-44B6-9D24-C3712728AA35}"/>
            </c:ext>
          </c:extLst>
        </c:ser>
        <c:dLbls>
          <c:showLegendKey val="0"/>
          <c:showVal val="0"/>
          <c:showCatName val="0"/>
          <c:showSerName val="0"/>
          <c:showPercent val="0"/>
          <c:showBubbleSize val="0"/>
        </c:dLbls>
        <c:smooth val="0"/>
        <c:axId val="237132495"/>
        <c:axId val="143579584"/>
      </c:lineChart>
      <c:dateAx>
        <c:axId val="237132495"/>
        <c:scaling>
          <c:orientation val="minMax"/>
        </c:scaling>
        <c:delete val="0"/>
        <c:axPos val="b"/>
        <c:numFmt formatCode="mmm\-yy"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43579584"/>
        <c:crosses val="autoZero"/>
        <c:auto val="1"/>
        <c:lblOffset val="100"/>
        <c:baseTimeUnit val="months"/>
      </c:dateAx>
      <c:valAx>
        <c:axId val="14357958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237132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GMG Incidents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Data!$C$80</c:f>
              <c:strCache>
                <c:ptCount val="1"/>
                <c:pt idx="0">
                  <c:v>GMG INCs</c:v>
                </c:pt>
              </c:strCache>
            </c:strRef>
          </c:tx>
          <c:spPr>
            <a:ln w="34925" cap="rnd">
              <a:solidFill>
                <a:schemeClr val="accent6"/>
              </a:solidFill>
              <a:round/>
            </a:ln>
            <a:effectLst>
              <a:outerShdw blurRad="40000" dist="23000" dir="5400000" rotWithShape="0">
                <a:srgbClr val="000000">
                  <a:alpha val="35000"/>
                </a:srgbClr>
              </a:outerShdw>
            </a:effectLst>
          </c:spPr>
          <c:marker>
            <c:symbol val="none"/>
          </c:marker>
          <c:cat>
            <c:numRef>
              <c:f>Data!$B$81:$B$96</c:f>
              <c:numCache>
                <c:formatCode>mmm\-yy</c:formatCode>
                <c:ptCount val="16"/>
                <c:pt idx="0">
                  <c:v>44682</c:v>
                </c:pt>
                <c:pt idx="1">
                  <c:v>44713</c:v>
                </c:pt>
                <c:pt idx="2">
                  <c:v>44743</c:v>
                </c:pt>
                <c:pt idx="3">
                  <c:v>44774</c:v>
                </c:pt>
                <c:pt idx="4">
                  <c:v>44805</c:v>
                </c:pt>
                <c:pt idx="5">
                  <c:v>44835</c:v>
                </c:pt>
                <c:pt idx="6">
                  <c:v>44866</c:v>
                </c:pt>
                <c:pt idx="7">
                  <c:v>44896</c:v>
                </c:pt>
                <c:pt idx="8">
                  <c:v>44927</c:v>
                </c:pt>
                <c:pt idx="9">
                  <c:v>44958</c:v>
                </c:pt>
                <c:pt idx="10">
                  <c:v>44986</c:v>
                </c:pt>
                <c:pt idx="11">
                  <c:v>45017</c:v>
                </c:pt>
                <c:pt idx="12">
                  <c:v>45047</c:v>
                </c:pt>
                <c:pt idx="13">
                  <c:v>45078</c:v>
                </c:pt>
                <c:pt idx="14">
                  <c:v>45108</c:v>
                </c:pt>
                <c:pt idx="15">
                  <c:v>45139</c:v>
                </c:pt>
              </c:numCache>
            </c:numRef>
          </c:cat>
          <c:val>
            <c:numRef>
              <c:f>Data!$C$81:$C$96</c:f>
              <c:numCache>
                <c:formatCode>General</c:formatCode>
                <c:ptCount val="16"/>
                <c:pt idx="0">
                  <c:v>403</c:v>
                </c:pt>
                <c:pt idx="1">
                  <c:v>431</c:v>
                </c:pt>
                <c:pt idx="2">
                  <c:v>289</c:v>
                </c:pt>
                <c:pt idx="3">
                  <c:v>380</c:v>
                </c:pt>
                <c:pt idx="4">
                  <c:v>441</c:v>
                </c:pt>
                <c:pt idx="5">
                  <c:v>334</c:v>
                </c:pt>
                <c:pt idx="6">
                  <c:v>252</c:v>
                </c:pt>
                <c:pt idx="7">
                  <c:v>223</c:v>
                </c:pt>
                <c:pt idx="8">
                  <c:v>230</c:v>
                </c:pt>
                <c:pt idx="9">
                  <c:v>181</c:v>
                </c:pt>
                <c:pt idx="10">
                  <c:v>383</c:v>
                </c:pt>
                <c:pt idx="11">
                  <c:v>331</c:v>
                </c:pt>
                <c:pt idx="12">
                  <c:v>339</c:v>
                </c:pt>
                <c:pt idx="13">
                  <c:v>258</c:v>
                </c:pt>
                <c:pt idx="14">
                  <c:v>196</c:v>
                </c:pt>
                <c:pt idx="15">
                  <c:v>174</c:v>
                </c:pt>
              </c:numCache>
            </c:numRef>
          </c:val>
          <c:smooth val="0"/>
          <c:extLst>
            <c:ext xmlns:c16="http://schemas.microsoft.com/office/drawing/2014/chart" uri="{C3380CC4-5D6E-409C-BE32-E72D297353CC}">
              <c16:uniqueId val="{00000000-713C-4B65-9754-3C88A754BEB4}"/>
            </c:ext>
          </c:extLst>
        </c:ser>
        <c:dLbls>
          <c:showLegendKey val="0"/>
          <c:showVal val="0"/>
          <c:showCatName val="0"/>
          <c:showSerName val="0"/>
          <c:showPercent val="0"/>
          <c:showBubbleSize val="0"/>
        </c:dLbls>
        <c:smooth val="0"/>
        <c:axId val="81385855"/>
        <c:axId val="211790160"/>
      </c:lineChart>
      <c:dateAx>
        <c:axId val="81385855"/>
        <c:scaling>
          <c:orientation val="minMax"/>
        </c:scaling>
        <c:delete val="0"/>
        <c:axPos val="b"/>
        <c:numFmt formatCode="mmm\-yy" sourceLinked="1"/>
        <c:majorTickMark val="out"/>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211790160"/>
        <c:crosses val="autoZero"/>
        <c:auto val="1"/>
        <c:lblOffset val="100"/>
        <c:baseTimeUnit val="months"/>
      </c:dateAx>
      <c:valAx>
        <c:axId val="21179016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1385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WOLF Alerts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spPr>
            <a:ln w="22225" cap="rnd">
              <a:solidFill>
                <a:schemeClr val="accent3"/>
              </a:solidFill>
            </a:ln>
            <a:effectLst>
              <a:glow rad="139700">
                <a:schemeClr val="accent3">
                  <a:satMod val="175000"/>
                  <a:alpha val="14000"/>
                </a:schemeClr>
              </a:glow>
            </a:effectLst>
          </c:spPr>
          <c:marker>
            <c:symbol val="none"/>
          </c:marker>
          <c:cat>
            <c:strRef>
              <c:f>Sheet1!$D$4:$D$6</c:f>
              <c:strCache>
                <c:ptCount val="3"/>
                <c:pt idx="0">
                  <c:v>June</c:v>
                </c:pt>
                <c:pt idx="1">
                  <c:v>July</c:v>
                </c:pt>
                <c:pt idx="2">
                  <c:v>August</c:v>
                </c:pt>
              </c:strCache>
            </c:strRef>
          </c:cat>
          <c:val>
            <c:numRef>
              <c:f>Sheet1!$E$4:$E$6</c:f>
              <c:numCache>
                <c:formatCode>General</c:formatCode>
                <c:ptCount val="3"/>
                <c:pt idx="0">
                  <c:v>120</c:v>
                </c:pt>
                <c:pt idx="1">
                  <c:v>155</c:v>
                </c:pt>
                <c:pt idx="2">
                  <c:v>657</c:v>
                </c:pt>
              </c:numCache>
            </c:numRef>
          </c:val>
          <c:smooth val="0"/>
          <c:extLst>
            <c:ext xmlns:c16="http://schemas.microsoft.com/office/drawing/2014/chart" uri="{C3380CC4-5D6E-409C-BE32-E72D297353CC}">
              <c16:uniqueId val="{00000000-DEB5-438E-A081-6DE86571FD36}"/>
            </c:ext>
          </c:extLst>
        </c:ser>
        <c:dLbls>
          <c:showLegendKey val="0"/>
          <c:showVal val="0"/>
          <c:showCatName val="0"/>
          <c:showSerName val="0"/>
          <c:showPercent val="0"/>
          <c:showBubbleSize val="0"/>
        </c:dLbls>
        <c:smooth val="0"/>
        <c:axId val="762981488"/>
        <c:axId val="818210128"/>
      </c:lineChart>
      <c:catAx>
        <c:axId val="7629814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18210128"/>
        <c:crosses val="autoZero"/>
        <c:auto val="1"/>
        <c:lblAlgn val="ctr"/>
        <c:lblOffset val="100"/>
        <c:noMultiLvlLbl val="0"/>
      </c:catAx>
      <c:valAx>
        <c:axId val="8182101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762981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GPE Alert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spPr>
            <a:ln w="34925" cap="rnd">
              <a:solidFill>
                <a:schemeClr val="accent2"/>
              </a:solidFill>
              <a:round/>
            </a:ln>
            <a:effectLst>
              <a:outerShdw blurRad="57150" dist="19050" dir="5400000" algn="ctr" rotWithShape="0">
                <a:srgbClr val="000000">
                  <a:alpha val="63000"/>
                </a:srgbClr>
              </a:outerShdw>
            </a:effectLst>
          </c:spPr>
          <c:marker>
            <c:symbol val="none"/>
          </c:marker>
          <c:cat>
            <c:strRef>
              <c:f>Sheet1!$D$5:$D$7</c:f>
              <c:strCache>
                <c:ptCount val="3"/>
                <c:pt idx="0">
                  <c:v>June</c:v>
                </c:pt>
                <c:pt idx="1">
                  <c:v>July</c:v>
                </c:pt>
                <c:pt idx="2">
                  <c:v>August</c:v>
                </c:pt>
              </c:strCache>
            </c:strRef>
          </c:cat>
          <c:val>
            <c:numRef>
              <c:f>Sheet1!$E$5:$E$7</c:f>
              <c:numCache>
                <c:formatCode>General</c:formatCode>
                <c:ptCount val="3"/>
                <c:pt idx="0">
                  <c:v>5093</c:v>
                </c:pt>
                <c:pt idx="1">
                  <c:v>9449</c:v>
                </c:pt>
                <c:pt idx="2">
                  <c:v>11605</c:v>
                </c:pt>
              </c:numCache>
            </c:numRef>
          </c:val>
          <c:smooth val="0"/>
          <c:extLst>
            <c:ext xmlns:c16="http://schemas.microsoft.com/office/drawing/2014/chart" uri="{C3380CC4-5D6E-409C-BE32-E72D297353CC}">
              <c16:uniqueId val="{00000000-568F-4026-B91E-356AF2AA9FC5}"/>
            </c:ext>
          </c:extLst>
        </c:ser>
        <c:dLbls>
          <c:showLegendKey val="0"/>
          <c:showVal val="0"/>
          <c:showCatName val="0"/>
          <c:showSerName val="0"/>
          <c:showPercent val="0"/>
          <c:showBubbleSize val="0"/>
        </c:dLbls>
        <c:smooth val="0"/>
        <c:axId val="762987984"/>
        <c:axId val="66311184"/>
      </c:lineChart>
      <c:catAx>
        <c:axId val="762987984"/>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6311184"/>
        <c:crosses val="autoZero"/>
        <c:auto val="1"/>
        <c:lblAlgn val="ctr"/>
        <c:lblOffset val="100"/>
        <c:noMultiLvlLbl val="0"/>
      </c:catAx>
      <c:valAx>
        <c:axId val="663111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629879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GMG Alerts</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spPr>
            <a:ln w="22225" cap="rnd">
              <a:solidFill>
                <a:schemeClr val="accent6"/>
              </a:solidFill>
            </a:ln>
            <a:effectLst>
              <a:glow rad="139700">
                <a:schemeClr val="accent6">
                  <a:satMod val="175000"/>
                  <a:alpha val="14000"/>
                </a:schemeClr>
              </a:glow>
            </a:effectLst>
          </c:spPr>
          <c:marker>
            <c:symbol val="none"/>
          </c:marker>
          <c:cat>
            <c:strRef>
              <c:f>Sheet1!$E$4:$E$6</c:f>
              <c:strCache>
                <c:ptCount val="3"/>
                <c:pt idx="0">
                  <c:v>June</c:v>
                </c:pt>
                <c:pt idx="1">
                  <c:v>July</c:v>
                </c:pt>
                <c:pt idx="2">
                  <c:v>August</c:v>
                </c:pt>
              </c:strCache>
            </c:strRef>
          </c:cat>
          <c:val>
            <c:numRef>
              <c:f>Sheet1!$F$4:$F$6</c:f>
              <c:numCache>
                <c:formatCode>General</c:formatCode>
                <c:ptCount val="3"/>
                <c:pt idx="0">
                  <c:v>1695</c:v>
                </c:pt>
                <c:pt idx="1">
                  <c:v>423</c:v>
                </c:pt>
                <c:pt idx="2">
                  <c:v>1824</c:v>
                </c:pt>
              </c:numCache>
            </c:numRef>
          </c:val>
          <c:smooth val="0"/>
          <c:extLst>
            <c:ext xmlns:c16="http://schemas.microsoft.com/office/drawing/2014/chart" uri="{C3380CC4-5D6E-409C-BE32-E72D297353CC}">
              <c16:uniqueId val="{00000000-7458-4A5C-92BF-6F3C69DE3416}"/>
            </c:ext>
          </c:extLst>
        </c:ser>
        <c:dLbls>
          <c:showLegendKey val="0"/>
          <c:showVal val="0"/>
          <c:showCatName val="0"/>
          <c:showSerName val="0"/>
          <c:showPercent val="0"/>
          <c:showBubbleSize val="0"/>
        </c:dLbls>
        <c:smooth val="0"/>
        <c:axId val="1936448288"/>
        <c:axId val="1344073040"/>
      </c:lineChart>
      <c:catAx>
        <c:axId val="193644828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344073040"/>
        <c:crosses val="autoZero"/>
        <c:auto val="1"/>
        <c:lblAlgn val="ctr"/>
        <c:lblOffset val="100"/>
        <c:noMultiLvlLbl val="0"/>
      </c:catAx>
      <c:valAx>
        <c:axId val="134407304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36448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6">
  <a:schemeClr val="accent3"/>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E0068-69E5-41B5-96BF-8ED8E60E20BC}" type="datetimeFigureOut">
              <a:rPr lang="en-US" smtClean="0"/>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29ECBF-6B0D-46B4-8A52-7BDD3EDB35A5}" type="slidenum">
              <a:rPr lang="en-US" smtClean="0"/>
              <a:t>‹#›</a:t>
            </a:fld>
            <a:endParaRPr lang="en-US"/>
          </a:p>
        </p:txBody>
      </p:sp>
    </p:spTree>
    <p:extLst>
      <p:ext uri="{BB962C8B-B14F-4D97-AF65-F5344CB8AC3E}">
        <p14:creationId xmlns:p14="http://schemas.microsoft.com/office/powerpoint/2010/main" val="641043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10000"/>
              </a:lnSpc>
              <a:spcBef>
                <a:spcPts val="600"/>
              </a:spcBef>
              <a:spcAft>
                <a:spcPts val="0"/>
              </a:spcAft>
              <a:buClrTx/>
              <a:buSzTx/>
              <a:buFontTx/>
              <a:buNone/>
              <a:tabLst/>
              <a:defRPr/>
            </a:pPr>
            <a:fld id="{2081FCD0-0B3F-4662-A1E4-AB7FCE2F39E0}" type="slidenum">
              <a:rPr kumimoji="0" lang="en-US" sz="1200" b="0" i="0" u="none" strike="noStrike" kern="1200" cap="none" spc="0" normalizeH="0" baseline="0" noProof="0" smtClean="0">
                <a:ln>
                  <a:noFill/>
                </a:ln>
                <a:solidFill>
                  <a:srgbClr val="404040"/>
                </a:solidFill>
                <a:effectLst/>
                <a:uLnTx/>
                <a:uFillTx/>
                <a:latin typeface="Roboto" panose="02000000000000000000" pitchFamily="2" charset="0"/>
                <a:ea typeface="+mn-ea"/>
                <a:cs typeface="Arial" panose="020B0604020202020204" pitchFamily="34" charset="0"/>
              </a:rPr>
              <a:pPr marL="0" marR="0" lvl="0" indent="0" algn="r" defTabSz="914400" rtl="0" eaLnBrk="1" fontAlgn="auto" latinLnBrk="0" hangingPunct="1">
                <a:lnSpc>
                  <a:spcPct val="110000"/>
                </a:lnSpc>
                <a:spcBef>
                  <a:spcPts val="600"/>
                </a:spcBef>
                <a:spcAft>
                  <a:spcPts val="0"/>
                </a:spcAft>
                <a:buClrTx/>
                <a:buSzTx/>
                <a:buFontTx/>
                <a:buNone/>
                <a:tabLst/>
                <a:defRPr/>
              </a:pPr>
              <a:t>1</a:t>
            </a:fld>
            <a:endParaRPr kumimoji="0" lang="en-US" sz="1200" b="0" i="0" u="none" strike="noStrike" kern="1200" cap="none" spc="0" normalizeH="0" baseline="0" noProof="0">
              <a:ln>
                <a:noFill/>
              </a:ln>
              <a:solidFill>
                <a:srgbClr val="404040"/>
              </a:solidFill>
              <a:effectLst/>
              <a:uLnTx/>
              <a:uFillTx/>
              <a:latin typeface="Roboto" panose="02000000000000000000" pitchFamily="2" charset="0"/>
              <a:ea typeface="+mn-ea"/>
              <a:cs typeface="Arial" panose="020B0604020202020204" pitchFamily="34" charset="0"/>
            </a:endParaRPr>
          </a:p>
        </p:txBody>
      </p:sp>
    </p:spTree>
    <p:extLst>
      <p:ext uri="{BB962C8B-B14F-4D97-AF65-F5344CB8AC3E}">
        <p14:creationId xmlns:p14="http://schemas.microsoft.com/office/powerpoint/2010/main" val="3614601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AD092-C05F-3315-AC9B-2259CE1223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D87586-7226-5FF7-E5AF-60E8A2645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1C73B-C07C-C079-C10B-E79976DDD1BB}"/>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5" name="Footer Placeholder 4">
            <a:extLst>
              <a:ext uri="{FF2B5EF4-FFF2-40B4-BE49-F238E27FC236}">
                <a16:creationId xmlns:a16="http://schemas.microsoft.com/office/drawing/2014/main" id="{E38FCE5C-F87D-6FA7-C61C-782CA3F41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A5D0F-81F6-965F-DA3D-EF49D542C945}"/>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440094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DDF8-6BDE-3166-E2B9-DE6F664C94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14A867-23EE-2EC0-E451-033177E02D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98DE73-FA52-5FFA-A34A-65BB01C595D5}"/>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5" name="Footer Placeholder 4">
            <a:extLst>
              <a:ext uri="{FF2B5EF4-FFF2-40B4-BE49-F238E27FC236}">
                <a16:creationId xmlns:a16="http://schemas.microsoft.com/office/drawing/2014/main" id="{BFEDA695-3379-963E-62B8-1D09CDDAF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A9875-984F-8A78-8DBA-5EBE57FE3194}"/>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57696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092202-0648-B4A4-2254-8660A771A5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31AA51-7031-6BC8-B555-759D62A71C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D5CC38-969B-038C-8089-15E559EC9F5B}"/>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5" name="Footer Placeholder 4">
            <a:extLst>
              <a:ext uri="{FF2B5EF4-FFF2-40B4-BE49-F238E27FC236}">
                <a16:creationId xmlns:a16="http://schemas.microsoft.com/office/drawing/2014/main" id="{6A949DA9-C844-6D71-4D2E-85BAFC58E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194BC-4CE1-B053-F59F-FEC3D3525F91}"/>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2191902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A_Cover_Full Image, Full Innovation Curve">
    <p:bg>
      <p:bgPr>
        <a:solidFill>
          <a:schemeClr val="accent1"/>
        </a:solidFill>
        <a:effectLst/>
      </p:bgPr>
    </p:bg>
    <p:spTree>
      <p:nvGrpSpPr>
        <p:cNvPr id="1" name=""/>
        <p:cNvGrpSpPr/>
        <p:nvPr/>
      </p:nvGrpSpPr>
      <p:grpSpPr>
        <a:xfrm>
          <a:off x="0" y="0"/>
          <a:ext cx="0" cy="0"/>
          <a:chOff x="0" y="0"/>
          <a:chExt cx="0" cy="0"/>
        </a:xfrm>
      </p:grpSpPr>
      <p:sp>
        <p:nvSpPr>
          <p:cNvPr id="6" name="Smart Navy SemiTrans Overlay">
            <a:extLst>
              <a:ext uri="{FF2B5EF4-FFF2-40B4-BE49-F238E27FC236}">
                <a16:creationId xmlns:a16="http://schemas.microsoft.com/office/drawing/2014/main" id="{39BA9756-44A4-AC93-1405-84B020B6F46B}"/>
              </a:ext>
            </a:extLst>
          </p:cNvPr>
          <p:cNvSpPr>
            <a:spLocks noGrp="1"/>
          </p:cNvSpPr>
          <p:nvPr>
            <p:ph type="body" sz="quarter" idx="16" hasCustomPrompt="1"/>
          </p:nvPr>
        </p:nvSpPr>
        <p:spPr>
          <a:xfrm>
            <a:off x="0" y="0"/>
            <a:ext cx="12192000" cy="6857999"/>
          </a:xfrm>
          <a:prstGeom prst="rect">
            <a:avLst/>
          </a:prstGeom>
          <a:solidFill>
            <a:srgbClr val="050D24">
              <a:alpha val="57647"/>
            </a:srgbClr>
          </a:solidFill>
        </p:spPr>
        <p:txBody>
          <a:bodyPr/>
          <a:lstStyle>
            <a:lvl1pPr>
              <a:defRPr>
                <a:solidFill>
                  <a:schemeClr val="bg1"/>
                </a:solidFill>
              </a:defRPr>
            </a:lvl1pPr>
            <a:lvl2pPr marL="0" indent="0">
              <a:buNone/>
              <a:defRPr>
                <a:noFill/>
              </a:defRPr>
            </a:lvl2pPr>
            <a:lvl3pPr marL="216000" indent="0">
              <a:buFont typeface="Arial" panose="020B0604020202020204" pitchFamily="34" charset="0"/>
              <a:buNone/>
              <a:defRPr>
                <a:noFill/>
              </a:defRPr>
            </a:lvl3pPr>
            <a:lvl4pPr>
              <a:defRPr>
                <a:noFill/>
              </a:defRPr>
            </a:lvl4pPr>
            <a:lvl5pPr>
              <a:defRPr>
                <a:noFill/>
              </a:defRPr>
            </a:lvl5pPr>
          </a:lstStyle>
          <a:p>
            <a:pPr lvl="2"/>
            <a:r>
              <a:rPr lang="en-US" noProof="0"/>
              <a:t> </a:t>
            </a:r>
          </a:p>
        </p:txBody>
      </p:sp>
      <p:sp>
        <p:nvSpPr>
          <p:cNvPr id="8" name="Footer Placeholder 4">
            <a:extLst>
              <a:ext uri="{FF2B5EF4-FFF2-40B4-BE49-F238E27FC236}">
                <a16:creationId xmlns:a16="http://schemas.microsoft.com/office/drawing/2014/main" id="{5E9A5FE8-62E3-0D2E-834A-D1F1B8269B75}"/>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1000">
                <a:solidFill>
                  <a:schemeClr val="bg1"/>
                </a:solidFill>
              </a:defRPr>
            </a:lvl1pPr>
          </a:lstStyle>
          <a:p>
            <a:r>
              <a:rPr lang="pt-BR" noProof="0"/>
              <a:t>© 2023 NTT DATA Americas, Inc.</a:t>
            </a:r>
            <a:endParaRPr lang="en-US" noProof="0"/>
          </a:p>
        </p:txBody>
      </p:sp>
      <p:sp>
        <p:nvSpPr>
          <p:cNvPr id="3" name="Innovation Curve">
            <a:extLst>
              <a:ext uri="{FF2B5EF4-FFF2-40B4-BE49-F238E27FC236}">
                <a16:creationId xmlns:a16="http://schemas.microsoft.com/office/drawing/2014/main" id="{18332D96-F8AA-AD1E-863A-6EA58DA26D4A}"/>
              </a:ext>
            </a:extLst>
          </p:cNvPr>
          <p:cNvSpPr>
            <a:spLocks noGrp="1"/>
          </p:cNvSpPr>
          <p:nvPr>
            <p:ph type="body" sz="quarter" idx="21" hasCustomPrompt="1"/>
          </p:nvPr>
        </p:nvSpPr>
        <p:spPr>
          <a:xfrm>
            <a:off x="5376672" y="0"/>
            <a:ext cx="6835842" cy="6858000"/>
          </a:xfrm>
          <a:blipFill>
            <a:blip r:embed="rId2"/>
            <a:stretch>
              <a:fillRect/>
            </a:stretch>
          </a:blipFill>
        </p:spPr>
        <p:txBody>
          <a:bodyPr/>
          <a:lstStyle>
            <a:lvl1pPr>
              <a:defRPr sz="200"/>
            </a:lvl1pPr>
          </a:lstStyle>
          <a:p>
            <a:pPr lvl="0"/>
            <a:r>
              <a:rPr lang="de-DE"/>
              <a:t>.</a:t>
            </a:r>
          </a:p>
        </p:txBody>
      </p:sp>
      <p:sp>
        <p:nvSpPr>
          <p:cNvPr id="7" name="Cover Photo Placeholder">
            <a:extLst>
              <a:ext uri="{FF2B5EF4-FFF2-40B4-BE49-F238E27FC236}">
                <a16:creationId xmlns:a16="http://schemas.microsoft.com/office/drawing/2014/main" id="{47AACDBA-727E-B7AC-B9F8-A809F3406830}"/>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60241"/>
          </a:xfrm>
          <a:prstGeom prst="rect">
            <a:avLst/>
          </a:prstGeom>
          <a:noFill/>
        </p:spPr>
        <p:txBody>
          <a:bodyPr tIns="2743200" bIns="0" anchor="ctr"/>
          <a:lstStyle>
            <a:lvl1pPr marL="0" indent="0" algn="ctr">
              <a:buFontTx/>
              <a:buNone/>
              <a:defRPr sz="2400">
                <a:solidFill>
                  <a:srgbClr val="FF7A00"/>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noProof="0"/>
              <a:t>Click to add image. Then Reorder: Send to back</a:t>
            </a:r>
          </a:p>
        </p:txBody>
      </p:sp>
      <p:sp>
        <p:nvSpPr>
          <p:cNvPr id="2" name="Info box">
            <a:extLst>
              <a:ext uri="{FF2B5EF4-FFF2-40B4-BE49-F238E27FC236}">
                <a16:creationId xmlns:a16="http://schemas.microsoft.com/office/drawing/2014/main" id="{CDC6CD3E-31EA-EA2F-BE3B-37D4E6526A11}"/>
              </a:ext>
            </a:extLst>
          </p:cNvPr>
          <p:cNvSpPr>
            <a:spLocks noGrp="1"/>
          </p:cNvSpPr>
          <p:nvPr>
            <p:ph sz="quarter" idx="18" hasCustomPrompt="1"/>
          </p:nvPr>
        </p:nvSpPr>
        <p:spPr>
          <a:xfrm>
            <a:off x="10101235" y="333376"/>
            <a:ext cx="1884045" cy="395869"/>
          </a:xfrm>
          <a:prstGeom prst="rect">
            <a:avLst/>
          </a:prstGeom>
          <a:ln>
            <a:noFill/>
          </a:ln>
        </p:spPr>
        <p:txBody>
          <a:bodyPr wrap="square" lIns="36000" tIns="36000" rIns="36000" bIns="36000">
            <a:spAutoFit/>
          </a:bodyPr>
          <a:lstStyle>
            <a:lvl1pPr>
              <a:lnSpc>
                <a:spcPct val="100000"/>
              </a:lnSpc>
              <a:spcBef>
                <a:spcPts val="0"/>
              </a:spcBef>
              <a:spcAft>
                <a:spcPts val="0"/>
              </a:spcAft>
              <a:defRPr sz="700">
                <a:solidFill>
                  <a:schemeClr val="accent6">
                    <a:lumMod val="40000"/>
                    <a:lumOff val="60000"/>
                  </a:schemeClr>
                </a:solidFill>
              </a:defRPr>
            </a:lvl1pPr>
          </a:lstStyle>
          <a:p>
            <a:pPr lvl="0"/>
            <a:r>
              <a:rPr lang="en-US" noProof="0"/>
              <a:t>Information Type:</a:t>
            </a:r>
            <a:br>
              <a:rPr lang="en-US" noProof="0"/>
            </a:br>
            <a:r>
              <a:rPr lang="en-US" noProof="0"/>
              <a:t>Company:  </a:t>
            </a:r>
            <a:br>
              <a:rPr lang="en-US" noProof="0"/>
            </a:br>
            <a:r>
              <a:rPr lang="en-US" noProof="0"/>
              <a:t>Information Owner:</a:t>
            </a:r>
          </a:p>
        </p:txBody>
      </p:sp>
      <p:sp>
        <p:nvSpPr>
          <p:cNvPr id="4" name="Date Placeholder 3">
            <a:extLst>
              <a:ext uri="{FF2B5EF4-FFF2-40B4-BE49-F238E27FC236}">
                <a16:creationId xmlns:a16="http://schemas.microsoft.com/office/drawing/2014/main" id="{C81BBD22-02FF-5EAB-ABA3-3C0BB396027D}"/>
              </a:ext>
            </a:extLst>
          </p:cNvPr>
          <p:cNvSpPr>
            <a:spLocks noGrp="1"/>
          </p:cNvSpPr>
          <p:nvPr>
            <p:ph type="dt" sz="half" idx="2"/>
          </p:nvPr>
        </p:nvSpPr>
        <p:spPr bwMode="gray">
          <a:xfrm>
            <a:off x="10898505" y="6563358"/>
            <a:ext cx="922020" cy="88901"/>
          </a:xfrm>
          <a:prstGeom prst="rect">
            <a:avLst/>
          </a:prstGeom>
          <a:ln>
            <a:noFill/>
          </a:ln>
        </p:spPr>
        <p:txBody>
          <a:bodyPr vert="horz" lIns="0" tIns="0" rIns="0" bIns="0" rtlCol="0" anchor="ctr">
            <a:noAutofit/>
          </a:bodyPr>
          <a:lstStyle>
            <a:lvl1pPr algn="r">
              <a:lnSpc>
                <a:spcPct val="100000"/>
              </a:lnSpc>
              <a:defRPr sz="1000">
                <a:solidFill>
                  <a:schemeClr val="bg1"/>
                </a:solidFill>
              </a:defRPr>
            </a:lvl1pPr>
          </a:lstStyle>
          <a:p>
            <a:r>
              <a:rPr lang="en-DE"/>
              <a:t>Date</a:t>
            </a:r>
            <a:endParaRPr lang="en-US"/>
          </a:p>
        </p:txBody>
      </p:sp>
      <p:sp>
        <p:nvSpPr>
          <p:cNvPr id="18" name="Title 1">
            <a:extLst>
              <a:ext uri="{FF2B5EF4-FFF2-40B4-BE49-F238E27FC236}">
                <a16:creationId xmlns:a16="http://schemas.microsoft.com/office/drawing/2014/main" id="{6566C0A6-4FFE-882A-7F2D-B9B9A23AB5FB}"/>
              </a:ext>
            </a:extLst>
          </p:cNvPr>
          <p:cNvSpPr>
            <a:spLocks noGrp="1"/>
          </p:cNvSpPr>
          <p:nvPr>
            <p:ph type="ctrTitle" hasCustomPrompt="1"/>
          </p:nvPr>
        </p:nvSpPr>
        <p:spPr bwMode="gray">
          <a:xfrm>
            <a:off x="380048" y="2438400"/>
            <a:ext cx="4793932" cy="1371600"/>
          </a:xfrm>
        </p:spPr>
        <p:txBody>
          <a:bodyPr vert="horz" lIns="0" tIns="45720" rIns="0" bIns="45720" rtlCol="0" anchor="b">
            <a:noAutofit/>
          </a:bodyPr>
          <a:lstStyle>
            <a:lvl1pPr>
              <a:defRPr lang="en-GB" sz="4400" b="0" i="0" dirty="0">
                <a:solidFill>
                  <a:srgbClr val="F8F8F8"/>
                </a:solidFill>
                <a:latin typeface="+mj-lt"/>
                <a:cs typeface="Times New Roman" panose="02020603050405020304" pitchFamily="18" charset="0"/>
              </a:defRPr>
            </a:lvl1pPr>
          </a:lstStyle>
          <a:p>
            <a:pPr lvl="0">
              <a:lnSpc>
                <a:spcPct val="100000"/>
              </a:lnSpc>
            </a:pPr>
            <a:r>
              <a:rPr lang="en-US" noProof="0"/>
              <a:t>Click to edit Master title Style</a:t>
            </a:r>
          </a:p>
        </p:txBody>
      </p:sp>
      <p:sp>
        <p:nvSpPr>
          <p:cNvPr id="19" name="Subtitle 2">
            <a:extLst>
              <a:ext uri="{FF2B5EF4-FFF2-40B4-BE49-F238E27FC236}">
                <a16:creationId xmlns:a16="http://schemas.microsoft.com/office/drawing/2014/main" id="{4FACCEEE-5469-CC54-C90B-C9C1BF3F2B90}"/>
              </a:ext>
            </a:extLst>
          </p:cNvPr>
          <p:cNvSpPr>
            <a:spLocks noGrp="1"/>
          </p:cNvSpPr>
          <p:nvPr>
            <p:ph type="subTitle" idx="1" hasCustomPrompt="1"/>
          </p:nvPr>
        </p:nvSpPr>
        <p:spPr bwMode="gray">
          <a:xfrm>
            <a:off x="380048" y="3810000"/>
            <a:ext cx="4793932" cy="353943"/>
          </a:xfrm>
          <a:prstGeom prst="rect">
            <a:avLst/>
          </a:prstGeom>
        </p:spPr>
        <p:txBody>
          <a:bodyPr wrap="square" lIns="0" tIns="45720" rIns="0">
            <a:spAutoFit/>
          </a:bodyPr>
          <a:lstStyle>
            <a:lvl1pPr>
              <a:spcBef>
                <a:spcPts val="0"/>
              </a:spcBef>
              <a:spcAft>
                <a:spcPts val="0"/>
              </a:spcAft>
              <a:defRPr lang="en-GB" sz="2000" b="0" i="0" dirty="0">
                <a:solidFill>
                  <a:srgbClr val="F8F8F8"/>
                </a:solidFill>
                <a:latin typeface="+mn-lt"/>
                <a:cs typeface="Arial" panose="020B0604020202020204" pitchFamily="34" charset="0"/>
              </a:defRPr>
            </a:lvl1pPr>
          </a:lstStyle>
          <a:p>
            <a:pPr lvl="0">
              <a:lnSpc>
                <a:spcPct val="100000"/>
              </a:lnSpc>
              <a:spcBef>
                <a:spcPts val="1000"/>
              </a:spcBef>
              <a:buFont typeface="Arial" panose="020B0604020202020204" pitchFamily="34" charset="0"/>
            </a:pPr>
            <a:r>
              <a:rPr lang="en-US" noProof="0"/>
              <a:t>Click to edit Master subtitle style</a:t>
            </a:r>
          </a:p>
        </p:txBody>
      </p:sp>
      <p:sp>
        <p:nvSpPr>
          <p:cNvPr id="13" name="NTT DATA Global Logo" descr="NTT DATA Global Logo">
            <a:extLst>
              <a:ext uri="{FF2B5EF4-FFF2-40B4-BE49-F238E27FC236}">
                <a16:creationId xmlns:a16="http://schemas.microsoft.com/office/drawing/2014/main" id="{A6808F4F-EA69-F71A-723C-E607F8187929}"/>
              </a:ext>
            </a:extLst>
          </p:cNvPr>
          <p:cNvSpPr>
            <a:spLocks noGrp="1"/>
          </p:cNvSpPr>
          <p:nvPr>
            <p:ph type="body" sz="quarter" idx="15" hasCustomPrompt="1"/>
          </p:nvPr>
        </p:nvSpPr>
        <p:spPr bwMode="gray">
          <a:xfrm>
            <a:off x="371475" y="320040"/>
            <a:ext cx="1959724" cy="400077"/>
          </a:xfrm>
          <a:prstGeom prst="rect">
            <a:avLst/>
          </a:prstGeom>
          <a:blipFill dpi="0" rotWithShape="1">
            <a:blip r:embed="rId3"/>
            <a:srcRect/>
            <a:stretch>
              <a:fillRect/>
            </a:stretch>
          </a:blipFill>
        </p:spPr>
        <p:txBody>
          <a:bodyPr wrap="none" lIns="0" tIns="0" rIns="0" bIns="0"/>
          <a:lstStyle>
            <a:lvl1pPr>
              <a:defRPr sz="200">
                <a:solidFill>
                  <a:schemeClr val="accent2"/>
                </a:solidFill>
              </a:defRPr>
            </a:lvl1pPr>
            <a:lvl2pPr>
              <a:defRPr>
                <a:noFill/>
              </a:defRPr>
            </a:lvl2pPr>
            <a:lvl3pPr>
              <a:defRPr>
                <a:noFill/>
              </a:defRPr>
            </a:lvl3pPr>
            <a:lvl4pPr>
              <a:defRPr>
                <a:noFill/>
              </a:defRPr>
            </a:lvl4pPr>
            <a:lvl5pPr>
              <a:defRPr>
                <a:noFill/>
              </a:defRPr>
            </a:lvl5pPr>
          </a:lstStyle>
          <a:p>
            <a:pPr lvl="0"/>
            <a:r>
              <a:rPr lang="en-US"/>
              <a:t> </a:t>
            </a:r>
          </a:p>
        </p:txBody>
      </p:sp>
    </p:spTree>
    <p:extLst>
      <p:ext uri="{BB962C8B-B14F-4D97-AF65-F5344CB8AC3E}">
        <p14:creationId xmlns:p14="http://schemas.microsoft.com/office/powerpoint/2010/main" val="2362266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026950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342479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4209643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6" name="Content Placeholder 2"/>
          <p:cNvSpPr>
            <a:spLocks noGrp="1"/>
          </p:cNvSpPr>
          <p:nvPr>
            <p:ph idx="1"/>
          </p:nvPr>
        </p:nvSpPr>
        <p:spPr>
          <a:xfrm>
            <a:off x="609441" y="1600200"/>
            <a:ext cx="10969943" cy="45720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kumimoji="1" lang="en-US" sz="20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20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29898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113690"/>
            <a:ext cx="2080171" cy="3744310"/>
          </a:xfrm>
          <a:prstGeom prst="rect">
            <a:avLst/>
          </a:prstGeom>
        </p:spPr>
      </p:pic>
      <p:sp>
        <p:nvSpPr>
          <p:cNvPr id="9" name="TextBox 12"/>
          <p:cNvSpPr txBox="1"/>
          <p:nvPr userDrawn="1"/>
        </p:nvSpPr>
        <p:spPr>
          <a:xfrm>
            <a:off x="9906000" y="6597352"/>
            <a:ext cx="2142879" cy="123111"/>
          </a:xfrm>
          <a:prstGeom prst="rect">
            <a:avLst/>
          </a:prstGeom>
          <a:noFill/>
        </p:spPr>
        <p:txBody>
          <a:bodyPr wrap="square" tIns="0" bIns="0">
            <a:spAutoFit/>
          </a:bodyPr>
          <a:lstStyle/>
          <a:p>
            <a:pPr marL="0" marR="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tx1"/>
                </a:solidFill>
                <a:latin typeface="+mn-lt"/>
                <a:ea typeface="HGPGothicE" charset="-128"/>
                <a:cs typeface="Meiryo UI" pitchFamily="50" charset="-128"/>
              </a:rPr>
              <a:t>© 2019 NTT DATA, Inc. All rights reserved.</a:t>
            </a:r>
          </a:p>
        </p:txBody>
      </p:sp>
      <p:grpSp>
        <p:nvGrpSpPr>
          <p:cNvPr id="5" name="Group 4"/>
          <p:cNvGrpSpPr/>
          <p:nvPr userDrawn="1"/>
        </p:nvGrpSpPr>
        <p:grpSpPr>
          <a:xfrm>
            <a:off x="4261573" y="2829464"/>
            <a:ext cx="3686134" cy="1216322"/>
            <a:chOff x="9448800" y="420688"/>
            <a:chExt cx="2362201" cy="779463"/>
          </a:xfrm>
        </p:grpSpPr>
        <p:sp>
          <p:nvSpPr>
            <p:cNvPr id="7" name="Freeform 5"/>
            <p:cNvSpPr>
              <a:spLocks/>
            </p:cNvSpPr>
            <p:nvPr/>
          </p:nvSpPr>
          <p:spPr bwMode="auto">
            <a:xfrm>
              <a:off x="10166350" y="862013"/>
              <a:ext cx="254000" cy="338138"/>
            </a:xfrm>
            <a:custGeom>
              <a:avLst/>
              <a:gdLst>
                <a:gd name="T0" fmla="*/ 35 w 278"/>
                <a:gd name="T1" fmla="*/ 245 h 368"/>
                <a:gd name="T2" fmla="*/ 43 w 278"/>
                <a:gd name="T3" fmla="*/ 290 h 368"/>
                <a:gd name="T4" fmla="*/ 68 w 278"/>
                <a:gd name="T5" fmla="*/ 319 h 368"/>
                <a:gd name="T6" fmla="*/ 105 w 278"/>
                <a:gd name="T7" fmla="*/ 335 h 368"/>
                <a:gd name="T8" fmla="*/ 150 w 278"/>
                <a:gd name="T9" fmla="*/ 340 h 368"/>
                <a:gd name="T10" fmla="*/ 181 w 278"/>
                <a:gd name="T11" fmla="*/ 336 h 368"/>
                <a:gd name="T12" fmla="*/ 211 w 278"/>
                <a:gd name="T13" fmla="*/ 323 h 368"/>
                <a:gd name="T14" fmla="*/ 235 w 278"/>
                <a:gd name="T15" fmla="*/ 301 h 368"/>
                <a:gd name="T16" fmla="*/ 244 w 278"/>
                <a:gd name="T17" fmla="*/ 268 h 368"/>
                <a:gd name="T18" fmla="*/ 237 w 278"/>
                <a:gd name="T19" fmla="*/ 242 h 368"/>
                <a:gd name="T20" fmla="*/ 220 w 278"/>
                <a:gd name="T21" fmla="*/ 224 h 368"/>
                <a:gd name="T22" fmla="*/ 196 w 278"/>
                <a:gd name="T23" fmla="*/ 212 h 368"/>
                <a:gd name="T24" fmla="*/ 171 w 278"/>
                <a:gd name="T25" fmla="*/ 204 h 368"/>
                <a:gd name="T26" fmla="*/ 92 w 278"/>
                <a:gd name="T27" fmla="*/ 185 h 368"/>
                <a:gd name="T28" fmla="*/ 62 w 278"/>
                <a:gd name="T29" fmla="*/ 175 h 368"/>
                <a:gd name="T30" fmla="*/ 37 w 278"/>
                <a:gd name="T31" fmla="*/ 159 h 368"/>
                <a:gd name="T32" fmla="*/ 19 w 278"/>
                <a:gd name="T33" fmla="*/ 135 h 368"/>
                <a:gd name="T34" fmla="*/ 13 w 278"/>
                <a:gd name="T35" fmla="*/ 99 h 368"/>
                <a:gd name="T36" fmla="*/ 18 w 278"/>
                <a:gd name="T37" fmla="*/ 69 h 368"/>
                <a:gd name="T38" fmla="*/ 36 w 278"/>
                <a:gd name="T39" fmla="*/ 37 h 368"/>
                <a:gd name="T40" fmla="*/ 74 w 278"/>
                <a:gd name="T41" fmla="*/ 11 h 368"/>
                <a:gd name="T42" fmla="*/ 135 w 278"/>
                <a:gd name="T43" fmla="*/ 0 h 368"/>
                <a:gd name="T44" fmla="*/ 185 w 278"/>
                <a:gd name="T45" fmla="*/ 7 h 368"/>
                <a:gd name="T46" fmla="*/ 226 w 278"/>
                <a:gd name="T47" fmla="*/ 28 h 368"/>
                <a:gd name="T48" fmla="*/ 255 w 278"/>
                <a:gd name="T49" fmla="*/ 62 h 368"/>
                <a:gd name="T50" fmla="*/ 265 w 278"/>
                <a:gd name="T51" fmla="*/ 110 h 368"/>
                <a:gd name="T52" fmla="*/ 232 w 278"/>
                <a:gd name="T53" fmla="*/ 110 h 368"/>
                <a:gd name="T54" fmla="*/ 223 w 278"/>
                <a:gd name="T55" fmla="*/ 74 h 368"/>
                <a:gd name="T56" fmla="*/ 201 w 278"/>
                <a:gd name="T57" fmla="*/ 49 h 368"/>
                <a:gd name="T58" fmla="*/ 171 w 278"/>
                <a:gd name="T59" fmla="*/ 34 h 368"/>
                <a:gd name="T60" fmla="*/ 135 w 278"/>
                <a:gd name="T61" fmla="*/ 29 h 368"/>
                <a:gd name="T62" fmla="*/ 102 w 278"/>
                <a:gd name="T63" fmla="*/ 32 h 368"/>
                <a:gd name="T64" fmla="*/ 73 w 278"/>
                <a:gd name="T65" fmla="*/ 44 h 368"/>
                <a:gd name="T66" fmla="*/ 54 w 278"/>
                <a:gd name="T67" fmla="*/ 66 h 368"/>
                <a:gd name="T68" fmla="*/ 46 w 278"/>
                <a:gd name="T69" fmla="*/ 99 h 368"/>
                <a:gd name="T70" fmla="*/ 51 w 278"/>
                <a:gd name="T71" fmla="*/ 121 h 368"/>
                <a:gd name="T72" fmla="*/ 62 w 278"/>
                <a:gd name="T73" fmla="*/ 136 h 368"/>
                <a:gd name="T74" fmla="*/ 79 w 278"/>
                <a:gd name="T75" fmla="*/ 146 h 368"/>
                <a:gd name="T76" fmla="*/ 100 w 278"/>
                <a:gd name="T77" fmla="*/ 153 h 368"/>
                <a:gd name="T78" fmla="*/ 186 w 278"/>
                <a:gd name="T79" fmla="*/ 174 h 368"/>
                <a:gd name="T80" fmla="*/ 221 w 278"/>
                <a:gd name="T81" fmla="*/ 186 h 368"/>
                <a:gd name="T82" fmla="*/ 251 w 278"/>
                <a:gd name="T83" fmla="*/ 204 h 368"/>
                <a:gd name="T84" fmla="*/ 270 w 278"/>
                <a:gd name="T85" fmla="*/ 230 h 368"/>
                <a:gd name="T86" fmla="*/ 278 w 278"/>
                <a:gd name="T87" fmla="*/ 267 h 368"/>
                <a:gd name="T88" fmla="*/ 276 w 278"/>
                <a:gd name="T89" fmla="*/ 283 h 368"/>
                <a:gd name="T90" fmla="*/ 270 w 278"/>
                <a:gd name="T91" fmla="*/ 304 h 368"/>
                <a:gd name="T92" fmla="*/ 257 w 278"/>
                <a:gd name="T93" fmla="*/ 327 h 368"/>
                <a:gd name="T94" fmla="*/ 233 w 278"/>
                <a:gd name="T95" fmla="*/ 348 h 368"/>
                <a:gd name="T96" fmla="*/ 196 w 278"/>
                <a:gd name="T97" fmla="*/ 363 h 368"/>
                <a:gd name="T98" fmla="*/ 142 w 278"/>
                <a:gd name="T99" fmla="*/ 368 h 368"/>
                <a:gd name="T100" fmla="*/ 85 w 278"/>
                <a:gd name="T101" fmla="*/ 361 h 368"/>
                <a:gd name="T102" fmla="*/ 39 w 278"/>
                <a:gd name="T103" fmla="*/ 339 h 368"/>
                <a:gd name="T104" fmla="*/ 10 w 278"/>
                <a:gd name="T105" fmla="*/ 300 h 368"/>
                <a:gd name="T106" fmla="*/ 1 w 278"/>
                <a:gd name="T107" fmla="*/ 245 h 368"/>
                <a:gd name="T108" fmla="*/ 35 w 278"/>
                <a:gd name="T109"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8" h="368">
                  <a:moveTo>
                    <a:pt x="35" y="245"/>
                  </a:moveTo>
                  <a:cubicBezTo>
                    <a:pt x="35" y="263"/>
                    <a:pt x="37" y="278"/>
                    <a:pt x="43" y="290"/>
                  </a:cubicBezTo>
                  <a:cubicBezTo>
                    <a:pt x="49" y="302"/>
                    <a:pt x="58" y="312"/>
                    <a:pt x="68" y="319"/>
                  </a:cubicBezTo>
                  <a:cubicBezTo>
                    <a:pt x="78" y="327"/>
                    <a:pt x="91" y="332"/>
                    <a:pt x="105" y="335"/>
                  </a:cubicBezTo>
                  <a:cubicBezTo>
                    <a:pt x="119" y="338"/>
                    <a:pt x="134" y="340"/>
                    <a:pt x="150" y="340"/>
                  </a:cubicBezTo>
                  <a:cubicBezTo>
                    <a:pt x="160" y="340"/>
                    <a:pt x="170" y="338"/>
                    <a:pt x="181" y="336"/>
                  </a:cubicBezTo>
                  <a:cubicBezTo>
                    <a:pt x="191" y="333"/>
                    <a:pt x="202" y="329"/>
                    <a:pt x="211" y="323"/>
                  </a:cubicBezTo>
                  <a:cubicBezTo>
                    <a:pt x="220" y="317"/>
                    <a:pt x="228" y="310"/>
                    <a:pt x="235" y="301"/>
                  </a:cubicBezTo>
                  <a:cubicBezTo>
                    <a:pt x="241" y="292"/>
                    <a:pt x="244" y="281"/>
                    <a:pt x="244" y="268"/>
                  </a:cubicBezTo>
                  <a:cubicBezTo>
                    <a:pt x="244" y="258"/>
                    <a:pt x="242" y="249"/>
                    <a:pt x="237" y="242"/>
                  </a:cubicBezTo>
                  <a:cubicBezTo>
                    <a:pt x="233" y="235"/>
                    <a:pt x="227" y="229"/>
                    <a:pt x="220" y="224"/>
                  </a:cubicBezTo>
                  <a:cubicBezTo>
                    <a:pt x="213" y="219"/>
                    <a:pt x="205" y="215"/>
                    <a:pt x="196" y="212"/>
                  </a:cubicBezTo>
                  <a:cubicBezTo>
                    <a:pt x="188" y="209"/>
                    <a:pt x="179" y="206"/>
                    <a:pt x="171" y="204"/>
                  </a:cubicBezTo>
                  <a:cubicBezTo>
                    <a:pt x="92" y="185"/>
                    <a:pt x="92" y="185"/>
                    <a:pt x="92" y="185"/>
                  </a:cubicBezTo>
                  <a:cubicBezTo>
                    <a:pt x="82" y="182"/>
                    <a:pt x="72" y="179"/>
                    <a:pt x="62" y="175"/>
                  </a:cubicBezTo>
                  <a:cubicBezTo>
                    <a:pt x="53" y="171"/>
                    <a:pt x="44" y="166"/>
                    <a:pt x="37" y="159"/>
                  </a:cubicBezTo>
                  <a:cubicBezTo>
                    <a:pt x="30" y="152"/>
                    <a:pt x="24" y="144"/>
                    <a:pt x="19" y="135"/>
                  </a:cubicBezTo>
                  <a:cubicBezTo>
                    <a:pt x="15" y="125"/>
                    <a:pt x="13" y="113"/>
                    <a:pt x="13" y="99"/>
                  </a:cubicBezTo>
                  <a:cubicBezTo>
                    <a:pt x="13" y="91"/>
                    <a:pt x="14" y="81"/>
                    <a:pt x="18" y="69"/>
                  </a:cubicBezTo>
                  <a:cubicBezTo>
                    <a:pt x="21" y="58"/>
                    <a:pt x="27" y="47"/>
                    <a:pt x="36" y="37"/>
                  </a:cubicBezTo>
                  <a:cubicBezTo>
                    <a:pt x="45" y="26"/>
                    <a:pt x="58" y="18"/>
                    <a:pt x="74" y="11"/>
                  </a:cubicBezTo>
                  <a:cubicBezTo>
                    <a:pt x="89" y="3"/>
                    <a:pt x="110" y="0"/>
                    <a:pt x="135" y="0"/>
                  </a:cubicBezTo>
                  <a:cubicBezTo>
                    <a:pt x="152" y="0"/>
                    <a:pt x="169" y="2"/>
                    <a:pt x="185" y="7"/>
                  </a:cubicBezTo>
                  <a:cubicBezTo>
                    <a:pt x="200" y="12"/>
                    <a:pt x="214" y="18"/>
                    <a:pt x="226" y="28"/>
                  </a:cubicBezTo>
                  <a:cubicBezTo>
                    <a:pt x="238" y="37"/>
                    <a:pt x="248" y="48"/>
                    <a:pt x="255" y="62"/>
                  </a:cubicBezTo>
                  <a:cubicBezTo>
                    <a:pt x="262" y="76"/>
                    <a:pt x="265" y="92"/>
                    <a:pt x="265" y="110"/>
                  </a:cubicBezTo>
                  <a:cubicBezTo>
                    <a:pt x="232" y="110"/>
                    <a:pt x="232" y="110"/>
                    <a:pt x="232" y="110"/>
                  </a:cubicBezTo>
                  <a:cubicBezTo>
                    <a:pt x="231" y="96"/>
                    <a:pt x="228" y="85"/>
                    <a:pt x="223" y="74"/>
                  </a:cubicBezTo>
                  <a:cubicBezTo>
                    <a:pt x="217" y="64"/>
                    <a:pt x="210" y="56"/>
                    <a:pt x="201" y="49"/>
                  </a:cubicBezTo>
                  <a:cubicBezTo>
                    <a:pt x="192" y="42"/>
                    <a:pt x="182" y="37"/>
                    <a:pt x="171" y="34"/>
                  </a:cubicBezTo>
                  <a:cubicBezTo>
                    <a:pt x="160" y="30"/>
                    <a:pt x="148" y="29"/>
                    <a:pt x="135" y="29"/>
                  </a:cubicBezTo>
                  <a:cubicBezTo>
                    <a:pt x="123" y="29"/>
                    <a:pt x="112" y="30"/>
                    <a:pt x="102" y="32"/>
                  </a:cubicBezTo>
                  <a:cubicBezTo>
                    <a:pt x="91" y="35"/>
                    <a:pt x="81" y="39"/>
                    <a:pt x="73" y="44"/>
                  </a:cubicBezTo>
                  <a:cubicBezTo>
                    <a:pt x="65" y="50"/>
                    <a:pt x="59" y="57"/>
                    <a:pt x="54" y="66"/>
                  </a:cubicBezTo>
                  <a:cubicBezTo>
                    <a:pt x="49" y="75"/>
                    <a:pt x="46" y="86"/>
                    <a:pt x="46" y="99"/>
                  </a:cubicBezTo>
                  <a:cubicBezTo>
                    <a:pt x="46" y="107"/>
                    <a:pt x="48" y="114"/>
                    <a:pt x="51" y="121"/>
                  </a:cubicBezTo>
                  <a:cubicBezTo>
                    <a:pt x="53" y="127"/>
                    <a:pt x="57" y="132"/>
                    <a:pt x="62" y="136"/>
                  </a:cubicBezTo>
                  <a:cubicBezTo>
                    <a:pt x="67" y="140"/>
                    <a:pt x="73" y="143"/>
                    <a:pt x="79" y="146"/>
                  </a:cubicBezTo>
                  <a:cubicBezTo>
                    <a:pt x="86" y="149"/>
                    <a:pt x="93" y="151"/>
                    <a:pt x="100" y="153"/>
                  </a:cubicBezTo>
                  <a:cubicBezTo>
                    <a:pt x="186" y="174"/>
                    <a:pt x="186" y="174"/>
                    <a:pt x="186" y="174"/>
                  </a:cubicBezTo>
                  <a:cubicBezTo>
                    <a:pt x="199" y="178"/>
                    <a:pt x="210" y="182"/>
                    <a:pt x="221" y="186"/>
                  </a:cubicBezTo>
                  <a:cubicBezTo>
                    <a:pt x="232" y="191"/>
                    <a:pt x="242" y="197"/>
                    <a:pt x="251" y="204"/>
                  </a:cubicBezTo>
                  <a:cubicBezTo>
                    <a:pt x="259" y="211"/>
                    <a:pt x="266" y="220"/>
                    <a:pt x="270" y="230"/>
                  </a:cubicBezTo>
                  <a:cubicBezTo>
                    <a:pt x="275" y="240"/>
                    <a:pt x="278" y="253"/>
                    <a:pt x="278" y="267"/>
                  </a:cubicBezTo>
                  <a:cubicBezTo>
                    <a:pt x="278" y="271"/>
                    <a:pt x="277" y="277"/>
                    <a:pt x="276" y="283"/>
                  </a:cubicBezTo>
                  <a:cubicBezTo>
                    <a:pt x="276" y="290"/>
                    <a:pt x="274" y="297"/>
                    <a:pt x="270" y="304"/>
                  </a:cubicBezTo>
                  <a:cubicBezTo>
                    <a:pt x="267" y="312"/>
                    <a:pt x="263" y="319"/>
                    <a:pt x="257" y="327"/>
                  </a:cubicBezTo>
                  <a:cubicBezTo>
                    <a:pt x="251" y="334"/>
                    <a:pt x="243" y="341"/>
                    <a:pt x="233" y="348"/>
                  </a:cubicBezTo>
                  <a:cubicBezTo>
                    <a:pt x="223" y="354"/>
                    <a:pt x="211" y="359"/>
                    <a:pt x="196" y="363"/>
                  </a:cubicBezTo>
                  <a:cubicBezTo>
                    <a:pt x="181" y="366"/>
                    <a:pt x="163" y="368"/>
                    <a:pt x="142" y="368"/>
                  </a:cubicBezTo>
                  <a:cubicBezTo>
                    <a:pt x="122" y="368"/>
                    <a:pt x="102" y="366"/>
                    <a:pt x="85" y="361"/>
                  </a:cubicBezTo>
                  <a:cubicBezTo>
                    <a:pt x="67" y="356"/>
                    <a:pt x="51" y="349"/>
                    <a:pt x="39" y="339"/>
                  </a:cubicBezTo>
                  <a:cubicBezTo>
                    <a:pt x="26" y="329"/>
                    <a:pt x="17" y="316"/>
                    <a:pt x="10" y="300"/>
                  </a:cubicBezTo>
                  <a:cubicBezTo>
                    <a:pt x="3" y="285"/>
                    <a:pt x="0" y="266"/>
                    <a:pt x="1" y="245"/>
                  </a:cubicBezTo>
                  <a:lnTo>
                    <a:pt x="35" y="24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8" name="Freeform 6"/>
            <p:cNvSpPr>
              <a:spLocks noEditPoints="1"/>
            </p:cNvSpPr>
            <p:nvPr/>
          </p:nvSpPr>
          <p:spPr bwMode="auto">
            <a:xfrm>
              <a:off x="10452100" y="952501"/>
              <a:ext cx="209550" cy="247650"/>
            </a:xfrm>
            <a:custGeom>
              <a:avLst/>
              <a:gdLst>
                <a:gd name="T0" fmla="*/ 31 w 229"/>
                <a:gd name="T1" fmla="*/ 144 h 270"/>
                <a:gd name="T2" fmla="*/ 36 w 229"/>
                <a:gd name="T3" fmla="*/ 179 h 270"/>
                <a:gd name="T4" fmla="*/ 51 w 229"/>
                <a:gd name="T5" fmla="*/ 211 h 270"/>
                <a:gd name="T6" fmla="*/ 77 w 229"/>
                <a:gd name="T7" fmla="*/ 235 h 270"/>
                <a:gd name="T8" fmla="*/ 116 w 229"/>
                <a:gd name="T9" fmla="*/ 244 h 270"/>
                <a:gd name="T10" fmla="*/ 169 w 229"/>
                <a:gd name="T11" fmla="*/ 226 h 270"/>
                <a:gd name="T12" fmla="*/ 196 w 229"/>
                <a:gd name="T13" fmla="*/ 179 h 270"/>
                <a:gd name="T14" fmla="*/ 227 w 229"/>
                <a:gd name="T15" fmla="*/ 179 h 270"/>
                <a:gd name="T16" fmla="*/ 191 w 229"/>
                <a:gd name="T17" fmla="*/ 246 h 270"/>
                <a:gd name="T18" fmla="*/ 116 w 229"/>
                <a:gd name="T19" fmla="*/ 270 h 270"/>
                <a:gd name="T20" fmla="*/ 63 w 229"/>
                <a:gd name="T21" fmla="*/ 259 h 270"/>
                <a:gd name="T22" fmla="*/ 28 w 229"/>
                <a:gd name="T23" fmla="*/ 230 h 270"/>
                <a:gd name="T24" fmla="*/ 7 w 229"/>
                <a:gd name="T25" fmla="*/ 187 h 270"/>
                <a:gd name="T26" fmla="*/ 0 w 229"/>
                <a:gd name="T27" fmla="*/ 135 h 270"/>
                <a:gd name="T28" fmla="*/ 7 w 229"/>
                <a:gd name="T29" fmla="*/ 86 h 270"/>
                <a:gd name="T30" fmla="*/ 28 w 229"/>
                <a:gd name="T31" fmla="*/ 42 h 270"/>
                <a:gd name="T32" fmla="*/ 63 w 229"/>
                <a:gd name="T33" fmla="*/ 12 h 270"/>
                <a:gd name="T34" fmla="*/ 116 w 229"/>
                <a:gd name="T35" fmla="*/ 0 h 270"/>
                <a:gd name="T36" fmla="*/ 168 w 229"/>
                <a:gd name="T37" fmla="*/ 12 h 270"/>
                <a:gd name="T38" fmla="*/ 204 w 229"/>
                <a:gd name="T39" fmla="*/ 45 h 270"/>
                <a:gd name="T40" fmla="*/ 223 w 229"/>
                <a:gd name="T41" fmla="*/ 91 h 270"/>
                <a:gd name="T42" fmla="*/ 228 w 229"/>
                <a:gd name="T43" fmla="*/ 144 h 270"/>
                <a:gd name="T44" fmla="*/ 31 w 229"/>
                <a:gd name="T45" fmla="*/ 144 h 270"/>
                <a:gd name="T46" fmla="*/ 197 w 229"/>
                <a:gd name="T47" fmla="*/ 117 h 270"/>
                <a:gd name="T48" fmla="*/ 191 w 229"/>
                <a:gd name="T49" fmla="*/ 83 h 270"/>
                <a:gd name="T50" fmla="*/ 175 w 229"/>
                <a:gd name="T51" fmla="*/ 54 h 270"/>
                <a:gd name="T52" fmla="*/ 149 w 229"/>
                <a:gd name="T53" fmla="*/ 34 h 270"/>
                <a:gd name="T54" fmla="*/ 116 w 229"/>
                <a:gd name="T55" fmla="*/ 26 h 270"/>
                <a:gd name="T56" fmla="*/ 82 w 229"/>
                <a:gd name="T57" fmla="*/ 34 h 270"/>
                <a:gd name="T58" fmla="*/ 56 w 229"/>
                <a:gd name="T59" fmla="*/ 54 h 270"/>
                <a:gd name="T60" fmla="*/ 40 w 229"/>
                <a:gd name="T61" fmla="*/ 83 h 270"/>
                <a:gd name="T62" fmla="*/ 31 w 229"/>
                <a:gd name="T63" fmla="*/ 117 h 270"/>
                <a:gd name="T64" fmla="*/ 197 w 229"/>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9" h="270">
                  <a:moveTo>
                    <a:pt x="31" y="144"/>
                  </a:moveTo>
                  <a:cubicBezTo>
                    <a:pt x="31" y="155"/>
                    <a:pt x="33" y="167"/>
                    <a:pt x="36" y="179"/>
                  </a:cubicBezTo>
                  <a:cubicBezTo>
                    <a:pt x="40" y="191"/>
                    <a:pt x="45" y="201"/>
                    <a:pt x="51" y="211"/>
                  </a:cubicBezTo>
                  <a:cubicBezTo>
                    <a:pt x="58" y="221"/>
                    <a:pt x="67" y="228"/>
                    <a:pt x="77" y="235"/>
                  </a:cubicBezTo>
                  <a:cubicBezTo>
                    <a:pt x="88" y="241"/>
                    <a:pt x="101" y="244"/>
                    <a:pt x="116" y="244"/>
                  </a:cubicBezTo>
                  <a:cubicBezTo>
                    <a:pt x="138" y="244"/>
                    <a:pt x="156" y="238"/>
                    <a:pt x="169" y="226"/>
                  </a:cubicBezTo>
                  <a:cubicBezTo>
                    <a:pt x="182" y="214"/>
                    <a:pt x="191" y="198"/>
                    <a:pt x="196" y="179"/>
                  </a:cubicBezTo>
                  <a:cubicBezTo>
                    <a:pt x="227" y="179"/>
                    <a:pt x="227" y="179"/>
                    <a:pt x="227" y="179"/>
                  </a:cubicBezTo>
                  <a:cubicBezTo>
                    <a:pt x="220" y="208"/>
                    <a:pt x="208" y="230"/>
                    <a:pt x="191" y="246"/>
                  </a:cubicBezTo>
                  <a:cubicBezTo>
                    <a:pt x="173" y="262"/>
                    <a:pt x="148" y="270"/>
                    <a:pt x="116" y="270"/>
                  </a:cubicBezTo>
                  <a:cubicBezTo>
                    <a:pt x="95" y="270"/>
                    <a:pt x="78" y="267"/>
                    <a:pt x="63" y="259"/>
                  </a:cubicBezTo>
                  <a:cubicBezTo>
                    <a:pt x="49" y="252"/>
                    <a:pt x="37" y="242"/>
                    <a:pt x="28" y="230"/>
                  </a:cubicBezTo>
                  <a:cubicBezTo>
                    <a:pt x="18" y="218"/>
                    <a:pt x="11" y="203"/>
                    <a:pt x="7" y="187"/>
                  </a:cubicBezTo>
                  <a:cubicBezTo>
                    <a:pt x="3" y="171"/>
                    <a:pt x="0" y="153"/>
                    <a:pt x="0" y="135"/>
                  </a:cubicBezTo>
                  <a:cubicBezTo>
                    <a:pt x="0" y="118"/>
                    <a:pt x="3" y="102"/>
                    <a:pt x="7" y="86"/>
                  </a:cubicBezTo>
                  <a:cubicBezTo>
                    <a:pt x="11" y="69"/>
                    <a:pt x="18" y="55"/>
                    <a:pt x="28" y="42"/>
                  </a:cubicBezTo>
                  <a:cubicBezTo>
                    <a:pt x="37" y="30"/>
                    <a:pt x="49" y="19"/>
                    <a:pt x="63" y="12"/>
                  </a:cubicBezTo>
                  <a:cubicBezTo>
                    <a:pt x="78" y="4"/>
                    <a:pt x="95" y="0"/>
                    <a:pt x="116" y="0"/>
                  </a:cubicBezTo>
                  <a:cubicBezTo>
                    <a:pt x="136" y="0"/>
                    <a:pt x="154" y="4"/>
                    <a:pt x="168" y="12"/>
                  </a:cubicBezTo>
                  <a:cubicBezTo>
                    <a:pt x="183" y="21"/>
                    <a:pt x="194" y="31"/>
                    <a:pt x="204" y="45"/>
                  </a:cubicBezTo>
                  <a:cubicBezTo>
                    <a:pt x="213" y="58"/>
                    <a:pt x="219" y="74"/>
                    <a:pt x="223" y="91"/>
                  </a:cubicBezTo>
                  <a:cubicBezTo>
                    <a:pt x="227" y="108"/>
                    <a:pt x="229" y="126"/>
                    <a:pt x="228" y="144"/>
                  </a:cubicBezTo>
                  <a:lnTo>
                    <a:pt x="31" y="144"/>
                  </a:lnTo>
                  <a:close/>
                  <a:moveTo>
                    <a:pt x="197" y="117"/>
                  </a:moveTo>
                  <a:cubicBezTo>
                    <a:pt x="197" y="105"/>
                    <a:pt x="194" y="94"/>
                    <a:pt x="191" y="83"/>
                  </a:cubicBezTo>
                  <a:cubicBezTo>
                    <a:pt x="187" y="72"/>
                    <a:pt x="182" y="63"/>
                    <a:pt x="175" y="54"/>
                  </a:cubicBezTo>
                  <a:cubicBezTo>
                    <a:pt x="168" y="46"/>
                    <a:pt x="159" y="39"/>
                    <a:pt x="149" y="34"/>
                  </a:cubicBezTo>
                  <a:cubicBezTo>
                    <a:pt x="139" y="29"/>
                    <a:pt x="128" y="26"/>
                    <a:pt x="116" y="26"/>
                  </a:cubicBezTo>
                  <a:cubicBezTo>
                    <a:pt x="103" y="26"/>
                    <a:pt x="91" y="29"/>
                    <a:pt x="82" y="34"/>
                  </a:cubicBezTo>
                  <a:cubicBezTo>
                    <a:pt x="72" y="39"/>
                    <a:pt x="63" y="46"/>
                    <a:pt x="56" y="54"/>
                  </a:cubicBezTo>
                  <a:cubicBezTo>
                    <a:pt x="49" y="63"/>
                    <a:pt x="44" y="72"/>
                    <a:pt x="40" y="83"/>
                  </a:cubicBezTo>
                  <a:cubicBezTo>
                    <a:pt x="36" y="95"/>
                    <a:pt x="33"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0" name="Freeform 7"/>
            <p:cNvSpPr>
              <a:spLocks/>
            </p:cNvSpPr>
            <p:nvPr/>
          </p:nvSpPr>
          <p:spPr bwMode="auto">
            <a:xfrm>
              <a:off x="10698163" y="955676"/>
              <a:ext cx="115888" cy="238125"/>
            </a:xfrm>
            <a:custGeom>
              <a:avLst/>
              <a:gdLst>
                <a:gd name="T0" fmla="*/ 0 w 126"/>
                <a:gd name="T1" fmla="*/ 4 h 260"/>
                <a:gd name="T2" fmla="*/ 29 w 126"/>
                <a:gd name="T3" fmla="*/ 4 h 260"/>
                <a:gd name="T4" fmla="*/ 29 w 126"/>
                <a:gd name="T5" fmla="*/ 64 h 260"/>
                <a:gd name="T6" fmla="*/ 30 w 126"/>
                <a:gd name="T7" fmla="*/ 64 h 260"/>
                <a:gd name="T8" fmla="*/ 67 w 126"/>
                <a:gd name="T9" fmla="*/ 16 h 260"/>
                <a:gd name="T10" fmla="*/ 126 w 126"/>
                <a:gd name="T11" fmla="*/ 1 h 260"/>
                <a:gd name="T12" fmla="*/ 126 w 126"/>
                <a:gd name="T13" fmla="*/ 32 h 260"/>
                <a:gd name="T14" fmla="*/ 88 w 126"/>
                <a:gd name="T15" fmla="*/ 38 h 260"/>
                <a:gd name="T16" fmla="*/ 58 w 126"/>
                <a:gd name="T17" fmla="*/ 57 h 260"/>
                <a:gd name="T18" fmla="*/ 38 w 126"/>
                <a:gd name="T19" fmla="*/ 87 h 260"/>
                <a:gd name="T20" fmla="*/ 31 w 126"/>
                <a:gd name="T21" fmla="*/ 124 h 260"/>
                <a:gd name="T22" fmla="*/ 31 w 126"/>
                <a:gd name="T23" fmla="*/ 260 h 260"/>
                <a:gd name="T24" fmla="*/ 0 w 126"/>
                <a:gd name="T25" fmla="*/ 260 h 260"/>
                <a:gd name="T26" fmla="*/ 0 w 126"/>
                <a:gd name="T2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260">
                  <a:moveTo>
                    <a:pt x="0" y="4"/>
                  </a:moveTo>
                  <a:cubicBezTo>
                    <a:pt x="29" y="4"/>
                    <a:pt x="29" y="4"/>
                    <a:pt x="29" y="4"/>
                  </a:cubicBezTo>
                  <a:cubicBezTo>
                    <a:pt x="29" y="64"/>
                    <a:pt x="29" y="64"/>
                    <a:pt x="29" y="64"/>
                  </a:cubicBezTo>
                  <a:cubicBezTo>
                    <a:pt x="30" y="64"/>
                    <a:pt x="30" y="64"/>
                    <a:pt x="30" y="64"/>
                  </a:cubicBezTo>
                  <a:cubicBezTo>
                    <a:pt x="38" y="44"/>
                    <a:pt x="50" y="28"/>
                    <a:pt x="67" y="16"/>
                  </a:cubicBezTo>
                  <a:cubicBezTo>
                    <a:pt x="83" y="5"/>
                    <a:pt x="103" y="0"/>
                    <a:pt x="126" y="1"/>
                  </a:cubicBezTo>
                  <a:cubicBezTo>
                    <a:pt x="126" y="32"/>
                    <a:pt x="126" y="32"/>
                    <a:pt x="126" y="32"/>
                  </a:cubicBezTo>
                  <a:cubicBezTo>
                    <a:pt x="112" y="31"/>
                    <a:pt x="99" y="33"/>
                    <a:pt x="88" y="38"/>
                  </a:cubicBezTo>
                  <a:cubicBezTo>
                    <a:pt x="76" y="42"/>
                    <a:pt x="66" y="49"/>
                    <a:pt x="58" y="57"/>
                  </a:cubicBezTo>
                  <a:cubicBezTo>
                    <a:pt x="49" y="65"/>
                    <a:pt x="43" y="75"/>
                    <a:pt x="38" y="87"/>
                  </a:cubicBezTo>
                  <a:cubicBezTo>
                    <a:pt x="34" y="98"/>
                    <a:pt x="31" y="111"/>
                    <a:pt x="31" y="124"/>
                  </a:cubicBezTo>
                  <a:cubicBezTo>
                    <a:pt x="31" y="260"/>
                    <a:pt x="31" y="260"/>
                    <a:pt x="31" y="260"/>
                  </a:cubicBezTo>
                  <a:cubicBezTo>
                    <a:pt x="0" y="260"/>
                    <a:pt x="0" y="260"/>
                    <a:pt x="0" y="260"/>
                  </a:cubicBezTo>
                  <a:lnTo>
                    <a:pt x="0" y="4"/>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1" name="Freeform 8"/>
            <p:cNvSpPr>
              <a:spLocks/>
            </p:cNvSpPr>
            <p:nvPr/>
          </p:nvSpPr>
          <p:spPr bwMode="auto">
            <a:xfrm>
              <a:off x="10837863" y="958851"/>
              <a:ext cx="207963" cy="234950"/>
            </a:xfrm>
            <a:custGeom>
              <a:avLst/>
              <a:gdLst>
                <a:gd name="T0" fmla="*/ 0 w 131"/>
                <a:gd name="T1" fmla="*/ 0 h 148"/>
                <a:gd name="T2" fmla="*/ 20 w 131"/>
                <a:gd name="T3" fmla="*/ 0 h 148"/>
                <a:gd name="T4" fmla="*/ 66 w 131"/>
                <a:gd name="T5" fmla="*/ 130 h 148"/>
                <a:gd name="T6" fmla="*/ 67 w 131"/>
                <a:gd name="T7" fmla="*/ 130 h 148"/>
                <a:gd name="T8" fmla="*/ 112 w 131"/>
                <a:gd name="T9" fmla="*/ 0 h 148"/>
                <a:gd name="T10" fmla="*/ 131 w 131"/>
                <a:gd name="T11" fmla="*/ 0 h 148"/>
                <a:gd name="T12" fmla="*/ 76 w 131"/>
                <a:gd name="T13" fmla="*/ 148 h 148"/>
                <a:gd name="T14" fmla="*/ 57 w 131"/>
                <a:gd name="T15" fmla="*/ 148 h 148"/>
                <a:gd name="T16" fmla="*/ 0 w 131"/>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1" h="148">
                  <a:moveTo>
                    <a:pt x="0" y="0"/>
                  </a:moveTo>
                  <a:lnTo>
                    <a:pt x="20" y="0"/>
                  </a:lnTo>
                  <a:lnTo>
                    <a:pt x="66" y="130"/>
                  </a:lnTo>
                  <a:lnTo>
                    <a:pt x="67" y="130"/>
                  </a:lnTo>
                  <a:lnTo>
                    <a:pt x="112" y="0"/>
                  </a:lnTo>
                  <a:lnTo>
                    <a:pt x="131" y="0"/>
                  </a:lnTo>
                  <a:lnTo>
                    <a:pt x="76" y="148"/>
                  </a:lnTo>
                  <a:lnTo>
                    <a:pt x="57" y="148"/>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2" name="Freeform 9"/>
            <p:cNvSpPr>
              <a:spLocks noEditPoints="1"/>
            </p:cNvSpPr>
            <p:nvPr/>
          </p:nvSpPr>
          <p:spPr bwMode="auto">
            <a:xfrm>
              <a:off x="11074400" y="868363"/>
              <a:ext cx="28575" cy="325438"/>
            </a:xfrm>
            <a:custGeom>
              <a:avLst/>
              <a:gdLst>
                <a:gd name="T0" fmla="*/ 0 w 18"/>
                <a:gd name="T1" fmla="*/ 0 h 205"/>
                <a:gd name="T2" fmla="*/ 18 w 18"/>
                <a:gd name="T3" fmla="*/ 0 h 205"/>
                <a:gd name="T4" fmla="*/ 18 w 18"/>
                <a:gd name="T5" fmla="*/ 29 h 205"/>
                <a:gd name="T6" fmla="*/ 0 w 18"/>
                <a:gd name="T7" fmla="*/ 29 h 205"/>
                <a:gd name="T8" fmla="*/ 0 w 18"/>
                <a:gd name="T9" fmla="*/ 0 h 205"/>
                <a:gd name="T10" fmla="*/ 0 w 18"/>
                <a:gd name="T11" fmla="*/ 57 h 205"/>
                <a:gd name="T12" fmla="*/ 18 w 18"/>
                <a:gd name="T13" fmla="*/ 57 h 205"/>
                <a:gd name="T14" fmla="*/ 18 w 18"/>
                <a:gd name="T15" fmla="*/ 205 h 205"/>
                <a:gd name="T16" fmla="*/ 0 w 18"/>
                <a:gd name="T17" fmla="*/ 205 h 205"/>
                <a:gd name="T18" fmla="*/ 0 w 18"/>
                <a:gd name="T19" fmla="*/ 5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05">
                  <a:moveTo>
                    <a:pt x="0" y="0"/>
                  </a:moveTo>
                  <a:lnTo>
                    <a:pt x="18" y="0"/>
                  </a:lnTo>
                  <a:lnTo>
                    <a:pt x="18" y="29"/>
                  </a:lnTo>
                  <a:lnTo>
                    <a:pt x="0" y="29"/>
                  </a:lnTo>
                  <a:lnTo>
                    <a:pt x="0" y="0"/>
                  </a:lnTo>
                  <a:close/>
                  <a:moveTo>
                    <a:pt x="0" y="57"/>
                  </a:moveTo>
                  <a:lnTo>
                    <a:pt x="18" y="57"/>
                  </a:lnTo>
                  <a:lnTo>
                    <a:pt x="18" y="205"/>
                  </a:lnTo>
                  <a:lnTo>
                    <a:pt x="0" y="205"/>
                  </a:lnTo>
                  <a:lnTo>
                    <a:pt x="0" y="5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3" name="Freeform 10"/>
            <p:cNvSpPr>
              <a:spLocks/>
            </p:cNvSpPr>
            <p:nvPr/>
          </p:nvSpPr>
          <p:spPr bwMode="auto">
            <a:xfrm>
              <a:off x="11145838" y="952501"/>
              <a:ext cx="207963" cy="247650"/>
            </a:xfrm>
            <a:custGeom>
              <a:avLst/>
              <a:gdLst>
                <a:gd name="T0" fmla="*/ 193 w 226"/>
                <a:gd name="T1" fmla="*/ 88 h 270"/>
                <a:gd name="T2" fmla="*/ 169 w 226"/>
                <a:gd name="T3" fmla="*/ 43 h 270"/>
                <a:gd name="T4" fmla="*/ 121 w 226"/>
                <a:gd name="T5" fmla="*/ 26 h 270"/>
                <a:gd name="T6" fmla="*/ 82 w 226"/>
                <a:gd name="T7" fmla="*/ 36 h 270"/>
                <a:gd name="T8" fmla="*/ 54 w 226"/>
                <a:gd name="T9" fmla="*/ 60 h 270"/>
                <a:gd name="T10" fmla="*/ 37 w 226"/>
                <a:gd name="T11" fmla="*/ 95 h 270"/>
                <a:gd name="T12" fmla="*/ 31 w 226"/>
                <a:gd name="T13" fmla="*/ 135 h 270"/>
                <a:gd name="T14" fmla="*/ 37 w 226"/>
                <a:gd name="T15" fmla="*/ 175 h 270"/>
                <a:gd name="T16" fmla="*/ 54 w 226"/>
                <a:gd name="T17" fmla="*/ 210 h 270"/>
                <a:gd name="T18" fmla="*/ 82 w 226"/>
                <a:gd name="T19" fmla="*/ 235 h 270"/>
                <a:gd name="T20" fmla="*/ 121 w 226"/>
                <a:gd name="T21" fmla="*/ 244 h 270"/>
                <a:gd name="T22" fmla="*/ 148 w 226"/>
                <a:gd name="T23" fmla="*/ 239 h 270"/>
                <a:gd name="T24" fmla="*/ 171 w 226"/>
                <a:gd name="T25" fmla="*/ 224 h 270"/>
                <a:gd name="T26" fmla="*/ 187 w 226"/>
                <a:gd name="T27" fmla="*/ 201 h 270"/>
                <a:gd name="T28" fmla="*/ 195 w 226"/>
                <a:gd name="T29" fmla="*/ 171 h 270"/>
                <a:gd name="T30" fmla="*/ 226 w 226"/>
                <a:gd name="T31" fmla="*/ 171 h 270"/>
                <a:gd name="T32" fmla="*/ 192 w 226"/>
                <a:gd name="T33" fmla="*/ 244 h 270"/>
                <a:gd name="T34" fmla="*/ 121 w 226"/>
                <a:gd name="T35" fmla="*/ 270 h 270"/>
                <a:gd name="T36" fmla="*/ 69 w 226"/>
                <a:gd name="T37" fmla="*/ 259 h 270"/>
                <a:gd name="T38" fmla="*/ 31 w 226"/>
                <a:gd name="T39" fmla="*/ 230 h 270"/>
                <a:gd name="T40" fmla="*/ 8 w 226"/>
                <a:gd name="T41" fmla="*/ 187 h 270"/>
                <a:gd name="T42" fmla="*/ 0 w 226"/>
                <a:gd name="T43" fmla="*/ 135 h 270"/>
                <a:gd name="T44" fmla="*/ 8 w 226"/>
                <a:gd name="T45" fmla="*/ 83 h 270"/>
                <a:gd name="T46" fmla="*/ 31 w 226"/>
                <a:gd name="T47" fmla="*/ 40 h 270"/>
                <a:gd name="T48" fmla="*/ 69 w 226"/>
                <a:gd name="T49" fmla="*/ 11 h 270"/>
                <a:gd name="T50" fmla="*/ 121 w 226"/>
                <a:gd name="T51" fmla="*/ 0 h 270"/>
                <a:gd name="T52" fmla="*/ 190 w 226"/>
                <a:gd name="T53" fmla="*/ 22 h 270"/>
                <a:gd name="T54" fmla="*/ 224 w 226"/>
                <a:gd name="T55" fmla="*/ 88 h 270"/>
                <a:gd name="T56" fmla="*/ 193 w 226"/>
                <a:gd name="T57" fmla="*/ 88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 h="270">
                  <a:moveTo>
                    <a:pt x="193" y="88"/>
                  </a:moveTo>
                  <a:cubicBezTo>
                    <a:pt x="189" y="69"/>
                    <a:pt x="181" y="53"/>
                    <a:pt x="169" y="43"/>
                  </a:cubicBezTo>
                  <a:cubicBezTo>
                    <a:pt x="157" y="32"/>
                    <a:pt x="141" y="26"/>
                    <a:pt x="121" y="26"/>
                  </a:cubicBezTo>
                  <a:cubicBezTo>
                    <a:pt x="106" y="26"/>
                    <a:pt x="93" y="29"/>
                    <a:pt x="82" y="36"/>
                  </a:cubicBezTo>
                  <a:cubicBezTo>
                    <a:pt x="70" y="42"/>
                    <a:pt x="61" y="50"/>
                    <a:pt x="54" y="60"/>
                  </a:cubicBezTo>
                  <a:cubicBezTo>
                    <a:pt x="46" y="71"/>
                    <a:pt x="41" y="82"/>
                    <a:pt x="37" y="95"/>
                  </a:cubicBezTo>
                  <a:cubicBezTo>
                    <a:pt x="33" y="108"/>
                    <a:pt x="31" y="122"/>
                    <a:pt x="31" y="135"/>
                  </a:cubicBezTo>
                  <a:cubicBezTo>
                    <a:pt x="31" y="149"/>
                    <a:pt x="33" y="162"/>
                    <a:pt x="37" y="175"/>
                  </a:cubicBezTo>
                  <a:cubicBezTo>
                    <a:pt x="41" y="188"/>
                    <a:pt x="46" y="200"/>
                    <a:pt x="54" y="210"/>
                  </a:cubicBezTo>
                  <a:cubicBezTo>
                    <a:pt x="61" y="220"/>
                    <a:pt x="70" y="228"/>
                    <a:pt x="82" y="235"/>
                  </a:cubicBezTo>
                  <a:cubicBezTo>
                    <a:pt x="93" y="241"/>
                    <a:pt x="106" y="244"/>
                    <a:pt x="121" y="244"/>
                  </a:cubicBezTo>
                  <a:cubicBezTo>
                    <a:pt x="130" y="244"/>
                    <a:pt x="139" y="242"/>
                    <a:pt x="148" y="239"/>
                  </a:cubicBezTo>
                  <a:cubicBezTo>
                    <a:pt x="157" y="235"/>
                    <a:pt x="164" y="230"/>
                    <a:pt x="171" y="224"/>
                  </a:cubicBezTo>
                  <a:cubicBezTo>
                    <a:pt x="177" y="217"/>
                    <a:pt x="183" y="209"/>
                    <a:pt x="187" y="201"/>
                  </a:cubicBezTo>
                  <a:cubicBezTo>
                    <a:pt x="191" y="192"/>
                    <a:pt x="194" y="182"/>
                    <a:pt x="195" y="171"/>
                  </a:cubicBezTo>
                  <a:cubicBezTo>
                    <a:pt x="226" y="171"/>
                    <a:pt x="226" y="171"/>
                    <a:pt x="226" y="171"/>
                  </a:cubicBezTo>
                  <a:cubicBezTo>
                    <a:pt x="222" y="202"/>
                    <a:pt x="210" y="227"/>
                    <a:pt x="192" y="244"/>
                  </a:cubicBezTo>
                  <a:cubicBezTo>
                    <a:pt x="173" y="262"/>
                    <a:pt x="149" y="270"/>
                    <a:pt x="121" y="270"/>
                  </a:cubicBezTo>
                  <a:cubicBezTo>
                    <a:pt x="101" y="270"/>
                    <a:pt x="84" y="267"/>
                    <a:pt x="69" y="259"/>
                  </a:cubicBezTo>
                  <a:cubicBezTo>
                    <a:pt x="54" y="252"/>
                    <a:pt x="41" y="242"/>
                    <a:pt x="31" y="230"/>
                  </a:cubicBezTo>
                  <a:cubicBezTo>
                    <a:pt x="21" y="218"/>
                    <a:pt x="13" y="204"/>
                    <a:pt x="8" y="187"/>
                  </a:cubicBezTo>
                  <a:cubicBezTo>
                    <a:pt x="3" y="171"/>
                    <a:pt x="0" y="154"/>
                    <a:pt x="0" y="135"/>
                  </a:cubicBezTo>
                  <a:cubicBezTo>
                    <a:pt x="0" y="117"/>
                    <a:pt x="3" y="100"/>
                    <a:pt x="8" y="83"/>
                  </a:cubicBezTo>
                  <a:cubicBezTo>
                    <a:pt x="13" y="67"/>
                    <a:pt x="21" y="52"/>
                    <a:pt x="31" y="40"/>
                  </a:cubicBezTo>
                  <a:cubicBezTo>
                    <a:pt x="41" y="28"/>
                    <a:pt x="54" y="18"/>
                    <a:pt x="69" y="11"/>
                  </a:cubicBezTo>
                  <a:cubicBezTo>
                    <a:pt x="84" y="4"/>
                    <a:pt x="101" y="0"/>
                    <a:pt x="121" y="0"/>
                  </a:cubicBezTo>
                  <a:cubicBezTo>
                    <a:pt x="148" y="0"/>
                    <a:pt x="171" y="7"/>
                    <a:pt x="190" y="22"/>
                  </a:cubicBezTo>
                  <a:cubicBezTo>
                    <a:pt x="209" y="36"/>
                    <a:pt x="221" y="58"/>
                    <a:pt x="224" y="88"/>
                  </a:cubicBezTo>
                  <a:lnTo>
                    <a:pt x="193" y="8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4" name="Freeform 11"/>
            <p:cNvSpPr>
              <a:spLocks noEditPoints="1"/>
            </p:cNvSpPr>
            <p:nvPr/>
          </p:nvSpPr>
          <p:spPr bwMode="auto">
            <a:xfrm>
              <a:off x="11382375" y="952501"/>
              <a:ext cx="207963" cy="247650"/>
            </a:xfrm>
            <a:custGeom>
              <a:avLst/>
              <a:gdLst>
                <a:gd name="T0" fmla="*/ 31 w 228"/>
                <a:gd name="T1" fmla="*/ 144 h 270"/>
                <a:gd name="T2" fmla="*/ 36 w 228"/>
                <a:gd name="T3" fmla="*/ 179 h 270"/>
                <a:gd name="T4" fmla="*/ 51 w 228"/>
                <a:gd name="T5" fmla="*/ 211 h 270"/>
                <a:gd name="T6" fmla="*/ 77 w 228"/>
                <a:gd name="T7" fmla="*/ 235 h 270"/>
                <a:gd name="T8" fmla="*/ 115 w 228"/>
                <a:gd name="T9" fmla="*/ 244 h 270"/>
                <a:gd name="T10" fmla="*/ 169 w 228"/>
                <a:gd name="T11" fmla="*/ 226 h 270"/>
                <a:gd name="T12" fmla="*/ 196 w 228"/>
                <a:gd name="T13" fmla="*/ 179 h 270"/>
                <a:gd name="T14" fmla="*/ 227 w 228"/>
                <a:gd name="T15" fmla="*/ 179 h 270"/>
                <a:gd name="T16" fmla="*/ 190 w 228"/>
                <a:gd name="T17" fmla="*/ 246 h 270"/>
                <a:gd name="T18" fmla="*/ 115 w 228"/>
                <a:gd name="T19" fmla="*/ 270 h 270"/>
                <a:gd name="T20" fmla="*/ 63 w 228"/>
                <a:gd name="T21" fmla="*/ 259 h 270"/>
                <a:gd name="T22" fmla="*/ 27 w 228"/>
                <a:gd name="T23" fmla="*/ 230 h 270"/>
                <a:gd name="T24" fmla="*/ 7 w 228"/>
                <a:gd name="T25" fmla="*/ 187 h 270"/>
                <a:gd name="T26" fmla="*/ 0 w 228"/>
                <a:gd name="T27" fmla="*/ 135 h 270"/>
                <a:gd name="T28" fmla="*/ 7 w 228"/>
                <a:gd name="T29" fmla="*/ 86 h 270"/>
                <a:gd name="T30" fmla="*/ 27 w 228"/>
                <a:gd name="T31" fmla="*/ 42 h 270"/>
                <a:gd name="T32" fmla="*/ 63 w 228"/>
                <a:gd name="T33" fmla="*/ 12 h 270"/>
                <a:gd name="T34" fmla="*/ 115 w 228"/>
                <a:gd name="T35" fmla="*/ 0 h 270"/>
                <a:gd name="T36" fmla="*/ 168 w 228"/>
                <a:gd name="T37" fmla="*/ 12 h 270"/>
                <a:gd name="T38" fmla="*/ 203 w 228"/>
                <a:gd name="T39" fmla="*/ 45 h 270"/>
                <a:gd name="T40" fmla="*/ 223 w 228"/>
                <a:gd name="T41" fmla="*/ 91 h 270"/>
                <a:gd name="T42" fmla="*/ 228 w 228"/>
                <a:gd name="T43" fmla="*/ 144 h 270"/>
                <a:gd name="T44" fmla="*/ 31 w 228"/>
                <a:gd name="T45" fmla="*/ 144 h 270"/>
                <a:gd name="T46" fmla="*/ 197 w 228"/>
                <a:gd name="T47" fmla="*/ 117 h 270"/>
                <a:gd name="T48" fmla="*/ 190 w 228"/>
                <a:gd name="T49" fmla="*/ 83 h 270"/>
                <a:gd name="T50" fmla="*/ 174 w 228"/>
                <a:gd name="T51" fmla="*/ 54 h 270"/>
                <a:gd name="T52" fmla="*/ 149 w 228"/>
                <a:gd name="T53" fmla="*/ 34 h 270"/>
                <a:gd name="T54" fmla="*/ 115 w 228"/>
                <a:gd name="T55" fmla="*/ 26 h 270"/>
                <a:gd name="T56" fmla="*/ 81 w 228"/>
                <a:gd name="T57" fmla="*/ 34 h 270"/>
                <a:gd name="T58" fmla="*/ 56 w 228"/>
                <a:gd name="T59" fmla="*/ 54 h 270"/>
                <a:gd name="T60" fmla="*/ 39 w 228"/>
                <a:gd name="T61" fmla="*/ 83 h 270"/>
                <a:gd name="T62" fmla="*/ 31 w 228"/>
                <a:gd name="T63" fmla="*/ 117 h 270"/>
                <a:gd name="T64" fmla="*/ 197 w 228"/>
                <a:gd name="T65" fmla="*/ 11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8" h="270">
                  <a:moveTo>
                    <a:pt x="31" y="144"/>
                  </a:moveTo>
                  <a:cubicBezTo>
                    <a:pt x="31" y="155"/>
                    <a:pt x="33" y="167"/>
                    <a:pt x="36" y="179"/>
                  </a:cubicBezTo>
                  <a:cubicBezTo>
                    <a:pt x="39" y="191"/>
                    <a:pt x="44" y="201"/>
                    <a:pt x="51" y="211"/>
                  </a:cubicBezTo>
                  <a:cubicBezTo>
                    <a:pt x="58" y="221"/>
                    <a:pt x="66" y="228"/>
                    <a:pt x="77" y="235"/>
                  </a:cubicBezTo>
                  <a:cubicBezTo>
                    <a:pt x="88" y="241"/>
                    <a:pt x="100" y="244"/>
                    <a:pt x="115" y="244"/>
                  </a:cubicBezTo>
                  <a:cubicBezTo>
                    <a:pt x="138" y="244"/>
                    <a:pt x="156" y="238"/>
                    <a:pt x="169" y="226"/>
                  </a:cubicBezTo>
                  <a:cubicBezTo>
                    <a:pt x="182" y="214"/>
                    <a:pt x="191" y="198"/>
                    <a:pt x="196" y="179"/>
                  </a:cubicBezTo>
                  <a:cubicBezTo>
                    <a:pt x="227" y="179"/>
                    <a:pt x="227" y="179"/>
                    <a:pt x="227" y="179"/>
                  </a:cubicBezTo>
                  <a:cubicBezTo>
                    <a:pt x="220" y="208"/>
                    <a:pt x="208" y="230"/>
                    <a:pt x="190" y="246"/>
                  </a:cubicBezTo>
                  <a:cubicBezTo>
                    <a:pt x="173" y="262"/>
                    <a:pt x="148" y="270"/>
                    <a:pt x="115" y="270"/>
                  </a:cubicBezTo>
                  <a:cubicBezTo>
                    <a:pt x="95" y="270"/>
                    <a:pt x="77" y="267"/>
                    <a:pt x="63" y="259"/>
                  </a:cubicBezTo>
                  <a:cubicBezTo>
                    <a:pt x="48" y="252"/>
                    <a:pt x="36" y="242"/>
                    <a:pt x="27" y="230"/>
                  </a:cubicBezTo>
                  <a:cubicBezTo>
                    <a:pt x="18" y="218"/>
                    <a:pt x="11" y="203"/>
                    <a:pt x="7" y="187"/>
                  </a:cubicBezTo>
                  <a:cubicBezTo>
                    <a:pt x="2" y="171"/>
                    <a:pt x="0" y="153"/>
                    <a:pt x="0" y="135"/>
                  </a:cubicBezTo>
                  <a:cubicBezTo>
                    <a:pt x="0" y="118"/>
                    <a:pt x="2" y="102"/>
                    <a:pt x="7" y="86"/>
                  </a:cubicBezTo>
                  <a:cubicBezTo>
                    <a:pt x="11" y="69"/>
                    <a:pt x="18" y="55"/>
                    <a:pt x="27" y="42"/>
                  </a:cubicBezTo>
                  <a:cubicBezTo>
                    <a:pt x="36" y="30"/>
                    <a:pt x="48" y="19"/>
                    <a:pt x="63" y="12"/>
                  </a:cubicBezTo>
                  <a:cubicBezTo>
                    <a:pt x="77" y="4"/>
                    <a:pt x="95" y="0"/>
                    <a:pt x="115" y="0"/>
                  </a:cubicBezTo>
                  <a:cubicBezTo>
                    <a:pt x="136" y="0"/>
                    <a:pt x="153" y="4"/>
                    <a:pt x="168" y="12"/>
                  </a:cubicBezTo>
                  <a:cubicBezTo>
                    <a:pt x="182" y="21"/>
                    <a:pt x="194" y="31"/>
                    <a:pt x="203" y="45"/>
                  </a:cubicBezTo>
                  <a:cubicBezTo>
                    <a:pt x="212" y="58"/>
                    <a:pt x="219" y="74"/>
                    <a:pt x="223" y="91"/>
                  </a:cubicBezTo>
                  <a:cubicBezTo>
                    <a:pt x="227" y="108"/>
                    <a:pt x="228" y="126"/>
                    <a:pt x="228" y="144"/>
                  </a:cubicBezTo>
                  <a:lnTo>
                    <a:pt x="31" y="144"/>
                  </a:lnTo>
                  <a:close/>
                  <a:moveTo>
                    <a:pt x="197" y="117"/>
                  </a:moveTo>
                  <a:cubicBezTo>
                    <a:pt x="196" y="105"/>
                    <a:pt x="194" y="94"/>
                    <a:pt x="190" y="83"/>
                  </a:cubicBezTo>
                  <a:cubicBezTo>
                    <a:pt x="187" y="72"/>
                    <a:pt x="181" y="63"/>
                    <a:pt x="174" y="54"/>
                  </a:cubicBezTo>
                  <a:cubicBezTo>
                    <a:pt x="167" y="46"/>
                    <a:pt x="159" y="39"/>
                    <a:pt x="149" y="34"/>
                  </a:cubicBezTo>
                  <a:cubicBezTo>
                    <a:pt x="139" y="29"/>
                    <a:pt x="128" y="26"/>
                    <a:pt x="115" y="26"/>
                  </a:cubicBezTo>
                  <a:cubicBezTo>
                    <a:pt x="102" y="26"/>
                    <a:pt x="91" y="29"/>
                    <a:pt x="81" y="34"/>
                  </a:cubicBezTo>
                  <a:cubicBezTo>
                    <a:pt x="71" y="39"/>
                    <a:pt x="63" y="46"/>
                    <a:pt x="56" y="54"/>
                  </a:cubicBezTo>
                  <a:cubicBezTo>
                    <a:pt x="49" y="63"/>
                    <a:pt x="43" y="72"/>
                    <a:pt x="39" y="83"/>
                  </a:cubicBezTo>
                  <a:cubicBezTo>
                    <a:pt x="35" y="95"/>
                    <a:pt x="32" y="106"/>
                    <a:pt x="31" y="117"/>
                  </a:cubicBezTo>
                  <a:lnTo>
                    <a:pt x="197" y="11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5" name="Freeform 12"/>
            <p:cNvSpPr>
              <a:spLocks/>
            </p:cNvSpPr>
            <p:nvPr/>
          </p:nvSpPr>
          <p:spPr bwMode="auto">
            <a:xfrm>
              <a:off x="11615738" y="952501"/>
              <a:ext cx="190500" cy="247650"/>
            </a:xfrm>
            <a:custGeom>
              <a:avLst/>
              <a:gdLst>
                <a:gd name="T0" fmla="*/ 168 w 208"/>
                <a:gd name="T1" fmla="*/ 82 h 270"/>
                <a:gd name="T2" fmla="*/ 162 w 208"/>
                <a:gd name="T3" fmla="*/ 57 h 270"/>
                <a:gd name="T4" fmla="*/ 147 w 208"/>
                <a:gd name="T5" fmla="*/ 40 h 270"/>
                <a:gd name="T6" fmla="*/ 126 w 208"/>
                <a:gd name="T7" fmla="*/ 29 h 270"/>
                <a:gd name="T8" fmla="*/ 101 w 208"/>
                <a:gd name="T9" fmla="*/ 26 h 270"/>
                <a:gd name="T10" fmla="*/ 80 w 208"/>
                <a:gd name="T11" fmla="*/ 28 h 270"/>
                <a:gd name="T12" fmla="*/ 60 w 208"/>
                <a:gd name="T13" fmla="*/ 36 h 270"/>
                <a:gd name="T14" fmla="*/ 46 w 208"/>
                <a:gd name="T15" fmla="*/ 50 h 270"/>
                <a:gd name="T16" fmla="*/ 41 w 208"/>
                <a:gd name="T17" fmla="*/ 70 h 270"/>
                <a:gd name="T18" fmla="*/ 46 w 208"/>
                <a:gd name="T19" fmla="*/ 88 h 270"/>
                <a:gd name="T20" fmla="*/ 59 w 208"/>
                <a:gd name="T21" fmla="*/ 100 h 270"/>
                <a:gd name="T22" fmla="*/ 76 w 208"/>
                <a:gd name="T23" fmla="*/ 108 h 270"/>
                <a:gd name="T24" fmla="*/ 94 w 208"/>
                <a:gd name="T25" fmla="*/ 113 h 270"/>
                <a:gd name="T26" fmla="*/ 135 w 208"/>
                <a:gd name="T27" fmla="*/ 123 h 270"/>
                <a:gd name="T28" fmla="*/ 162 w 208"/>
                <a:gd name="T29" fmla="*/ 130 h 270"/>
                <a:gd name="T30" fmla="*/ 185 w 208"/>
                <a:gd name="T31" fmla="*/ 144 h 270"/>
                <a:gd name="T32" fmla="*/ 202 w 208"/>
                <a:gd name="T33" fmla="*/ 164 h 270"/>
                <a:gd name="T34" fmla="*/ 208 w 208"/>
                <a:gd name="T35" fmla="*/ 194 h 270"/>
                <a:gd name="T36" fmla="*/ 199 w 208"/>
                <a:gd name="T37" fmla="*/ 229 h 270"/>
                <a:gd name="T38" fmla="*/ 175 w 208"/>
                <a:gd name="T39" fmla="*/ 253 h 270"/>
                <a:gd name="T40" fmla="*/ 142 w 208"/>
                <a:gd name="T41" fmla="*/ 266 h 270"/>
                <a:gd name="T42" fmla="*/ 105 w 208"/>
                <a:gd name="T43" fmla="*/ 270 h 270"/>
                <a:gd name="T44" fmla="*/ 32 w 208"/>
                <a:gd name="T45" fmla="*/ 249 h 270"/>
                <a:gd name="T46" fmla="*/ 0 w 208"/>
                <a:gd name="T47" fmla="*/ 180 h 270"/>
                <a:gd name="T48" fmla="*/ 32 w 208"/>
                <a:gd name="T49" fmla="*/ 180 h 270"/>
                <a:gd name="T50" fmla="*/ 55 w 208"/>
                <a:gd name="T51" fmla="*/ 228 h 270"/>
                <a:gd name="T52" fmla="*/ 107 w 208"/>
                <a:gd name="T53" fmla="*/ 244 h 270"/>
                <a:gd name="T54" fmla="*/ 130 w 208"/>
                <a:gd name="T55" fmla="*/ 242 h 270"/>
                <a:gd name="T56" fmla="*/ 153 w 208"/>
                <a:gd name="T57" fmla="*/ 233 h 270"/>
                <a:gd name="T58" fmla="*/ 170 w 208"/>
                <a:gd name="T59" fmla="*/ 218 h 270"/>
                <a:gd name="T60" fmla="*/ 177 w 208"/>
                <a:gd name="T61" fmla="*/ 196 h 270"/>
                <a:gd name="T62" fmla="*/ 172 w 208"/>
                <a:gd name="T63" fmla="*/ 177 h 270"/>
                <a:gd name="T64" fmla="*/ 159 w 208"/>
                <a:gd name="T65" fmla="*/ 164 h 270"/>
                <a:gd name="T66" fmla="*/ 141 w 208"/>
                <a:gd name="T67" fmla="*/ 155 h 270"/>
                <a:gd name="T68" fmla="*/ 121 w 208"/>
                <a:gd name="T69" fmla="*/ 149 h 270"/>
                <a:gd name="T70" fmla="*/ 81 w 208"/>
                <a:gd name="T71" fmla="*/ 140 h 270"/>
                <a:gd name="T72" fmla="*/ 52 w 208"/>
                <a:gd name="T73" fmla="*/ 131 h 270"/>
                <a:gd name="T74" fmla="*/ 30 w 208"/>
                <a:gd name="T75" fmla="*/ 118 h 270"/>
                <a:gd name="T76" fmla="*/ 15 w 208"/>
                <a:gd name="T77" fmla="*/ 99 h 270"/>
                <a:gd name="T78" fmla="*/ 9 w 208"/>
                <a:gd name="T79" fmla="*/ 72 h 270"/>
                <a:gd name="T80" fmla="*/ 18 w 208"/>
                <a:gd name="T81" fmla="*/ 39 h 270"/>
                <a:gd name="T82" fmla="*/ 41 w 208"/>
                <a:gd name="T83" fmla="*/ 16 h 270"/>
                <a:gd name="T84" fmla="*/ 72 w 208"/>
                <a:gd name="T85" fmla="*/ 4 h 270"/>
                <a:gd name="T86" fmla="*/ 105 w 208"/>
                <a:gd name="T87" fmla="*/ 0 h 270"/>
                <a:gd name="T88" fmla="*/ 141 w 208"/>
                <a:gd name="T89" fmla="*/ 5 h 270"/>
                <a:gd name="T90" fmla="*/ 171 w 208"/>
                <a:gd name="T91" fmla="*/ 20 h 270"/>
                <a:gd name="T92" fmla="*/ 191 w 208"/>
                <a:gd name="T93" fmla="*/ 46 h 270"/>
                <a:gd name="T94" fmla="*/ 199 w 208"/>
                <a:gd name="T95" fmla="*/ 82 h 270"/>
                <a:gd name="T96" fmla="*/ 168 w 208"/>
                <a:gd name="T97" fmla="*/ 82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8" h="270">
                  <a:moveTo>
                    <a:pt x="168" y="82"/>
                  </a:moveTo>
                  <a:cubicBezTo>
                    <a:pt x="168" y="73"/>
                    <a:pt x="166" y="64"/>
                    <a:pt x="162" y="57"/>
                  </a:cubicBezTo>
                  <a:cubicBezTo>
                    <a:pt x="158" y="50"/>
                    <a:pt x="153" y="44"/>
                    <a:pt x="147" y="40"/>
                  </a:cubicBezTo>
                  <a:cubicBezTo>
                    <a:pt x="141" y="35"/>
                    <a:pt x="134" y="32"/>
                    <a:pt x="126" y="29"/>
                  </a:cubicBezTo>
                  <a:cubicBezTo>
                    <a:pt x="118" y="27"/>
                    <a:pt x="110" y="26"/>
                    <a:pt x="101" y="26"/>
                  </a:cubicBezTo>
                  <a:cubicBezTo>
                    <a:pt x="94" y="26"/>
                    <a:pt x="87" y="27"/>
                    <a:pt x="80" y="28"/>
                  </a:cubicBezTo>
                  <a:cubicBezTo>
                    <a:pt x="73" y="30"/>
                    <a:pt x="66" y="32"/>
                    <a:pt x="60" y="36"/>
                  </a:cubicBezTo>
                  <a:cubicBezTo>
                    <a:pt x="54" y="39"/>
                    <a:pt x="50" y="44"/>
                    <a:pt x="46" y="50"/>
                  </a:cubicBezTo>
                  <a:cubicBezTo>
                    <a:pt x="42" y="55"/>
                    <a:pt x="41" y="62"/>
                    <a:pt x="41" y="70"/>
                  </a:cubicBezTo>
                  <a:cubicBezTo>
                    <a:pt x="41" y="77"/>
                    <a:pt x="42" y="83"/>
                    <a:pt x="46" y="88"/>
                  </a:cubicBezTo>
                  <a:cubicBezTo>
                    <a:pt x="49" y="93"/>
                    <a:pt x="54" y="97"/>
                    <a:pt x="59" y="100"/>
                  </a:cubicBezTo>
                  <a:cubicBezTo>
                    <a:pt x="64" y="103"/>
                    <a:pt x="70" y="106"/>
                    <a:pt x="76" y="108"/>
                  </a:cubicBezTo>
                  <a:cubicBezTo>
                    <a:pt x="83" y="110"/>
                    <a:pt x="88" y="112"/>
                    <a:pt x="94" y="113"/>
                  </a:cubicBezTo>
                  <a:cubicBezTo>
                    <a:pt x="135" y="123"/>
                    <a:pt x="135" y="123"/>
                    <a:pt x="135" y="123"/>
                  </a:cubicBezTo>
                  <a:cubicBezTo>
                    <a:pt x="144" y="124"/>
                    <a:pt x="153" y="127"/>
                    <a:pt x="162" y="130"/>
                  </a:cubicBezTo>
                  <a:cubicBezTo>
                    <a:pt x="170" y="133"/>
                    <a:pt x="178" y="138"/>
                    <a:pt x="185" y="144"/>
                  </a:cubicBezTo>
                  <a:cubicBezTo>
                    <a:pt x="192" y="149"/>
                    <a:pt x="197" y="156"/>
                    <a:pt x="202" y="164"/>
                  </a:cubicBezTo>
                  <a:cubicBezTo>
                    <a:pt x="206" y="173"/>
                    <a:pt x="208" y="182"/>
                    <a:pt x="208" y="194"/>
                  </a:cubicBezTo>
                  <a:cubicBezTo>
                    <a:pt x="208" y="207"/>
                    <a:pt x="205" y="219"/>
                    <a:pt x="199" y="229"/>
                  </a:cubicBezTo>
                  <a:cubicBezTo>
                    <a:pt x="192" y="239"/>
                    <a:pt x="184" y="247"/>
                    <a:pt x="175" y="253"/>
                  </a:cubicBezTo>
                  <a:cubicBezTo>
                    <a:pt x="165" y="259"/>
                    <a:pt x="154" y="263"/>
                    <a:pt x="142" y="266"/>
                  </a:cubicBezTo>
                  <a:cubicBezTo>
                    <a:pt x="129" y="269"/>
                    <a:pt x="117" y="270"/>
                    <a:pt x="105" y="270"/>
                  </a:cubicBezTo>
                  <a:cubicBezTo>
                    <a:pt x="75" y="270"/>
                    <a:pt x="51" y="263"/>
                    <a:pt x="32" y="249"/>
                  </a:cubicBezTo>
                  <a:cubicBezTo>
                    <a:pt x="14" y="234"/>
                    <a:pt x="3" y="212"/>
                    <a:pt x="0" y="180"/>
                  </a:cubicBezTo>
                  <a:cubicBezTo>
                    <a:pt x="32" y="180"/>
                    <a:pt x="32" y="180"/>
                    <a:pt x="32" y="180"/>
                  </a:cubicBezTo>
                  <a:cubicBezTo>
                    <a:pt x="33" y="201"/>
                    <a:pt x="41" y="217"/>
                    <a:pt x="55" y="228"/>
                  </a:cubicBezTo>
                  <a:cubicBezTo>
                    <a:pt x="69" y="239"/>
                    <a:pt x="86" y="244"/>
                    <a:pt x="107" y="244"/>
                  </a:cubicBezTo>
                  <a:cubicBezTo>
                    <a:pt x="114" y="244"/>
                    <a:pt x="122" y="243"/>
                    <a:pt x="130" y="242"/>
                  </a:cubicBezTo>
                  <a:cubicBezTo>
                    <a:pt x="138" y="240"/>
                    <a:pt x="146" y="237"/>
                    <a:pt x="153" y="233"/>
                  </a:cubicBezTo>
                  <a:cubicBezTo>
                    <a:pt x="160" y="229"/>
                    <a:pt x="166" y="224"/>
                    <a:pt x="170" y="218"/>
                  </a:cubicBezTo>
                  <a:cubicBezTo>
                    <a:pt x="175" y="212"/>
                    <a:pt x="177" y="205"/>
                    <a:pt x="177" y="196"/>
                  </a:cubicBezTo>
                  <a:cubicBezTo>
                    <a:pt x="177" y="188"/>
                    <a:pt x="175" y="182"/>
                    <a:pt x="172" y="177"/>
                  </a:cubicBezTo>
                  <a:cubicBezTo>
                    <a:pt x="169" y="171"/>
                    <a:pt x="165" y="167"/>
                    <a:pt x="159" y="164"/>
                  </a:cubicBezTo>
                  <a:cubicBezTo>
                    <a:pt x="154" y="160"/>
                    <a:pt x="148" y="157"/>
                    <a:pt x="141" y="155"/>
                  </a:cubicBezTo>
                  <a:cubicBezTo>
                    <a:pt x="135" y="153"/>
                    <a:pt x="128" y="151"/>
                    <a:pt x="121" y="149"/>
                  </a:cubicBezTo>
                  <a:cubicBezTo>
                    <a:pt x="81" y="140"/>
                    <a:pt x="81" y="140"/>
                    <a:pt x="81" y="140"/>
                  </a:cubicBezTo>
                  <a:cubicBezTo>
                    <a:pt x="70" y="138"/>
                    <a:pt x="61" y="134"/>
                    <a:pt x="52" y="131"/>
                  </a:cubicBezTo>
                  <a:cubicBezTo>
                    <a:pt x="44" y="128"/>
                    <a:pt x="36" y="123"/>
                    <a:pt x="30" y="118"/>
                  </a:cubicBezTo>
                  <a:cubicBezTo>
                    <a:pt x="23" y="113"/>
                    <a:pt x="18" y="107"/>
                    <a:pt x="15" y="99"/>
                  </a:cubicBezTo>
                  <a:cubicBezTo>
                    <a:pt x="11" y="92"/>
                    <a:pt x="9" y="83"/>
                    <a:pt x="9" y="72"/>
                  </a:cubicBezTo>
                  <a:cubicBezTo>
                    <a:pt x="9" y="59"/>
                    <a:pt x="12" y="48"/>
                    <a:pt x="18" y="39"/>
                  </a:cubicBezTo>
                  <a:cubicBezTo>
                    <a:pt x="24" y="29"/>
                    <a:pt x="31" y="22"/>
                    <a:pt x="41" y="16"/>
                  </a:cubicBezTo>
                  <a:cubicBezTo>
                    <a:pt x="50" y="11"/>
                    <a:pt x="60" y="7"/>
                    <a:pt x="72" y="4"/>
                  </a:cubicBezTo>
                  <a:cubicBezTo>
                    <a:pt x="83" y="1"/>
                    <a:pt x="94" y="0"/>
                    <a:pt x="105" y="0"/>
                  </a:cubicBezTo>
                  <a:cubicBezTo>
                    <a:pt x="118" y="0"/>
                    <a:pt x="130" y="2"/>
                    <a:pt x="141" y="5"/>
                  </a:cubicBezTo>
                  <a:cubicBezTo>
                    <a:pt x="152" y="8"/>
                    <a:pt x="162" y="13"/>
                    <a:pt x="171" y="20"/>
                  </a:cubicBezTo>
                  <a:cubicBezTo>
                    <a:pt x="179" y="27"/>
                    <a:pt x="186" y="36"/>
                    <a:pt x="191" y="46"/>
                  </a:cubicBezTo>
                  <a:cubicBezTo>
                    <a:pt x="196" y="56"/>
                    <a:pt x="198" y="68"/>
                    <a:pt x="199" y="82"/>
                  </a:cubicBezTo>
                  <a:lnTo>
                    <a:pt x="168" y="8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6" name="Freeform 13"/>
            <p:cNvSpPr>
              <a:spLocks noEditPoints="1"/>
            </p:cNvSpPr>
            <p:nvPr/>
          </p:nvSpPr>
          <p:spPr bwMode="auto">
            <a:xfrm>
              <a:off x="10855325" y="423863"/>
              <a:ext cx="320675"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7" name="Freeform 14"/>
            <p:cNvSpPr>
              <a:spLocks noEditPoints="1"/>
            </p:cNvSpPr>
            <p:nvPr/>
          </p:nvSpPr>
          <p:spPr bwMode="auto">
            <a:xfrm>
              <a:off x="11491913" y="423863"/>
              <a:ext cx="319088" cy="334963"/>
            </a:xfrm>
            <a:custGeom>
              <a:avLst/>
              <a:gdLst>
                <a:gd name="T0" fmla="*/ 230 w 349"/>
                <a:gd name="T1" fmla="*/ 0 h 364"/>
                <a:gd name="T2" fmla="*/ 20 w 349"/>
                <a:gd name="T3" fmla="*/ 0 h 364"/>
                <a:gd name="T4" fmla="*/ 20 w 349"/>
                <a:gd name="T5" fmla="*/ 77 h 364"/>
                <a:gd name="T6" fmla="*/ 225 w 349"/>
                <a:gd name="T7" fmla="*/ 77 h 364"/>
                <a:gd name="T8" fmla="*/ 267 w 349"/>
                <a:gd name="T9" fmla="*/ 126 h 364"/>
                <a:gd name="T10" fmla="*/ 267 w 349"/>
                <a:gd name="T11" fmla="*/ 139 h 364"/>
                <a:gd name="T12" fmla="*/ 97 w 349"/>
                <a:gd name="T13" fmla="*/ 139 h 364"/>
                <a:gd name="T14" fmla="*/ 0 w 349"/>
                <a:gd name="T15" fmla="*/ 243 h 364"/>
                <a:gd name="T16" fmla="*/ 0 w 349"/>
                <a:gd name="T17" fmla="*/ 260 h 364"/>
                <a:gd name="T18" fmla="*/ 100 w 349"/>
                <a:gd name="T19" fmla="*/ 364 h 364"/>
                <a:gd name="T20" fmla="*/ 349 w 349"/>
                <a:gd name="T21" fmla="*/ 364 h 364"/>
                <a:gd name="T22" fmla="*/ 349 w 349"/>
                <a:gd name="T23" fmla="*/ 125 h 364"/>
                <a:gd name="T24" fmla="*/ 230 w 349"/>
                <a:gd name="T25" fmla="*/ 0 h 364"/>
                <a:gd name="T26" fmla="*/ 109 w 349"/>
                <a:gd name="T27" fmla="*/ 287 h 364"/>
                <a:gd name="T28" fmla="*/ 82 w 349"/>
                <a:gd name="T29" fmla="*/ 249 h 364"/>
                <a:gd name="T30" fmla="*/ 109 w 349"/>
                <a:gd name="T31" fmla="*/ 212 h 364"/>
                <a:gd name="T32" fmla="*/ 267 w 349"/>
                <a:gd name="T33" fmla="*/ 212 h 364"/>
                <a:gd name="T34" fmla="*/ 267 w 349"/>
                <a:gd name="T35" fmla="*/ 287 h 364"/>
                <a:gd name="T36" fmla="*/ 109 w 349"/>
                <a:gd name="T37" fmla="*/ 287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9" h="364">
                  <a:moveTo>
                    <a:pt x="230" y="0"/>
                  </a:moveTo>
                  <a:cubicBezTo>
                    <a:pt x="20" y="0"/>
                    <a:pt x="20" y="0"/>
                    <a:pt x="20" y="0"/>
                  </a:cubicBezTo>
                  <a:cubicBezTo>
                    <a:pt x="20" y="77"/>
                    <a:pt x="20" y="77"/>
                    <a:pt x="20" y="77"/>
                  </a:cubicBezTo>
                  <a:cubicBezTo>
                    <a:pt x="225" y="77"/>
                    <a:pt x="225" y="77"/>
                    <a:pt x="225" y="77"/>
                  </a:cubicBezTo>
                  <a:cubicBezTo>
                    <a:pt x="255" y="77"/>
                    <a:pt x="267" y="91"/>
                    <a:pt x="267" y="126"/>
                  </a:cubicBezTo>
                  <a:cubicBezTo>
                    <a:pt x="267" y="139"/>
                    <a:pt x="267" y="139"/>
                    <a:pt x="267" y="139"/>
                  </a:cubicBezTo>
                  <a:cubicBezTo>
                    <a:pt x="97" y="139"/>
                    <a:pt x="97" y="139"/>
                    <a:pt x="97" y="139"/>
                  </a:cubicBezTo>
                  <a:cubicBezTo>
                    <a:pt x="32" y="139"/>
                    <a:pt x="0" y="171"/>
                    <a:pt x="0" y="243"/>
                  </a:cubicBezTo>
                  <a:cubicBezTo>
                    <a:pt x="0" y="260"/>
                    <a:pt x="0" y="260"/>
                    <a:pt x="0" y="260"/>
                  </a:cubicBezTo>
                  <a:cubicBezTo>
                    <a:pt x="0" y="335"/>
                    <a:pt x="33" y="364"/>
                    <a:pt x="100" y="364"/>
                  </a:cubicBezTo>
                  <a:cubicBezTo>
                    <a:pt x="349" y="364"/>
                    <a:pt x="349" y="364"/>
                    <a:pt x="349" y="364"/>
                  </a:cubicBezTo>
                  <a:cubicBezTo>
                    <a:pt x="349" y="125"/>
                    <a:pt x="349" y="125"/>
                    <a:pt x="349" y="125"/>
                  </a:cubicBezTo>
                  <a:cubicBezTo>
                    <a:pt x="349" y="33"/>
                    <a:pt x="319" y="0"/>
                    <a:pt x="230" y="0"/>
                  </a:cubicBezTo>
                  <a:moveTo>
                    <a:pt x="109" y="287"/>
                  </a:moveTo>
                  <a:cubicBezTo>
                    <a:pt x="96" y="287"/>
                    <a:pt x="82" y="280"/>
                    <a:pt x="82" y="249"/>
                  </a:cubicBezTo>
                  <a:cubicBezTo>
                    <a:pt x="82" y="218"/>
                    <a:pt x="96" y="212"/>
                    <a:pt x="109" y="212"/>
                  </a:cubicBezTo>
                  <a:cubicBezTo>
                    <a:pt x="267" y="212"/>
                    <a:pt x="267" y="212"/>
                    <a:pt x="267" y="212"/>
                  </a:cubicBezTo>
                  <a:cubicBezTo>
                    <a:pt x="267" y="287"/>
                    <a:pt x="267" y="287"/>
                    <a:pt x="267" y="287"/>
                  </a:cubicBezTo>
                  <a:lnTo>
                    <a:pt x="109" y="287"/>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8" name="Freeform 15"/>
            <p:cNvSpPr>
              <a:spLocks/>
            </p:cNvSpPr>
            <p:nvPr/>
          </p:nvSpPr>
          <p:spPr bwMode="auto">
            <a:xfrm>
              <a:off x="10123488" y="423863"/>
              <a:ext cx="293688" cy="334963"/>
            </a:xfrm>
            <a:custGeom>
              <a:avLst/>
              <a:gdLst>
                <a:gd name="T0" fmla="*/ 0 w 185"/>
                <a:gd name="T1" fmla="*/ 0 h 211"/>
                <a:gd name="T2" fmla="*/ 0 w 185"/>
                <a:gd name="T3" fmla="*/ 45 h 211"/>
                <a:gd name="T4" fmla="*/ 68 w 185"/>
                <a:gd name="T5" fmla="*/ 45 h 211"/>
                <a:gd name="T6" fmla="*/ 68 w 185"/>
                <a:gd name="T7" fmla="*/ 211 h 211"/>
                <a:gd name="T8" fmla="*/ 117 w 185"/>
                <a:gd name="T9" fmla="*/ 211 h 211"/>
                <a:gd name="T10" fmla="*/ 117 w 185"/>
                <a:gd name="T11" fmla="*/ 45 h 211"/>
                <a:gd name="T12" fmla="*/ 185 w 185"/>
                <a:gd name="T13" fmla="*/ 45 h 211"/>
                <a:gd name="T14" fmla="*/ 185 w 185"/>
                <a:gd name="T15" fmla="*/ 0 h 211"/>
                <a:gd name="T16" fmla="*/ 0 w 185"/>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211">
                  <a:moveTo>
                    <a:pt x="0" y="0"/>
                  </a:moveTo>
                  <a:lnTo>
                    <a:pt x="0" y="45"/>
                  </a:lnTo>
                  <a:lnTo>
                    <a:pt x="68" y="45"/>
                  </a:lnTo>
                  <a:lnTo>
                    <a:pt x="68" y="211"/>
                  </a:lnTo>
                  <a:lnTo>
                    <a:pt x="117" y="211"/>
                  </a:lnTo>
                  <a:lnTo>
                    <a:pt x="117" y="45"/>
                  </a:lnTo>
                  <a:lnTo>
                    <a:pt x="185" y="45"/>
                  </a:lnTo>
                  <a:lnTo>
                    <a:pt x="185"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19" name="Freeform 16"/>
            <p:cNvSpPr>
              <a:spLocks/>
            </p:cNvSpPr>
            <p:nvPr/>
          </p:nvSpPr>
          <p:spPr bwMode="auto">
            <a:xfrm>
              <a:off x="111918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0" name="Freeform 17"/>
            <p:cNvSpPr>
              <a:spLocks noEditPoints="1"/>
            </p:cNvSpPr>
            <p:nvPr/>
          </p:nvSpPr>
          <p:spPr bwMode="auto">
            <a:xfrm>
              <a:off x="10509250" y="423863"/>
              <a:ext cx="315913" cy="334963"/>
            </a:xfrm>
            <a:custGeom>
              <a:avLst/>
              <a:gdLst>
                <a:gd name="T0" fmla="*/ 345 w 345"/>
                <a:gd name="T1" fmla="*/ 237 h 364"/>
                <a:gd name="T2" fmla="*/ 345 w 345"/>
                <a:gd name="T3" fmla="*/ 128 h 364"/>
                <a:gd name="T4" fmla="*/ 224 w 345"/>
                <a:gd name="T5" fmla="*/ 0 h 364"/>
                <a:gd name="T6" fmla="*/ 0 w 345"/>
                <a:gd name="T7" fmla="*/ 0 h 364"/>
                <a:gd name="T8" fmla="*/ 0 w 345"/>
                <a:gd name="T9" fmla="*/ 364 h 364"/>
                <a:gd name="T10" fmla="*/ 228 w 345"/>
                <a:gd name="T11" fmla="*/ 364 h 364"/>
                <a:gd name="T12" fmla="*/ 345 w 345"/>
                <a:gd name="T13" fmla="*/ 237 h 364"/>
                <a:gd name="T14" fmla="*/ 260 w 345"/>
                <a:gd name="T15" fmla="*/ 238 h 364"/>
                <a:gd name="T16" fmla="*/ 218 w 345"/>
                <a:gd name="T17" fmla="*/ 287 h 364"/>
                <a:gd name="T18" fmla="*/ 84 w 345"/>
                <a:gd name="T19" fmla="*/ 287 h 364"/>
                <a:gd name="T20" fmla="*/ 84 w 345"/>
                <a:gd name="T21" fmla="*/ 78 h 364"/>
                <a:gd name="T22" fmla="*/ 218 w 345"/>
                <a:gd name="T23" fmla="*/ 78 h 364"/>
                <a:gd name="T24" fmla="*/ 260 w 345"/>
                <a:gd name="T25" fmla="*/ 126 h 364"/>
                <a:gd name="T26" fmla="*/ 260 w 345"/>
                <a:gd name="T27" fmla="*/ 23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5" h="364">
                  <a:moveTo>
                    <a:pt x="345" y="237"/>
                  </a:moveTo>
                  <a:cubicBezTo>
                    <a:pt x="345" y="128"/>
                    <a:pt x="345" y="128"/>
                    <a:pt x="345" y="128"/>
                  </a:cubicBezTo>
                  <a:cubicBezTo>
                    <a:pt x="345" y="33"/>
                    <a:pt x="308" y="0"/>
                    <a:pt x="224" y="0"/>
                  </a:cubicBezTo>
                  <a:cubicBezTo>
                    <a:pt x="0" y="0"/>
                    <a:pt x="0" y="0"/>
                    <a:pt x="0" y="0"/>
                  </a:cubicBezTo>
                  <a:cubicBezTo>
                    <a:pt x="0" y="364"/>
                    <a:pt x="0" y="364"/>
                    <a:pt x="0" y="364"/>
                  </a:cubicBezTo>
                  <a:cubicBezTo>
                    <a:pt x="228" y="364"/>
                    <a:pt x="228" y="364"/>
                    <a:pt x="228" y="364"/>
                  </a:cubicBezTo>
                  <a:cubicBezTo>
                    <a:pt x="317" y="364"/>
                    <a:pt x="345" y="320"/>
                    <a:pt x="345" y="237"/>
                  </a:cubicBezTo>
                  <a:moveTo>
                    <a:pt x="260" y="238"/>
                  </a:moveTo>
                  <a:cubicBezTo>
                    <a:pt x="260" y="273"/>
                    <a:pt x="248" y="287"/>
                    <a:pt x="218" y="287"/>
                  </a:cubicBezTo>
                  <a:cubicBezTo>
                    <a:pt x="84" y="287"/>
                    <a:pt x="84" y="287"/>
                    <a:pt x="84" y="287"/>
                  </a:cubicBezTo>
                  <a:cubicBezTo>
                    <a:pt x="84" y="78"/>
                    <a:pt x="84" y="78"/>
                    <a:pt x="84" y="78"/>
                  </a:cubicBezTo>
                  <a:cubicBezTo>
                    <a:pt x="218" y="78"/>
                    <a:pt x="218" y="78"/>
                    <a:pt x="218" y="78"/>
                  </a:cubicBezTo>
                  <a:cubicBezTo>
                    <a:pt x="248" y="78"/>
                    <a:pt x="260" y="91"/>
                    <a:pt x="260" y="126"/>
                  </a:cubicBezTo>
                  <a:lnTo>
                    <a:pt x="260" y="23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1" name="Freeform 18"/>
            <p:cNvSpPr>
              <a:spLocks/>
            </p:cNvSpPr>
            <p:nvPr/>
          </p:nvSpPr>
          <p:spPr bwMode="auto">
            <a:xfrm>
              <a:off x="9448800" y="420688"/>
              <a:ext cx="331788" cy="342900"/>
            </a:xfrm>
            <a:custGeom>
              <a:avLst/>
              <a:gdLst>
                <a:gd name="T0" fmla="*/ 273 w 363"/>
                <a:gd name="T1" fmla="*/ 282 h 373"/>
                <a:gd name="T2" fmla="*/ 146 w 363"/>
                <a:gd name="T3" fmla="*/ 42 h 373"/>
                <a:gd name="T4" fmla="*/ 74 w 363"/>
                <a:gd name="T5" fmla="*/ 0 h 373"/>
                <a:gd name="T6" fmla="*/ 0 w 363"/>
                <a:gd name="T7" fmla="*/ 96 h 373"/>
                <a:gd name="T8" fmla="*/ 0 w 363"/>
                <a:gd name="T9" fmla="*/ 369 h 373"/>
                <a:gd name="T10" fmla="*/ 82 w 363"/>
                <a:gd name="T11" fmla="*/ 369 h 373"/>
                <a:gd name="T12" fmla="*/ 82 w 363"/>
                <a:gd name="T13" fmla="*/ 142 h 373"/>
                <a:gd name="T14" fmla="*/ 81 w 363"/>
                <a:gd name="T15" fmla="*/ 96 h 373"/>
                <a:gd name="T16" fmla="*/ 83 w 363"/>
                <a:gd name="T17" fmla="*/ 87 h 373"/>
                <a:gd name="T18" fmla="*/ 89 w 363"/>
                <a:gd name="T19" fmla="*/ 91 h 373"/>
                <a:gd name="T20" fmla="*/ 217 w 363"/>
                <a:gd name="T21" fmla="*/ 331 h 373"/>
                <a:gd name="T22" fmla="*/ 288 w 363"/>
                <a:gd name="T23" fmla="*/ 373 h 373"/>
                <a:gd name="T24" fmla="*/ 363 w 363"/>
                <a:gd name="T25" fmla="*/ 276 h 373"/>
                <a:gd name="T26" fmla="*/ 363 w 363"/>
                <a:gd name="T27" fmla="*/ 4 h 373"/>
                <a:gd name="T28" fmla="*/ 280 w 363"/>
                <a:gd name="T29" fmla="*/ 4 h 373"/>
                <a:gd name="T30" fmla="*/ 280 w 363"/>
                <a:gd name="T31" fmla="*/ 231 h 373"/>
                <a:gd name="T32" fmla="*/ 282 w 363"/>
                <a:gd name="T33" fmla="*/ 277 h 373"/>
                <a:gd name="T34" fmla="*/ 279 w 363"/>
                <a:gd name="T35" fmla="*/ 286 h 373"/>
                <a:gd name="T36" fmla="*/ 273 w 363"/>
                <a:gd name="T37" fmla="*/ 28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373">
                  <a:moveTo>
                    <a:pt x="273" y="282"/>
                  </a:moveTo>
                  <a:cubicBezTo>
                    <a:pt x="271" y="278"/>
                    <a:pt x="160" y="63"/>
                    <a:pt x="146" y="42"/>
                  </a:cubicBezTo>
                  <a:cubicBezTo>
                    <a:pt x="130" y="17"/>
                    <a:pt x="111" y="0"/>
                    <a:pt x="74" y="0"/>
                  </a:cubicBezTo>
                  <a:cubicBezTo>
                    <a:pt x="40" y="0"/>
                    <a:pt x="0" y="15"/>
                    <a:pt x="0" y="96"/>
                  </a:cubicBezTo>
                  <a:cubicBezTo>
                    <a:pt x="0" y="369"/>
                    <a:pt x="0" y="369"/>
                    <a:pt x="0" y="369"/>
                  </a:cubicBezTo>
                  <a:cubicBezTo>
                    <a:pt x="82" y="369"/>
                    <a:pt x="82" y="369"/>
                    <a:pt x="82" y="369"/>
                  </a:cubicBezTo>
                  <a:cubicBezTo>
                    <a:pt x="82" y="142"/>
                    <a:pt x="82" y="142"/>
                    <a:pt x="82" y="142"/>
                  </a:cubicBezTo>
                  <a:cubicBezTo>
                    <a:pt x="82" y="125"/>
                    <a:pt x="81" y="101"/>
                    <a:pt x="81" y="96"/>
                  </a:cubicBezTo>
                  <a:cubicBezTo>
                    <a:pt x="81" y="92"/>
                    <a:pt x="81" y="88"/>
                    <a:pt x="83" y="87"/>
                  </a:cubicBezTo>
                  <a:cubicBezTo>
                    <a:pt x="85" y="86"/>
                    <a:pt x="88" y="88"/>
                    <a:pt x="89" y="91"/>
                  </a:cubicBezTo>
                  <a:cubicBezTo>
                    <a:pt x="91" y="94"/>
                    <a:pt x="195" y="297"/>
                    <a:pt x="217" y="331"/>
                  </a:cubicBezTo>
                  <a:cubicBezTo>
                    <a:pt x="232" y="355"/>
                    <a:pt x="251" y="373"/>
                    <a:pt x="288" y="373"/>
                  </a:cubicBezTo>
                  <a:cubicBezTo>
                    <a:pt x="322" y="373"/>
                    <a:pt x="363" y="357"/>
                    <a:pt x="363" y="276"/>
                  </a:cubicBezTo>
                  <a:cubicBezTo>
                    <a:pt x="363" y="4"/>
                    <a:pt x="363" y="4"/>
                    <a:pt x="363" y="4"/>
                  </a:cubicBezTo>
                  <a:cubicBezTo>
                    <a:pt x="280" y="4"/>
                    <a:pt x="280" y="4"/>
                    <a:pt x="280" y="4"/>
                  </a:cubicBezTo>
                  <a:cubicBezTo>
                    <a:pt x="280" y="231"/>
                    <a:pt x="280" y="231"/>
                    <a:pt x="280" y="231"/>
                  </a:cubicBezTo>
                  <a:cubicBezTo>
                    <a:pt x="280" y="248"/>
                    <a:pt x="281" y="272"/>
                    <a:pt x="282" y="277"/>
                  </a:cubicBezTo>
                  <a:cubicBezTo>
                    <a:pt x="282" y="281"/>
                    <a:pt x="282" y="284"/>
                    <a:pt x="279" y="286"/>
                  </a:cubicBezTo>
                  <a:cubicBezTo>
                    <a:pt x="277" y="287"/>
                    <a:pt x="275" y="285"/>
                    <a:pt x="273" y="2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sp>
          <p:nvSpPr>
            <p:cNvPr id="22" name="Freeform 19"/>
            <p:cNvSpPr>
              <a:spLocks/>
            </p:cNvSpPr>
            <p:nvPr/>
          </p:nvSpPr>
          <p:spPr bwMode="auto">
            <a:xfrm>
              <a:off x="9807575" y="423863"/>
              <a:ext cx="292100" cy="334963"/>
            </a:xfrm>
            <a:custGeom>
              <a:avLst/>
              <a:gdLst>
                <a:gd name="T0" fmla="*/ 0 w 184"/>
                <a:gd name="T1" fmla="*/ 0 h 211"/>
                <a:gd name="T2" fmla="*/ 0 w 184"/>
                <a:gd name="T3" fmla="*/ 45 h 211"/>
                <a:gd name="T4" fmla="*/ 68 w 184"/>
                <a:gd name="T5" fmla="*/ 45 h 211"/>
                <a:gd name="T6" fmla="*/ 68 w 184"/>
                <a:gd name="T7" fmla="*/ 211 h 211"/>
                <a:gd name="T8" fmla="*/ 116 w 184"/>
                <a:gd name="T9" fmla="*/ 211 h 211"/>
                <a:gd name="T10" fmla="*/ 116 w 184"/>
                <a:gd name="T11" fmla="*/ 45 h 211"/>
                <a:gd name="T12" fmla="*/ 184 w 184"/>
                <a:gd name="T13" fmla="*/ 45 h 211"/>
                <a:gd name="T14" fmla="*/ 184 w 184"/>
                <a:gd name="T15" fmla="*/ 0 h 211"/>
                <a:gd name="T16" fmla="*/ 0 w 184"/>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211">
                  <a:moveTo>
                    <a:pt x="0" y="0"/>
                  </a:moveTo>
                  <a:lnTo>
                    <a:pt x="0" y="45"/>
                  </a:lnTo>
                  <a:lnTo>
                    <a:pt x="68" y="45"/>
                  </a:lnTo>
                  <a:lnTo>
                    <a:pt x="68" y="211"/>
                  </a:lnTo>
                  <a:lnTo>
                    <a:pt x="116" y="211"/>
                  </a:lnTo>
                  <a:lnTo>
                    <a:pt x="116" y="45"/>
                  </a:lnTo>
                  <a:lnTo>
                    <a:pt x="184" y="45"/>
                  </a:lnTo>
                  <a:lnTo>
                    <a:pt x="184" y="0"/>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en-US"/>
            </a:p>
          </p:txBody>
        </p:sp>
      </p:grpSp>
    </p:spTree>
    <p:extLst>
      <p:ext uri="{BB962C8B-B14F-4D97-AF65-F5344CB8AC3E}">
        <p14:creationId xmlns:p14="http://schemas.microsoft.com/office/powerpoint/2010/main" val="1535502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187428" y="762000"/>
            <a:ext cx="11828759" cy="304800"/>
          </a:xfrm>
          <a:prstGeom prst="rect">
            <a:avLst/>
          </a:prstGeom>
        </p:spPr>
        <p:txBody>
          <a:bodyPr>
            <a:noAutofit/>
          </a:bodyPr>
          <a:lstStyle>
            <a:lvl1pPr marL="0" indent="0" algn="l">
              <a:lnSpc>
                <a:spcPct val="90000"/>
              </a:lnSpc>
              <a:spcBef>
                <a:spcPts val="0"/>
              </a:spcBef>
              <a:buNone/>
              <a:defRPr sz="1800">
                <a:solidFill>
                  <a:schemeClr val="tx1"/>
                </a:solidFill>
              </a:defRPr>
            </a:lvl1pPr>
            <a:lvl2pPr marL="0" indent="0">
              <a:lnSpc>
                <a:spcPct val="90000"/>
              </a:lnSpc>
              <a:spcBef>
                <a:spcPts val="0"/>
              </a:spcBef>
              <a:buNone/>
              <a:defRPr sz="2000">
                <a:solidFill>
                  <a:schemeClr val="accent4"/>
                </a:solidFill>
              </a:defRPr>
            </a:lvl2pPr>
            <a:lvl3pPr marL="0" indent="0">
              <a:lnSpc>
                <a:spcPct val="90000"/>
              </a:lnSpc>
              <a:spcBef>
                <a:spcPts val="0"/>
              </a:spcBef>
              <a:buNone/>
              <a:defRPr sz="2000">
                <a:solidFill>
                  <a:schemeClr val="accent4"/>
                </a:solidFill>
              </a:defRPr>
            </a:lvl3pPr>
            <a:lvl4pPr marL="0" indent="0">
              <a:lnSpc>
                <a:spcPct val="90000"/>
              </a:lnSpc>
              <a:spcBef>
                <a:spcPts val="0"/>
              </a:spcBef>
              <a:buNone/>
              <a:defRPr sz="2000">
                <a:solidFill>
                  <a:schemeClr val="accent4"/>
                </a:solidFill>
              </a:defRPr>
            </a:lvl4pPr>
            <a:lvl5pPr marL="0" indent="0">
              <a:lnSpc>
                <a:spcPct val="90000"/>
              </a:lnSpc>
              <a:spcBef>
                <a:spcPts val="0"/>
              </a:spcBef>
              <a:buNone/>
              <a:defRPr sz="2000">
                <a:solidFill>
                  <a:schemeClr val="accent4"/>
                </a:solidFill>
              </a:defRPr>
            </a:lvl5pPr>
            <a:lvl6pPr marL="0" indent="0">
              <a:lnSpc>
                <a:spcPct val="90000"/>
              </a:lnSpc>
              <a:spcBef>
                <a:spcPts val="0"/>
              </a:spcBef>
              <a:buNone/>
              <a:defRPr sz="2000">
                <a:solidFill>
                  <a:schemeClr val="accent4"/>
                </a:solidFill>
              </a:defRPr>
            </a:lvl6pPr>
            <a:lvl7pPr marL="0" indent="0">
              <a:lnSpc>
                <a:spcPct val="90000"/>
              </a:lnSpc>
              <a:spcBef>
                <a:spcPts val="0"/>
              </a:spcBef>
              <a:buNone/>
              <a:defRPr sz="2000">
                <a:solidFill>
                  <a:schemeClr val="accent4"/>
                </a:solidFill>
              </a:defRPr>
            </a:lvl7pPr>
            <a:lvl8pPr marL="0" indent="0">
              <a:lnSpc>
                <a:spcPct val="90000"/>
              </a:lnSpc>
              <a:spcBef>
                <a:spcPts val="0"/>
              </a:spcBef>
              <a:buNone/>
              <a:defRPr sz="2000">
                <a:solidFill>
                  <a:schemeClr val="accent4"/>
                </a:solidFill>
              </a:defRPr>
            </a:lvl8pPr>
            <a:lvl9pPr marL="0" indent="0">
              <a:lnSpc>
                <a:spcPct val="90000"/>
              </a:lnSpc>
              <a:spcBef>
                <a:spcPts val="0"/>
              </a:spcBef>
              <a:buNone/>
              <a:defRPr sz="2000">
                <a:solidFill>
                  <a:schemeClr val="accent4"/>
                </a:solidFill>
              </a:defRPr>
            </a:lvl9pPr>
          </a:lstStyle>
          <a:p>
            <a:pPr lvl="0"/>
            <a:r>
              <a:t>Click to add subtitle</a:t>
            </a:r>
          </a:p>
        </p:txBody>
      </p:sp>
      <p:sp>
        <p:nvSpPr>
          <p:cNvPr id="6"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44030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441" y="1066800"/>
            <a:ext cx="10969943" cy="5105400"/>
          </a:xfrm>
          <a:prstGeom prst="rect">
            <a:avLst/>
          </a:prstGeom>
        </p:spPr>
        <p:txBody>
          <a:bodyPr/>
          <a:lstStyle>
            <a:lvl1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1pPr>
            <a:lvl2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3pPr>
            <a:lvl4pPr algn="l" defTabSz="914400" rtl="0" eaLnBrk="1" latinLnBrk="0" hangingPunct="1">
              <a:lnSpc>
                <a:spcPct val="100000"/>
              </a:lnSpc>
              <a:buClr>
                <a:schemeClr val="bg2"/>
              </a:buClr>
              <a:buSzPct val="100000"/>
              <a:defRPr lang="en-US" sz="2000" kern="1200" dirty="0" smtClean="0">
                <a:solidFill>
                  <a:schemeClr val="tx1"/>
                </a:solidFill>
                <a:latin typeface="+mn-lt"/>
                <a:ea typeface="+mn-ea"/>
                <a:cs typeface="+mn-cs"/>
              </a:defRPr>
            </a:lvl4pPr>
            <a:lvl5pPr algn="l" defTabSz="914400" rtl="0" eaLnBrk="1" latinLnBrk="0" hangingPunct="1">
              <a:lnSpc>
                <a:spcPct val="100000"/>
              </a:lnSpc>
              <a:buClr>
                <a:schemeClr val="bg2"/>
              </a:buClr>
              <a:buSzPct val="100000"/>
              <a:defRPr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617266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AA85-1E29-79F9-10E5-78724E1429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B16D91-8591-B6D4-3F8B-92D4C4451D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A8F63-9080-2DDF-9566-F6D521C4A984}"/>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5" name="Footer Placeholder 4">
            <a:extLst>
              <a:ext uri="{FF2B5EF4-FFF2-40B4-BE49-F238E27FC236}">
                <a16:creationId xmlns:a16="http://schemas.microsoft.com/office/drawing/2014/main" id="{2300BAFC-A4B1-F7BB-6427-F232811C7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A05F43-734E-9CFC-9A66-7671497004DA}"/>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1302435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member Team">
    <p:spTree>
      <p:nvGrpSpPr>
        <p:cNvPr id="1" name=""/>
        <p:cNvGrpSpPr/>
        <p:nvPr/>
      </p:nvGrpSpPr>
      <p:grpSpPr>
        <a:xfrm>
          <a:off x="0" y="0"/>
          <a:ext cx="0" cy="0"/>
          <a:chOff x="0" y="0"/>
          <a:chExt cx="0" cy="0"/>
        </a:xfrm>
      </p:grpSpPr>
      <p:sp>
        <p:nvSpPr>
          <p:cNvPr id="34" name="Rectangle 33"/>
          <p:cNvSpPr/>
          <p:nvPr userDrawn="1"/>
        </p:nvSpPr>
        <p:spPr>
          <a:xfrm>
            <a:off x="8082420"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a:solidFill>
                <a:srgbClr val="FFFFFF"/>
              </a:solidFill>
            </a:endParaRPr>
          </a:p>
        </p:txBody>
      </p:sp>
      <p:sp>
        <p:nvSpPr>
          <p:cNvPr id="35" name="Rectangle 34"/>
          <p:cNvSpPr/>
          <p:nvPr userDrawn="1"/>
        </p:nvSpPr>
        <p:spPr>
          <a:xfrm>
            <a:off x="562988"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a:solidFill>
                <a:srgbClr val="FFFFFF"/>
              </a:solidFill>
            </a:endParaRPr>
          </a:p>
        </p:txBody>
      </p:sp>
      <p:sp>
        <p:nvSpPr>
          <p:cNvPr id="31" name="Rectangle 30"/>
          <p:cNvSpPr/>
          <p:nvPr userDrawn="1"/>
        </p:nvSpPr>
        <p:spPr>
          <a:xfrm>
            <a:off x="564538"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a:solidFill>
                <a:srgbClr val="FFFFFF"/>
              </a:solidFill>
            </a:endParaRPr>
          </a:p>
        </p:txBody>
      </p:sp>
      <p:sp>
        <p:nvSpPr>
          <p:cNvPr id="33" name="Rectangle 32"/>
          <p:cNvSpPr/>
          <p:nvPr userDrawn="1"/>
        </p:nvSpPr>
        <p:spPr>
          <a:xfrm>
            <a:off x="4313616" y="1001048"/>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a:solidFill>
                <a:srgbClr val="FFFFFF"/>
              </a:solidFill>
            </a:endParaRPr>
          </a:p>
        </p:txBody>
      </p:sp>
      <p:sp>
        <p:nvSpPr>
          <p:cNvPr id="3"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398" baseline="0">
                <a:solidFill>
                  <a:schemeClr val="tx1"/>
                </a:solidFill>
                <a:latin typeface="+mj-ea"/>
                <a:ea typeface="+mj-ea"/>
              </a:defRPr>
            </a:lvl1pPr>
          </a:lstStyle>
          <a:p>
            <a:pPr marL="226332" marR="0" lvl="0" indent="-226332" algn="l" defTabSz="609189" rtl="0" eaLnBrk="1" fontAlgn="base" latinLnBrk="0" hangingPunct="1">
              <a:lnSpc>
                <a:spcPct val="100000"/>
              </a:lnSpc>
              <a:spcBef>
                <a:spcPct val="20000"/>
              </a:spcBef>
              <a:spcAft>
                <a:spcPct val="0"/>
              </a:spcAft>
              <a:buClrTx/>
              <a:buSzTx/>
              <a:tabLst/>
              <a:defRPr/>
            </a:pPr>
            <a:r>
              <a:rPr kumimoji="1" lang="en-US" altLang="ja-JP"/>
              <a:t>8 Team Slide</a:t>
            </a:r>
          </a:p>
        </p:txBody>
      </p:sp>
      <p:sp>
        <p:nvSpPr>
          <p:cNvPr id="4" name="Picture Placeholder 7"/>
          <p:cNvSpPr>
            <a:spLocks noGrp="1"/>
          </p:cNvSpPr>
          <p:nvPr>
            <p:ph type="pic" sz="quarter" idx="14"/>
          </p:nvPr>
        </p:nvSpPr>
        <p:spPr bwMode="gray">
          <a:xfrm>
            <a:off x="619546"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a:p>
        </p:txBody>
      </p:sp>
      <p:sp>
        <p:nvSpPr>
          <p:cNvPr id="6" name="Picture Placeholder 7"/>
          <p:cNvSpPr>
            <a:spLocks noGrp="1"/>
          </p:cNvSpPr>
          <p:nvPr>
            <p:ph type="pic" sz="quarter" idx="16"/>
          </p:nvPr>
        </p:nvSpPr>
        <p:spPr bwMode="gray">
          <a:xfrm>
            <a:off x="4411217"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a:p>
        </p:txBody>
      </p:sp>
      <p:sp>
        <p:nvSpPr>
          <p:cNvPr id="7" name="Text Placeholder 10"/>
          <p:cNvSpPr>
            <a:spLocks noGrp="1"/>
          </p:cNvSpPr>
          <p:nvPr>
            <p:ph type="body" sz="quarter" idx="17" hasCustomPrompt="1"/>
          </p:nvPr>
        </p:nvSpPr>
        <p:spPr>
          <a:xfrm>
            <a:off x="2031317"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t>Click to add name</a:t>
            </a:r>
          </a:p>
        </p:txBody>
      </p:sp>
      <p:sp>
        <p:nvSpPr>
          <p:cNvPr id="8" name="Text Placeholder 10"/>
          <p:cNvSpPr>
            <a:spLocks noGrp="1"/>
          </p:cNvSpPr>
          <p:nvPr>
            <p:ph type="body" sz="quarter" idx="18" hasCustomPrompt="1"/>
          </p:nvPr>
        </p:nvSpPr>
        <p:spPr>
          <a:xfrm>
            <a:off x="2031317" y="12870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11" name="Text Placeholder 10"/>
          <p:cNvSpPr>
            <a:spLocks noGrp="1"/>
          </p:cNvSpPr>
          <p:nvPr>
            <p:ph type="body" sz="quarter" idx="21" hasCustomPrompt="1"/>
          </p:nvPr>
        </p:nvSpPr>
        <p:spPr>
          <a:xfrm>
            <a:off x="5829050" y="99060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t>Click to add name</a:t>
            </a:r>
          </a:p>
        </p:txBody>
      </p:sp>
      <p:sp>
        <p:nvSpPr>
          <p:cNvPr id="12" name="Text Placeholder 10"/>
          <p:cNvSpPr>
            <a:spLocks noGrp="1"/>
          </p:cNvSpPr>
          <p:nvPr>
            <p:ph type="body" sz="quarter" idx="22" hasCustomPrompt="1"/>
          </p:nvPr>
        </p:nvSpPr>
        <p:spPr>
          <a:xfrm>
            <a:off x="5829050" y="128708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13" name="Picture Placeholder 7"/>
          <p:cNvSpPr>
            <a:spLocks noGrp="1"/>
          </p:cNvSpPr>
          <p:nvPr>
            <p:ph type="pic" sz="quarter" idx="23"/>
          </p:nvPr>
        </p:nvSpPr>
        <p:spPr bwMode="gray">
          <a:xfrm>
            <a:off x="639227"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a:p>
        </p:txBody>
      </p:sp>
      <p:sp>
        <p:nvSpPr>
          <p:cNvPr id="15" name="Text Placeholder 10"/>
          <p:cNvSpPr>
            <a:spLocks noGrp="1"/>
          </p:cNvSpPr>
          <p:nvPr>
            <p:ph type="body" sz="quarter" idx="25" hasCustomPrompt="1"/>
          </p:nvPr>
        </p:nvSpPr>
        <p:spPr>
          <a:xfrm>
            <a:off x="2063363"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t>Click to add name</a:t>
            </a:r>
          </a:p>
        </p:txBody>
      </p:sp>
      <p:sp>
        <p:nvSpPr>
          <p:cNvPr id="16" name="Text Placeholder 10"/>
          <p:cNvSpPr>
            <a:spLocks noGrp="1"/>
          </p:cNvSpPr>
          <p:nvPr>
            <p:ph type="body" sz="quarter" idx="26" hasCustomPrompt="1"/>
          </p:nvPr>
        </p:nvSpPr>
        <p:spPr>
          <a:xfrm>
            <a:off x="2063363" y="29448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2" name="Picture Placeholder 7"/>
          <p:cNvSpPr>
            <a:spLocks noGrp="1"/>
          </p:cNvSpPr>
          <p:nvPr>
            <p:ph type="pic" sz="quarter" idx="32"/>
          </p:nvPr>
        </p:nvSpPr>
        <p:spPr bwMode="gray">
          <a:xfrm>
            <a:off x="8159509" y="1071597"/>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a:p>
        </p:txBody>
      </p:sp>
      <p:sp>
        <p:nvSpPr>
          <p:cNvPr id="23" name="Text Placeholder 10"/>
          <p:cNvSpPr>
            <a:spLocks noGrp="1"/>
          </p:cNvSpPr>
          <p:nvPr>
            <p:ph type="body" sz="quarter" idx="33" hasCustomPrompt="1"/>
          </p:nvPr>
        </p:nvSpPr>
        <p:spPr>
          <a:xfrm>
            <a:off x="9573558" y="997082"/>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t>Click to add name</a:t>
            </a:r>
          </a:p>
        </p:txBody>
      </p:sp>
      <p:sp>
        <p:nvSpPr>
          <p:cNvPr id="24" name="Text Placeholder 10"/>
          <p:cNvSpPr>
            <a:spLocks noGrp="1"/>
          </p:cNvSpPr>
          <p:nvPr>
            <p:ph type="body" sz="quarter" idx="34" hasCustomPrompt="1"/>
          </p:nvPr>
        </p:nvSpPr>
        <p:spPr>
          <a:xfrm>
            <a:off x="9573558" y="1293569"/>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26" name="Rectangle 25"/>
          <p:cNvSpPr/>
          <p:nvPr userDrawn="1"/>
        </p:nvSpPr>
        <p:spPr>
          <a:xfrm>
            <a:off x="4313616"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a:solidFill>
                <a:srgbClr val="FFFFFF"/>
              </a:solidFill>
            </a:endParaRPr>
          </a:p>
        </p:txBody>
      </p:sp>
      <p:sp>
        <p:nvSpPr>
          <p:cNvPr id="27" name="Picture Placeholder 7"/>
          <p:cNvSpPr>
            <a:spLocks noGrp="1"/>
          </p:cNvSpPr>
          <p:nvPr>
            <p:ph type="pic" sz="quarter" idx="35"/>
          </p:nvPr>
        </p:nvSpPr>
        <p:spPr bwMode="gray">
          <a:xfrm>
            <a:off x="4389854" y="2722845"/>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a:p>
        </p:txBody>
      </p:sp>
      <p:sp>
        <p:nvSpPr>
          <p:cNvPr id="28" name="Text Placeholder 10"/>
          <p:cNvSpPr>
            <a:spLocks noGrp="1"/>
          </p:cNvSpPr>
          <p:nvPr>
            <p:ph type="body" sz="quarter" idx="36" hasCustomPrompt="1"/>
          </p:nvPr>
        </p:nvSpPr>
        <p:spPr>
          <a:xfrm>
            <a:off x="5813991"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t>Click to add name</a:t>
            </a:r>
          </a:p>
        </p:txBody>
      </p:sp>
      <p:sp>
        <p:nvSpPr>
          <p:cNvPr id="29" name="Text Placeholder 10"/>
          <p:cNvSpPr>
            <a:spLocks noGrp="1"/>
          </p:cNvSpPr>
          <p:nvPr>
            <p:ph type="body" sz="quarter" idx="37" hasCustomPrompt="1"/>
          </p:nvPr>
        </p:nvSpPr>
        <p:spPr>
          <a:xfrm>
            <a:off x="5813991" y="29448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30" name="Rectangle 29"/>
          <p:cNvSpPr/>
          <p:nvPr userDrawn="1"/>
        </p:nvSpPr>
        <p:spPr>
          <a:xfrm>
            <a:off x="8082420" y="2652296"/>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a:solidFill>
                <a:srgbClr val="FFFFFF"/>
              </a:solidFill>
            </a:endParaRPr>
          </a:p>
        </p:txBody>
      </p:sp>
      <p:sp>
        <p:nvSpPr>
          <p:cNvPr id="36" name="Rectangle 35"/>
          <p:cNvSpPr/>
          <p:nvPr userDrawn="1"/>
        </p:nvSpPr>
        <p:spPr>
          <a:xfrm>
            <a:off x="2403415"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a:solidFill>
                <a:srgbClr val="FFFFFF"/>
              </a:solidFill>
            </a:endParaRPr>
          </a:p>
        </p:txBody>
      </p:sp>
      <p:sp>
        <p:nvSpPr>
          <p:cNvPr id="37" name="Picture Placeholder 7"/>
          <p:cNvSpPr>
            <a:spLocks noGrp="1"/>
          </p:cNvSpPr>
          <p:nvPr>
            <p:ph type="pic" sz="quarter" idx="38"/>
          </p:nvPr>
        </p:nvSpPr>
        <p:spPr bwMode="gray">
          <a:xfrm>
            <a:off x="2479655"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a:p>
        </p:txBody>
      </p:sp>
      <p:sp>
        <p:nvSpPr>
          <p:cNvPr id="38" name="Text Placeholder 10"/>
          <p:cNvSpPr>
            <a:spLocks noGrp="1"/>
          </p:cNvSpPr>
          <p:nvPr>
            <p:ph type="body" sz="quarter" idx="39" hasCustomPrompt="1"/>
          </p:nvPr>
        </p:nvSpPr>
        <p:spPr>
          <a:xfrm>
            <a:off x="3903791"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t>Click to add name</a:t>
            </a:r>
          </a:p>
        </p:txBody>
      </p:sp>
      <p:sp>
        <p:nvSpPr>
          <p:cNvPr id="39" name="Text Placeholder 10"/>
          <p:cNvSpPr>
            <a:spLocks noGrp="1"/>
          </p:cNvSpPr>
          <p:nvPr>
            <p:ph type="body" sz="quarter" idx="40" hasCustomPrompt="1"/>
          </p:nvPr>
        </p:nvSpPr>
        <p:spPr>
          <a:xfrm>
            <a:off x="3903791" y="46073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0" name="Picture Placeholder 7"/>
          <p:cNvSpPr>
            <a:spLocks noGrp="1"/>
          </p:cNvSpPr>
          <p:nvPr>
            <p:ph type="pic" sz="quarter" idx="41"/>
          </p:nvPr>
        </p:nvSpPr>
        <p:spPr bwMode="gray">
          <a:xfrm>
            <a:off x="8159509" y="2722845"/>
            <a:ext cx="1353081"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a:p>
        </p:txBody>
      </p:sp>
      <p:sp>
        <p:nvSpPr>
          <p:cNvPr id="41" name="Text Placeholder 10"/>
          <p:cNvSpPr>
            <a:spLocks noGrp="1"/>
          </p:cNvSpPr>
          <p:nvPr>
            <p:ph type="body" sz="quarter" idx="42" hasCustomPrompt="1"/>
          </p:nvPr>
        </p:nvSpPr>
        <p:spPr>
          <a:xfrm>
            <a:off x="9573558" y="2648330"/>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t>Click to add name</a:t>
            </a:r>
          </a:p>
        </p:txBody>
      </p:sp>
      <p:sp>
        <p:nvSpPr>
          <p:cNvPr id="42" name="Text Placeholder 10"/>
          <p:cNvSpPr>
            <a:spLocks noGrp="1"/>
          </p:cNvSpPr>
          <p:nvPr>
            <p:ph type="body" sz="quarter" idx="43" hasCustomPrompt="1"/>
          </p:nvPr>
        </p:nvSpPr>
        <p:spPr>
          <a:xfrm>
            <a:off x="9573558" y="2944817"/>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3" name="Rectangle 42"/>
          <p:cNvSpPr/>
          <p:nvPr userDrawn="1"/>
        </p:nvSpPr>
        <p:spPr>
          <a:xfrm>
            <a:off x="6172220" y="4314841"/>
            <a:ext cx="3583374" cy="149382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prstTxWarp prst="textNoShape">
              <a:avLst/>
            </a:prstTxWarp>
            <a:noAutofit/>
          </a:bodyPr>
          <a:lstStyle/>
          <a:p>
            <a:pPr algn="ctr"/>
            <a:endParaRPr kumimoji="1" lang="en-US" sz="1798">
              <a:solidFill>
                <a:srgbClr val="FFFFFF"/>
              </a:solidFill>
            </a:endParaRPr>
          </a:p>
        </p:txBody>
      </p:sp>
      <p:sp>
        <p:nvSpPr>
          <p:cNvPr id="44" name="Picture Placeholder 7"/>
          <p:cNvSpPr>
            <a:spLocks noGrp="1"/>
          </p:cNvSpPr>
          <p:nvPr>
            <p:ph type="pic" sz="quarter" idx="44"/>
          </p:nvPr>
        </p:nvSpPr>
        <p:spPr bwMode="gray">
          <a:xfrm>
            <a:off x="6248458" y="4385390"/>
            <a:ext cx="1351818" cy="1352730"/>
          </a:xfrm>
          <a:prstGeom prst="rect">
            <a:avLst/>
          </a:prstGeom>
          <a:solidFill>
            <a:schemeClr val="bg1"/>
          </a:solidFill>
          <a:effectLst/>
        </p:spPr>
        <p:txBody>
          <a:bodyPr tIns="91440"/>
          <a:lstStyle>
            <a:lvl1pPr marL="0" indent="0" algn="ctr">
              <a:buNone/>
              <a:defRPr sz="1400"/>
            </a:lvl1pPr>
          </a:lstStyle>
          <a:p>
            <a:r>
              <a:rPr lang="en-US"/>
              <a:t>Click icon to add picture</a:t>
            </a:r>
            <a:endParaRPr/>
          </a:p>
        </p:txBody>
      </p:sp>
      <p:sp>
        <p:nvSpPr>
          <p:cNvPr id="45" name="Text Placeholder 10"/>
          <p:cNvSpPr>
            <a:spLocks noGrp="1"/>
          </p:cNvSpPr>
          <p:nvPr>
            <p:ph type="body" sz="quarter" idx="45" hasCustomPrompt="1"/>
          </p:nvPr>
        </p:nvSpPr>
        <p:spPr>
          <a:xfrm>
            <a:off x="7672595" y="4310875"/>
            <a:ext cx="1993105" cy="231928"/>
          </a:xfrm>
          <a:prstGeom prst="rect">
            <a:avLst/>
          </a:prstGeom>
        </p:spPr>
        <p:txBody>
          <a:bodyPr lIns="0" rIns="0">
            <a:noAutofit/>
          </a:bodyPr>
          <a:lstStyle>
            <a:lvl1pPr marL="0" indent="0" algn="l">
              <a:spcBef>
                <a:spcPts val="0"/>
              </a:spcBef>
              <a:buNone/>
              <a:defRPr sz="1600" b="1">
                <a:solidFill>
                  <a:schemeClr val="bg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tx1"/>
                </a:solidFill>
              </a:defRPr>
            </a:lvl6pPr>
            <a:lvl7pPr marL="0" indent="0" algn="ctr">
              <a:spcBef>
                <a:spcPts val="0"/>
              </a:spcBef>
              <a:buNone/>
              <a:defRPr sz="1600" b="1">
                <a:solidFill>
                  <a:schemeClr val="tx1"/>
                </a:solidFill>
              </a:defRPr>
            </a:lvl7pPr>
            <a:lvl8pPr marL="0" indent="0" algn="ctr">
              <a:spcBef>
                <a:spcPts val="0"/>
              </a:spcBef>
              <a:buNone/>
              <a:defRPr sz="1600" b="1">
                <a:solidFill>
                  <a:schemeClr val="tx1"/>
                </a:solidFill>
              </a:defRPr>
            </a:lvl8pPr>
            <a:lvl9pPr marL="0" indent="0" algn="ctr">
              <a:spcBef>
                <a:spcPts val="0"/>
              </a:spcBef>
              <a:buNone/>
              <a:defRPr sz="1600" b="1">
                <a:solidFill>
                  <a:schemeClr val="tx1"/>
                </a:solidFill>
              </a:defRPr>
            </a:lvl9pPr>
          </a:lstStyle>
          <a:p>
            <a:pPr lvl="0"/>
            <a:r>
              <a:t>Click to add name</a:t>
            </a:r>
          </a:p>
        </p:txBody>
      </p:sp>
      <p:sp>
        <p:nvSpPr>
          <p:cNvPr id="46" name="Text Placeholder 10"/>
          <p:cNvSpPr>
            <a:spLocks noGrp="1"/>
          </p:cNvSpPr>
          <p:nvPr>
            <p:ph type="body" sz="quarter" idx="46" hasCustomPrompt="1"/>
          </p:nvPr>
        </p:nvSpPr>
        <p:spPr>
          <a:xfrm>
            <a:off x="7672595" y="4607362"/>
            <a:ext cx="1993105" cy="173837"/>
          </a:xfrm>
          <a:prstGeom prst="rect">
            <a:avLst/>
          </a:prstGeom>
        </p:spPr>
        <p:txBody>
          <a:bodyPr lIns="0" tIns="0" rIns="0">
            <a:noAutofit/>
          </a:bodyPr>
          <a:lstStyle>
            <a:lvl1pPr marL="0" indent="0" algn="l">
              <a:spcBef>
                <a:spcPts val="0"/>
              </a:spcBef>
              <a:buNone/>
              <a:defRPr sz="12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title</a:t>
            </a:r>
          </a:p>
        </p:txBody>
      </p:sp>
      <p:sp>
        <p:nvSpPr>
          <p:cNvPr id="47" name="Text Placeholder 10"/>
          <p:cNvSpPr>
            <a:spLocks noGrp="1"/>
          </p:cNvSpPr>
          <p:nvPr>
            <p:ph type="body" sz="quarter" idx="47" hasCustomPrompt="1"/>
          </p:nvPr>
        </p:nvSpPr>
        <p:spPr>
          <a:xfrm>
            <a:off x="2031317" y="1601692"/>
            <a:ext cx="1993105" cy="173837"/>
          </a:xfrm>
          <a:prstGeom prst="rect">
            <a:avLst/>
          </a:prstGeom>
        </p:spPr>
        <p:txBody>
          <a:bodyPr lIns="0" rIns="0">
            <a:noAutofit/>
          </a:bodyPr>
          <a:lstStyle>
            <a:lvl1pPr marL="0" indent="0" algn="l">
              <a:spcBef>
                <a:spcPts val="0"/>
              </a:spcBef>
              <a:buNone/>
              <a:defRPr sz="10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a:t>
            </a:r>
            <a:r>
              <a:rPr lang="en-US"/>
              <a:t>content</a:t>
            </a:r>
            <a:endParaRPr/>
          </a:p>
        </p:txBody>
      </p:sp>
      <p:sp>
        <p:nvSpPr>
          <p:cNvPr id="48" name="Text Placeholder 10"/>
          <p:cNvSpPr>
            <a:spLocks noGrp="1"/>
          </p:cNvSpPr>
          <p:nvPr>
            <p:ph type="body" sz="quarter" idx="48" hasCustomPrompt="1"/>
          </p:nvPr>
        </p:nvSpPr>
        <p:spPr>
          <a:xfrm>
            <a:off x="5829050" y="1601692"/>
            <a:ext cx="1993105" cy="173837"/>
          </a:xfrm>
          <a:prstGeom prst="rect">
            <a:avLst/>
          </a:prstGeom>
        </p:spPr>
        <p:txBody>
          <a:bodyPr lIns="0" rIns="0">
            <a:noAutofit/>
          </a:bodyPr>
          <a:lstStyle>
            <a:lvl1pPr marL="0" indent="0" algn="l">
              <a:spcBef>
                <a:spcPts val="0"/>
              </a:spcBef>
              <a:buNone/>
              <a:defRPr sz="10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a:t>
            </a:r>
            <a:r>
              <a:rPr lang="en-US"/>
              <a:t>content</a:t>
            </a:r>
            <a:endParaRPr/>
          </a:p>
        </p:txBody>
      </p:sp>
      <p:sp>
        <p:nvSpPr>
          <p:cNvPr id="49" name="Text Placeholder 10"/>
          <p:cNvSpPr>
            <a:spLocks noGrp="1"/>
          </p:cNvSpPr>
          <p:nvPr>
            <p:ph type="body" sz="quarter" idx="49" hasCustomPrompt="1"/>
          </p:nvPr>
        </p:nvSpPr>
        <p:spPr>
          <a:xfrm>
            <a:off x="2063363" y="3259422"/>
            <a:ext cx="1993105" cy="173837"/>
          </a:xfrm>
          <a:prstGeom prst="rect">
            <a:avLst/>
          </a:prstGeom>
        </p:spPr>
        <p:txBody>
          <a:bodyPr lIns="0" rIns="0">
            <a:noAutofit/>
          </a:bodyPr>
          <a:lstStyle>
            <a:lvl1pPr marL="0" indent="0" algn="l">
              <a:spcBef>
                <a:spcPts val="0"/>
              </a:spcBef>
              <a:buNone/>
              <a:defRPr sz="10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a:t>
            </a:r>
            <a:r>
              <a:rPr lang="en-US"/>
              <a:t>content</a:t>
            </a:r>
            <a:endParaRPr/>
          </a:p>
        </p:txBody>
      </p:sp>
      <p:sp>
        <p:nvSpPr>
          <p:cNvPr id="50" name="Text Placeholder 10"/>
          <p:cNvSpPr>
            <a:spLocks noGrp="1"/>
          </p:cNvSpPr>
          <p:nvPr>
            <p:ph type="body" sz="quarter" idx="50" hasCustomPrompt="1"/>
          </p:nvPr>
        </p:nvSpPr>
        <p:spPr>
          <a:xfrm>
            <a:off x="9573558" y="1608174"/>
            <a:ext cx="1993105" cy="173837"/>
          </a:xfrm>
          <a:prstGeom prst="rect">
            <a:avLst/>
          </a:prstGeom>
        </p:spPr>
        <p:txBody>
          <a:bodyPr lIns="0" rIns="0">
            <a:noAutofit/>
          </a:bodyPr>
          <a:lstStyle>
            <a:lvl1pPr marL="0" indent="0" algn="l">
              <a:spcBef>
                <a:spcPts val="0"/>
              </a:spcBef>
              <a:buNone/>
              <a:defRPr sz="10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a:t>
            </a:r>
            <a:r>
              <a:rPr lang="en-US"/>
              <a:t>content</a:t>
            </a:r>
            <a:endParaRPr/>
          </a:p>
        </p:txBody>
      </p:sp>
      <p:sp>
        <p:nvSpPr>
          <p:cNvPr id="51" name="Text Placeholder 10"/>
          <p:cNvSpPr>
            <a:spLocks noGrp="1"/>
          </p:cNvSpPr>
          <p:nvPr>
            <p:ph type="body" sz="quarter" idx="51" hasCustomPrompt="1"/>
          </p:nvPr>
        </p:nvSpPr>
        <p:spPr>
          <a:xfrm>
            <a:off x="5813991" y="3259422"/>
            <a:ext cx="1993105" cy="173837"/>
          </a:xfrm>
          <a:prstGeom prst="rect">
            <a:avLst/>
          </a:prstGeom>
        </p:spPr>
        <p:txBody>
          <a:bodyPr lIns="0" rIns="0">
            <a:noAutofit/>
          </a:bodyPr>
          <a:lstStyle>
            <a:lvl1pPr marL="0" indent="0" algn="l">
              <a:spcBef>
                <a:spcPts val="0"/>
              </a:spcBef>
              <a:buNone/>
              <a:defRPr sz="10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a:t>
            </a:r>
            <a:r>
              <a:rPr lang="en-US"/>
              <a:t>content</a:t>
            </a:r>
            <a:endParaRPr/>
          </a:p>
        </p:txBody>
      </p:sp>
      <p:sp>
        <p:nvSpPr>
          <p:cNvPr id="52" name="Text Placeholder 10"/>
          <p:cNvSpPr>
            <a:spLocks noGrp="1"/>
          </p:cNvSpPr>
          <p:nvPr>
            <p:ph type="body" sz="quarter" idx="52" hasCustomPrompt="1"/>
          </p:nvPr>
        </p:nvSpPr>
        <p:spPr>
          <a:xfrm>
            <a:off x="3903791" y="4921967"/>
            <a:ext cx="1993105" cy="173837"/>
          </a:xfrm>
          <a:prstGeom prst="rect">
            <a:avLst/>
          </a:prstGeom>
        </p:spPr>
        <p:txBody>
          <a:bodyPr lIns="0" rIns="0">
            <a:noAutofit/>
          </a:bodyPr>
          <a:lstStyle>
            <a:lvl1pPr marL="0" indent="0" algn="l">
              <a:spcBef>
                <a:spcPts val="0"/>
              </a:spcBef>
              <a:buNone/>
              <a:defRPr sz="10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a:t>
            </a:r>
            <a:r>
              <a:rPr lang="en-US"/>
              <a:t>content</a:t>
            </a:r>
            <a:endParaRPr/>
          </a:p>
        </p:txBody>
      </p:sp>
      <p:sp>
        <p:nvSpPr>
          <p:cNvPr id="53" name="Text Placeholder 10"/>
          <p:cNvSpPr>
            <a:spLocks noGrp="1"/>
          </p:cNvSpPr>
          <p:nvPr>
            <p:ph type="body" sz="quarter" idx="53" hasCustomPrompt="1"/>
          </p:nvPr>
        </p:nvSpPr>
        <p:spPr>
          <a:xfrm>
            <a:off x="9573558" y="3259422"/>
            <a:ext cx="1993105" cy="173837"/>
          </a:xfrm>
          <a:prstGeom prst="rect">
            <a:avLst/>
          </a:prstGeom>
        </p:spPr>
        <p:txBody>
          <a:bodyPr lIns="0" rIns="0">
            <a:noAutofit/>
          </a:bodyPr>
          <a:lstStyle>
            <a:lvl1pPr marL="0" indent="0" algn="l">
              <a:spcBef>
                <a:spcPts val="0"/>
              </a:spcBef>
              <a:buNone/>
              <a:defRPr sz="10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a:t>
            </a:r>
            <a:r>
              <a:rPr lang="en-US"/>
              <a:t>content</a:t>
            </a:r>
            <a:endParaRPr/>
          </a:p>
        </p:txBody>
      </p:sp>
      <p:sp>
        <p:nvSpPr>
          <p:cNvPr id="54" name="Text Placeholder 10"/>
          <p:cNvSpPr>
            <a:spLocks noGrp="1"/>
          </p:cNvSpPr>
          <p:nvPr>
            <p:ph type="body" sz="quarter" idx="54" hasCustomPrompt="1"/>
          </p:nvPr>
        </p:nvSpPr>
        <p:spPr>
          <a:xfrm>
            <a:off x="7672595" y="4921967"/>
            <a:ext cx="1993105" cy="173837"/>
          </a:xfrm>
          <a:prstGeom prst="rect">
            <a:avLst/>
          </a:prstGeom>
        </p:spPr>
        <p:txBody>
          <a:bodyPr lIns="0" rIns="0">
            <a:noAutofit/>
          </a:bodyPr>
          <a:lstStyle>
            <a:lvl1pPr marL="0" indent="0" algn="l">
              <a:spcBef>
                <a:spcPts val="0"/>
              </a:spcBef>
              <a:buNone/>
              <a:defRPr sz="1000" b="0">
                <a:solidFill>
                  <a:schemeClr val="bg1"/>
                </a:solidFill>
              </a:defRPr>
            </a:lvl1pPr>
            <a:lvl2pPr marL="0" indent="0" algn="ctr">
              <a:spcBef>
                <a:spcPts val="0"/>
              </a:spcBef>
              <a:buNone/>
              <a:defRPr sz="1200" b="0">
                <a:solidFill>
                  <a:schemeClr val="tx1"/>
                </a:solidFill>
              </a:defRPr>
            </a:lvl2pPr>
            <a:lvl3pPr marL="0" indent="0" algn="ctr">
              <a:spcBef>
                <a:spcPts val="0"/>
              </a:spcBef>
              <a:buNone/>
              <a:defRPr sz="1200" b="0">
                <a:solidFill>
                  <a:schemeClr val="tx1"/>
                </a:solidFill>
              </a:defRPr>
            </a:lvl3pPr>
            <a:lvl4pPr marL="0" indent="0" algn="ctr">
              <a:spcBef>
                <a:spcPts val="0"/>
              </a:spcBef>
              <a:buNone/>
              <a:defRPr sz="1200" b="0">
                <a:solidFill>
                  <a:schemeClr val="tx1"/>
                </a:solidFill>
              </a:defRPr>
            </a:lvl4pPr>
            <a:lvl5pPr marL="0" indent="0" algn="ctr">
              <a:spcBef>
                <a:spcPts val="0"/>
              </a:spcBef>
              <a:buNone/>
              <a:defRPr sz="1200" b="0">
                <a:solidFill>
                  <a:schemeClr val="tx1"/>
                </a:solidFill>
              </a:defRPr>
            </a:lvl5pPr>
            <a:lvl6pPr marL="0" indent="0" algn="ctr">
              <a:spcBef>
                <a:spcPts val="0"/>
              </a:spcBef>
              <a:buNone/>
              <a:defRPr sz="1200" b="0">
                <a:solidFill>
                  <a:schemeClr val="tx1"/>
                </a:solidFill>
              </a:defRPr>
            </a:lvl6pPr>
            <a:lvl7pPr marL="0" indent="0" algn="ctr">
              <a:spcBef>
                <a:spcPts val="0"/>
              </a:spcBef>
              <a:buNone/>
              <a:defRPr sz="1200" b="0">
                <a:solidFill>
                  <a:schemeClr val="tx1"/>
                </a:solidFill>
              </a:defRPr>
            </a:lvl7pPr>
            <a:lvl8pPr marL="0" indent="0" algn="ctr">
              <a:spcBef>
                <a:spcPts val="0"/>
              </a:spcBef>
              <a:buNone/>
              <a:defRPr sz="1200" b="0">
                <a:solidFill>
                  <a:schemeClr val="tx1"/>
                </a:solidFill>
              </a:defRPr>
            </a:lvl8pPr>
            <a:lvl9pPr marL="0" indent="0" algn="ctr">
              <a:spcBef>
                <a:spcPts val="0"/>
              </a:spcBef>
              <a:buNone/>
              <a:defRPr sz="1200" b="0">
                <a:solidFill>
                  <a:schemeClr val="tx1"/>
                </a:solidFill>
              </a:defRPr>
            </a:lvl9pPr>
          </a:lstStyle>
          <a:p>
            <a:pPr lvl="0"/>
            <a:r>
              <a:t>Click to add </a:t>
            </a:r>
            <a:r>
              <a:rPr lang="en-US"/>
              <a:t>content</a:t>
            </a:r>
            <a:endParaRPr/>
          </a:p>
        </p:txBody>
      </p:sp>
    </p:spTree>
    <p:extLst>
      <p:ext uri="{BB962C8B-B14F-4D97-AF65-F5344CB8AC3E}">
        <p14:creationId xmlns:p14="http://schemas.microsoft.com/office/powerpoint/2010/main" val="15865227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NTTDC Candidate Profile 2">
    <p:spTree>
      <p:nvGrpSpPr>
        <p:cNvPr id="1" name=""/>
        <p:cNvGrpSpPr/>
        <p:nvPr/>
      </p:nvGrpSpPr>
      <p:grpSpPr>
        <a:xfrm>
          <a:off x="0" y="0"/>
          <a:ext cx="0" cy="0"/>
          <a:chOff x="0" y="0"/>
          <a:chExt cx="0" cy="0"/>
        </a:xfrm>
      </p:grpSpPr>
      <p:sp>
        <p:nvSpPr>
          <p:cNvPr id="10" name="Text Placeholder 2"/>
          <p:cNvSpPr txBox="1">
            <a:spLocks/>
          </p:cNvSpPr>
          <p:nvPr userDrawn="1"/>
        </p:nvSpPr>
        <p:spPr bwMode="auto">
          <a:xfrm>
            <a:off x="9956799" y="0"/>
            <a:ext cx="2247012" cy="6441016"/>
          </a:xfrm>
          <a:prstGeom prst="rect">
            <a:avLst/>
          </a:prstGeom>
          <a:solidFill>
            <a:schemeClr val="bg1">
              <a:lumMod val="95000"/>
            </a:schemeClr>
          </a:solidFill>
          <a:ln>
            <a:noFill/>
          </a:ln>
        </p:spPr>
        <p:txBody>
          <a:bodyPr vert="horz" wrap="square" lIns="243840" tIns="1219200" rIns="365760" bIns="60960" numCol="1" anchor="t" anchorCtr="0" compatLnSpc="1">
            <a:prstTxWarp prst="textNoShape">
              <a:avLst/>
            </a:prstTxWarp>
            <a:noAutofit/>
          </a:bodyPr>
          <a:lstStyle>
            <a:lvl1pPr marL="0" indent="0" algn="l" rtl="0" eaLnBrk="1" fontAlgn="base" hangingPunct="1">
              <a:lnSpc>
                <a:spcPts val="2200"/>
              </a:lnSpc>
              <a:spcBef>
                <a:spcPts val="0"/>
              </a:spcBef>
              <a:spcAft>
                <a:spcPct val="0"/>
              </a:spcAft>
              <a:buFont typeface="Arial"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4pPr>
            <a:lvl5pPr marL="1828800" algn="l" rtl="0" eaLnBrk="1" fontAlgn="base" hangingPunct="1">
              <a:spcBef>
                <a:spcPct val="20000"/>
              </a:spcBef>
              <a:spcAft>
                <a:spcPct val="0"/>
              </a:spcAft>
              <a:buFont typeface="Arial" charset="0"/>
              <a:defRPr lang="en-US" sz="1200" i="1" kern="1200">
                <a:solidFill>
                  <a:srgbClr val="9BBF7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228594">
              <a:lnSpc>
                <a:spcPct val="100000"/>
              </a:lnSpc>
              <a:spcBef>
                <a:spcPts val="800"/>
              </a:spcBef>
              <a:buFont typeface="Arial" panose="020B0604020202020204" pitchFamily="34" charset="0"/>
              <a:buChar char="•"/>
            </a:pPr>
            <a:endParaRPr lang="en-US" sz="1333">
              <a:solidFill>
                <a:schemeClr val="tx1"/>
              </a:solidFill>
            </a:endParaRPr>
          </a:p>
        </p:txBody>
      </p:sp>
      <p:sp>
        <p:nvSpPr>
          <p:cNvPr id="11" name="Text Placeholder 4"/>
          <p:cNvSpPr>
            <a:spLocks noGrp="1"/>
          </p:cNvSpPr>
          <p:nvPr>
            <p:ph type="body" sz="quarter" idx="17" hasCustomPrompt="1"/>
          </p:nvPr>
        </p:nvSpPr>
        <p:spPr>
          <a:xfrm>
            <a:off x="10171813" y="416983"/>
            <a:ext cx="1789471" cy="2707217"/>
          </a:xfrm>
          <a:prstGeom prst="rect">
            <a:avLst/>
          </a:prstGeom>
        </p:spPr>
        <p:txBody>
          <a:bodyPr>
            <a:normAutofit/>
          </a:bodyPr>
          <a:lstStyle>
            <a:lvl1pPr marL="228594" marR="0" indent="-228594" algn="l" defTabSz="609585" rtl="0" eaLnBrk="1" fontAlgn="base" latinLnBrk="0" hangingPunct="1">
              <a:lnSpc>
                <a:spcPct val="100000"/>
              </a:lnSpc>
              <a:spcBef>
                <a:spcPts val="0"/>
              </a:spcBef>
              <a:spcAft>
                <a:spcPct val="0"/>
              </a:spcAft>
              <a:buClr>
                <a:schemeClr val="tx1"/>
              </a:buClr>
              <a:buSzTx/>
              <a:buFont typeface="Arial" pitchFamily="34" charset="0"/>
              <a:buChar char="•"/>
              <a:tabLst/>
              <a:defRPr sz="1067" i="1">
                <a:solidFill>
                  <a:schemeClr val="tx1"/>
                </a:solidFill>
              </a:defRPr>
            </a:lvl1pPr>
          </a:lstStyle>
          <a:p>
            <a:pPr lvl="0"/>
            <a:r>
              <a:rPr lang="en-US"/>
              <a:t>Expertise entered here</a:t>
            </a:r>
          </a:p>
          <a:p>
            <a:pPr marL="228594" marR="0" lvl="0" indent="-228594" algn="l" defTabSz="609585" rtl="0" eaLnBrk="1" fontAlgn="base" latinLnBrk="0" hangingPunct="1">
              <a:lnSpc>
                <a:spcPct val="100000"/>
              </a:lnSpc>
              <a:spcBef>
                <a:spcPts val="0"/>
              </a:spcBef>
              <a:spcAft>
                <a:spcPct val="0"/>
              </a:spcAft>
              <a:buClr>
                <a:schemeClr val="tx1"/>
              </a:buClr>
              <a:buSzTx/>
              <a:buFont typeface="Arial" pitchFamily="34" charset="0"/>
              <a:buChar char="•"/>
              <a:tabLst/>
              <a:defRPr/>
            </a:pPr>
            <a:r>
              <a:rPr lang="en-US"/>
              <a:t>Expertise entered here</a:t>
            </a:r>
          </a:p>
          <a:p>
            <a:pPr lvl="0"/>
            <a:endParaRPr lang="en-US"/>
          </a:p>
          <a:p>
            <a:pPr lvl="0"/>
            <a:endParaRPr lang="en-US"/>
          </a:p>
        </p:txBody>
      </p:sp>
      <p:sp>
        <p:nvSpPr>
          <p:cNvPr id="2" name="Rectangle 1"/>
          <p:cNvSpPr/>
          <p:nvPr userDrawn="1"/>
        </p:nvSpPr>
        <p:spPr>
          <a:xfrm>
            <a:off x="9956799" y="2"/>
            <a:ext cx="2247012" cy="3687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a:t>Industry Expertise </a:t>
            </a:r>
          </a:p>
        </p:txBody>
      </p:sp>
      <p:sp>
        <p:nvSpPr>
          <p:cNvPr id="14" name="Text Placeholder 4"/>
          <p:cNvSpPr>
            <a:spLocks noGrp="1"/>
          </p:cNvSpPr>
          <p:nvPr>
            <p:ph type="body" sz="quarter" idx="18" hasCustomPrompt="1"/>
          </p:nvPr>
        </p:nvSpPr>
        <p:spPr>
          <a:xfrm>
            <a:off x="10171813" y="3631642"/>
            <a:ext cx="1789471" cy="2642159"/>
          </a:xfrm>
          <a:prstGeom prst="rect">
            <a:avLst/>
          </a:prstGeom>
        </p:spPr>
        <p:txBody>
          <a:bodyPr>
            <a:normAutofit/>
          </a:bodyPr>
          <a:lstStyle>
            <a:lvl1pPr marL="228594" indent="-228594">
              <a:spcBef>
                <a:spcPts val="0"/>
              </a:spcBef>
              <a:buFont typeface="Arial" panose="020B0604020202020204" pitchFamily="34" charset="0"/>
              <a:buChar char="•"/>
              <a:defRPr sz="1067" i="1">
                <a:solidFill>
                  <a:schemeClr val="tx1"/>
                </a:solidFill>
              </a:defRPr>
            </a:lvl1pPr>
          </a:lstStyle>
          <a:p>
            <a:pPr lvl="0"/>
            <a:r>
              <a:rPr lang="en-US"/>
              <a:t>Expertise entered here</a:t>
            </a:r>
          </a:p>
          <a:p>
            <a:pPr lvl="0"/>
            <a:r>
              <a:rPr lang="en-US"/>
              <a:t>Expertise entered here</a:t>
            </a:r>
          </a:p>
        </p:txBody>
      </p:sp>
      <p:sp>
        <p:nvSpPr>
          <p:cNvPr id="15" name="Rectangle 14"/>
          <p:cNvSpPr/>
          <p:nvPr userDrawn="1"/>
        </p:nvSpPr>
        <p:spPr>
          <a:xfrm>
            <a:off x="9956799" y="2298236"/>
            <a:ext cx="2247012" cy="3687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a:t>Domain Expertise </a:t>
            </a:r>
          </a:p>
        </p:txBody>
      </p:sp>
      <p:sp>
        <p:nvSpPr>
          <p:cNvPr id="20" name="Text Placeholder 14"/>
          <p:cNvSpPr>
            <a:spLocks noGrp="1"/>
          </p:cNvSpPr>
          <p:nvPr>
            <p:ph type="body" sz="quarter" idx="11" hasCustomPrompt="1"/>
          </p:nvPr>
        </p:nvSpPr>
        <p:spPr>
          <a:xfrm>
            <a:off x="369259" y="1295400"/>
            <a:ext cx="9282741" cy="764827"/>
          </a:xfrm>
          <a:prstGeom prst="rect">
            <a:avLst/>
          </a:prstGeom>
        </p:spPr>
        <p:txBody>
          <a:bodyPr rIns="45720">
            <a:noAutofit/>
          </a:bodyPr>
          <a:lstStyle>
            <a:lvl1pPr marL="0" indent="0">
              <a:buNone/>
              <a:defRPr sz="1067" b="0" i="1" baseline="0">
                <a:solidFill>
                  <a:schemeClr val="tx1"/>
                </a:solidFill>
                <a:latin typeface="Arial" panose="020B0604020202020204" pitchFamily="34" charset="0"/>
                <a:cs typeface="Arial" panose="020B0604020202020204" pitchFamily="34" charset="0"/>
              </a:defRPr>
            </a:lvl1pPr>
            <a:lvl4pPr>
              <a:defRPr/>
            </a:lvl4pPr>
          </a:lstStyle>
          <a:p>
            <a:pPr lvl="0"/>
            <a:r>
              <a:rPr lang="en-US"/>
              <a:t>Click to Insert Summary Profile – Arial, 8 pt. Italic, NTT Black </a:t>
            </a:r>
          </a:p>
        </p:txBody>
      </p:sp>
      <p:sp>
        <p:nvSpPr>
          <p:cNvPr id="13" name="タイトル プレースホルダー 1"/>
          <p:cNvSpPr>
            <a:spLocks noGrp="1"/>
          </p:cNvSpPr>
          <p:nvPr>
            <p:ph type="title" hasCustomPrompt="1"/>
          </p:nvPr>
        </p:nvSpPr>
        <p:spPr bwMode="auto">
          <a:xfrm>
            <a:off x="304800" y="831524"/>
            <a:ext cx="8739205" cy="493679"/>
          </a:xfrm>
          <a:prstGeom prst="rect">
            <a:avLst/>
          </a:prstGeom>
          <a:noFill/>
          <a:ln w="9525">
            <a:noFill/>
            <a:miter lim="800000"/>
            <a:headEnd/>
            <a:tailEnd/>
          </a:ln>
        </p:spPr>
        <p:txBody>
          <a:bodyPr vert="horz" wrap="square" lIns="183600" tIns="45720" rIns="183600" bIns="45720" numCol="1" anchor="ctr" anchorCtr="0" compatLnSpc="1">
            <a:prstTxWarp prst="textNoShape">
              <a:avLst/>
            </a:prstTxWarp>
          </a:bodyPr>
          <a:lstStyle>
            <a:lvl1pPr>
              <a:defRPr sz="2400" spc="0">
                <a:solidFill>
                  <a:schemeClr val="bg2"/>
                </a:solidFill>
                <a:latin typeface="+mj-lt"/>
              </a:defRPr>
            </a:lvl1pPr>
          </a:lstStyle>
          <a:p>
            <a:pPr lvl="0"/>
            <a:r>
              <a:rPr lang="en-US" altLang="ja-JP"/>
              <a:t>Click to Insert Candidate First and Last Name</a:t>
            </a:r>
            <a:endParaRPr lang="ja-JP" altLang="en-US"/>
          </a:p>
        </p:txBody>
      </p:sp>
      <p:sp>
        <p:nvSpPr>
          <p:cNvPr id="19" name="Text Placeholder 21"/>
          <p:cNvSpPr>
            <a:spLocks noGrp="1"/>
          </p:cNvSpPr>
          <p:nvPr>
            <p:ph type="body" sz="quarter" idx="13" hasCustomPrompt="1"/>
          </p:nvPr>
        </p:nvSpPr>
        <p:spPr>
          <a:xfrm>
            <a:off x="368299" y="2108200"/>
            <a:ext cx="9283700" cy="4064000"/>
          </a:xfrm>
          <a:prstGeom prst="rect">
            <a:avLst/>
          </a:prstGeom>
        </p:spPr>
        <p:txBody>
          <a:bodyPr>
            <a:norm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1067" b="1" i="0" baseline="0">
                <a:solidFill>
                  <a:schemeClr val="tx1"/>
                </a:solidFill>
              </a:defRPr>
            </a:lvl1pPr>
          </a:lstStyle>
          <a:p>
            <a:pPr lvl="0"/>
            <a:r>
              <a:rPr lang="en-US"/>
              <a:t>Insert Position in Bold:  Type in descriptive text about role in Arial Regular, 8pt.</a:t>
            </a:r>
          </a:p>
          <a:p>
            <a:pPr lvl="0"/>
            <a:r>
              <a:rPr lang="en-US"/>
              <a:t>Insert Position in Bold:  Type in descriptive text about role in Arial Regular, 8pt.</a:t>
            </a:r>
          </a:p>
          <a:p>
            <a:pPr lvl="0"/>
            <a:endParaRPr lang="en-US"/>
          </a:p>
        </p:txBody>
      </p:sp>
    </p:spTree>
    <p:extLst>
      <p:ext uri="{BB962C8B-B14F-4D97-AF65-F5344CB8AC3E}">
        <p14:creationId xmlns:p14="http://schemas.microsoft.com/office/powerpoint/2010/main" val="2250474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NTTDC Candidate Profile 2">
    <p:spTree>
      <p:nvGrpSpPr>
        <p:cNvPr id="1" name=""/>
        <p:cNvGrpSpPr/>
        <p:nvPr/>
      </p:nvGrpSpPr>
      <p:grpSpPr>
        <a:xfrm>
          <a:off x="0" y="0"/>
          <a:ext cx="0" cy="0"/>
          <a:chOff x="0" y="0"/>
          <a:chExt cx="0" cy="0"/>
        </a:xfrm>
      </p:grpSpPr>
      <p:sp>
        <p:nvSpPr>
          <p:cNvPr id="10" name="Text Placeholder 2"/>
          <p:cNvSpPr txBox="1">
            <a:spLocks/>
          </p:cNvSpPr>
          <p:nvPr userDrawn="1"/>
        </p:nvSpPr>
        <p:spPr bwMode="auto">
          <a:xfrm>
            <a:off x="10294001" y="0"/>
            <a:ext cx="1909809" cy="6441016"/>
          </a:xfrm>
          <a:prstGeom prst="rect">
            <a:avLst/>
          </a:prstGeom>
          <a:solidFill>
            <a:schemeClr val="bg1">
              <a:lumMod val="95000"/>
            </a:schemeClr>
          </a:solidFill>
          <a:ln>
            <a:noFill/>
          </a:ln>
        </p:spPr>
        <p:txBody>
          <a:bodyPr vert="horz" wrap="square" lIns="243840" tIns="1219200" rIns="365760" bIns="60960" numCol="1" anchor="t" anchorCtr="0" compatLnSpc="1">
            <a:prstTxWarp prst="textNoShape">
              <a:avLst/>
            </a:prstTxWarp>
            <a:noAutofit/>
          </a:bodyPr>
          <a:lstStyle>
            <a:lvl1pPr marL="0" indent="0" algn="l" rtl="0" eaLnBrk="1" fontAlgn="base" hangingPunct="1">
              <a:lnSpc>
                <a:spcPts val="2200"/>
              </a:lnSpc>
              <a:spcBef>
                <a:spcPts val="0"/>
              </a:spcBef>
              <a:spcAft>
                <a:spcPct val="0"/>
              </a:spcAft>
              <a:buFont typeface="Arial"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4pPr>
            <a:lvl5pPr marL="1828800" algn="l" rtl="0" eaLnBrk="1" fontAlgn="base" hangingPunct="1">
              <a:spcBef>
                <a:spcPct val="20000"/>
              </a:spcBef>
              <a:spcAft>
                <a:spcPct val="0"/>
              </a:spcAft>
              <a:buFont typeface="Arial" charset="0"/>
              <a:defRPr lang="en-US" sz="1200" i="1" kern="1200">
                <a:solidFill>
                  <a:srgbClr val="9BBF7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228594">
              <a:lnSpc>
                <a:spcPct val="100000"/>
              </a:lnSpc>
              <a:spcBef>
                <a:spcPts val="800"/>
              </a:spcBef>
              <a:buFont typeface="Arial" panose="020B0604020202020204" pitchFamily="34" charset="0"/>
              <a:buChar char="•"/>
            </a:pPr>
            <a:endParaRPr lang="en-US" sz="1333">
              <a:solidFill>
                <a:schemeClr val="tx1"/>
              </a:solidFill>
            </a:endParaRPr>
          </a:p>
        </p:txBody>
      </p:sp>
      <p:sp>
        <p:nvSpPr>
          <p:cNvPr id="11" name="Text Placeholder 4"/>
          <p:cNvSpPr>
            <a:spLocks noGrp="1"/>
          </p:cNvSpPr>
          <p:nvPr>
            <p:ph type="body" sz="quarter" idx="17" hasCustomPrompt="1"/>
          </p:nvPr>
        </p:nvSpPr>
        <p:spPr>
          <a:xfrm>
            <a:off x="10440354" y="416983"/>
            <a:ext cx="1520930" cy="2707217"/>
          </a:xfrm>
          <a:prstGeom prst="rect">
            <a:avLst/>
          </a:prstGeom>
        </p:spPr>
        <p:txBody>
          <a:bodyPr>
            <a:normAutofit/>
          </a:bodyPr>
          <a:lstStyle>
            <a:lvl1pPr marL="228594" marR="0" indent="-228594" algn="l" defTabSz="609585" rtl="0" eaLnBrk="1" fontAlgn="base" latinLnBrk="0" hangingPunct="1">
              <a:lnSpc>
                <a:spcPct val="100000"/>
              </a:lnSpc>
              <a:spcBef>
                <a:spcPts val="0"/>
              </a:spcBef>
              <a:spcAft>
                <a:spcPct val="0"/>
              </a:spcAft>
              <a:buClr>
                <a:schemeClr val="tx1"/>
              </a:buClr>
              <a:buSzTx/>
              <a:buFont typeface="Arial" pitchFamily="34" charset="0"/>
              <a:buChar char="•"/>
              <a:tabLst/>
              <a:defRPr sz="1067" i="1">
                <a:solidFill>
                  <a:schemeClr val="tx1"/>
                </a:solidFill>
              </a:defRPr>
            </a:lvl1pPr>
          </a:lstStyle>
          <a:p>
            <a:pPr lvl="0"/>
            <a:r>
              <a:rPr lang="en-US"/>
              <a:t>Expertise entered here</a:t>
            </a:r>
          </a:p>
          <a:p>
            <a:pPr marL="228594" marR="0" lvl="0" indent="-228594" algn="l" defTabSz="609585" rtl="0" eaLnBrk="1" fontAlgn="base" latinLnBrk="0" hangingPunct="1">
              <a:lnSpc>
                <a:spcPct val="100000"/>
              </a:lnSpc>
              <a:spcBef>
                <a:spcPts val="0"/>
              </a:spcBef>
              <a:spcAft>
                <a:spcPct val="0"/>
              </a:spcAft>
              <a:buClr>
                <a:schemeClr val="tx1"/>
              </a:buClr>
              <a:buSzTx/>
              <a:buFont typeface="Arial" pitchFamily="34" charset="0"/>
              <a:buChar char="•"/>
              <a:tabLst/>
              <a:defRPr/>
            </a:pPr>
            <a:r>
              <a:rPr lang="en-US"/>
              <a:t>Expertise entered here</a:t>
            </a:r>
          </a:p>
          <a:p>
            <a:pPr lvl="0"/>
            <a:endParaRPr lang="en-US"/>
          </a:p>
          <a:p>
            <a:pPr lvl="0"/>
            <a:endParaRPr lang="en-US"/>
          </a:p>
        </p:txBody>
      </p:sp>
      <p:sp>
        <p:nvSpPr>
          <p:cNvPr id="2" name="Rectangle 1"/>
          <p:cNvSpPr/>
          <p:nvPr userDrawn="1"/>
        </p:nvSpPr>
        <p:spPr>
          <a:xfrm>
            <a:off x="10294001" y="2"/>
            <a:ext cx="1909809" cy="3687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a:t>Industry Expertise </a:t>
            </a:r>
          </a:p>
        </p:txBody>
      </p:sp>
      <p:sp>
        <p:nvSpPr>
          <p:cNvPr id="14" name="Text Placeholder 4"/>
          <p:cNvSpPr>
            <a:spLocks noGrp="1"/>
          </p:cNvSpPr>
          <p:nvPr>
            <p:ph type="body" sz="quarter" idx="18" hasCustomPrompt="1"/>
          </p:nvPr>
        </p:nvSpPr>
        <p:spPr>
          <a:xfrm>
            <a:off x="10440354" y="3631642"/>
            <a:ext cx="1520930" cy="2642159"/>
          </a:xfrm>
          <a:prstGeom prst="rect">
            <a:avLst/>
          </a:prstGeom>
        </p:spPr>
        <p:txBody>
          <a:bodyPr>
            <a:normAutofit/>
          </a:bodyPr>
          <a:lstStyle>
            <a:lvl1pPr marL="228594" indent="-228594">
              <a:spcBef>
                <a:spcPts val="0"/>
              </a:spcBef>
              <a:buFont typeface="Arial" panose="020B0604020202020204" pitchFamily="34" charset="0"/>
              <a:buChar char="•"/>
              <a:defRPr sz="1067" i="1">
                <a:solidFill>
                  <a:schemeClr val="tx1"/>
                </a:solidFill>
              </a:defRPr>
            </a:lvl1pPr>
          </a:lstStyle>
          <a:p>
            <a:pPr lvl="0"/>
            <a:r>
              <a:rPr lang="en-US"/>
              <a:t>Expertise entered here</a:t>
            </a:r>
          </a:p>
          <a:p>
            <a:pPr lvl="0"/>
            <a:r>
              <a:rPr lang="en-US"/>
              <a:t>Expertise entered here</a:t>
            </a:r>
          </a:p>
        </p:txBody>
      </p:sp>
      <p:sp>
        <p:nvSpPr>
          <p:cNvPr id="15" name="Rectangle 14"/>
          <p:cNvSpPr/>
          <p:nvPr userDrawn="1"/>
        </p:nvSpPr>
        <p:spPr>
          <a:xfrm>
            <a:off x="10294001" y="3214661"/>
            <a:ext cx="1909809" cy="3687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67" b="1"/>
              <a:t>Domain Expertise </a:t>
            </a:r>
          </a:p>
        </p:txBody>
      </p:sp>
      <p:sp>
        <p:nvSpPr>
          <p:cNvPr id="20" name="Text Placeholder 14"/>
          <p:cNvSpPr>
            <a:spLocks noGrp="1"/>
          </p:cNvSpPr>
          <p:nvPr>
            <p:ph type="body" sz="quarter" idx="11" hasCustomPrompt="1"/>
          </p:nvPr>
        </p:nvSpPr>
        <p:spPr>
          <a:xfrm>
            <a:off x="369259" y="1295400"/>
            <a:ext cx="9282741" cy="764827"/>
          </a:xfrm>
          <a:prstGeom prst="rect">
            <a:avLst/>
          </a:prstGeom>
        </p:spPr>
        <p:txBody>
          <a:bodyPr rIns="45720">
            <a:noAutofit/>
          </a:bodyPr>
          <a:lstStyle>
            <a:lvl1pPr marL="0" indent="0">
              <a:buNone/>
              <a:defRPr sz="1067" b="0" i="1" baseline="0">
                <a:solidFill>
                  <a:schemeClr val="tx1"/>
                </a:solidFill>
                <a:latin typeface="Arial" panose="020B0604020202020204" pitchFamily="34" charset="0"/>
                <a:cs typeface="Arial" panose="020B0604020202020204" pitchFamily="34" charset="0"/>
              </a:defRPr>
            </a:lvl1pPr>
            <a:lvl4pPr>
              <a:defRPr/>
            </a:lvl4pPr>
          </a:lstStyle>
          <a:p>
            <a:pPr lvl="0"/>
            <a:r>
              <a:rPr lang="en-US"/>
              <a:t>Click to Insert Summary Profile – Arial, 8 pt. Italic, NTT Black </a:t>
            </a:r>
          </a:p>
        </p:txBody>
      </p:sp>
      <p:sp>
        <p:nvSpPr>
          <p:cNvPr id="13" name="タイトル プレースホルダー 1"/>
          <p:cNvSpPr>
            <a:spLocks noGrp="1"/>
          </p:cNvSpPr>
          <p:nvPr>
            <p:ph type="title" hasCustomPrompt="1"/>
          </p:nvPr>
        </p:nvSpPr>
        <p:spPr bwMode="auto">
          <a:xfrm>
            <a:off x="304800" y="831524"/>
            <a:ext cx="8739205" cy="493679"/>
          </a:xfrm>
          <a:prstGeom prst="rect">
            <a:avLst/>
          </a:prstGeom>
          <a:noFill/>
          <a:ln w="9525">
            <a:noFill/>
            <a:miter lim="800000"/>
            <a:headEnd/>
            <a:tailEnd/>
          </a:ln>
        </p:spPr>
        <p:txBody>
          <a:bodyPr vert="horz" wrap="square" lIns="183600" tIns="45720" rIns="183600" bIns="45720" numCol="1" anchor="ctr" anchorCtr="0" compatLnSpc="1">
            <a:prstTxWarp prst="textNoShape">
              <a:avLst/>
            </a:prstTxWarp>
          </a:bodyPr>
          <a:lstStyle>
            <a:lvl1pPr>
              <a:defRPr sz="2400" spc="0">
                <a:solidFill>
                  <a:schemeClr val="bg2"/>
                </a:solidFill>
                <a:latin typeface="+mj-lt"/>
              </a:defRPr>
            </a:lvl1pPr>
          </a:lstStyle>
          <a:p>
            <a:pPr lvl="0"/>
            <a:r>
              <a:rPr lang="en-US" altLang="ja-JP"/>
              <a:t>Click to Insert Candidate First and Last Name</a:t>
            </a:r>
            <a:endParaRPr lang="ja-JP" altLang="en-US"/>
          </a:p>
        </p:txBody>
      </p:sp>
      <p:sp>
        <p:nvSpPr>
          <p:cNvPr id="19" name="Text Placeholder 21"/>
          <p:cNvSpPr>
            <a:spLocks noGrp="1"/>
          </p:cNvSpPr>
          <p:nvPr>
            <p:ph type="body" sz="quarter" idx="13" hasCustomPrompt="1"/>
          </p:nvPr>
        </p:nvSpPr>
        <p:spPr>
          <a:xfrm>
            <a:off x="368299" y="2108200"/>
            <a:ext cx="9283700" cy="4064000"/>
          </a:xfrm>
          <a:prstGeom prst="rect">
            <a:avLst/>
          </a:prstGeom>
        </p:spPr>
        <p:txBody>
          <a:bodyPr>
            <a:norm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1067" b="1" i="0" baseline="0">
                <a:solidFill>
                  <a:schemeClr val="tx1"/>
                </a:solidFill>
              </a:defRPr>
            </a:lvl1pPr>
          </a:lstStyle>
          <a:p>
            <a:pPr lvl="0"/>
            <a:r>
              <a:rPr lang="en-US"/>
              <a:t>Insert Position in Bold:  Type in descriptive text about role in Arial Regular, 8pt.</a:t>
            </a:r>
          </a:p>
          <a:p>
            <a:pPr lvl="0"/>
            <a:r>
              <a:rPr lang="en-US"/>
              <a:t>Insert Position in Bold:  Type in descriptive text about role in Arial Regular, 8pt.</a:t>
            </a:r>
          </a:p>
          <a:p>
            <a:pPr lvl="0"/>
            <a:endParaRPr lang="en-US"/>
          </a:p>
        </p:txBody>
      </p:sp>
      <p:sp>
        <p:nvSpPr>
          <p:cNvPr id="12" name="Text Placeholder 2"/>
          <p:cNvSpPr txBox="1">
            <a:spLocks/>
          </p:cNvSpPr>
          <p:nvPr userDrawn="1"/>
        </p:nvSpPr>
        <p:spPr bwMode="auto">
          <a:xfrm>
            <a:off x="9716457" y="-8626"/>
            <a:ext cx="2486971" cy="6441017"/>
          </a:xfrm>
          <a:prstGeom prst="rect">
            <a:avLst/>
          </a:prstGeom>
          <a:solidFill>
            <a:schemeClr val="bg1">
              <a:lumMod val="95000"/>
            </a:schemeClr>
          </a:solidFill>
          <a:ln>
            <a:noFill/>
          </a:ln>
        </p:spPr>
        <p:txBody>
          <a:bodyPr vert="horz" wrap="square" lIns="243840" tIns="1219200" rIns="365760" bIns="60960" numCol="1" anchor="t" anchorCtr="0" compatLnSpc="1">
            <a:prstTxWarp prst="textNoShape">
              <a:avLst/>
            </a:prstTxWarp>
            <a:noAutofit/>
          </a:bodyPr>
          <a:lstStyle>
            <a:lvl1pPr marL="0" indent="0" algn="l" rtl="0" eaLnBrk="1" fontAlgn="base" hangingPunct="1">
              <a:lnSpc>
                <a:spcPts val="2200"/>
              </a:lnSpc>
              <a:spcBef>
                <a:spcPts val="0"/>
              </a:spcBef>
              <a:spcAft>
                <a:spcPct val="0"/>
              </a:spcAft>
              <a:buFont typeface="Arial" charset="0"/>
              <a:buNone/>
              <a:defRPr sz="1800" b="1" kern="1200" baseline="0">
                <a:solidFill>
                  <a:schemeClr val="tx2"/>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charset="0"/>
              <a:buChar char="–"/>
              <a:defRPr sz="1200" kern="1200">
                <a:solidFill>
                  <a:srgbClr val="808080"/>
                </a:solidFill>
                <a:latin typeface="Arial" panose="020B0604020202020204" pitchFamily="34" charset="0"/>
                <a:ea typeface="+mn-ea"/>
                <a:cs typeface="Arial" panose="020B0604020202020204" pitchFamily="34" charset="0"/>
              </a:defRPr>
            </a:lvl4pPr>
            <a:lvl5pPr marL="1828800" algn="l" rtl="0" eaLnBrk="1" fontAlgn="base" hangingPunct="1">
              <a:spcBef>
                <a:spcPct val="20000"/>
              </a:spcBef>
              <a:spcAft>
                <a:spcPct val="0"/>
              </a:spcAft>
              <a:buFont typeface="Arial" charset="0"/>
              <a:defRPr lang="en-US" sz="1200" i="1" kern="1200">
                <a:solidFill>
                  <a:srgbClr val="9BBF7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594" indent="-228594">
              <a:lnSpc>
                <a:spcPct val="100000"/>
              </a:lnSpc>
              <a:spcBef>
                <a:spcPts val="800"/>
              </a:spcBef>
              <a:buFont typeface="Arial" panose="020B0604020202020204" pitchFamily="34" charset="0"/>
              <a:buChar char="•"/>
            </a:pPr>
            <a:endParaRPr lang="en-US" sz="1333">
              <a:solidFill>
                <a:schemeClr val="tx1"/>
              </a:solidFill>
            </a:endParaRPr>
          </a:p>
        </p:txBody>
      </p:sp>
      <p:sp>
        <p:nvSpPr>
          <p:cNvPr id="16" name="Text Placeholder 4"/>
          <p:cNvSpPr>
            <a:spLocks noGrp="1"/>
          </p:cNvSpPr>
          <p:nvPr>
            <p:ph type="body" sz="quarter" idx="19" hasCustomPrompt="1"/>
          </p:nvPr>
        </p:nvSpPr>
        <p:spPr>
          <a:xfrm>
            <a:off x="9888808" y="416983"/>
            <a:ext cx="2072476" cy="1299079"/>
          </a:xfrm>
          <a:prstGeom prst="rect">
            <a:avLst/>
          </a:prstGeom>
        </p:spPr>
        <p:txBody>
          <a:bodyPr>
            <a:normAutofit/>
          </a:bodyPr>
          <a:lstStyle>
            <a:lvl1pPr marL="228594" indent="-228594">
              <a:buFont typeface="Arial" panose="020B0604020202020204" pitchFamily="34" charset="0"/>
              <a:buChar char="•"/>
              <a:defRPr sz="1067" i="1">
                <a:solidFill>
                  <a:schemeClr val="tx1"/>
                </a:solidFill>
              </a:defRPr>
            </a:lvl1pPr>
          </a:lstStyle>
          <a:p>
            <a:pPr lvl="0"/>
            <a:r>
              <a:rPr lang="en-US"/>
              <a:t>Expertise entered here</a:t>
            </a:r>
          </a:p>
        </p:txBody>
      </p:sp>
      <p:sp>
        <p:nvSpPr>
          <p:cNvPr id="17" name="Rectangle 16"/>
          <p:cNvSpPr/>
          <p:nvPr userDrawn="1"/>
        </p:nvSpPr>
        <p:spPr>
          <a:xfrm>
            <a:off x="9716516" y="2"/>
            <a:ext cx="2487297" cy="3687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Industry Expertise </a:t>
            </a:r>
          </a:p>
        </p:txBody>
      </p:sp>
      <p:sp>
        <p:nvSpPr>
          <p:cNvPr id="18" name="Text Placeholder 4"/>
          <p:cNvSpPr>
            <a:spLocks noGrp="1"/>
          </p:cNvSpPr>
          <p:nvPr>
            <p:ph type="body" sz="quarter" idx="20" hasCustomPrompt="1"/>
          </p:nvPr>
        </p:nvSpPr>
        <p:spPr>
          <a:xfrm>
            <a:off x="9888808" y="2133043"/>
            <a:ext cx="2072476" cy="2540559"/>
          </a:xfrm>
          <a:prstGeom prst="rect">
            <a:avLst/>
          </a:prstGeom>
        </p:spPr>
        <p:txBody>
          <a:bodyPr>
            <a:normAutofit/>
          </a:bodyPr>
          <a:lstStyle>
            <a:lvl1pPr marL="228594" indent="-228594">
              <a:buFont typeface="Arial" panose="020B0604020202020204" pitchFamily="34" charset="0"/>
              <a:buChar char="•"/>
              <a:defRPr sz="1067" i="1">
                <a:solidFill>
                  <a:schemeClr val="tx1"/>
                </a:solidFill>
              </a:defRPr>
            </a:lvl1pPr>
          </a:lstStyle>
          <a:p>
            <a:pPr lvl="0"/>
            <a:r>
              <a:rPr lang="en-US"/>
              <a:t>Expertise entered here</a:t>
            </a:r>
          </a:p>
        </p:txBody>
      </p:sp>
      <p:sp>
        <p:nvSpPr>
          <p:cNvPr id="21" name="Rectangle 20"/>
          <p:cNvSpPr/>
          <p:nvPr userDrawn="1"/>
        </p:nvSpPr>
        <p:spPr>
          <a:xfrm>
            <a:off x="9716516" y="1716062"/>
            <a:ext cx="2487297" cy="3687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Domain Expertise </a:t>
            </a:r>
          </a:p>
        </p:txBody>
      </p:sp>
      <p:sp>
        <p:nvSpPr>
          <p:cNvPr id="22" name="Text Placeholder 4"/>
          <p:cNvSpPr>
            <a:spLocks noGrp="1"/>
          </p:cNvSpPr>
          <p:nvPr>
            <p:ph type="body" sz="quarter" idx="21" hasCustomPrompt="1"/>
          </p:nvPr>
        </p:nvSpPr>
        <p:spPr>
          <a:xfrm>
            <a:off x="9876996" y="5090582"/>
            <a:ext cx="2072476" cy="1350436"/>
          </a:xfrm>
          <a:prstGeom prst="rect">
            <a:avLst/>
          </a:prstGeom>
        </p:spPr>
        <p:txBody>
          <a:bodyPr>
            <a:normAutofit/>
          </a:bodyPr>
          <a:lstStyle>
            <a:lvl1pPr marL="228594" indent="-228594">
              <a:buFont typeface="Arial" panose="020B0604020202020204" pitchFamily="34" charset="0"/>
              <a:buChar char="•"/>
              <a:defRPr sz="1067" i="1">
                <a:solidFill>
                  <a:schemeClr val="tx1"/>
                </a:solidFill>
              </a:defRPr>
            </a:lvl1pPr>
          </a:lstStyle>
          <a:p>
            <a:pPr lvl="0"/>
            <a:r>
              <a:rPr lang="en-US"/>
              <a:t>Expertise entered here</a:t>
            </a:r>
          </a:p>
        </p:txBody>
      </p:sp>
      <p:sp>
        <p:nvSpPr>
          <p:cNvPr id="23" name="Rectangle 22"/>
          <p:cNvSpPr/>
          <p:nvPr userDrawn="1"/>
        </p:nvSpPr>
        <p:spPr>
          <a:xfrm>
            <a:off x="9716516" y="4673602"/>
            <a:ext cx="2487297" cy="36876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a:t>Technology Expertise </a:t>
            </a:r>
          </a:p>
        </p:txBody>
      </p:sp>
    </p:spTree>
    <p:extLst>
      <p:ext uri="{BB962C8B-B14F-4D97-AF65-F5344CB8AC3E}">
        <p14:creationId xmlns:p14="http://schemas.microsoft.com/office/powerpoint/2010/main" val="437650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6_Section Break">
    <p:bg>
      <p:bgPr>
        <a:solidFill>
          <a:schemeClr val="accent2"/>
        </a:solidFill>
        <a:effectLst/>
      </p:bgPr>
    </p:bg>
    <p:spTree>
      <p:nvGrpSpPr>
        <p:cNvPr id="1" name=""/>
        <p:cNvGrpSpPr/>
        <p:nvPr/>
      </p:nvGrpSpPr>
      <p:grpSpPr>
        <a:xfrm>
          <a:off x="0" y="0"/>
          <a:ext cx="0" cy="0"/>
          <a:chOff x="0" y="0"/>
          <a:chExt cx="0" cy="0"/>
        </a:xfrm>
      </p:grpSpPr>
      <p:sp>
        <p:nvSpPr>
          <p:cNvPr id="5" name="Freeform 5"/>
          <p:cNvSpPr>
            <a:spLocks/>
          </p:cNvSpPr>
          <p:nvPr userDrawn="1"/>
        </p:nvSpPr>
        <p:spPr bwMode="auto">
          <a:xfrm>
            <a:off x="3175" y="0"/>
            <a:ext cx="5224380" cy="6858000"/>
          </a:xfrm>
          <a:custGeom>
            <a:avLst/>
            <a:gdLst>
              <a:gd name="T0" fmla="*/ 1111 w 1691"/>
              <a:gd name="T1" fmla="*/ 1108 h 2215"/>
              <a:gd name="T2" fmla="*/ 1108 w 1691"/>
              <a:gd name="T3" fmla="*/ 1108 h 2215"/>
              <a:gd name="T4" fmla="*/ 1108 w 1691"/>
              <a:gd name="T5" fmla="*/ 1102 h 2215"/>
              <a:gd name="T6" fmla="*/ 815 w 1691"/>
              <a:gd name="T7" fmla="*/ 569 h 2215"/>
              <a:gd name="T8" fmla="*/ 0 w 1691"/>
              <a:gd name="T9" fmla="*/ 0 h 2215"/>
              <a:gd name="T10" fmla="*/ 0 w 1691"/>
              <a:gd name="T11" fmla="*/ 1108 h 2215"/>
              <a:gd name="T12" fmla="*/ 0 w 1691"/>
              <a:gd name="T13" fmla="*/ 1213 h 2215"/>
              <a:gd name="T14" fmla="*/ 34 w 1691"/>
              <a:gd name="T15" fmla="*/ 1257 h 2215"/>
              <a:gd name="T16" fmla="*/ 522 w 1691"/>
              <a:gd name="T17" fmla="*/ 2215 h 2215"/>
              <a:gd name="T18" fmla="*/ 1108 w 1691"/>
              <a:gd name="T19" fmla="*/ 2215 h 2215"/>
              <a:gd name="T20" fmla="*/ 1691 w 1691"/>
              <a:gd name="T21" fmla="*/ 2215 h 2215"/>
              <a:gd name="T22" fmla="*/ 1111 w 1691"/>
              <a:gd name="T23" fmla="*/ 1108 h 2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91" h="2215">
                <a:moveTo>
                  <a:pt x="1111" y="1108"/>
                </a:moveTo>
                <a:cubicBezTo>
                  <a:pt x="1108" y="1108"/>
                  <a:pt x="1108" y="1108"/>
                  <a:pt x="1108" y="1108"/>
                </a:cubicBezTo>
                <a:cubicBezTo>
                  <a:pt x="1108" y="1102"/>
                  <a:pt x="1108" y="1102"/>
                  <a:pt x="1108" y="1102"/>
                </a:cubicBezTo>
                <a:cubicBezTo>
                  <a:pt x="965" y="833"/>
                  <a:pt x="857" y="635"/>
                  <a:pt x="815" y="569"/>
                </a:cubicBezTo>
                <a:cubicBezTo>
                  <a:pt x="624" y="269"/>
                  <a:pt x="397" y="50"/>
                  <a:pt x="0" y="0"/>
                </a:cubicBezTo>
                <a:cubicBezTo>
                  <a:pt x="0" y="1108"/>
                  <a:pt x="0" y="1108"/>
                  <a:pt x="0" y="1108"/>
                </a:cubicBezTo>
                <a:cubicBezTo>
                  <a:pt x="0" y="1213"/>
                  <a:pt x="0" y="1213"/>
                  <a:pt x="0" y="1213"/>
                </a:cubicBezTo>
                <a:cubicBezTo>
                  <a:pt x="13" y="1224"/>
                  <a:pt x="24" y="1239"/>
                  <a:pt x="34" y="1257"/>
                </a:cubicBezTo>
                <a:cubicBezTo>
                  <a:pt x="42" y="1273"/>
                  <a:pt x="250" y="1684"/>
                  <a:pt x="522" y="2215"/>
                </a:cubicBezTo>
                <a:cubicBezTo>
                  <a:pt x="1108" y="2215"/>
                  <a:pt x="1108" y="2215"/>
                  <a:pt x="1108" y="2215"/>
                </a:cubicBezTo>
                <a:cubicBezTo>
                  <a:pt x="1691" y="2215"/>
                  <a:pt x="1691" y="2215"/>
                  <a:pt x="1691" y="2215"/>
                </a:cubicBezTo>
                <a:cubicBezTo>
                  <a:pt x="1483" y="1814"/>
                  <a:pt x="1274" y="1415"/>
                  <a:pt x="1111" y="1108"/>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タイトル 1"/>
          <p:cNvSpPr>
            <a:spLocks noGrp="1"/>
          </p:cNvSpPr>
          <p:nvPr>
            <p:ph type="title" hasCustomPrompt="1"/>
          </p:nvPr>
        </p:nvSpPr>
        <p:spPr>
          <a:xfrm>
            <a:off x="3352800" y="0"/>
            <a:ext cx="8839200" cy="6857999"/>
          </a:xfrm>
          <a:prstGeom prst="rect">
            <a:avLst/>
          </a:prstGeom>
        </p:spPr>
        <p:txBody>
          <a:bodyPr anchor="ctr" anchorCtr="1">
            <a:normAutofit/>
          </a:bodyPr>
          <a:lstStyle>
            <a:lvl1pPr algn="ctr">
              <a:defRPr sz="3200" spc="200" baseline="0">
                <a:solidFill>
                  <a:srgbClr val="FFFFFF"/>
                </a:solidFill>
                <a:latin typeface="+mj-lt"/>
              </a:defRPr>
            </a:lvl1pPr>
          </a:lstStyle>
          <a:p>
            <a:r>
              <a:rPr kumimoji="1" lang="en-US" altLang="ja-JP"/>
              <a:t>[Middle Title Page]</a:t>
            </a:r>
            <a:endParaRPr kumimoji="1" lang="ja-JP" altLang="en-US"/>
          </a:p>
        </p:txBody>
      </p:sp>
      <p:sp>
        <p:nvSpPr>
          <p:cNvPr id="8" name="TextBox 12"/>
          <p:cNvSpPr txBox="1"/>
          <p:nvPr userDrawn="1"/>
        </p:nvSpPr>
        <p:spPr>
          <a:xfrm>
            <a:off x="231285" y="6593330"/>
            <a:ext cx="2359515" cy="123111"/>
          </a:xfrm>
          <a:prstGeom prst="rect">
            <a:avLst/>
          </a:prstGeom>
          <a:noFill/>
        </p:spPr>
        <p:txBody>
          <a:bodyPr wrap="square"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2019 NTT DATA,</a:t>
            </a:r>
            <a:r>
              <a:rPr kumimoji="0" lang="en-US" altLang="ja-JP" sz="800" b="0" i="0" baseline="0">
                <a:solidFill>
                  <a:schemeClr val="bg1"/>
                </a:solidFill>
                <a:latin typeface="+mn-lt"/>
                <a:ea typeface="HGPGothicE" charset="-128"/>
                <a:cs typeface="Meiryo UI" pitchFamily="50" charset="-128"/>
              </a:rPr>
              <a:t> Inc. All rights reserved.</a:t>
            </a:r>
            <a:endParaRPr kumimoji="0" lang="en-US" altLang="ja-JP" sz="800" b="0" i="0">
              <a:solidFill>
                <a:schemeClr val="bg1"/>
              </a:solidFill>
              <a:latin typeface="+mn-lt"/>
              <a:ea typeface="HGPGothicE" charset="-128"/>
              <a:cs typeface="Meiryo UI" pitchFamily="50" charset="-128"/>
            </a:endParaRPr>
          </a:p>
        </p:txBody>
      </p:sp>
      <p:pic>
        <p:nvPicPr>
          <p:cNvPr id="6" name="図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sp>
        <p:nvSpPr>
          <p:cNvPr id="9" name="TextBox 16"/>
          <p:cNvSpPr txBox="1"/>
          <p:nvPr userDrawn="1"/>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spTree>
    <p:extLst>
      <p:ext uri="{BB962C8B-B14F-4D97-AF65-F5344CB8AC3E}">
        <p14:creationId xmlns:p14="http://schemas.microsoft.com/office/powerpoint/2010/main" val="2042771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Practice Snapshot">
    <p:spTree>
      <p:nvGrpSpPr>
        <p:cNvPr id="1" name=""/>
        <p:cNvGrpSpPr/>
        <p:nvPr/>
      </p:nvGrpSpPr>
      <p:grpSpPr>
        <a:xfrm>
          <a:off x="0" y="0"/>
          <a:ext cx="0" cy="0"/>
          <a:chOff x="0" y="0"/>
          <a:chExt cx="0" cy="0"/>
        </a:xfrm>
      </p:grpSpPr>
      <p:sp>
        <p:nvSpPr>
          <p:cNvPr id="5" name="Rectangle 4"/>
          <p:cNvSpPr/>
          <p:nvPr userDrawn="1"/>
        </p:nvSpPr>
        <p:spPr>
          <a:xfrm>
            <a:off x="1" y="1802837"/>
            <a:ext cx="12191999" cy="7117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1650"/>
          </a:p>
        </p:txBody>
      </p:sp>
      <p:sp>
        <p:nvSpPr>
          <p:cNvPr id="3" name="Title Placeholder 1"/>
          <p:cNvSpPr>
            <a:spLocks noGrp="1"/>
          </p:cNvSpPr>
          <p:nvPr>
            <p:ph type="title"/>
          </p:nvPr>
        </p:nvSpPr>
        <p:spPr>
          <a:xfrm>
            <a:off x="379511" y="779318"/>
            <a:ext cx="3426346" cy="682999"/>
          </a:xfrm>
          <a:prstGeom prst="rect">
            <a:avLst/>
          </a:prstGeom>
        </p:spPr>
        <p:txBody>
          <a:bodyPr vert="horz" lIns="0" tIns="0" rIns="0" bIns="0" rtlCol="0" anchor="b">
            <a:noAutofit/>
          </a:bodyPr>
          <a:lstStyle>
            <a:lvl1pPr>
              <a:lnSpc>
                <a:spcPct val="100000"/>
              </a:lnSpc>
              <a:defRPr sz="1600">
                <a:latin typeface="+mj-lt"/>
              </a:defRPr>
            </a:lvl1pPr>
          </a:lstStyle>
          <a:p>
            <a:r>
              <a:rPr lang="en-US"/>
              <a:t>Click to edit Master title style</a:t>
            </a:r>
          </a:p>
        </p:txBody>
      </p:sp>
      <p:sp>
        <p:nvSpPr>
          <p:cNvPr id="10" name="Text Placeholder 9"/>
          <p:cNvSpPr>
            <a:spLocks noGrp="1"/>
          </p:cNvSpPr>
          <p:nvPr>
            <p:ph type="body" sz="quarter" idx="14"/>
          </p:nvPr>
        </p:nvSpPr>
        <p:spPr>
          <a:xfrm>
            <a:off x="380480" y="3130693"/>
            <a:ext cx="2500316" cy="2797478"/>
          </a:xfrm>
        </p:spPr>
        <p:txBody>
          <a:bodyPr>
            <a:noAutofit/>
          </a:bodyPr>
          <a:lstStyle>
            <a:lvl1pPr marL="155859" indent="-155859">
              <a:lnSpc>
                <a:spcPct val="100000"/>
              </a:lnSpc>
              <a:spcBef>
                <a:spcPts val="0"/>
              </a:spcBef>
              <a:buFont typeface="Arial" panose="020B0604020202020204" pitchFamily="34" charset="0"/>
              <a:buChar char="•"/>
              <a:defRPr sz="955"/>
            </a:lvl1pPr>
            <a:lvl2pPr marL="311719" indent="-124688">
              <a:lnSpc>
                <a:spcPct val="100000"/>
              </a:lnSpc>
              <a:spcBef>
                <a:spcPts val="0"/>
              </a:spcBef>
              <a:buFont typeface="Arial" panose="020B0604020202020204" pitchFamily="34" charset="0"/>
              <a:buChar char="•"/>
              <a:defRPr sz="818"/>
            </a:lvl2pPr>
            <a:lvl3pPr marL="498750" indent="-124688">
              <a:lnSpc>
                <a:spcPct val="100000"/>
              </a:lnSpc>
              <a:spcBef>
                <a:spcPts val="0"/>
              </a:spcBef>
              <a:buFont typeface="Arial" panose="020B0604020202020204" pitchFamily="34" charset="0"/>
              <a:buChar char="•"/>
              <a:defRPr sz="750"/>
            </a:lvl3pPr>
            <a:lvl4pPr marL="654610" indent="-124688">
              <a:lnSpc>
                <a:spcPct val="100000"/>
              </a:lnSpc>
              <a:spcBef>
                <a:spcPts val="0"/>
              </a:spcBef>
              <a:buFont typeface="Arial" panose="020B0604020202020204" pitchFamily="34" charset="0"/>
              <a:buChar char="•"/>
              <a:defRPr sz="716"/>
            </a:lvl4pPr>
            <a:lvl5pPr marL="810469" indent="-124688">
              <a:lnSpc>
                <a:spcPct val="100000"/>
              </a:lnSpc>
              <a:spcBef>
                <a:spcPts val="0"/>
              </a:spcBef>
              <a:buFont typeface="Arial" panose="020B0604020202020204" pitchFamily="34" charset="0"/>
              <a:buChar char="•"/>
              <a:defRPr sz="71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3"/>
          <p:cNvSpPr>
            <a:spLocks noGrp="1"/>
          </p:cNvSpPr>
          <p:nvPr>
            <p:ph type="body" sz="quarter" idx="16" hasCustomPrompt="1"/>
          </p:nvPr>
        </p:nvSpPr>
        <p:spPr>
          <a:xfrm>
            <a:off x="379513" y="1506682"/>
            <a:ext cx="3426344" cy="280297"/>
          </a:xfrm>
        </p:spPr>
        <p:txBody>
          <a:bodyPr anchor="t">
            <a:noAutofit/>
          </a:bodyPr>
          <a:lstStyle>
            <a:lvl1pPr marL="0" indent="0">
              <a:lnSpc>
                <a:spcPct val="100000"/>
              </a:lnSpc>
              <a:spcBef>
                <a:spcPts val="0"/>
              </a:spcBef>
              <a:buNone/>
              <a:defRPr sz="750" b="1" baseline="0"/>
            </a:lvl1pPr>
            <a:lvl2pPr marL="187031" indent="0">
              <a:buNone/>
              <a:defRPr/>
            </a:lvl2pPr>
            <a:lvl3pPr marL="374063" indent="0">
              <a:buNone/>
              <a:defRPr/>
            </a:lvl3pPr>
            <a:lvl4pPr marL="529922" indent="0">
              <a:buNone/>
              <a:defRPr/>
            </a:lvl4pPr>
            <a:lvl5pPr marL="685782" indent="0">
              <a:buNone/>
              <a:defRPr/>
            </a:lvl5pPr>
          </a:lstStyle>
          <a:p>
            <a:pPr lvl="0"/>
            <a:r>
              <a:rPr lang="en-US"/>
              <a:t>Sub-title text</a:t>
            </a:r>
          </a:p>
        </p:txBody>
      </p:sp>
      <p:sp>
        <p:nvSpPr>
          <p:cNvPr id="26" name="Text Placeholder 25"/>
          <p:cNvSpPr>
            <a:spLocks noGrp="1"/>
          </p:cNvSpPr>
          <p:nvPr>
            <p:ph type="body" sz="quarter" idx="18"/>
          </p:nvPr>
        </p:nvSpPr>
        <p:spPr>
          <a:xfrm>
            <a:off x="9284068" y="3126883"/>
            <a:ext cx="2667798" cy="2794561"/>
          </a:xfrm>
        </p:spPr>
        <p:txBody>
          <a:bodyPr>
            <a:noAutofit/>
          </a:bodyPr>
          <a:lstStyle>
            <a:lvl1pPr marL="155859" indent="-155859">
              <a:lnSpc>
                <a:spcPct val="100000"/>
              </a:lnSpc>
              <a:spcBef>
                <a:spcPts val="0"/>
              </a:spcBef>
              <a:buFont typeface="Arial" panose="020B0604020202020204" pitchFamily="34" charset="0"/>
              <a:buChar char="•"/>
              <a:defRPr sz="955"/>
            </a:lvl1pPr>
          </a:lstStyle>
          <a:p>
            <a:pPr lvl="0"/>
            <a:r>
              <a:rPr lang="en-US"/>
              <a:t>Edit Master text styles</a:t>
            </a:r>
          </a:p>
        </p:txBody>
      </p:sp>
      <p:sp>
        <p:nvSpPr>
          <p:cNvPr id="25" name="Text Placeholder 25"/>
          <p:cNvSpPr>
            <a:spLocks noGrp="1"/>
          </p:cNvSpPr>
          <p:nvPr userDrawn="1">
            <p:ph type="body" sz="quarter" idx="19"/>
          </p:nvPr>
        </p:nvSpPr>
        <p:spPr>
          <a:xfrm>
            <a:off x="3267436" y="3130692"/>
            <a:ext cx="2650696" cy="2797479"/>
          </a:xfrm>
        </p:spPr>
        <p:txBody>
          <a:bodyPr>
            <a:noAutofit/>
          </a:bodyPr>
          <a:lstStyle>
            <a:lvl1pPr marL="155859" indent="-155859">
              <a:lnSpc>
                <a:spcPct val="100000"/>
              </a:lnSpc>
              <a:spcBef>
                <a:spcPts val="0"/>
              </a:spcBef>
              <a:buFont typeface="Arial" panose="020B0604020202020204" pitchFamily="34" charset="0"/>
              <a:buChar char="•"/>
              <a:defRPr sz="955"/>
            </a:lvl1pPr>
          </a:lstStyle>
          <a:p>
            <a:pPr lvl="0"/>
            <a:r>
              <a:rPr lang="en-US"/>
              <a:t>Edit Master text styles</a:t>
            </a:r>
          </a:p>
        </p:txBody>
      </p:sp>
      <p:grpSp>
        <p:nvGrpSpPr>
          <p:cNvPr id="2" name="Group 1"/>
          <p:cNvGrpSpPr/>
          <p:nvPr userDrawn="1"/>
        </p:nvGrpSpPr>
        <p:grpSpPr>
          <a:xfrm>
            <a:off x="2971800" y="2596078"/>
            <a:ext cx="6019800" cy="3430649"/>
            <a:chOff x="3789045" y="3659045"/>
            <a:chExt cx="7675245" cy="5180155"/>
          </a:xfrm>
        </p:grpSpPr>
        <p:cxnSp>
          <p:nvCxnSpPr>
            <p:cNvPr id="20" name="Straight Connector 19"/>
            <p:cNvCxnSpPr/>
            <p:nvPr userDrawn="1"/>
          </p:nvCxnSpPr>
          <p:spPr>
            <a:xfrm>
              <a:off x="3789045" y="3669065"/>
              <a:ext cx="0" cy="5170135"/>
            </a:xfrm>
            <a:prstGeom prst="line">
              <a:avLst/>
            </a:prstGeom>
            <a:ln w="12700">
              <a:solidFill>
                <a:schemeClr val="bg1">
                  <a:lumMod val="50000"/>
                </a:schemeClr>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7675245" y="3669065"/>
              <a:ext cx="0" cy="5170135"/>
            </a:xfrm>
            <a:prstGeom prst="line">
              <a:avLst/>
            </a:prstGeom>
            <a:ln w="12700">
              <a:solidFill>
                <a:schemeClr val="bg1">
                  <a:lumMod val="50000"/>
                </a:schemeClr>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11464290" y="3659045"/>
              <a:ext cx="0" cy="5170135"/>
            </a:xfrm>
            <a:prstGeom prst="line">
              <a:avLst/>
            </a:prstGeom>
            <a:ln w="12700">
              <a:solidFill>
                <a:schemeClr val="bg1">
                  <a:lumMod val="50000"/>
                </a:schemeClr>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userDrawn="1"/>
        </p:nvSpPr>
        <p:spPr>
          <a:xfrm>
            <a:off x="352785" y="6118680"/>
            <a:ext cx="2091765" cy="219775"/>
          </a:xfrm>
          <a:prstGeom prst="rect">
            <a:avLst/>
          </a:prstGeom>
          <a:noFill/>
        </p:spPr>
        <p:txBody>
          <a:bodyPr wrap="square" lIns="0" tIns="0" rIns="0" bIns="0" rtlCol="0">
            <a:noAutofit/>
          </a:bodyPr>
          <a:lstStyle/>
          <a:p>
            <a:pPr algn="l">
              <a:lnSpc>
                <a:spcPct val="90000"/>
              </a:lnSpc>
            </a:pPr>
            <a:r>
              <a:rPr lang="en-US" sz="1091" b="1">
                <a:solidFill>
                  <a:schemeClr val="accent1"/>
                </a:solidFill>
              </a:rPr>
              <a:t>NOTES</a:t>
            </a:r>
          </a:p>
        </p:txBody>
      </p:sp>
      <p:sp>
        <p:nvSpPr>
          <p:cNvPr id="30" name="Text Placeholder 9"/>
          <p:cNvSpPr>
            <a:spLocks noGrp="1"/>
          </p:cNvSpPr>
          <p:nvPr userDrawn="1">
            <p:ph type="body" sz="quarter" idx="20"/>
          </p:nvPr>
        </p:nvSpPr>
        <p:spPr>
          <a:xfrm>
            <a:off x="6304773" y="3126883"/>
            <a:ext cx="2579631" cy="2801288"/>
          </a:xfrm>
        </p:spPr>
        <p:txBody>
          <a:bodyPr>
            <a:noAutofit/>
          </a:bodyPr>
          <a:lstStyle>
            <a:lvl1pPr marL="155859" indent="-155859">
              <a:lnSpc>
                <a:spcPct val="100000"/>
              </a:lnSpc>
              <a:spcBef>
                <a:spcPts val="0"/>
              </a:spcBef>
              <a:buFont typeface="Arial" panose="020B0604020202020204" pitchFamily="34" charset="0"/>
              <a:buChar char="•"/>
              <a:defRPr sz="955"/>
            </a:lvl1pPr>
            <a:lvl2pPr marL="311719" indent="-124688">
              <a:lnSpc>
                <a:spcPct val="100000"/>
              </a:lnSpc>
              <a:spcBef>
                <a:spcPts val="0"/>
              </a:spcBef>
              <a:buFont typeface="Arial" panose="020B0604020202020204" pitchFamily="34" charset="0"/>
              <a:buChar char="•"/>
              <a:defRPr sz="818"/>
            </a:lvl2pPr>
            <a:lvl3pPr marL="498750" indent="-124688">
              <a:lnSpc>
                <a:spcPct val="100000"/>
              </a:lnSpc>
              <a:spcBef>
                <a:spcPts val="0"/>
              </a:spcBef>
              <a:buFont typeface="Arial" panose="020B0604020202020204" pitchFamily="34" charset="0"/>
              <a:buChar char="•"/>
              <a:defRPr sz="750"/>
            </a:lvl3pPr>
            <a:lvl4pPr marL="654610" indent="-124688">
              <a:lnSpc>
                <a:spcPct val="100000"/>
              </a:lnSpc>
              <a:spcBef>
                <a:spcPts val="0"/>
              </a:spcBef>
              <a:buFont typeface="Arial" panose="020B0604020202020204" pitchFamily="34" charset="0"/>
              <a:buChar char="•"/>
              <a:defRPr sz="716"/>
            </a:lvl4pPr>
            <a:lvl5pPr marL="810469" indent="-124688">
              <a:lnSpc>
                <a:spcPct val="100000"/>
              </a:lnSpc>
              <a:spcBef>
                <a:spcPts val="0"/>
              </a:spcBef>
              <a:buFont typeface="Arial" panose="020B0604020202020204" pitchFamily="34" charset="0"/>
              <a:buChar char="•"/>
              <a:defRPr sz="716"/>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5" name="Straight Connector 34"/>
          <p:cNvCxnSpPr/>
          <p:nvPr userDrawn="1"/>
        </p:nvCxnSpPr>
        <p:spPr>
          <a:xfrm flipH="1">
            <a:off x="1" y="6096000"/>
            <a:ext cx="12191999" cy="0"/>
          </a:xfrm>
          <a:prstGeom prst="line">
            <a:avLst/>
          </a:prstGeom>
          <a:ln w="12700">
            <a:solidFill>
              <a:schemeClr val="bg1">
                <a:lumMod val="50000"/>
              </a:schemeClr>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userDrawn="1"/>
        </p:nvSpPr>
        <p:spPr>
          <a:xfrm>
            <a:off x="637231" y="2727876"/>
            <a:ext cx="2439903" cy="162316"/>
          </a:xfrm>
          <a:prstGeom prst="rect">
            <a:avLst/>
          </a:prstGeom>
          <a:noFill/>
        </p:spPr>
        <p:txBody>
          <a:bodyPr wrap="square" lIns="0" tIns="0" rIns="0" bIns="0" rtlCol="0">
            <a:noAutofit/>
          </a:bodyPr>
          <a:lstStyle/>
          <a:p>
            <a:pPr defTabSz="571365">
              <a:lnSpc>
                <a:spcPct val="90000"/>
              </a:lnSpc>
            </a:pPr>
            <a:r>
              <a:rPr kumimoji="0" lang="en-US" sz="1091" b="1">
                <a:solidFill>
                  <a:srgbClr val="6785C1"/>
                </a:solidFill>
              </a:rPr>
              <a:t>INSIGHTS</a:t>
            </a:r>
          </a:p>
        </p:txBody>
      </p:sp>
      <p:sp>
        <p:nvSpPr>
          <p:cNvPr id="31" name="TextBox 30"/>
          <p:cNvSpPr txBox="1"/>
          <p:nvPr userDrawn="1"/>
        </p:nvSpPr>
        <p:spPr>
          <a:xfrm>
            <a:off x="3588041" y="2727876"/>
            <a:ext cx="2337605" cy="162316"/>
          </a:xfrm>
          <a:prstGeom prst="rect">
            <a:avLst/>
          </a:prstGeom>
          <a:noFill/>
        </p:spPr>
        <p:txBody>
          <a:bodyPr wrap="square" lIns="0" tIns="0" rIns="0" bIns="0" rtlCol="0">
            <a:noAutofit/>
          </a:bodyPr>
          <a:lstStyle/>
          <a:p>
            <a:pPr defTabSz="571365">
              <a:lnSpc>
                <a:spcPct val="90000"/>
              </a:lnSpc>
            </a:pPr>
            <a:r>
              <a:rPr kumimoji="0" lang="en-US" sz="1091" b="1">
                <a:solidFill>
                  <a:srgbClr val="6785C1"/>
                </a:solidFill>
              </a:rPr>
              <a:t>SOLUTIONS</a:t>
            </a:r>
          </a:p>
        </p:txBody>
      </p:sp>
      <p:sp>
        <p:nvSpPr>
          <p:cNvPr id="33" name="TextBox 32"/>
          <p:cNvSpPr txBox="1"/>
          <p:nvPr userDrawn="1"/>
        </p:nvSpPr>
        <p:spPr>
          <a:xfrm>
            <a:off x="9584857" y="2727876"/>
            <a:ext cx="2266820" cy="213884"/>
          </a:xfrm>
          <a:prstGeom prst="rect">
            <a:avLst/>
          </a:prstGeom>
          <a:noFill/>
        </p:spPr>
        <p:txBody>
          <a:bodyPr wrap="square" lIns="0" tIns="0" rIns="0" bIns="0" rtlCol="0">
            <a:noAutofit/>
          </a:bodyPr>
          <a:lstStyle/>
          <a:p>
            <a:pPr defTabSz="571365">
              <a:lnSpc>
                <a:spcPct val="90000"/>
              </a:lnSpc>
            </a:pPr>
            <a:r>
              <a:rPr kumimoji="0" lang="en-US" sz="1091" b="1">
                <a:solidFill>
                  <a:srgbClr val="6785C1"/>
                </a:solidFill>
              </a:rPr>
              <a:t>AWARDS &amp; ALLIANCES</a:t>
            </a:r>
          </a:p>
        </p:txBody>
      </p: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263530" y="2696347"/>
            <a:ext cx="270762" cy="225372"/>
          </a:xfrm>
          <a:prstGeom prst="rect">
            <a:avLst/>
          </a:prstGeom>
        </p:spPr>
      </p:pic>
      <p:sp>
        <p:nvSpPr>
          <p:cNvPr id="39" name="TextBox 38"/>
          <p:cNvSpPr txBox="1"/>
          <p:nvPr userDrawn="1"/>
        </p:nvSpPr>
        <p:spPr>
          <a:xfrm>
            <a:off x="6677942" y="2727876"/>
            <a:ext cx="2176733" cy="194074"/>
          </a:xfrm>
          <a:prstGeom prst="rect">
            <a:avLst/>
          </a:prstGeom>
          <a:noFill/>
        </p:spPr>
        <p:txBody>
          <a:bodyPr wrap="square" lIns="0" tIns="0" rIns="0" bIns="0" rtlCol="0">
            <a:noAutofit/>
          </a:bodyPr>
          <a:lstStyle/>
          <a:p>
            <a:pPr defTabSz="571365">
              <a:lnSpc>
                <a:spcPct val="90000"/>
              </a:lnSpc>
            </a:pPr>
            <a:r>
              <a:rPr kumimoji="0" lang="en-US" sz="1091" b="1">
                <a:solidFill>
                  <a:srgbClr val="6785C1"/>
                </a:solidFill>
              </a:rPr>
              <a:t>OUTCOMES</a:t>
            </a:r>
          </a:p>
        </p:txBody>
      </p:sp>
      <p:sp>
        <p:nvSpPr>
          <p:cNvPr id="40" name="Freeform 5"/>
          <p:cNvSpPr>
            <a:spLocks noEditPoints="1"/>
          </p:cNvSpPr>
          <p:nvPr userDrawn="1"/>
        </p:nvSpPr>
        <p:spPr bwMode="auto">
          <a:xfrm>
            <a:off x="3292490" y="2675960"/>
            <a:ext cx="295552" cy="285449"/>
          </a:xfrm>
          <a:custGeom>
            <a:avLst/>
            <a:gdLst>
              <a:gd name="T0" fmla="*/ 861 w 1153"/>
              <a:gd name="T1" fmla="*/ 371 h 1113"/>
              <a:gd name="T2" fmla="*/ 703 w 1153"/>
              <a:gd name="T3" fmla="*/ 244 h 1113"/>
              <a:gd name="T4" fmla="*/ 703 w 1153"/>
              <a:gd name="T5" fmla="*/ 332 h 1113"/>
              <a:gd name="T6" fmla="*/ 557 w 1153"/>
              <a:gd name="T7" fmla="*/ 332 h 1113"/>
              <a:gd name="T8" fmla="*/ 557 w 1153"/>
              <a:gd name="T9" fmla="*/ 410 h 1113"/>
              <a:gd name="T10" fmla="*/ 703 w 1153"/>
              <a:gd name="T11" fmla="*/ 410 h 1113"/>
              <a:gd name="T12" fmla="*/ 703 w 1153"/>
              <a:gd name="T13" fmla="*/ 502 h 1113"/>
              <a:gd name="T14" fmla="*/ 861 w 1153"/>
              <a:gd name="T15" fmla="*/ 371 h 1113"/>
              <a:gd name="T16" fmla="*/ 473 w 1153"/>
              <a:gd name="T17" fmla="*/ 506 h 1113"/>
              <a:gd name="T18" fmla="*/ 473 w 1153"/>
              <a:gd name="T19" fmla="*/ 104 h 1113"/>
              <a:gd name="T20" fmla="*/ 826 w 1153"/>
              <a:gd name="T21" fmla="*/ 104 h 1113"/>
              <a:gd name="T22" fmla="*/ 826 w 1153"/>
              <a:gd name="T23" fmla="*/ 26 h 1113"/>
              <a:gd name="T24" fmla="*/ 404 w 1153"/>
              <a:gd name="T25" fmla="*/ 26 h 1113"/>
              <a:gd name="T26" fmla="*/ 404 w 1153"/>
              <a:gd name="T27" fmla="*/ 506 h 1113"/>
              <a:gd name="T28" fmla="*/ 473 w 1153"/>
              <a:gd name="T29" fmla="*/ 506 h 1113"/>
              <a:gd name="T30" fmla="*/ 946 w 1153"/>
              <a:gd name="T31" fmla="*/ 104 h 1113"/>
              <a:gd name="T32" fmla="*/ 946 w 1153"/>
              <a:gd name="T33" fmla="*/ 642 h 1113"/>
              <a:gd name="T34" fmla="*/ 473 w 1153"/>
              <a:gd name="T35" fmla="*/ 642 h 1113"/>
              <a:gd name="T36" fmla="*/ 473 w 1153"/>
              <a:gd name="T37" fmla="*/ 532 h 1113"/>
              <a:gd name="T38" fmla="*/ 381 w 1153"/>
              <a:gd name="T39" fmla="*/ 532 h 1113"/>
              <a:gd name="T40" fmla="*/ 381 w 1153"/>
              <a:gd name="T41" fmla="*/ 0 h 1113"/>
              <a:gd name="T42" fmla="*/ 849 w 1153"/>
              <a:gd name="T43" fmla="*/ 0 h 1113"/>
              <a:gd name="T44" fmla="*/ 849 w 1153"/>
              <a:gd name="T45" fmla="*/ 104 h 1113"/>
              <a:gd name="T46" fmla="*/ 946 w 1153"/>
              <a:gd name="T47" fmla="*/ 104 h 1113"/>
              <a:gd name="T48" fmla="*/ 131 w 1153"/>
              <a:gd name="T49" fmla="*/ 755 h 1113"/>
              <a:gd name="T50" fmla="*/ 0 w 1153"/>
              <a:gd name="T51" fmla="*/ 755 h 1113"/>
              <a:gd name="T52" fmla="*/ 0 w 1153"/>
              <a:gd name="T53" fmla="*/ 1048 h 1113"/>
              <a:gd name="T54" fmla="*/ 131 w 1153"/>
              <a:gd name="T55" fmla="*/ 1048 h 1113"/>
              <a:gd name="T56" fmla="*/ 150 w 1153"/>
              <a:gd name="T57" fmla="*/ 1026 h 1113"/>
              <a:gd name="T58" fmla="*/ 150 w 1153"/>
              <a:gd name="T59" fmla="*/ 773 h 1113"/>
              <a:gd name="T60" fmla="*/ 131 w 1153"/>
              <a:gd name="T61" fmla="*/ 755 h 1113"/>
              <a:gd name="T62" fmla="*/ 1153 w 1153"/>
              <a:gd name="T63" fmla="*/ 877 h 1113"/>
              <a:gd name="T64" fmla="*/ 1107 w 1153"/>
              <a:gd name="T65" fmla="*/ 917 h 1113"/>
              <a:gd name="T66" fmla="*/ 1095 w 1153"/>
              <a:gd name="T67" fmla="*/ 934 h 1113"/>
              <a:gd name="T68" fmla="*/ 1022 w 1153"/>
              <a:gd name="T69" fmla="*/ 1004 h 1113"/>
              <a:gd name="T70" fmla="*/ 880 w 1153"/>
              <a:gd name="T71" fmla="*/ 1069 h 1113"/>
              <a:gd name="T72" fmla="*/ 650 w 1153"/>
              <a:gd name="T73" fmla="*/ 1104 h 1113"/>
              <a:gd name="T74" fmla="*/ 181 w 1153"/>
              <a:gd name="T75" fmla="*/ 1008 h 1113"/>
              <a:gd name="T76" fmla="*/ 181 w 1153"/>
              <a:gd name="T77" fmla="*/ 812 h 1113"/>
              <a:gd name="T78" fmla="*/ 342 w 1153"/>
              <a:gd name="T79" fmla="*/ 733 h 1113"/>
              <a:gd name="T80" fmla="*/ 500 w 1153"/>
              <a:gd name="T81" fmla="*/ 746 h 1113"/>
              <a:gd name="T82" fmla="*/ 627 w 1153"/>
              <a:gd name="T83" fmla="*/ 759 h 1113"/>
              <a:gd name="T84" fmla="*/ 761 w 1153"/>
              <a:gd name="T85" fmla="*/ 738 h 1113"/>
              <a:gd name="T86" fmla="*/ 842 w 1153"/>
              <a:gd name="T87" fmla="*/ 794 h 1113"/>
              <a:gd name="T88" fmla="*/ 773 w 1153"/>
              <a:gd name="T89" fmla="*/ 851 h 1113"/>
              <a:gd name="T90" fmla="*/ 669 w 1153"/>
              <a:gd name="T91" fmla="*/ 847 h 1113"/>
              <a:gd name="T92" fmla="*/ 554 w 1153"/>
              <a:gd name="T93" fmla="*/ 882 h 1113"/>
              <a:gd name="T94" fmla="*/ 680 w 1153"/>
              <a:gd name="T95" fmla="*/ 947 h 1113"/>
              <a:gd name="T96" fmla="*/ 857 w 1153"/>
              <a:gd name="T97" fmla="*/ 952 h 1113"/>
              <a:gd name="T98" fmla="*/ 980 w 1153"/>
              <a:gd name="T99" fmla="*/ 912 h 1113"/>
              <a:gd name="T100" fmla="*/ 1103 w 1153"/>
              <a:gd name="T101" fmla="*/ 842 h 1113"/>
              <a:gd name="T102" fmla="*/ 1153 w 1153"/>
              <a:gd name="T103" fmla="*/ 877 h 1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53" h="1113">
                <a:moveTo>
                  <a:pt x="861" y="371"/>
                </a:moveTo>
                <a:cubicBezTo>
                  <a:pt x="703" y="244"/>
                  <a:pt x="703" y="244"/>
                  <a:pt x="703" y="244"/>
                </a:cubicBezTo>
                <a:cubicBezTo>
                  <a:pt x="703" y="332"/>
                  <a:pt x="703" y="332"/>
                  <a:pt x="703" y="332"/>
                </a:cubicBezTo>
                <a:cubicBezTo>
                  <a:pt x="557" y="332"/>
                  <a:pt x="557" y="332"/>
                  <a:pt x="557" y="332"/>
                </a:cubicBezTo>
                <a:cubicBezTo>
                  <a:pt x="557" y="410"/>
                  <a:pt x="557" y="410"/>
                  <a:pt x="557" y="410"/>
                </a:cubicBezTo>
                <a:cubicBezTo>
                  <a:pt x="703" y="410"/>
                  <a:pt x="703" y="410"/>
                  <a:pt x="703" y="410"/>
                </a:cubicBezTo>
                <a:cubicBezTo>
                  <a:pt x="703" y="502"/>
                  <a:pt x="703" y="502"/>
                  <a:pt x="703" y="502"/>
                </a:cubicBezTo>
                <a:lnTo>
                  <a:pt x="861" y="371"/>
                </a:lnTo>
                <a:close/>
                <a:moveTo>
                  <a:pt x="473" y="506"/>
                </a:moveTo>
                <a:cubicBezTo>
                  <a:pt x="473" y="104"/>
                  <a:pt x="473" y="104"/>
                  <a:pt x="473" y="104"/>
                </a:cubicBezTo>
                <a:cubicBezTo>
                  <a:pt x="826" y="104"/>
                  <a:pt x="826" y="104"/>
                  <a:pt x="826" y="104"/>
                </a:cubicBezTo>
                <a:cubicBezTo>
                  <a:pt x="826" y="26"/>
                  <a:pt x="826" y="26"/>
                  <a:pt x="826" y="26"/>
                </a:cubicBezTo>
                <a:cubicBezTo>
                  <a:pt x="404" y="26"/>
                  <a:pt x="404" y="26"/>
                  <a:pt x="404" y="26"/>
                </a:cubicBezTo>
                <a:cubicBezTo>
                  <a:pt x="404" y="506"/>
                  <a:pt x="404" y="506"/>
                  <a:pt x="404" y="506"/>
                </a:cubicBezTo>
                <a:lnTo>
                  <a:pt x="473" y="506"/>
                </a:lnTo>
                <a:close/>
                <a:moveTo>
                  <a:pt x="946" y="104"/>
                </a:moveTo>
                <a:cubicBezTo>
                  <a:pt x="946" y="642"/>
                  <a:pt x="946" y="642"/>
                  <a:pt x="946" y="642"/>
                </a:cubicBezTo>
                <a:cubicBezTo>
                  <a:pt x="473" y="642"/>
                  <a:pt x="473" y="642"/>
                  <a:pt x="473" y="642"/>
                </a:cubicBezTo>
                <a:cubicBezTo>
                  <a:pt x="473" y="532"/>
                  <a:pt x="473" y="532"/>
                  <a:pt x="473" y="532"/>
                </a:cubicBezTo>
                <a:cubicBezTo>
                  <a:pt x="381" y="532"/>
                  <a:pt x="381" y="532"/>
                  <a:pt x="381" y="532"/>
                </a:cubicBezTo>
                <a:cubicBezTo>
                  <a:pt x="381" y="0"/>
                  <a:pt x="381" y="0"/>
                  <a:pt x="381" y="0"/>
                </a:cubicBezTo>
                <a:cubicBezTo>
                  <a:pt x="849" y="0"/>
                  <a:pt x="849" y="0"/>
                  <a:pt x="849" y="0"/>
                </a:cubicBezTo>
                <a:cubicBezTo>
                  <a:pt x="849" y="104"/>
                  <a:pt x="849" y="104"/>
                  <a:pt x="849" y="104"/>
                </a:cubicBezTo>
                <a:lnTo>
                  <a:pt x="946" y="104"/>
                </a:lnTo>
                <a:close/>
                <a:moveTo>
                  <a:pt x="131" y="755"/>
                </a:moveTo>
                <a:cubicBezTo>
                  <a:pt x="0" y="755"/>
                  <a:pt x="0" y="755"/>
                  <a:pt x="0" y="755"/>
                </a:cubicBezTo>
                <a:cubicBezTo>
                  <a:pt x="0" y="1048"/>
                  <a:pt x="0" y="1048"/>
                  <a:pt x="0" y="1048"/>
                </a:cubicBezTo>
                <a:cubicBezTo>
                  <a:pt x="131" y="1048"/>
                  <a:pt x="131" y="1048"/>
                  <a:pt x="131" y="1048"/>
                </a:cubicBezTo>
                <a:cubicBezTo>
                  <a:pt x="143" y="1048"/>
                  <a:pt x="150" y="1039"/>
                  <a:pt x="150" y="1026"/>
                </a:cubicBezTo>
                <a:cubicBezTo>
                  <a:pt x="150" y="773"/>
                  <a:pt x="150" y="773"/>
                  <a:pt x="150" y="773"/>
                </a:cubicBezTo>
                <a:cubicBezTo>
                  <a:pt x="150" y="764"/>
                  <a:pt x="143" y="755"/>
                  <a:pt x="131" y="755"/>
                </a:cubicBezTo>
                <a:moveTo>
                  <a:pt x="1153" y="877"/>
                </a:moveTo>
                <a:cubicBezTo>
                  <a:pt x="1153" y="877"/>
                  <a:pt x="1149" y="882"/>
                  <a:pt x="1107" y="917"/>
                </a:cubicBezTo>
                <a:cubicBezTo>
                  <a:pt x="1107" y="917"/>
                  <a:pt x="1099" y="934"/>
                  <a:pt x="1095" y="934"/>
                </a:cubicBezTo>
                <a:cubicBezTo>
                  <a:pt x="1076" y="952"/>
                  <a:pt x="1057" y="973"/>
                  <a:pt x="1022" y="1004"/>
                </a:cubicBezTo>
                <a:cubicBezTo>
                  <a:pt x="988" y="1008"/>
                  <a:pt x="915" y="1048"/>
                  <a:pt x="880" y="1069"/>
                </a:cubicBezTo>
                <a:cubicBezTo>
                  <a:pt x="815" y="1065"/>
                  <a:pt x="719" y="1083"/>
                  <a:pt x="650" y="1104"/>
                </a:cubicBezTo>
                <a:cubicBezTo>
                  <a:pt x="550" y="1087"/>
                  <a:pt x="538" y="1113"/>
                  <a:pt x="181" y="1008"/>
                </a:cubicBezTo>
                <a:cubicBezTo>
                  <a:pt x="181" y="812"/>
                  <a:pt x="181" y="812"/>
                  <a:pt x="181" y="812"/>
                </a:cubicBezTo>
                <a:cubicBezTo>
                  <a:pt x="246" y="794"/>
                  <a:pt x="266" y="746"/>
                  <a:pt x="342" y="733"/>
                </a:cubicBezTo>
                <a:cubicBezTo>
                  <a:pt x="396" y="724"/>
                  <a:pt x="446" y="729"/>
                  <a:pt x="500" y="746"/>
                </a:cubicBezTo>
                <a:cubicBezTo>
                  <a:pt x="534" y="759"/>
                  <a:pt x="569" y="768"/>
                  <a:pt x="627" y="759"/>
                </a:cubicBezTo>
                <a:cubicBezTo>
                  <a:pt x="677" y="755"/>
                  <a:pt x="696" y="738"/>
                  <a:pt x="761" y="738"/>
                </a:cubicBezTo>
                <a:cubicBezTo>
                  <a:pt x="803" y="738"/>
                  <a:pt x="846" y="768"/>
                  <a:pt x="842" y="794"/>
                </a:cubicBezTo>
                <a:cubicBezTo>
                  <a:pt x="842" y="821"/>
                  <a:pt x="800" y="847"/>
                  <a:pt x="773" y="851"/>
                </a:cubicBezTo>
                <a:cubicBezTo>
                  <a:pt x="711" y="851"/>
                  <a:pt x="727" y="847"/>
                  <a:pt x="669" y="847"/>
                </a:cubicBezTo>
                <a:cubicBezTo>
                  <a:pt x="600" y="847"/>
                  <a:pt x="596" y="860"/>
                  <a:pt x="554" y="882"/>
                </a:cubicBezTo>
                <a:cubicBezTo>
                  <a:pt x="596" y="895"/>
                  <a:pt x="623" y="912"/>
                  <a:pt x="680" y="947"/>
                </a:cubicBezTo>
                <a:cubicBezTo>
                  <a:pt x="742" y="938"/>
                  <a:pt x="803" y="947"/>
                  <a:pt x="857" y="952"/>
                </a:cubicBezTo>
                <a:cubicBezTo>
                  <a:pt x="903" y="938"/>
                  <a:pt x="926" y="917"/>
                  <a:pt x="980" y="912"/>
                </a:cubicBezTo>
                <a:cubicBezTo>
                  <a:pt x="1015" y="882"/>
                  <a:pt x="1061" y="834"/>
                  <a:pt x="1103" y="842"/>
                </a:cubicBezTo>
                <a:cubicBezTo>
                  <a:pt x="1126" y="847"/>
                  <a:pt x="1153" y="877"/>
                  <a:pt x="1153" y="877"/>
                </a:cubicBezTo>
              </a:path>
            </a:pathLst>
          </a:custGeom>
          <a:solidFill>
            <a:schemeClr val="accent1"/>
          </a:solidFill>
          <a:ln>
            <a:noFill/>
          </a:ln>
        </p:spPr>
        <p:txBody>
          <a:bodyPr vert="horz" wrap="square" lIns="42508" tIns="21254" rIns="42508" bIns="21254" numCol="1" anchor="t" anchorCtr="0" compatLnSpc="1">
            <a:prstTxWarp prst="textNoShape">
              <a:avLst/>
            </a:prstTxWarp>
          </a:bodyPr>
          <a:lstStyle/>
          <a:p>
            <a:pPr defTabSz="571365"/>
            <a:endParaRPr kumimoji="0" lang="en-US" sz="1125">
              <a:solidFill>
                <a:srgbClr val="333333"/>
              </a:solidFill>
            </a:endParaRPr>
          </a:p>
        </p:txBody>
      </p:sp>
      <p:sp>
        <p:nvSpPr>
          <p:cNvPr id="42" name="Freeform 13"/>
          <p:cNvSpPr>
            <a:spLocks noEditPoints="1"/>
          </p:cNvSpPr>
          <p:nvPr userDrawn="1"/>
        </p:nvSpPr>
        <p:spPr bwMode="auto">
          <a:xfrm>
            <a:off x="6275294" y="2681186"/>
            <a:ext cx="358743" cy="258051"/>
          </a:xfrm>
          <a:custGeom>
            <a:avLst/>
            <a:gdLst>
              <a:gd name="T0" fmla="*/ 1151 w 1396"/>
              <a:gd name="T1" fmla="*/ 213 h 1106"/>
              <a:gd name="T2" fmla="*/ 1037 w 1396"/>
              <a:gd name="T3" fmla="*/ 532 h 1106"/>
              <a:gd name="T4" fmla="*/ 626 w 1396"/>
              <a:gd name="T5" fmla="*/ 1103 h 1106"/>
              <a:gd name="T6" fmla="*/ 1238 w 1396"/>
              <a:gd name="T7" fmla="*/ 532 h 1106"/>
              <a:gd name="T8" fmla="*/ 1151 w 1396"/>
              <a:gd name="T9" fmla="*/ 213 h 1106"/>
              <a:gd name="T10" fmla="*/ 589 w 1396"/>
              <a:gd name="T11" fmla="*/ 993 h 1106"/>
              <a:gd name="T12" fmla="*/ 696 w 1396"/>
              <a:gd name="T13" fmla="*/ 830 h 1106"/>
              <a:gd name="T14" fmla="*/ 589 w 1396"/>
              <a:gd name="T15" fmla="*/ 993 h 1106"/>
              <a:gd name="T16" fmla="*/ 589 w 1396"/>
              <a:gd name="T17" fmla="*/ 586 h 1106"/>
              <a:gd name="T18" fmla="*/ 718 w 1396"/>
              <a:gd name="T19" fmla="*/ 747 h 1106"/>
              <a:gd name="T20" fmla="*/ 589 w 1396"/>
              <a:gd name="T21" fmla="*/ 586 h 1106"/>
              <a:gd name="T22" fmla="*/ 589 w 1396"/>
              <a:gd name="T23" fmla="*/ 343 h 1106"/>
              <a:gd name="T24" fmla="*/ 738 w 1396"/>
              <a:gd name="T25" fmla="*/ 503 h 1106"/>
              <a:gd name="T26" fmla="*/ 589 w 1396"/>
              <a:gd name="T27" fmla="*/ 343 h 1106"/>
              <a:gd name="T28" fmla="*/ 589 w 1396"/>
              <a:gd name="T29" fmla="*/ 96 h 1106"/>
              <a:gd name="T30" fmla="*/ 696 w 1396"/>
              <a:gd name="T31" fmla="*/ 260 h 1106"/>
              <a:gd name="T32" fmla="*/ 589 w 1396"/>
              <a:gd name="T33" fmla="*/ 96 h 1106"/>
              <a:gd name="T34" fmla="*/ 505 w 1396"/>
              <a:gd name="T35" fmla="*/ 260 h 1106"/>
              <a:gd name="T36" fmla="*/ 420 w 1396"/>
              <a:gd name="T37" fmla="*/ 206 h 1106"/>
              <a:gd name="T38" fmla="*/ 505 w 1396"/>
              <a:gd name="T39" fmla="*/ 260 h 1106"/>
              <a:gd name="T40" fmla="*/ 505 w 1396"/>
              <a:gd name="T41" fmla="*/ 503 h 1106"/>
              <a:gd name="T42" fmla="*/ 376 w 1396"/>
              <a:gd name="T43" fmla="*/ 343 h 1106"/>
              <a:gd name="T44" fmla="*/ 505 w 1396"/>
              <a:gd name="T45" fmla="*/ 503 h 1106"/>
              <a:gd name="T46" fmla="*/ 505 w 1396"/>
              <a:gd name="T47" fmla="*/ 747 h 1106"/>
              <a:gd name="T48" fmla="*/ 356 w 1396"/>
              <a:gd name="T49" fmla="*/ 586 h 1106"/>
              <a:gd name="T50" fmla="*/ 505 w 1396"/>
              <a:gd name="T51" fmla="*/ 747 h 1106"/>
              <a:gd name="T52" fmla="*/ 505 w 1396"/>
              <a:gd name="T53" fmla="*/ 993 h 1106"/>
              <a:gd name="T54" fmla="*/ 398 w 1396"/>
              <a:gd name="T55" fmla="*/ 830 h 1106"/>
              <a:gd name="T56" fmla="*/ 505 w 1396"/>
              <a:gd name="T57" fmla="*/ 993 h 1106"/>
              <a:gd name="T58" fmla="*/ 184 w 1396"/>
              <a:gd name="T59" fmla="*/ 830 h 1106"/>
              <a:gd name="T60" fmla="*/ 344 w 1396"/>
              <a:gd name="T61" fmla="*/ 918 h 1106"/>
              <a:gd name="T62" fmla="*/ 184 w 1396"/>
              <a:gd name="T63" fmla="*/ 830 h 1106"/>
              <a:gd name="T64" fmla="*/ 131 w 1396"/>
              <a:gd name="T65" fmla="*/ 747 h 1106"/>
              <a:gd name="T66" fmla="*/ 272 w 1396"/>
              <a:gd name="T67" fmla="*/ 586 h 1106"/>
              <a:gd name="T68" fmla="*/ 131 w 1396"/>
              <a:gd name="T69" fmla="*/ 747 h 1106"/>
              <a:gd name="T70" fmla="*/ 131 w 1396"/>
              <a:gd name="T71" fmla="*/ 343 h 1106"/>
              <a:gd name="T72" fmla="*/ 272 w 1396"/>
              <a:gd name="T73" fmla="*/ 503 h 1106"/>
              <a:gd name="T74" fmla="*/ 131 w 1396"/>
              <a:gd name="T75" fmla="*/ 343 h 1106"/>
              <a:gd name="T76" fmla="*/ 374 w 1396"/>
              <a:gd name="T77" fmla="*/ 117 h 1106"/>
              <a:gd name="T78" fmla="*/ 311 w 1396"/>
              <a:gd name="T79" fmla="*/ 260 h 1106"/>
              <a:gd name="T80" fmla="*/ 374 w 1396"/>
              <a:gd name="T81" fmla="*/ 117 h 1106"/>
              <a:gd name="T82" fmla="*/ 650 w 1396"/>
              <a:gd name="T83" fmla="*/ 1052 h 1106"/>
              <a:gd name="T84" fmla="*/ 704 w 1396"/>
              <a:gd name="T85" fmla="*/ 996 h 1106"/>
              <a:gd name="T86" fmla="*/ 804 w 1396"/>
              <a:gd name="T87" fmla="*/ 747 h 1106"/>
              <a:gd name="T88" fmla="*/ 822 w 1396"/>
              <a:gd name="T89" fmla="*/ 586 h 1106"/>
              <a:gd name="T90" fmla="*/ 822 w 1396"/>
              <a:gd name="T91" fmla="*/ 503 h 1106"/>
              <a:gd name="T92" fmla="*/ 750 w 1396"/>
              <a:gd name="T93" fmla="*/ 171 h 1106"/>
              <a:gd name="T94" fmla="*/ 965 w 1396"/>
              <a:gd name="T95" fmla="*/ 348 h 1106"/>
              <a:gd name="T96" fmla="*/ 549 w 1396"/>
              <a:gd name="T97" fmla="*/ 0 h 1106"/>
              <a:gd name="T98" fmla="*/ 0 w 1396"/>
              <a:gd name="T99" fmla="*/ 545 h 1106"/>
              <a:gd name="T100" fmla="*/ 549 w 1396"/>
              <a:gd name="T101" fmla="*/ 1090 h 1106"/>
              <a:gd name="T102" fmla="*/ 550 w 1396"/>
              <a:gd name="T103" fmla="*/ 1089 h 1106"/>
              <a:gd name="T104" fmla="*/ 591 w 1396"/>
              <a:gd name="T105" fmla="*/ 1082 h 1106"/>
              <a:gd name="T106" fmla="*/ 619 w 1396"/>
              <a:gd name="T107" fmla="*/ 1071 h 1106"/>
              <a:gd name="T108" fmla="*/ 645 w 1396"/>
              <a:gd name="T109" fmla="*/ 1056 h 1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96" h="1106">
                <a:moveTo>
                  <a:pt x="1151" y="213"/>
                </a:moveTo>
                <a:cubicBezTo>
                  <a:pt x="1151" y="213"/>
                  <a:pt x="1151" y="213"/>
                  <a:pt x="1151" y="213"/>
                </a:cubicBezTo>
                <a:cubicBezTo>
                  <a:pt x="876" y="532"/>
                  <a:pt x="876" y="532"/>
                  <a:pt x="876" y="532"/>
                </a:cubicBezTo>
                <a:cubicBezTo>
                  <a:pt x="1037" y="532"/>
                  <a:pt x="1037" y="532"/>
                  <a:pt x="1037" y="532"/>
                </a:cubicBezTo>
                <a:cubicBezTo>
                  <a:pt x="1037" y="544"/>
                  <a:pt x="1038" y="555"/>
                  <a:pt x="1038" y="566"/>
                </a:cubicBezTo>
                <a:cubicBezTo>
                  <a:pt x="1038" y="828"/>
                  <a:pt x="883" y="1078"/>
                  <a:pt x="626" y="1103"/>
                </a:cubicBezTo>
                <a:cubicBezTo>
                  <a:pt x="644" y="1104"/>
                  <a:pt x="660" y="1106"/>
                  <a:pt x="678" y="1106"/>
                </a:cubicBezTo>
                <a:cubicBezTo>
                  <a:pt x="991" y="1106"/>
                  <a:pt x="1204" y="835"/>
                  <a:pt x="1238" y="532"/>
                </a:cubicBezTo>
                <a:cubicBezTo>
                  <a:pt x="1396" y="532"/>
                  <a:pt x="1396" y="532"/>
                  <a:pt x="1396" y="532"/>
                </a:cubicBezTo>
                <a:lnTo>
                  <a:pt x="1151" y="213"/>
                </a:lnTo>
                <a:close/>
                <a:moveTo>
                  <a:pt x="589" y="993"/>
                </a:moveTo>
                <a:cubicBezTo>
                  <a:pt x="589" y="993"/>
                  <a:pt x="589" y="993"/>
                  <a:pt x="589" y="993"/>
                </a:cubicBezTo>
                <a:cubicBezTo>
                  <a:pt x="589" y="830"/>
                  <a:pt x="589" y="830"/>
                  <a:pt x="589" y="830"/>
                </a:cubicBezTo>
                <a:cubicBezTo>
                  <a:pt x="696" y="830"/>
                  <a:pt x="696" y="830"/>
                  <a:pt x="696" y="830"/>
                </a:cubicBezTo>
                <a:cubicBezTo>
                  <a:pt x="689" y="849"/>
                  <a:pt x="682" y="867"/>
                  <a:pt x="675" y="883"/>
                </a:cubicBezTo>
                <a:cubicBezTo>
                  <a:pt x="648" y="940"/>
                  <a:pt x="618" y="976"/>
                  <a:pt x="589" y="993"/>
                </a:cubicBezTo>
                <a:moveTo>
                  <a:pt x="589" y="586"/>
                </a:moveTo>
                <a:cubicBezTo>
                  <a:pt x="589" y="586"/>
                  <a:pt x="589" y="586"/>
                  <a:pt x="589" y="586"/>
                </a:cubicBezTo>
                <a:cubicBezTo>
                  <a:pt x="738" y="586"/>
                  <a:pt x="738" y="586"/>
                  <a:pt x="738" y="586"/>
                </a:cubicBezTo>
                <a:cubicBezTo>
                  <a:pt x="736" y="644"/>
                  <a:pt x="729" y="698"/>
                  <a:pt x="718" y="747"/>
                </a:cubicBezTo>
                <a:cubicBezTo>
                  <a:pt x="589" y="747"/>
                  <a:pt x="589" y="747"/>
                  <a:pt x="589" y="747"/>
                </a:cubicBezTo>
                <a:lnTo>
                  <a:pt x="589" y="586"/>
                </a:lnTo>
                <a:close/>
                <a:moveTo>
                  <a:pt x="589" y="343"/>
                </a:moveTo>
                <a:cubicBezTo>
                  <a:pt x="589" y="343"/>
                  <a:pt x="589" y="343"/>
                  <a:pt x="589" y="343"/>
                </a:cubicBezTo>
                <a:cubicBezTo>
                  <a:pt x="718" y="343"/>
                  <a:pt x="718" y="343"/>
                  <a:pt x="718" y="343"/>
                </a:cubicBezTo>
                <a:cubicBezTo>
                  <a:pt x="729" y="392"/>
                  <a:pt x="736" y="446"/>
                  <a:pt x="738" y="503"/>
                </a:cubicBezTo>
                <a:cubicBezTo>
                  <a:pt x="589" y="503"/>
                  <a:pt x="589" y="503"/>
                  <a:pt x="589" y="503"/>
                </a:cubicBezTo>
                <a:lnTo>
                  <a:pt x="589" y="343"/>
                </a:lnTo>
                <a:close/>
                <a:moveTo>
                  <a:pt x="589" y="96"/>
                </a:moveTo>
                <a:cubicBezTo>
                  <a:pt x="589" y="96"/>
                  <a:pt x="589" y="96"/>
                  <a:pt x="589" y="96"/>
                </a:cubicBezTo>
                <a:cubicBezTo>
                  <a:pt x="618" y="114"/>
                  <a:pt x="648" y="150"/>
                  <a:pt x="675" y="206"/>
                </a:cubicBezTo>
                <a:cubicBezTo>
                  <a:pt x="682" y="223"/>
                  <a:pt x="689" y="241"/>
                  <a:pt x="696" y="260"/>
                </a:cubicBezTo>
                <a:cubicBezTo>
                  <a:pt x="589" y="260"/>
                  <a:pt x="589" y="260"/>
                  <a:pt x="589" y="260"/>
                </a:cubicBezTo>
                <a:lnTo>
                  <a:pt x="589" y="96"/>
                </a:lnTo>
                <a:close/>
                <a:moveTo>
                  <a:pt x="505" y="260"/>
                </a:moveTo>
                <a:cubicBezTo>
                  <a:pt x="505" y="260"/>
                  <a:pt x="505" y="260"/>
                  <a:pt x="505" y="260"/>
                </a:cubicBezTo>
                <a:cubicBezTo>
                  <a:pt x="398" y="260"/>
                  <a:pt x="398" y="260"/>
                  <a:pt x="398" y="260"/>
                </a:cubicBezTo>
                <a:cubicBezTo>
                  <a:pt x="405" y="241"/>
                  <a:pt x="412" y="223"/>
                  <a:pt x="420" y="206"/>
                </a:cubicBezTo>
                <a:cubicBezTo>
                  <a:pt x="446" y="150"/>
                  <a:pt x="476" y="114"/>
                  <a:pt x="505" y="96"/>
                </a:cubicBezTo>
                <a:lnTo>
                  <a:pt x="505" y="260"/>
                </a:lnTo>
                <a:close/>
                <a:moveTo>
                  <a:pt x="505" y="503"/>
                </a:moveTo>
                <a:cubicBezTo>
                  <a:pt x="505" y="503"/>
                  <a:pt x="505" y="503"/>
                  <a:pt x="505" y="503"/>
                </a:cubicBezTo>
                <a:cubicBezTo>
                  <a:pt x="356" y="503"/>
                  <a:pt x="356" y="503"/>
                  <a:pt x="356" y="503"/>
                </a:cubicBezTo>
                <a:cubicBezTo>
                  <a:pt x="358" y="446"/>
                  <a:pt x="365" y="392"/>
                  <a:pt x="376" y="343"/>
                </a:cubicBezTo>
                <a:cubicBezTo>
                  <a:pt x="505" y="343"/>
                  <a:pt x="505" y="343"/>
                  <a:pt x="505" y="343"/>
                </a:cubicBezTo>
                <a:lnTo>
                  <a:pt x="505" y="503"/>
                </a:lnTo>
                <a:close/>
                <a:moveTo>
                  <a:pt x="505" y="747"/>
                </a:moveTo>
                <a:cubicBezTo>
                  <a:pt x="505" y="747"/>
                  <a:pt x="505" y="747"/>
                  <a:pt x="505" y="747"/>
                </a:cubicBezTo>
                <a:cubicBezTo>
                  <a:pt x="376" y="747"/>
                  <a:pt x="376" y="747"/>
                  <a:pt x="376" y="747"/>
                </a:cubicBezTo>
                <a:cubicBezTo>
                  <a:pt x="365" y="698"/>
                  <a:pt x="358" y="644"/>
                  <a:pt x="356" y="586"/>
                </a:cubicBezTo>
                <a:cubicBezTo>
                  <a:pt x="505" y="586"/>
                  <a:pt x="505" y="586"/>
                  <a:pt x="505" y="586"/>
                </a:cubicBezTo>
                <a:lnTo>
                  <a:pt x="505" y="747"/>
                </a:lnTo>
                <a:close/>
                <a:moveTo>
                  <a:pt x="505" y="993"/>
                </a:moveTo>
                <a:cubicBezTo>
                  <a:pt x="505" y="993"/>
                  <a:pt x="505" y="993"/>
                  <a:pt x="505" y="993"/>
                </a:cubicBezTo>
                <a:cubicBezTo>
                  <a:pt x="476" y="976"/>
                  <a:pt x="446" y="940"/>
                  <a:pt x="420" y="883"/>
                </a:cubicBezTo>
                <a:cubicBezTo>
                  <a:pt x="412" y="867"/>
                  <a:pt x="405" y="849"/>
                  <a:pt x="398" y="830"/>
                </a:cubicBezTo>
                <a:cubicBezTo>
                  <a:pt x="505" y="830"/>
                  <a:pt x="505" y="830"/>
                  <a:pt x="505" y="830"/>
                </a:cubicBezTo>
                <a:lnTo>
                  <a:pt x="505" y="993"/>
                </a:lnTo>
                <a:close/>
                <a:moveTo>
                  <a:pt x="184" y="830"/>
                </a:moveTo>
                <a:cubicBezTo>
                  <a:pt x="184" y="830"/>
                  <a:pt x="184" y="830"/>
                  <a:pt x="184" y="830"/>
                </a:cubicBezTo>
                <a:cubicBezTo>
                  <a:pt x="311" y="830"/>
                  <a:pt x="311" y="830"/>
                  <a:pt x="311" y="830"/>
                </a:cubicBezTo>
                <a:cubicBezTo>
                  <a:pt x="320" y="861"/>
                  <a:pt x="331" y="891"/>
                  <a:pt x="344" y="918"/>
                </a:cubicBezTo>
                <a:cubicBezTo>
                  <a:pt x="353" y="937"/>
                  <a:pt x="363" y="955"/>
                  <a:pt x="374" y="972"/>
                </a:cubicBezTo>
                <a:cubicBezTo>
                  <a:pt x="298" y="942"/>
                  <a:pt x="233" y="893"/>
                  <a:pt x="184" y="830"/>
                </a:cubicBezTo>
                <a:moveTo>
                  <a:pt x="131" y="747"/>
                </a:moveTo>
                <a:cubicBezTo>
                  <a:pt x="131" y="747"/>
                  <a:pt x="131" y="747"/>
                  <a:pt x="131" y="747"/>
                </a:cubicBezTo>
                <a:cubicBezTo>
                  <a:pt x="107" y="698"/>
                  <a:pt x="91" y="644"/>
                  <a:pt x="86" y="586"/>
                </a:cubicBezTo>
                <a:cubicBezTo>
                  <a:pt x="272" y="586"/>
                  <a:pt x="272" y="586"/>
                  <a:pt x="272" y="586"/>
                </a:cubicBezTo>
                <a:cubicBezTo>
                  <a:pt x="274" y="643"/>
                  <a:pt x="280" y="697"/>
                  <a:pt x="290" y="747"/>
                </a:cubicBezTo>
                <a:lnTo>
                  <a:pt x="131" y="747"/>
                </a:lnTo>
                <a:close/>
                <a:moveTo>
                  <a:pt x="131" y="343"/>
                </a:moveTo>
                <a:cubicBezTo>
                  <a:pt x="131" y="343"/>
                  <a:pt x="131" y="343"/>
                  <a:pt x="131" y="343"/>
                </a:cubicBezTo>
                <a:cubicBezTo>
                  <a:pt x="290" y="343"/>
                  <a:pt x="290" y="343"/>
                  <a:pt x="290" y="343"/>
                </a:cubicBezTo>
                <a:cubicBezTo>
                  <a:pt x="280" y="393"/>
                  <a:pt x="274" y="447"/>
                  <a:pt x="272" y="503"/>
                </a:cubicBezTo>
                <a:cubicBezTo>
                  <a:pt x="86" y="503"/>
                  <a:pt x="86" y="503"/>
                  <a:pt x="86" y="503"/>
                </a:cubicBezTo>
                <a:cubicBezTo>
                  <a:pt x="91" y="446"/>
                  <a:pt x="107" y="392"/>
                  <a:pt x="131" y="343"/>
                </a:cubicBezTo>
                <a:moveTo>
                  <a:pt x="374" y="117"/>
                </a:moveTo>
                <a:cubicBezTo>
                  <a:pt x="374" y="117"/>
                  <a:pt x="374" y="117"/>
                  <a:pt x="374" y="117"/>
                </a:cubicBezTo>
                <a:cubicBezTo>
                  <a:pt x="363" y="134"/>
                  <a:pt x="353" y="152"/>
                  <a:pt x="344" y="171"/>
                </a:cubicBezTo>
                <a:cubicBezTo>
                  <a:pt x="331" y="199"/>
                  <a:pt x="320" y="228"/>
                  <a:pt x="311" y="260"/>
                </a:cubicBezTo>
                <a:cubicBezTo>
                  <a:pt x="184" y="260"/>
                  <a:pt x="184" y="260"/>
                  <a:pt x="184" y="260"/>
                </a:cubicBezTo>
                <a:cubicBezTo>
                  <a:pt x="233" y="197"/>
                  <a:pt x="298" y="147"/>
                  <a:pt x="374" y="117"/>
                </a:cubicBezTo>
                <a:moveTo>
                  <a:pt x="645" y="1056"/>
                </a:moveTo>
                <a:cubicBezTo>
                  <a:pt x="647" y="1055"/>
                  <a:pt x="648" y="1053"/>
                  <a:pt x="650" y="1052"/>
                </a:cubicBezTo>
                <a:cubicBezTo>
                  <a:pt x="669" y="1037"/>
                  <a:pt x="687" y="1019"/>
                  <a:pt x="703" y="997"/>
                </a:cubicBezTo>
                <a:cubicBezTo>
                  <a:pt x="703" y="997"/>
                  <a:pt x="704" y="997"/>
                  <a:pt x="704" y="996"/>
                </a:cubicBezTo>
                <a:cubicBezTo>
                  <a:pt x="721" y="973"/>
                  <a:pt x="737" y="947"/>
                  <a:pt x="750" y="918"/>
                </a:cubicBezTo>
                <a:cubicBezTo>
                  <a:pt x="773" y="869"/>
                  <a:pt x="792" y="811"/>
                  <a:pt x="804" y="747"/>
                </a:cubicBezTo>
                <a:cubicBezTo>
                  <a:pt x="804" y="747"/>
                  <a:pt x="804" y="747"/>
                  <a:pt x="804" y="747"/>
                </a:cubicBezTo>
                <a:cubicBezTo>
                  <a:pt x="814" y="697"/>
                  <a:pt x="819" y="643"/>
                  <a:pt x="822" y="586"/>
                </a:cubicBezTo>
                <a:cubicBezTo>
                  <a:pt x="822" y="573"/>
                  <a:pt x="823" y="559"/>
                  <a:pt x="823" y="545"/>
                </a:cubicBezTo>
                <a:cubicBezTo>
                  <a:pt x="823" y="531"/>
                  <a:pt x="822" y="517"/>
                  <a:pt x="822" y="503"/>
                </a:cubicBezTo>
                <a:cubicBezTo>
                  <a:pt x="819" y="447"/>
                  <a:pt x="814" y="393"/>
                  <a:pt x="804" y="343"/>
                </a:cubicBezTo>
                <a:cubicBezTo>
                  <a:pt x="792" y="279"/>
                  <a:pt x="773" y="221"/>
                  <a:pt x="750" y="171"/>
                </a:cubicBezTo>
                <a:cubicBezTo>
                  <a:pt x="741" y="152"/>
                  <a:pt x="731" y="134"/>
                  <a:pt x="720" y="117"/>
                </a:cubicBezTo>
                <a:cubicBezTo>
                  <a:pt x="828" y="161"/>
                  <a:pt x="915" y="244"/>
                  <a:pt x="965" y="348"/>
                </a:cubicBezTo>
                <a:cubicBezTo>
                  <a:pt x="1022" y="276"/>
                  <a:pt x="1022" y="276"/>
                  <a:pt x="1022" y="276"/>
                </a:cubicBezTo>
                <a:cubicBezTo>
                  <a:pt x="928" y="112"/>
                  <a:pt x="752" y="1"/>
                  <a:pt x="549" y="0"/>
                </a:cubicBezTo>
                <a:cubicBezTo>
                  <a:pt x="547" y="0"/>
                  <a:pt x="547" y="0"/>
                  <a:pt x="547" y="0"/>
                </a:cubicBezTo>
                <a:cubicBezTo>
                  <a:pt x="245" y="0"/>
                  <a:pt x="0" y="244"/>
                  <a:pt x="0" y="545"/>
                </a:cubicBezTo>
                <a:cubicBezTo>
                  <a:pt x="0" y="846"/>
                  <a:pt x="245" y="1090"/>
                  <a:pt x="547" y="1090"/>
                </a:cubicBezTo>
                <a:cubicBezTo>
                  <a:pt x="549" y="1090"/>
                  <a:pt x="549" y="1090"/>
                  <a:pt x="549" y="1090"/>
                </a:cubicBezTo>
                <a:cubicBezTo>
                  <a:pt x="549" y="1089"/>
                  <a:pt x="549" y="1089"/>
                  <a:pt x="549" y="1089"/>
                </a:cubicBezTo>
                <a:cubicBezTo>
                  <a:pt x="550" y="1089"/>
                  <a:pt x="550" y="1089"/>
                  <a:pt x="550" y="1089"/>
                </a:cubicBezTo>
                <a:cubicBezTo>
                  <a:pt x="559" y="1089"/>
                  <a:pt x="568" y="1088"/>
                  <a:pt x="577" y="1086"/>
                </a:cubicBezTo>
                <a:cubicBezTo>
                  <a:pt x="581" y="1085"/>
                  <a:pt x="586" y="1084"/>
                  <a:pt x="591" y="1082"/>
                </a:cubicBezTo>
                <a:cubicBezTo>
                  <a:pt x="595" y="1081"/>
                  <a:pt x="600" y="1079"/>
                  <a:pt x="604" y="1078"/>
                </a:cubicBezTo>
                <a:cubicBezTo>
                  <a:pt x="609" y="1076"/>
                  <a:pt x="614" y="1074"/>
                  <a:pt x="619" y="1071"/>
                </a:cubicBezTo>
                <a:cubicBezTo>
                  <a:pt x="623" y="1070"/>
                  <a:pt x="626" y="1067"/>
                  <a:pt x="630" y="1066"/>
                </a:cubicBezTo>
                <a:cubicBezTo>
                  <a:pt x="635" y="1063"/>
                  <a:pt x="640" y="1060"/>
                  <a:pt x="645" y="1056"/>
                </a:cubicBezTo>
              </a:path>
            </a:pathLst>
          </a:custGeom>
          <a:solidFill>
            <a:schemeClr val="accent1"/>
          </a:solidFill>
          <a:ln>
            <a:noFill/>
          </a:ln>
        </p:spPr>
        <p:txBody>
          <a:bodyPr vert="horz" wrap="square" lIns="42508" tIns="21254" rIns="42508" bIns="21254" numCol="1" anchor="t" anchorCtr="0" compatLnSpc="1">
            <a:prstTxWarp prst="textNoShape">
              <a:avLst/>
            </a:prstTxWarp>
          </a:bodyPr>
          <a:lstStyle/>
          <a:p>
            <a:pPr defTabSz="571365"/>
            <a:endParaRPr kumimoji="0" lang="en-US" sz="1125">
              <a:solidFill>
                <a:srgbClr val="333333"/>
              </a:solidFill>
            </a:endParaRPr>
          </a:p>
        </p:txBody>
      </p:sp>
      <p:sp>
        <p:nvSpPr>
          <p:cNvPr id="43" name="Freeform 9"/>
          <p:cNvSpPr>
            <a:spLocks noEditPoints="1"/>
          </p:cNvSpPr>
          <p:nvPr userDrawn="1"/>
        </p:nvSpPr>
        <p:spPr bwMode="auto">
          <a:xfrm>
            <a:off x="372846" y="2681186"/>
            <a:ext cx="204544" cy="258051"/>
          </a:xfrm>
          <a:custGeom>
            <a:avLst/>
            <a:gdLst>
              <a:gd name="T0" fmla="*/ 509 w 808"/>
              <a:gd name="T1" fmla="*/ 1140 h 1214"/>
              <a:gd name="T2" fmla="*/ 509 w 808"/>
              <a:gd name="T3" fmla="*/ 1140 h 1214"/>
              <a:gd name="T4" fmla="*/ 298 w 808"/>
              <a:gd name="T5" fmla="*/ 1140 h 1214"/>
              <a:gd name="T6" fmla="*/ 260 w 808"/>
              <a:gd name="T7" fmla="*/ 1177 h 1214"/>
              <a:gd name="T8" fmla="*/ 298 w 808"/>
              <a:gd name="T9" fmla="*/ 1214 h 1214"/>
              <a:gd name="T10" fmla="*/ 509 w 808"/>
              <a:gd name="T11" fmla="*/ 1214 h 1214"/>
              <a:gd name="T12" fmla="*/ 546 w 808"/>
              <a:gd name="T13" fmla="*/ 1177 h 1214"/>
              <a:gd name="T14" fmla="*/ 509 w 808"/>
              <a:gd name="T15" fmla="*/ 1140 h 1214"/>
              <a:gd name="T16" fmla="*/ 509 w 808"/>
              <a:gd name="T17" fmla="*/ 1026 h 1214"/>
              <a:gd name="T18" fmla="*/ 509 w 808"/>
              <a:gd name="T19" fmla="*/ 1026 h 1214"/>
              <a:gd name="T20" fmla="*/ 298 w 808"/>
              <a:gd name="T21" fmla="*/ 1026 h 1214"/>
              <a:gd name="T22" fmla="*/ 260 w 808"/>
              <a:gd name="T23" fmla="*/ 1064 h 1214"/>
              <a:gd name="T24" fmla="*/ 298 w 808"/>
              <a:gd name="T25" fmla="*/ 1100 h 1214"/>
              <a:gd name="T26" fmla="*/ 509 w 808"/>
              <a:gd name="T27" fmla="*/ 1100 h 1214"/>
              <a:gd name="T28" fmla="*/ 546 w 808"/>
              <a:gd name="T29" fmla="*/ 1064 h 1214"/>
              <a:gd name="T30" fmla="*/ 509 w 808"/>
              <a:gd name="T31" fmla="*/ 1026 h 1214"/>
              <a:gd name="T32" fmla="*/ 404 w 808"/>
              <a:gd name="T33" fmla="*/ 152 h 1214"/>
              <a:gd name="T34" fmla="*/ 404 w 808"/>
              <a:gd name="T35" fmla="*/ 152 h 1214"/>
              <a:gd name="T36" fmla="*/ 386 w 808"/>
              <a:gd name="T37" fmla="*/ 153 h 1214"/>
              <a:gd name="T38" fmla="*/ 620 w 808"/>
              <a:gd name="T39" fmla="*/ 405 h 1214"/>
              <a:gd name="T40" fmla="*/ 510 w 808"/>
              <a:gd name="T41" fmla="*/ 613 h 1214"/>
              <a:gd name="T42" fmla="*/ 434 w 808"/>
              <a:gd name="T43" fmla="*/ 837 h 1214"/>
              <a:gd name="T44" fmla="*/ 434 w 808"/>
              <a:gd name="T45" fmla="*/ 825 h 1214"/>
              <a:gd name="T46" fmla="*/ 547 w 808"/>
              <a:gd name="T47" fmla="*/ 613 h 1214"/>
              <a:gd name="T48" fmla="*/ 657 w 808"/>
              <a:gd name="T49" fmla="*/ 405 h 1214"/>
              <a:gd name="T50" fmla="*/ 404 w 808"/>
              <a:gd name="T51" fmla="*/ 152 h 1214"/>
              <a:gd name="T52" fmla="*/ 589 w 808"/>
              <a:gd name="T53" fmla="*/ 675 h 1214"/>
              <a:gd name="T54" fmla="*/ 589 w 808"/>
              <a:gd name="T55" fmla="*/ 675 h 1214"/>
              <a:gd name="T56" fmla="*/ 583 w 808"/>
              <a:gd name="T57" fmla="*/ 681 h 1214"/>
              <a:gd name="T58" fmla="*/ 509 w 808"/>
              <a:gd name="T59" fmla="*/ 826 h 1214"/>
              <a:gd name="T60" fmla="*/ 509 w 808"/>
              <a:gd name="T61" fmla="*/ 874 h 1214"/>
              <a:gd name="T62" fmla="*/ 472 w 808"/>
              <a:gd name="T63" fmla="*/ 912 h 1214"/>
              <a:gd name="T64" fmla="*/ 337 w 808"/>
              <a:gd name="T65" fmla="*/ 912 h 1214"/>
              <a:gd name="T66" fmla="*/ 299 w 808"/>
              <a:gd name="T67" fmla="*/ 874 h 1214"/>
              <a:gd name="T68" fmla="*/ 299 w 808"/>
              <a:gd name="T69" fmla="*/ 820 h 1214"/>
              <a:gd name="T70" fmla="*/ 226 w 808"/>
              <a:gd name="T71" fmla="*/ 681 h 1214"/>
              <a:gd name="T72" fmla="*/ 221 w 808"/>
              <a:gd name="T73" fmla="*/ 677 h 1214"/>
              <a:gd name="T74" fmla="*/ 76 w 808"/>
              <a:gd name="T75" fmla="*/ 405 h 1214"/>
              <a:gd name="T76" fmla="*/ 404 w 808"/>
              <a:gd name="T77" fmla="*/ 77 h 1214"/>
              <a:gd name="T78" fmla="*/ 733 w 808"/>
              <a:gd name="T79" fmla="*/ 405 h 1214"/>
              <a:gd name="T80" fmla="*/ 589 w 808"/>
              <a:gd name="T81" fmla="*/ 675 h 1214"/>
              <a:gd name="T82" fmla="*/ 404 w 808"/>
              <a:gd name="T83" fmla="*/ 0 h 1214"/>
              <a:gd name="T84" fmla="*/ 0 w 808"/>
              <a:gd name="T85" fmla="*/ 405 h 1214"/>
              <a:gd name="T86" fmla="*/ 173 w 808"/>
              <a:gd name="T87" fmla="*/ 736 h 1214"/>
              <a:gd name="T88" fmla="*/ 178 w 808"/>
              <a:gd name="T89" fmla="*/ 740 h 1214"/>
              <a:gd name="T90" fmla="*/ 224 w 808"/>
              <a:gd name="T91" fmla="*/ 822 h 1214"/>
              <a:gd name="T92" fmla="*/ 224 w 808"/>
              <a:gd name="T93" fmla="*/ 874 h 1214"/>
              <a:gd name="T94" fmla="*/ 337 w 808"/>
              <a:gd name="T95" fmla="*/ 988 h 1214"/>
              <a:gd name="T96" fmla="*/ 472 w 808"/>
              <a:gd name="T97" fmla="*/ 988 h 1214"/>
              <a:gd name="T98" fmla="*/ 585 w 808"/>
              <a:gd name="T99" fmla="*/ 874 h 1214"/>
              <a:gd name="T100" fmla="*/ 585 w 808"/>
              <a:gd name="T101" fmla="*/ 826 h 1214"/>
              <a:gd name="T102" fmla="*/ 632 w 808"/>
              <a:gd name="T103" fmla="*/ 739 h 1214"/>
              <a:gd name="T104" fmla="*/ 639 w 808"/>
              <a:gd name="T105" fmla="*/ 733 h 1214"/>
              <a:gd name="T106" fmla="*/ 808 w 808"/>
              <a:gd name="T107" fmla="*/ 405 h 1214"/>
              <a:gd name="T108" fmla="*/ 404 w 808"/>
              <a:gd name="T109" fmla="*/ 0 h 1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8" h="1214">
                <a:moveTo>
                  <a:pt x="509" y="1140"/>
                </a:moveTo>
                <a:cubicBezTo>
                  <a:pt x="509" y="1140"/>
                  <a:pt x="509" y="1140"/>
                  <a:pt x="509" y="1140"/>
                </a:cubicBezTo>
                <a:cubicBezTo>
                  <a:pt x="298" y="1140"/>
                  <a:pt x="298" y="1140"/>
                  <a:pt x="298" y="1140"/>
                </a:cubicBezTo>
                <a:cubicBezTo>
                  <a:pt x="277" y="1140"/>
                  <a:pt x="260" y="1156"/>
                  <a:pt x="260" y="1177"/>
                </a:cubicBezTo>
                <a:cubicBezTo>
                  <a:pt x="260" y="1198"/>
                  <a:pt x="277" y="1214"/>
                  <a:pt x="298" y="1214"/>
                </a:cubicBezTo>
                <a:cubicBezTo>
                  <a:pt x="509" y="1214"/>
                  <a:pt x="509" y="1214"/>
                  <a:pt x="509" y="1214"/>
                </a:cubicBezTo>
                <a:cubicBezTo>
                  <a:pt x="530" y="1214"/>
                  <a:pt x="546" y="1198"/>
                  <a:pt x="546" y="1177"/>
                </a:cubicBezTo>
                <a:cubicBezTo>
                  <a:pt x="546" y="1156"/>
                  <a:pt x="530" y="1140"/>
                  <a:pt x="509" y="1140"/>
                </a:cubicBezTo>
                <a:moveTo>
                  <a:pt x="509" y="1026"/>
                </a:moveTo>
                <a:cubicBezTo>
                  <a:pt x="509" y="1026"/>
                  <a:pt x="509" y="1026"/>
                  <a:pt x="509" y="1026"/>
                </a:cubicBezTo>
                <a:cubicBezTo>
                  <a:pt x="298" y="1026"/>
                  <a:pt x="298" y="1026"/>
                  <a:pt x="298" y="1026"/>
                </a:cubicBezTo>
                <a:cubicBezTo>
                  <a:pt x="277" y="1026"/>
                  <a:pt x="260" y="1043"/>
                  <a:pt x="260" y="1064"/>
                </a:cubicBezTo>
                <a:cubicBezTo>
                  <a:pt x="260" y="1084"/>
                  <a:pt x="277" y="1100"/>
                  <a:pt x="298" y="1100"/>
                </a:cubicBezTo>
                <a:cubicBezTo>
                  <a:pt x="509" y="1100"/>
                  <a:pt x="509" y="1100"/>
                  <a:pt x="509" y="1100"/>
                </a:cubicBezTo>
                <a:cubicBezTo>
                  <a:pt x="530" y="1100"/>
                  <a:pt x="546" y="1084"/>
                  <a:pt x="546" y="1064"/>
                </a:cubicBezTo>
                <a:cubicBezTo>
                  <a:pt x="546" y="1043"/>
                  <a:pt x="530" y="1026"/>
                  <a:pt x="509" y="1026"/>
                </a:cubicBezTo>
                <a:moveTo>
                  <a:pt x="404" y="152"/>
                </a:moveTo>
                <a:cubicBezTo>
                  <a:pt x="404" y="152"/>
                  <a:pt x="404" y="152"/>
                  <a:pt x="404" y="152"/>
                </a:cubicBezTo>
                <a:cubicBezTo>
                  <a:pt x="398" y="152"/>
                  <a:pt x="392" y="153"/>
                  <a:pt x="386" y="153"/>
                </a:cubicBezTo>
                <a:cubicBezTo>
                  <a:pt x="516" y="163"/>
                  <a:pt x="620" y="271"/>
                  <a:pt x="620" y="405"/>
                </a:cubicBezTo>
                <a:cubicBezTo>
                  <a:pt x="620" y="488"/>
                  <a:pt x="577" y="564"/>
                  <a:pt x="510" y="613"/>
                </a:cubicBezTo>
                <a:cubicBezTo>
                  <a:pt x="408" y="687"/>
                  <a:pt x="434" y="837"/>
                  <a:pt x="434" y="837"/>
                </a:cubicBezTo>
                <a:cubicBezTo>
                  <a:pt x="434" y="825"/>
                  <a:pt x="434" y="825"/>
                  <a:pt x="434" y="825"/>
                </a:cubicBezTo>
                <a:cubicBezTo>
                  <a:pt x="434" y="740"/>
                  <a:pt x="477" y="661"/>
                  <a:pt x="547" y="613"/>
                </a:cubicBezTo>
                <a:cubicBezTo>
                  <a:pt x="616" y="566"/>
                  <a:pt x="657" y="488"/>
                  <a:pt x="657" y="405"/>
                </a:cubicBezTo>
                <a:cubicBezTo>
                  <a:pt x="657" y="265"/>
                  <a:pt x="543" y="152"/>
                  <a:pt x="404" y="152"/>
                </a:cubicBezTo>
                <a:moveTo>
                  <a:pt x="589" y="675"/>
                </a:moveTo>
                <a:cubicBezTo>
                  <a:pt x="589" y="675"/>
                  <a:pt x="589" y="675"/>
                  <a:pt x="589" y="675"/>
                </a:cubicBezTo>
                <a:cubicBezTo>
                  <a:pt x="587" y="677"/>
                  <a:pt x="585" y="679"/>
                  <a:pt x="583" y="681"/>
                </a:cubicBezTo>
                <a:cubicBezTo>
                  <a:pt x="539" y="714"/>
                  <a:pt x="510" y="767"/>
                  <a:pt x="509" y="826"/>
                </a:cubicBezTo>
                <a:cubicBezTo>
                  <a:pt x="509" y="874"/>
                  <a:pt x="509" y="874"/>
                  <a:pt x="509" y="874"/>
                </a:cubicBezTo>
                <a:cubicBezTo>
                  <a:pt x="509" y="895"/>
                  <a:pt x="493" y="912"/>
                  <a:pt x="472" y="912"/>
                </a:cubicBezTo>
                <a:cubicBezTo>
                  <a:pt x="337" y="912"/>
                  <a:pt x="337" y="912"/>
                  <a:pt x="337" y="912"/>
                </a:cubicBezTo>
                <a:cubicBezTo>
                  <a:pt x="316" y="912"/>
                  <a:pt x="299" y="895"/>
                  <a:pt x="299" y="874"/>
                </a:cubicBezTo>
                <a:cubicBezTo>
                  <a:pt x="299" y="820"/>
                  <a:pt x="299" y="820"/>
                  <a:pt x="299" y="820"/>
                </a:cubicBezTo>
                <a:cubicBezTo>
                  <a:pt x="296" y="762"/>
                  <a:pt x="269" y="712"/>
                  <a:pt x="226" y="681"/>
                </a:cubicBezTo>
                <a:cubicBezTo>
                  <a:pt x="224" y="679"/>
                  <a:pt x="223" y="678"/>
                  <a:pt x="221" y="677"/>
                </a:cubicBezTo>
                <a:cubicBezTo>
                  <a:pt x="134" y="617"/>
                  <a:pt x="76" y="518"/>
                  <a:pt x="76" y="405"/>
                </a:cubicBezTo>
                <a:cubicBezTo>
                  <a:pt x="77" y="224"/>
                  <a:pt x="223" y="77"/>
                  <a:pt x="404" y="77"/>
                </a:cubicBezTo>
                <a:cubicBezTo>
                  <a:pt x="586" y="77"/>
                  <a:pt x="732" y="224"/>
                  <a:pt x="733" y="405"/>
                </a:cubicBezTo>
                <a:cubicBezTo>
                  <a:pt x="733" y="517"/>
                  <a:pt x="676" y="616"/>
                  <a:pt x="589" y="675"/>
                </a:cubicBezTo>
                <a:moveTo>
                  <a:pt x="404" y="0"/>
                </a:moveTo>
                <a:cubicBezTo>
                  <a:pt x="181" y="1"/>
                  <a:pt x="0" y="181"/>
                  <a:pt x="0" y="405"/>
                </a:cubicBezTo>
                <a:cubicBezTo>
                  <a:pt x="0" y="542"/>
                  <a:pt x="68" y="663"/>
                  <a:pt x="173" y="736"/>
                </a:cubicBezTo>
                <a:cubicBezTo>
                  <a:pt x="174" y="737"/>
                  <a:pt x="176" y="738"/>
                  <a:pt x="178" y="740"/>
                </a:cubicBezTo>
                <a:cubicBezTo>
                  <a:pt x="204" y="758"/>
                  <a:pt x="222" y="787"/>
                  <a:pt x="224" y="822"/>
                </a:cubicBezTo>
                <a:cubicBezTo>
                  <a:pt x="224" y="874"/>
                  <a:pt x="224" y="874"/>
                  <a:pt x="224" y="874"/>
                </a:cubicBezTo>
                <a:cubicBezTo>
                  <a:pt x="224" y="937"/>
                  <a:pt x="274" y="988"/>
                  <a:pt x="337" y="988"/>
                </a:cubicBezTo>
                <a:cubicBezTo>
                  <a:pt x="472" y="988"/>
                  <a:pt x="472" y="988"/>
                  <a:pt x="472" y="988"/>
                </a:cubicBezTo>
                <a:cubicBezTo>
                  <a:pt x="534" y="988"/>
                  <a:pt x="585" y="937"/>
                  <a:pt x="585" y="874"/>
                </a:cubicBezTo>
                <a:cubicBezTo>
                  <a:pt x="585" y="826"/>
                  <a:pt x="585" y="826"/>
                  <a:pt x="585" y="826"/>
                </a:cubicBezTo>
                <a:cubicBezTo>
                  <a:pt x="586" y="790"/>
                  <a:pt x="604" y="758"/>
                  <a:pt x="632" y="739"/>
                </a:cubicBezTo>
                <a:cubicBezTo>
                  <a:pt x="635" y="737"/>
                  <a:pt x="637" y="736"/>
                  <a:pt x="639" y="733"/>
                </a:cubicBezTo>
                <a:cubicBezTo>
                  <a:pt x="742" y="660"/>
                  <a:pt x="808" y="540"/>
                  <a:pt x="808" y="405"/>
                </a:cubicBezTo>
                <a:cubicBezTo>
                  <a:pt x="808" y="181"/>
                  <a:pt x="627" y="1"/>
                  <a:pt x="404" y="0"/>
                </a:cubicBezTo>
              </a:path>
            </a:pathLst>
          </a:custGeom>
          <a:solidFill>
            <a:schemeClr val="accent1"/>
          </a:solidFill>
          <a:ln>
            <a:noFill/>
          </a:ln>
        </p:spPr>
        <p:txBody>
          <a:bodyPr vert="horz" wrap="square" lIns="42508" tIns="21254" rIns="42508" bIns="21254" numCol="1" anchor="t" anchorCtr="0" compatLnSpc="1">
            <a:prstTxWarp prst="textNoShape">
              <a:avLst/>
            </a:prstTxWarp>
          </a:bodyPr>
          <a:lstStyle/>
          <a:p>
            <a:pPr defTabSz="571365"/>
            <a:endParaRPr kumimoji="0" lang="en-US" sz="1125">
              <a:solidFill>
                <a:srgbClr val="333333"/>
              </a:solidFill>
            </a:endParaRPr>
          </a:p>
        </p:txBody>
      </p:sp>
      <p:pic>
        <p:nvPicPr>
          <p:cNvPr id="32" name="Picture 31"/>
          <p:cNvPicPr>
            <a:picLocks noChangeAspect="1"/>
          </p:cNvPicPr>
          <p:nvPr userDrawn="1"/>
        </p:nvPicPr>
        <p:blipFill rotWithShape="1">
          <a:blip r:embed="rId3">
            <a:extLst>
              <a:ext uri="{28A0092B-C50C-407E-A947-70E740481C1C}">
                <a14:useLocalDpi xmlns:a14="http://schemas.microsoft.com/office/drawing/2010/main" val="0"/>
              </a:ext>
            </a:extLst>
          </a:blip>
          <a:srcRect b="19346"/>
          <a:stretch/>
        </p:blipFill>
        <p:spPr>
          <a:xfrm>
            <a:off x="3884706" y="155865"/>
            <a:ext cx="8307293" cy="1643780"/>
          </a:xfrm>
          <a:prstGeom prst="rect">
            <a:avLst/>
          </a:prstGeom>
        </p:spPr>
      </p:pic>
      <p:sp>
        <p:nvSpPr>
          <p:cNvPr id="24" name="Rectangle 23"/>
          <p:cNvSpPr/>
          <p:nvPr userDrawn="1"/>
        </p:nvSpPr>
        <p:spPr>
          <a:xfrm>
            <a:off x="1" y="-8004"/>
            <a:ext cx="12192000" cy="2243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71365">
              <a:lnSpc>
                <a:spcPct val="90000"/>
              </a:lnSpc>
            </a:pPr>
            <a:r>
              <a:rPr kumimoji="0" lang="en-US" sz="818" b="1" spc="140">
                <a:solidFill>
                  <a:prstClr val="white"/>
                </a:solidFill>
              </a:rPr>
              <a:t>CONSULTING  |  INDUSTRY SOLUTIONS  |  TECHNOLOGY &amp; DIGITAL</a:t>
            </a:r>
            <a:r>
              <a:rPr kumimoji="0" lang="en-US" sz="818" b="1" spc="140" baseline="0">
                <a:solidFill>
                  <a:prstClr val="white"/>
                </a:solidFill>
              </a:rPr>
              <a:t> SERVICES</a:t>
            </a:r>
            <a:endParaRPr kumimoji="0" lang="en-US" sz="818" b="1" spc="140">
              <a:solidFill>
                <a:prstClr val="white"/>
              </a:solidFill>
            </a:endParaRPr>
          </a:p>
        </p:txBody>
      </p:sp>
      <p:pic>
        <p:nvPicPr>
          <p:cNvPr id="34" name="Picture 3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9663" y="216343"/>
            <a:ext cx="1865337" cy="562975"/>
          </a:xfrm>
          <a:prstGeom prst="rect">
            <a:avLst/>
          </a:prstGeom>
        </p:spPr>
      </p:pic>
    </p:spTree>
    <p:extLst>
      <p:ext uri="{BB962C8B-B14F-4D97-AF65-F5344CB8AC3E}">
        <p14:creationId xmlns:p14="http://schemas.microsoft.com/office/powerpoint/2010/main" val="2509398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3 Column Content">
    <p:spTree>
      <p:nvGrpSpPr>
        <p:cNvPr id="1" name=""/>
        <p:cNvGrpSpPr/>
        <p:nvPr/>
      </p:nvGrpSpPr>
      <p:grpSpPr>
        <a:xfrm>
          <a:off x="0" y="0"/>
          <a:ext cx="0" cy="0"/>
          <a:chOff x="0" y="0"/>
          <a:chExt cx="0" cy="0"/>
        </a:xfrm>
      </p:grpSpPr>
      <p:sp>
        <p:nvSpPr>
          <p:cNvPr id="5" name="Content Placeholder 2"/>
          <p:cNvSpPr>
            <a:spLocks noGrp="1"/>
          </p:cNvSpPr>
          <p:nvPr>
            <p:ph idx="1"/>
          </p:nvPr>
        </p:nvSpPr>
        <p:spPr>
          <a:xfrm>
            <a:off x="626375"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6" name="Straight Connector 5"/>
          <p:cNvCxnSpPr/>
          <p:nvPr userDrawn="1"/>
        </p:nvCxnSpPr>
        <p:spPr>
          <a:xfrm>
            <a:off x="4199268"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11"/>
          </p:nvPr>
        </p:nvSpPr>
        <p:spPr>
          <a:xfrm>
            <a:off x="4436454"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idx="12"/>
          </p:nvPr>
        </p:nvSpPr>
        <p:spPr>
          <a:xfrm>
            <a:off x="8246533" y="1066800"/>
            <a:ext cx="3335707" cy="5105400"/>
          </a:xfrm>
          <a:prstGeom prst="rect">
            <a:avLst/>
          </a:prstGeom>
        </p:spPr>
        <p:txBody>
          <a:bodyPr/>
          <a:lstStyle>
            <a:lvl1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1pPr>
            <a:lvl2pPr marL="910099" indent="-300543"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2pPr>
            <a:lvl3pPr algn="l" defTabSz="914400" rtl="0" eaLnBrk="1" latinLnBrk="0" hangingPunct="1">
              <a:lnSpc>
                <a:spcPct val="100000"/>
              </a:lnSpc>
              <a:buClr>
                <a:schemeClr val="bg2"/>
              </a:buClr>
              <a:buSzPct val="100000"/>
              <a:defRPr lang="en-US" sz="1600" kern="1200" dirty="0" smtClean="0">
                <a:solidFill>
                  <a:schemeClr val="tx1"/>
                </a:solidFill>
                <a:latin typeface="+mn-lt"/>
                <a:ea typeface="+mn-ea"/>
                <a:cs typeface="+mn-cs"/>
              </a:defRPr>
            </a:lvl3pPr>
            <a:lvl4pPr marL="2059363" indent="-230701" algn="l" defTabSz="914400" rtl="0" eaLnBrk="1" latinLnBrk="0" hangingPunct="1">
              <a:lnSpc>
                <a:spcPct val="100000"/>
              </a:lnSpc>
              <a:buClr>
                <a:schemeClr val="bg2"/>
              </a:buClr>
              <a:buSzPct val="100000"/>
              <a:buFont typeface="Arial" panose="020B0604020202020204" pitchFamily="34" charset="0"/>
              <a:buChar char="»"/>
              <a:defRPr lang="en-US" sz="1600" kern="1200" dirty="0" smtClean="0">
                <a:solidFill>
                  <a:schemeClr val="tx1"/>
                </a:solidFill>
                <a:latin typeface="+mn-lt"/>
                <a:ea typeface="+mn-ea"/>
                <a:cs typeface="+mn-cs"/>
              </a:defRPr>
            </a:lvl4pPr>
            <a:lvl5pPr marL="2666800" indent="-228584" algn="l" defTabSz="914400" rtl="0" eaLnBrk="1" latinLnBrk="0" hangingPunct="1">
              <a:lnSpc>
                <a:spcPct val="100000"/>
              </a:lnSpc>
              <a:buClr>
                <a:schemeClr val="bg2"/>
              </a:buClr>
              <a:buSzPct val="100000"/>
              <a:buFont typeface="Arial" panose="020B0604020202020204" pitchFamily="34" charset="0"/>
              <a:buChar char="•"/>
              <a:defRPr sz="1600" kern="1200" dirty="0">
                <a:solidFill>
                  <a:schemeClr val="tx1"/>
                </a:solidFill>
                <a:latin typeface="+mn-lt"/>
                <a:ea typeface="+mn-ea"/>
                <a:cs typeface="+mn-cs"/>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cxnSp>
        <p:nvCxnSpPr>
          <p:cNvPr id="13" name="Straight Connector 12"/>
          <p:cNvCxnSpPr/>
          <p:nvPr userDrawn="1"/>
        </p:nvCxnSpPr>
        <p:spPr>
          <a:xfrm>
            <a:off x="8009347" y="1066800"/>
            <a:ext cx="0" cy="5105400"/>
          </a:xfrm>
          <a:prstGeom prst="line">
            <a:avLst/>
          </a:prstGeom>
          <a:ln w="127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hasCustomPrompt="1"/>
          </p:nvPr>
        </p:nvSpPr>
        <p:spPr>
          <a:xfrm>
            <a:off x="173736" y="0"/>
            <a:ext cx="10515600" cy="722376"/>
          </a:xfrm>
          <a:prstGeom prst="rect">
            <a:avLst/>
          </a:prstGeom>
        </p:spPr>
        <p:txBody>
          <a:bodyPr tIns="109728" anchor="ctr"/>
          <a:lstStyle>
            <a:lvl1pPr marL="226468" marR="0" indent="-226468" algn="l" defTabSz="609555" rtl="0" eaLnBrk="1" fontAlgn="base" latinLnBrk="0" hangingPunct="1">
              <a:lnSpc>
                <a:spcPct val="100000"/>
              </a:lnSpc>
              <a:spcBef>
                <a:spcPct val="20000"/>
              </a:spcBef>
              <a:spcAft>
                <a:spcPct val="0"/>
              </a:spcAft>
              <a:buClrTx/>
              <a:buSzTx/>
              <a:tabLst/>
              <a:defRPr kumimoji="1" lang="en-US" sz="2400" kern="1200" spc="0" baseline="0">
                <a:solidFill>
                  <a:schemeClr val="tx1"/>
                </a:solidFill>
                <a:latin typeface="+mn-lt"/>
                <a:ea typeface="+mj-ea"/>
                <a:cs typeface="Arial"/>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2786663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テキスト プレースホルダー 9"/>
          <p:cNvSpPr>
            <a:spLocks noGrp="1"/>
          </p:cNvSpPr>
          <p:nvPr>
            <p:ph type="body" sz="quarter" idx="10" hasCustomPrompt="1"/>
          </p:nvPr>
        </p:nvSpPr>
        <p:spPr>
          <a:xfrm>
            <a:off x="172188" y="2902"/>
            <a:ext cx="11844000" cy="720000"/>
          </a:xfrm>
          <a:prstGeom prst="rect">
            <a:avLst/>
          </a:prstGeom>
        </p:spPr>
        <p:txBody>
          <a:bodyPr tIns="108000" anchor="ctr" anchorCtr="0">
            <a:normAutofit/>
          </a:bodyPr>
          <a:lstStyle>
            <a:lvl1pPr marL="0" indent="0">
              <a:buFont typeface="+mj-lt"/>
              <a:buNone/>
              <a:defRPr sz="2400" baseline="0">
                <a:solidFill>
                  <a:schemeClr val="tx1"/>
                </a:solidFill>
                <a:latin typeface="+mj-ea"/>
                <a:ea typeface="+mj-ea"/>
              </a:defRPr>
            </a:lvl1pPr>
          </a:lstStyle>
          <a:p>
            <a:pPr marL="226468" marR="0" lvl="0" indent="-226468" algn="l" defTabSz="609555" rtl="0" eaLnBrk="1" fontAlgn="base" latinLnBrk="0" hangingPunct="1">
              <a:lnSpc>
                <a:spcPct val="100000"/>
              </a:lnSpc>
              <a:spcBef>
                <a:spcPct val="20000"/>
              </a:spcBef>
              <a:spcAft>
                <a:spcPct val="0"/>
              </a:spcAft>
              <a:buClrTx/>
              <a:buSzTx/>
              <a:tabLst/>
              <a:defRPr/>
            </a:pPr>
            <a:r>
              <a:rPr kumimoji="1" lang="en-US" altLang="ja-JP"/>
              <a:t>[Title]</a:t>
            </a:r>
          </a:p>
        </p:txBody>
      </p:sp>
    </p:spTree>
    <p:extLst>
      <p:ext uri="{BB962C8B-B14F-4D97-AF65-F5344CB8AC3E}">
        <p14:creationId xmlns:p14="http://schemas.microsoft.com/office/powerpoint/2010/main" val="16031746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5_Blank">
    <p:spTree>
      <p:nvGrpSpPr>
        <p:cNvPr id="1" name=""/>
        <p:cNvGrpSpPr/>
        <p:nvPr/>
      </p:nvGrpSpPr>
      <p:grpSpPr>
        <a:xfrm>
          <a:off x="0" y="0"/>
          <a:ext cx="0" cy="0"/>
          <a:chOff x="0" y="0"/>
          <a:chExt cx="0" cy="0"/>
        </a:xfrm>
      </p:grpSpPr>
      <p:pic>
        <p:nvPicPr>
          <p:cNvPr id="13" name="Picture 12" descr="A hand holding a light bulb&#10;&#10;Description automatically generated with low confidence">
            <a:extLst>
              <a:ext uri="{FF2B5EF4-FFF2-40B4-BE49-F238E27FC236}">
                <a16:creationId xmlns:a16="http://schemas.microsoft.com/office/drawing/2014/main" id="{7E193F5C-69E8-5B67-3F29-436FABFA453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892518" cy="6858000"/>
          </a:xfrm>
          <a:prstGeom prst="rect">
            <a:avLst/>
          </a:prstGeom>
        </p:spPr>
      </p:pic>
      <p:sp>
        <p:nvSpPr>
          <p:cNvPr id="4" name="Rectangle 3">
            <a:extLst>
              <a:ext uri="{FF2B5EF4-FFF2-40B4-BE49-F238E27FC236}">
                <a16:creationId xmlns:a16="http://schemas.microsoft.com/office/drawing/2014/main" id="{B14D9168-9FC5-4C0C-9674-369D1D872AB0}"/>
              </a:ext>
            </a:extLst>
          </p:cNvPr>
          <p:cNvSpPr/>
          <p:nvPr userDrawn="1"/>
        </p:nvSpPr>
        <p:spPr>
          <a:xfrm>
            <a:off x="0" y="0"/>
            <a:ext cx="12192000" cy="6858000"/>
          </a:xfrm>
          <a:prstGeom prst="rect">
            <a:avLst/>
          </a:prstGeom>
          <a:gradFill flip="none" rotWithShape="1">
            <a:gsLst>
              <a:gs pos="80000">
                <a:schemeClr val="accent2">
                  <a:lumMod val="75000"/>
                  <a:alpha val="55000"/>
                </a:schemeClr>
              </a:gs>
              <a:gs pos="47000">
                <a:schemeClr val="accent2">
                  <a:lumMod val="50000"/>
                  <a:alpha val="96000"/>
                </a:schemeClr>
              </a:gs>
              <a:gs pos="9000">
                <a:schemeClr val="tx2"/>
              </a:gs>
              <a:gs pos="100000">
                <a:schemeClr val="accent2">
                  <a:lumMod val="75000"/>
                  <a:alpha val="56000"/>
                </a:schemeClr>
              </a:gs>
            </a:gsLst>
            <a:lin ang="10800000" scaled="1"/>
            <a:tileRect/>
          </a:gra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IN"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10" name="Picture 9" descr="A picture containing light, night, laser, night sky&#10;&#10;Description automatically generated">
            <a:extLst>
              <a:ext uri="{FF2B5EF4-FFF2-40B4-BE49-F238E27FC236}">
                <a16:creationId xmlns:a16="http://schemas.microsoft.com/office/drawing/2014/main" id="{BD21C8DC-AE9A-49BA-A8C5-99A1C6C7F30C}"/>
              </a:ext>
            </a:extLst>
          </p:cNvPr>
          <p:cNvPicPr>
            <a:picLocks noChangeAspect="1"/>
          </p:cNvPicPr>
          <p:nvPr userDrawn="1"/>
        </p:nvPicPr>
        <p:blipFill rotWithShape="1">
          <a:blip r:embed="rId3" cstate="email">
            <a:alphaModFix amt="5000"/>
            <a:extLst>
              <a:ext uri="{28A0092B-C50C-407E-A947-70E740481C1C}">
                <a14:useLocalDpi xmlns:a14="http://schemas.microsoft.com/office/drawing/2010/main"/>
              </a:ext>
            </a:extLst>
          </a:blip>
          <a:srcRect l="-95" t="21203" r="19869" b="11104"/>
          <a:stretch/>
        </p:blipFill>
        <p:spPr>
          <a:xfrm>
            <a:off x="1" y="0"/>
            <a:ext cx="12191999" cy="6858000"/>
          </a:xfrm>
          <a:prstGeom prst="rect">
            <a:avLst/>
          </a:prstGeom>
        </p:spPr>
      </p:pic>
      <p:sp>
        <p:nvSpPr>
          <p:cNvPr id="6" name="TextBox 12">
            <a:extLst>
              <a:ext uri="{FF2B5EF4-FFF2-40B4-BE49-F238E27FC236}">
                <a16:creationId xmlns:a16="http://schemas.microsoft.com/office/drawing/2014/main" id="{5418F5E3-4845-4574-82DE-E32F9613BF9E}"/>
              </a:ext>
            </a:extLst>
          </p:cNvPr>
          <p:cNvSpPr txBox="1"/>
          <p:nvPr userDrawn="1"/>
        </p:nvSpPr>
        <p:spPr>
          <a:xfrm>
            <a:off x="9892518" y="6597352"/>
            <a:ext cx="2156361" cy="123111"/>
          </a:xfrm>
          <a:prstGeom prst="rect">
            <a:avLst/>
          </a:prstGeom>
          <a:noFill/>
        </p:spPr>
        <p:txBody>
          <a:bodyPr wrap="none" tIns="0" bIns="0">
            <a:spAutoFit/>
          </a:bodyPr>
          <a:lstStyle/>
          <a:p>
            <a:pPr marL="0" marR="0" lvl="0" indent="0" algn="r" defTabSz="609555" rtl="0" eaLnBrk="1" fontAlgn="auto" latinLnBrk="0" hangingPunct="1">
              <a:lnSpc>
                <a:spcPct val="100000"/>
              </a:lnSpc>
              <a:spcBef>
                <a:spcPts val="0"/>
              </a:spcBef>
              <a:spcAft>
                <a:spcPts val="0"/>
              </a:spcAft>
              <a:buClrTx/>
              <a:buSzTx/>
              <a:buFontTx/>
              <a:buNone/>
              <a:tabLst/>
              <a:defRPr/>
            </a:pPr>
            <a:r>
              <a:rPr kumimoji="0" lang="en-US" altLang="ja-JP" sz="800" b="0" i="0" u="none" strike="noStrike" kern="1200" cap="none" spc="0" normalizeH="0" baseline="0" noProof="0">
                <a:ln>
                  <a:noFill/>
                </a:ln>
                <a:solidFill>
                  <a:srgbClr val="FFFFFF"/>
                </a:solidFill>
                <a:effectLst/>
                <a:uLnTx/>
                <a:uFillTx/>
                <a:latin typeface="Arial" panose="020B0604020202020204" pitchFamily="34" charset="0"/>
                <a:ea typeface="HGPGothicE" charset="-128"/>
                <a:cs typeface="Arial" panose="020B0604020202020204" pitchFamily="34" charset="0"/>
              </a:rPr>
              <a:t>© 2023 NTT DATA, Inc. All rights reserved.</a:t>
            </a:r>
          </a:p>
        </p:txBody>
      </p:sp>
      <p:sp>
        <p:nvSpPr>
          <p:cNvPr id="7" name="TextBox 16">
            <a:extLst>
              <a:ext uri="{FF2B5EF4-FFF2-40B4-BE49-F238E27FC236}">
                <a16:creationId xmlns:a16="http://schemas.microsoft.com/office/drawing/2014/main" id="{F55C9DCD-440A-4321-8B14-89BD034D721A}"/>
              </a:ext>
            </a:extLst>
          </p:cNvPr>
          <p:cNvSpPr txBox="1"/>
          <p:nvPr userDrawn="1"/>
        </p:nvSpPr>
        <p:spPr>
          <a:xfrm>
            <a:off x="5761153" y="6551482"/>
            <a:ext cx="670231" cy="184666"/>
          </a:xfrm>
          <a:prstGeom prst="rect">
            <a:avLst/>
          </a:prstGeom>
          <a:noFill/>
        </p:spPr>
        <p:txBody>
          <a:bodyPr wrap="square" t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F9AC1C8-10F2-4A77-9A6E-9375F974715F}" type="slidenum">
              <a:rPr kumimoji="0" lang="en-US" sz="1200" b="0" i="0" u="none" strike="noStrike" kern="1200" cap="none" spc="0" normalizeH="0" baseline="0" noProof="0">
                <a:ln>
                  <a:noFill/>
                </a:ln>
                <a:solidFill>
                  <a:srgbClr val="FFFFFF"/>
                </a:solidFill>
                <a:effectLst/>
                <a:uLnTx/>
                <a:uFillTx/>
                <a:latin typeface="Arial" panose="020B0604020202020204" pitchFamily="34" charset="0"/>
                <a:ea typeface="HGPGothicE" charset="-128"/>
                <a:cs typeface="Arial" panose="020B0604020202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HGPGothicE" charset="-128"/>
              <a:cs typeface="Arial" panose="020B0604020202020204" pitchFamily="34" charset="0"/>
            </a:endParaRPr>
          </a:p>
        </p:txBody>
      </p:sp>
      <p:sp>
        <p:nvSpPr>
          <p:cNvPr id="11" name="タイトル 1">
            <a:extLst>
              <a:ext uri="{FF2B5EF4-FFF2-40B4-BE49-F238E27FC236}">
                <a16:creationId xmlns:a16="http://schemas.microsoft.com/office/drawing/2014/main" id="{6E3FF2AC-5D67-4162-B0F8-69725DA19A2F}"/>
              </a:ext>
            </a:extLst>
          </p:cNvPr>
          <p:cNvSpPr>
            <a:spLocks noGrp="1"/>
          </p:cNvSpPr>
          <p:nvPr>
            <p:ph type="title" hasCustomPrompt="1"/>
          </p:nvPr>
        </p:nvSpPr>
        <p:spPr>
          <a:xfrm>
            <a:off x="0" y="2412500"/>
            <a:ext cx="12192000" cy="1971771"/>
          </a:xfrm>
          <a:prstGeom prst="rect">
            <a:avLst/>
          </a:prstGeom>
          <a:solidFill>
            <a:schemeClr val="tx2">
              <a:alpha val="48000"/>
            </a:schemeClr>
          </a:solidFill>
        </p:spPr>
        <p:txBody>
          <a:bodyPr anchor="ctr" anchorCtr="1">
            <a:normAutofit/>
          </a:bodyPr>
          <a:lstStyle>
            <a:lvl1pPr algn="ctr">
              <a:defRPr sz="3200" spc="0" baseline="0">
                <a:solidFill>
                  <a:srgbClr val="FFFFFF"/>
                </a:solidFill>
                <a:latin typeface="+mj-lt"/>
              </a:defRPr>
            </a:lvl1pPr>
          </a:lstStyle>
          <a:p>
            <a:r>
              <a:rPr kumimoji="1" lang="en-US" altLang="ja-JP"/>
              <a:t>[Middle Title Page]</a:t>
            </a:r>
            <a:endParaRPr kumimoji="1" lang="ja-JP" altLang="en-US"/>
          </a:p>
        </p:txBody>
      </p:sp>
      <p:sp>
        <p:nvSpPr>
          <p:cNvPr id="9" name="Rectangle 8">
            <a:extLst>
              <a:ext uri="{FF2B5EF4-FFF2-40B4-BE49-F238E27FC236}">
                <a16:creationId xmlns:a16="http://schemas.microsoft.com/office/drawing/2014/main" id="{70E1ED19-1F1F-44E1-B637-BD55271D8E78}"/>
              </a:ext>
            </a:extLst>
          </p:cNvPr>
          <p:cNvSpPr/>
          <p:nvPr userDrawn="1"/>
        </p:nvSpPr>
        <p:spPr>
          <a:xfrm>
            <a:off x="1" y="2243365"/>
            <a:ext cx="12191999" cy="130629"/>
          </a:xfrm>
          <a:prstGeom prst="rect">
            <a:avLst/>
          </a:prstGeom>
          <a:solidFill>
            <a:schemeClr val="tx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IN"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44570059-F7CE-499D-9459-FBDE676C7446}"/>
              </a:ext>
            </a:extLst>
          </p:cNvPr>
          <p:cNvSpPr/>
          <p:nvPr userDrawn="1"/>
        </p:nvSpPr>
        <p:spPr>
          <a:xfrm>
            <a:off x="1" y="4422776"/>
            <a:ext cx="12191999" cy="130629"/>
          </a:xfrm>
          <a:prstGeom prst="rect">
            <a:avLst/>
          </a:prstGeom>
          <a:solidFill>
            <a:schemeClr val="tx2"/>
          </a:solidFill>
          <a:ln w="12700" cap="flat">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IN" sz="14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5" name="図 8">
            <a:extLst>
              <a:ext uri="{FF2B5EF4-FFF2-40B4-BE49-F238E27FC236}">
                <a16:creationId xmlns:a16="http://schemas.microsoft.com/office/drawing/2014/main" id="{A66960F6-1578-46E9-A3AC-60E42FDC1B7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84731"/>
            <a:ext cx="3857070" cy="6942731"/>
          </a:xfrm>
          <a:prstGeom prst="rect">
            <a:avLst/>
          </a:prstGeom>
        </p:spPr>
      </p:pic>
    </p:spTree>
    <p:extLst>
      <p:ext uri="{BB962C8B-B14F-4D97-AF65-F5344CB8AC3E}">
        <p14:creationId xmlns:p14="http://schemas.microsoft.com/office/powerpoint/2010/main" val="205147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A_Cover_Full Image, Full Innovation Curve">
    <p:bg>
      <p:bgPr>
        <a:solidFill>
          <a:schemeClr val="accent1"/>
        </a:solidFill>
        <a:effectLst/>
      </p:bgPr>
    </p:bg>
    <p:spTree>
      <p:nvGrpSpPr>
        <p:cNvPr id="1" name=""/>
        <p:cNvGrpSpPr/>
        <p:nvPr/>
      </p:nvGrpSpPr>
      <p:grpSpPr>
        <a:xfrm>
          <a:off x="0" y="0"/>
          <a:ext cx="0" cy="0"/>
          <a:chOff x="0" y="0"/>
          <a:chExt cx="0" cy="0"/>
        </a:xfrm>
      </p:grpSpPr>
      <p:sp>
        <p:nvSpPr>
          <p:cNvPr id="6" name="Smart Navy SemiTrans Overlay">
            <a:extLst>
              <a:ext uri="{FF2B5EF4-FFF2-40B4-BE49-F238E27FC236}">
                <a16:creationId xmlns:a16="http://schemas.microsoft.com/office/drawing/2014/main" id="{39BA9756-44A4-AC93-1405-84B020B6F46B}"/>
              </a:ext>
            </a:extLst>
          </p:cNvPr>
          <p:cNvSpPr>
            <a:spLocks noGrp="1"/>
          </p:cNvSpPr>
          <p:nvPr>
            <p:ph type="body" sz="quarter" idx="16" hasCustomPrompt="1"/>
          </p:nvPr>
        </p:nvSpPr>
        <p:spPr>
          <a:xfrm>
            <a:off x="0" y="0"/>
            <a:ext cx="12192000" cy="6857999"/>
          </a:xfrm>
          <a:prstGeom prst="rect">
            <a:avLst/>
          </a:prstGeom>
          <a:solidFill>
            <a:srgbClr val="050D24">
              <a:alpha val="57647"/>
            </a:srgbClr>
          </a:solidFill>
        </p:spPr>
        <p:txBody>
          <a:bodyPr/>
          <a:lstStyle>
            <a:lvl1pPr>
              <a:defRPr>
                <a:solidFill>
                  <a:schemeClr val="bg1"/>
                </a:solidFill>
              </a:defRPr>
            </a:lvl1pPr>
            <a:lvl2pPr marL="0" indent="0">
              <a:buNone/>
              <a:defRPr>
                <a:noFill/>
              </a:defRPr>
            </a:lvl2pPr>
            <a:lvl3pPr marL="216000" indent="0">
              <a:buFont typeface="Arial" panose="020B0604020202020204" pitchFamily="34" charset="0"/>
              <a:buNone/>
              <a:defRPr>
                <a:noFill/>
              </a:defRPr>
            </a:lvl3pPr>
            <a:lvl4pPr>
              <a:defRPr>
                <a:noFill/>
              </a:defRPr>
            </a:lvl4pPr>
            <a:lvl5pPr>
              <a:defRPr>
                <a:noFill/>
              </a:defRPr>
            </a:lvl5pPr>
          </a:lstStyle>
          <a:p>
            <a:pPr lvl="2"/>
            <a:r>
              <a:rPr lang="en-US" noProof="0"/>
              <a:t> </a:t>
            </a:r>
          </a:p>
        </p:txBody>
      </p:sp>
      <p:sp>
        <p:nvSpPr>
          <p:cNvPr id="8" name="Footer Placeholder 4">
            <a:extLst>
              <a:ext uri="{FF2B5EF4-FFF2-40B4-BE49-F238E27FC236}">
                <a16:creationId xmlns:a16="http://schemas.microsoft.com/office/drawing/2014/main" id="{5E9A5FE8-62E3-0D2E-834A-D1F1B8269B75}"/>
              </a:ext>
            </a:extLst>
          </p:cNvPr>
          <p:cNvSpPr>
            <a:spLocks noGrp="1"/>
          </p:cNvSpPr>
          <p:nvPr>
            <p:ph type="ftr" sz="quarter" idx="3"/>
          </p:nvPr>
        </p:nvSpPr>
        <p:spPr bwMode="gray">
          <a:xfrm>
            <a:off x="371475" y="6563358"/>
            <a:ext cx="4852035" cy="88901"/>
          </a:xfrm>
          <a:prstGeom prst="rect">
            <a:avLst/>
          </a:prstGeom>
          <a:ln>
            <a:noFill/>
          </a:ln>
        </p:spPr>
        <p:txBody>
          <a:bodyPr vert="horz" lIns="0" tIns="0" rIns="0" bIns="0" rtlCol="0" anchor="ctr">
            <a:noAutofit/>
          </a:bodyPr>
          <a:lstStyle>
            <a:lvl1pPr algn="l">
              <a:lnSpc>
                <a:spcPct val="100000"/>
              </a:lnSpc>
              <a:defRPr sz="1000">
                <a:solidFill>
                  <a:schemeClr val="bg1"/>
                </a:solidFill>
              </a:defRPr>
            </a:lvl1pPr>
          </a:lstStyle>
          <a:p>
            <a:r>
              <a:rPr lang="pt-BR" noProof="0"/>
              <a:t>© 2023 NTT DATA Americas, Inc.</a:t>
            </a:r>
            <a:endParaRPr lang="en-US" noProof="0"/>
          </a:p>
        </p:txBody>
      </p:sp>
      <p:sp>
        <p:nvSpPr>
          <p:cNvPr id="3" name="Innovation Curve">
            <a:extLst>
              <a:ext uri="{FF2B5EF4-FFF2-40B4-BE49-F238E27FC236}">
                <a16:creationId xmlns:a16="http://schemas.microsoft.com/office/drawing/2014/main" id="{18332D96-F8AA-AD1E-863A-6EA58DA26D4A}"/>
              </a:ext>
            </a:extLst>
          </p:cNvPr>
          <p:cNvSpPr>
            <a:spLocks noGrp="1"/>
          </p:cNvSpPr>
          <p:nvPr>
            <p:ph type="body" sz="quarter" idx="21" hasCustomPrompt="1"/>
          </p:nvPr>
        </p:nvSpPr>
        <p:spPr>
          <a:xfrm>
            <a:off x="5376672" y="0"/>
            <a:ext cx="6835842" cy="6858000"/>
          </a:xfrm>
          <a:blipFill>
            <a:blip r:embed="rId2"/>
            <a:stretch>
              <a:fillRect/>
            </a:stretch>
          </a:blipFill>
        </p:spPr>
        <p:txBody>
          <a:bodyPr/>
          <a:lstStyle>
            <a:lvl1pPr>
              <a:defRPr sz="200"/>
            </a:lvl1pPr>
          </a:lstStyle>
          <a:p>
            <a:pPr lvl="0"/>
            <a:r>
              <a:rPr lang="de-DE"/>
              <a:t>.</a:t>
            </a:r>
          </a:p>
        </p:txBody>
      </p:sp>
      <p:sp>
        <p:nvSpPr>
          <p:cNvPr id="7" name="Cover Photo Placeholder">
            <a:extLst>
              <a:ext uri="{FF2B5EF4-FFF2-40B4-BE49-F238E27FC236}">
                <a16:creationId xmlns:a16="http://schemas.microsoft.com/office/drawing/2014/main" id="{47AACDBA-727E-B7AC-B9F8-A809F3406830}"/>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60241"/>
          </a:xfrm>
          <a:prstGeom prst="rect">
            <a:avLst/>
          </a:prstGeom>
          <a:noFill/>
        </p:spPr>
        <p:txBody>
          <a:bodyPr tIns="2743200" bIns="0" anchor="ctr"/>
          <a:lstStyle>
            <a:lvl1pPr marL="0" indent="0" algn="ctr">
              <a:buFontTx/>
              <a:buNone/>
              <a:defRPr sz="2400">
                <a:solidFill>
                  <a:srgbClr val="FF7A00"/>
                </a:solidFill>
                <a:latin typeface="+mn-lt"/>
              </a:defRPr>
            </a:lvl1pPr>
          </a:lstStyle>
          <a:p>
            <a:pPr marL="0" marR="0" lvl="0" indent="0" algn="ctr" defTabSz="914400" rtl="0" eaLnBrk="1" fontAlgn="auto" latinLnBrk="0" hangingPunct="1">
              <a:lnSpc>
                <a:spcPct val="100000"/>
              </a:lnSpc>
              <a:spcBef>
                <a:spcPts val="1000"/>
              </a:spcBef>
              <a:spcAft>
                <a:spcPts val="0"/>
              </a:spcAft>
              <a:buClrTx/>
              <a:buSzTx/>
              <a:buFontTx/>
              <a:buNone/>
              <a:tabLst/>
              <a:defRPr/>
            </a:pPr>
            <a:r>
              <a:rPr lang="en-US" noProof="0"/>
              <a:t>Click to add image. Then Reorder: Send to back</a:t>
            </a:r>
          </a:p>
        </p:txBody>
      </p:sp>
      <p:sp>
        <p:nvSpPr>
          <p:cNvPr id="2" name="Info box">
            <a:extLst>
              <a:ext uri="{FF2B5EF4-FFF2-40B4-BE49-F238E27FC236}">
                <a16:creationId xmlns:a16="http://schemas.microsoft.com/office/drawing/2014/main" id="{CDC6CD3E-31EA-EA2F-BE3B-37D4E6526A11}"/>
              </a:ext>
            </a:extLst>
          </p:cNvPr>
          <p:cNvSpPr>
            <a:spLocks noGrp="1"/>
          </p:cNvSpPr>
          <p:nvPr>
            <p:ph sz="quarter" idx="18" hasCustomPrompt="1"/>
          </p:nvPr>
        </p:nvSpPr>
        <p:spPr>
          <a:xfrm>
            <a:off x="10101235" y="333376"/>
            <a:ext cx="1884045" cy="395869"/>
          </a:xfrm>
          <a:prstGeom prst="rect">
            <a:avLst/>
          </a:prstGeom>
          <a:ln>
            <a:noFill/>
          </a:ln>
        </p:spPr>
        <p:txBody>
          <a:bodyPr wrap="square" lIns="36000" tIns="36000" rIns="36000" bIns="36000">
            <a:spAutoFit/>
          </a:bodyPr>
          <a:lstStyle>
            <a:lvl1pPr>
              <a:lnSpc>
                <a:spcPct val="100000"/>
              </a:lnSpc>
              <a:spcBef>
                <a:spcPts val="0"/>
              </a:spcBef>
              <a:spcAft>
                <a:spcPts val="0"/>
              </a:spcAft>
              <a:defRPr sz="700">
                <a:solidFill>
                  <a:schemeClr val="accent6">
                    <a:lumMod val="40000"/>
                    <a:lumOff val="60000"/>
                  </a:schemeClr>
                </a:solidFill>
              </a:defRPr>
            </a:lvl1pPr>
          </a:lstStyle>
          <a:p>
            <a:pPr lvl="0"/>
            <a:r>
              <a:rPr lang="en-US" noProof="0"/>
              <a:t>Information Type:</a:t>
            </a:r>
            <a:br>
              <a:rPr lang="en-US" noProof="0"/>
            </a:br>
            <a:r>
              <a:rPr lang="en-US" noProof="0"/>
              <a:t>Company:  </a:t>
            </a:r>
            <a:br>
              <a:rPr lang="en-US" noProof="0"/>
            </a:br>
            <a:r>
              <a:rPr lang="en-US" noProof="0"/>
              <a:t>Information Owner:</a:t>
            </a:r>
          </a:p>
        </p:txBody>
      </p:sp>
      <p:sp>
        <p:nvSpPr>
          <p:cNvPr id="4" name="Date Placeholder 3">
            <a:extLst>
              <a:ext uri="{FF2B5EF4-FFF2-40B4-BE49-F238E27FC236}">
                <a16:creationId xmlns:a16="http://schemas.microsoft.com/office/drawing/2014/main" id="{C81BBD22-02FF-5EAB-ABA3-3C0BB396027D}"/>
              </a:ext>
            </a:extLst>
          </p:cNvPr>
          <p:cNvSpPr>
            <a:spLocks noGrp="1"/>
          </p:cNvSpPr>
          <p:nvPr>
            <p:ph type="dt" sz="half" idx="2"/>
          </p:nvPr>
        </p:nvSpPr>
        <p:spPr bwMode="gray">
          <a:xfrm>
            <a:off x="10898505" y="6563358"/>
            <a:ext cx="922020" cy="88901"/>
          </a:xfrm>
          <a:prstGeom prst="rect">
            <a:avLst/>
          </a:prstGeom>
          <a:ln>
            <a:noFill/>
          </a:ln>
        </p:spPr>
        <p:txBody>
          <a:bodyPr vert="horz" lIns="0" tIns="0" rIns="0" bIns="0" rtlCol="0" anchor="ctr">
            <a:noAutofit/>
          </a:bodyPr>
          <a:lstStyle>
            <a:lvl1pPr algn="r">
              <a:lnSpc>
                <a:spcPct val="100000"/>
              </a:lnSpc>
              <a:defRPr sz="1000">
                <a:solidFill>
                  <a:schemeClr val="bg1"/>
                </a:solidFill>
              </a:defRPr>
            </a:lvl1pPr>
          </a:lstStyle>
          <a:p>
            <a:r>
              <a:rPr lang="en-DE"/>
              <a:t>Date</a:t>
            </a:r>
            <a:endParaRPr lang="en-US"/>
          </a:p>
        </p:txBody>
      </p:sp>
      <p:sp>
        <p:nvSpPr>
          <p:cNvPr id="18" name="Title 1">
            <a:extLst>
              <a:ext uri="{FF2B5EF4-FFF2-40B4-BE49-F238E27FC236}">
                <a16:creationId xmlns:a16="http://schemas.microsoft.com/office/drawing/2014/main" id="{6566C0A6-4FFE-882A-7F2D-B9B9A23AB5FB}"/>
              </a:ext>
            </a:extLst>
          </p:cNvPr>
          <p:cNvSpPr>
            <a:spLocks noGrp="1"/>
          </p:cNvSpPr>
          <p:nvPr>
            <p:ph type="ctrTitle" hasCustomPrompt="1"/>
          </p:nvPr>
        </p:nvSpPr>
        <p:spPr bwMode="gray">
          <a:xfrm>
            <a:off x="380048" y="2438400"/>
            <a:ext cx="4793932" cy="1371600"/>
          </a:xfrm>
        </p:spPr>
        <p:txBody>
          <a:bodyPr vert="horz" lIns="0" tIns="45720" rIns="0" bIns="45720" rtlCol="0" anchor="b">
            <a:noAutofit/>
          </a:bodyPr>
          <a:lstStyle>
            <a:lvl1pPr>
              <a:defRPr lang="en-GB" sz="4400" b="0" i="0" dirty="0">
                <a:solidFill>
                  <a:srgbClr val="F8F8F8"/>
                </a:solidFill>
                <a:latin typeface="+mj-lt"/>
                <a:cs typeface="Times New Roman" panose="02020603050405020304" pitchFamily="18" charset="0"/>
              </a:defRPr>
            </a:lvl1pPr>
          </a:lstStyle>
          <a:p>
            <a:pPr lvl="0">
              <a:lnSpc>
                <a:spcPct val="100000"/>
              </a:lnSpc>
            </a:pPr>
            <a:r>
              <a:rPr lang="en-US" noProof="0"/>
              <a:t>Click to edit Master title Style</a:t>
            </a:r>
          </a:p>
        </p:txBody>
      </p:sp>
      <p:sp>
        <p:nvSpPr>
          <p:cNvPr id="19" name="Subtitle 2">
            <a:extLst>
              <a:ext uri="{FF2B5EF4-FFF2-40B4-BE49-F238E27FC236}">
                <a16:creationId xmlns:a16="http://schemas.microsoft.com/office/drawing/2014/main" id="{4FACCEEE-5469-CC54-C90B-C9C1BF3F2B90}"/>
              </a:ext>
            </a:extLst>
          </p:cNvPr>
          <p:cNvSpPr>
            <a:spLocks noGrp="1"/>
          </p:cNvSpPr>
          <p:nvPr>
            <p:ph type="subTitle" idx="1" hasCustomPrompt="1"/>
          </p:nvPr>
        </p:nvSpPr>
        <p:spPr bwMode="gray">
          <a:xfrm>
            <a:off x="380048" y="3810000"/>
            <a:ext cx="4793932" cy="353943"/>
          </a:xfrm>
          <a:prstGeom prst="rect">
            <a:avLst/>
          </a:prstGeom>
        </p:spPr>
        <p:txBody>
          <a:bodyPr wrap="square" lIns="0" tIns="45720" rIns="0">
            <a:spAutoFit/>
          </a:bodyPr>
          <a:lstStyle>
            <a:lvl1pPr>
              <a:spcBef>
                <a:spcPts val="0"/>
              </a:spcBef>
              <a:spcAft>
                <a:spcPts val="0"/>
              </a:spcAft>
              <a:defRPr lang="en-GB" sz="2000" b="0" i="0" dirty="0">
                <a:solidFill>
                  <a:srgbClr val="F8F8F8"/>
                </a:solidFill>
                <a:latin typeface="+mn-lt"/>
                <a:cs typeface="Arial" panose="020B0604020202020204" pitchFamily="34" charset="0"/>
              </a:defRPr>
            </a:lvl1pPr>
          </a:lstStyle>
          <a:p>
            <a:pPr lvl="0">
              <a:lnSpc>
                <a:spcPct val="100000"/>
              </a:lnSpc>
              <a:spcBef>
                <a:spcPts val="1000"/>
              </a:spcBef>
              <a:buFont typeface="Arial" panose="020B0604020202020204" pitchFamily="34" charset="0"/>
            </a:pPr>
            <a:r>
              <a:rPr lang="en-US" noProof="0"/>
              <a:t>Click to edit Master subtitle style</a:t>
            </a:r>
          </a:p>
        </p:txBody>
      </p:sp>
      <p:sp>
        <p:nvSpPr>
          <p:cNvPr id="13" name="NTT DATA Global Logo" descr="NTT DATA Global Logo">
            <a:extLst>
              <a:ext uri="{FF2B5EF4-FFF2-40B4-BE49-F238E27FC236}">
                <a16:creationId xmlns:a16="http://schemas.microsoft.com/office/drawing/2014/main" id="{A6808F4F-EA69-F71A-723C-E607F8187929}"/>
              </a:ext>
            </a:extLst>
          </p:cNvPr>
          <p:cNvSpPr>
            <a:spLocks noGrp="1"/>
          </p:cNvSpPr>
          <p:nvPr>
            <p:ph type="body" sz="quarter" idx="15" hasCustomPrompt="1"/>
          </p:nvPr>
        </p:nvSpPr>
        <p:spPr bwMode="gray">
          <a:xfrm>
            <a:off x="371475" y="320040"/>
            <a:ext cx="1959724" cy="400077"/>
          </a:xfrm>
          <a:prstGeom prst="rect">
            <a:avLst/>
          </a:prstGeom>
          <a:blipFill dpi="0" rotWithShape="1">
            <a:blip r:embed="rId3"/>
            <a:srcRect/>
            <a:stretch>
              <a:fillRect/>
            </a:stretch>
          </a:blipFill>
        </p:spPr>
        <p:txBody>
          <a:bodyPr wrap="none" lIns="0" tIns="0" rIns="0" bIns="0"/>
          <a:lstStyle>
            <a:lvl1pPr>
              <a:defRPr sz="200">
                <a:solidFill>
                  <a:schemeClr val="accent2"/>
                </a:solidFill>
              </a:defRPr>
            </a:lvl1pPr>
            <a:lvl2pPr>
              <a:defRPr>
                <a:noFill/>
              </a:defRPr>
            </a:lvl2pPr>
            <a:lvl3pPr>
              <a:defRPr>
                <a:noFill/>
              </a:defRPr>
            </a:lvl3pPr>
            <a:lvl4pPr>
              <a:defRPr>
                <a:noFill/>
              </a:defRPr>
            </a:lvl4pPr>
            <a:lvl5pPr>
              <a:defRPr>
                <a:noFill/>
              </a:defRPr>
            </a:lvl5pPr>
          </a:lstStyle>
          <a:p>
            <a:pPr lvl="0"/>
            <a:r>
              <a:rPr lang="en-US"/>
              <a:t> </a:t>
            </a:r>
          </a:p>
        </p:txBody>
      </p:sp>
    </p:spTree>
    <p:extLst>
      <p:ext uri="{BB962C8B-B14F-4D97-AF65-F5344CB8AC3E}">
        <p14:creationId xmlns:p14="http://schemas.microsoft.com/office/powerpoint/2010/main" val="3790733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C5A54-18AA-266F-AF38-B1AB0E34B7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2205E-3D0C-9AAD-F9E0-96AD1B9777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54D507-69F6-00C0-6BED-931E019DB923}"/>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5" name="Footer Placeholder 4">
            <a:extLst>
              <a:ext uri="{FF2B5EF4-FFF2-40B4-BE49-F238E27FC236}">
                <a16:creationId xmlns:a16="http://schemas.microsoft.com/office/drawing/2014/main" id="{26DDD9A2-AFAE-E7F5-EF34-1BF008E75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76F2C-E441-E4E8-E963-F342F8A7196A}"/>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207667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741D-72A9-3686-D92B-D93FE9462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37F593-3837-D3F4-53E6-67C5C9E443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8C33C-678E-F038-C047-F21A88A755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E38C2C-36CC-4F23-181A-972D0D15B17D}"/>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6" name="Footer Placeholder 5">
            <a:extLst>
              <a:ext uri="{FF2B5EF4-FFF2-40B4-BE49-F238E27FC236}">
                <a16:creationId xmlns:a16="http://schemas.microsoft.com/office/drawing/2014/main" id="{B0438489-8E94-FEB1-91A7-33224258E8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FC911-9E02-6922-6AE9-9F1407958F97}"/>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2315344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268C-D483-D2A7-CB75-403FE2BDF3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D123E3-14AC-3EEC-4496-7C1C5132B1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7F4C3E-04BD-D4B6-1954-713511F9DA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487291-349E-99B7-BCA3-2584BB4012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CEC8A-FD00-DEB8-E4D5-AFD46E45F9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F857B-662C-0E2A-DC7A-53C42D096FBA}"/>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8" name="Footer Placeholder 7">
            <a:extLst>
              <a:ext uri="{FF2B5EF4-FFF2-40B4-BE49-F238E27FC236}">
                <a16:creationId xmlns:a16="http://schemas.microsoft.com/office/drawing/2014/main" id="{8E9A6C37-AD9F-A833-1E5C-E4928991A1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A6014-EF43-DD69-FB9F-F2167E4F689F}"/>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2057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AACB9-A2CE-AD4D-F621-98D8B8FD35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EB347-21D2-DE0D-2F92-BBDC3DFE34E3}"/>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4" name="Footer Placeholder 3">
            <a:extLst>
              <a:ext uri="{FF2B5EF4-FFF2-40B4-BE49-F238E27FC236}">
                <a16:creationId xmlns:a16="http://schemas.microsoft.com/office/drawing/2014/main" id="{F3ACDB25-62F4-A662-2738-F0A9226EDE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944EF1-DD31-32FF-7BD7-C39AE90D24D8}"/>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147942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B43ABC-F4FD-A63D-868B-176170927E3C}"/>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3" name="Footer Placeholder 2">
            <a:extLst>
              <a:ext uri="{FF2B5EF4-FFF2-40B4-BE49-F238E27FC236}">
                <a16:creationId xmlns:a16="http://schemas.microsoft.com/office/drawing/2014/main" id="{467AAFBD-888C-FD82-B9F8-6284808C94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7FC73-2EBD-0652-FB37-675F3E8E9600}"/>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327922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5992-4D7A-281D-C293-A4536E52E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D8EE8-D7C5-713A-521D-AFF63DC1E7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04DBA2-2627-70FB-71FA-2B20CCDBC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97B086-4632-FC80-1D97-09169531316A}"/>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6" name="Footer Placeholder 5">
            <a:extLst>
              <a:ext uri="{FF2B5EF4-FFF2-40B4-BE49-F238E27FC236}">
                <a16:creationId xmlns:a16="http://schemas.microsoft.com/office/drawing/2014/main" id="{66340456-D0A8-A34A-261B-C4977CF3BE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2A062-E17B-63A2-861C-695AECCF00C8}"/>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2011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006B-C95D-2AEC-B375-18B9AE4C3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1AFACE-E985-9B2B-8986-CC292A8D5E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79F6EF-543B-6B3F-9035-1B3A867F8D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6B3F8-C6DF-9151-5EBC-DF29C4CC8BD2}"/>
              </a:ext>
            </a:extLst>
          </p:cNvPr>
          <p:cNvSpPr>
            <a:spLocks noGrp="1"/>
          </p:cNvSpPr>
          <p:nvPr>
            <p:ph type="dt" sz="half" idx="10"/>
          </p:nvPr>
        </p:nvSpPr>
        <p:spPr/>
        <p:txBody>
          <a:bodyPr/>
          <a:lstStyle/>
          <a:p>
            <a:fld id="{F6329ADF-F5FF-4638-BADD-FF1071F2E5AB}" type="datetimeFigureOut">
              <a:rPr lang="en-US" smtClean="0"/>
              <a:t>6/20/2024</a:t>
            </a:fld>
            <a:endParaRPr lang="en-US"/>
          </a:p>
        </p:txBody>
      </p:sp>
      <p:sp>
        <p:nvSpPr>
          <p:cNvPr id="6" name="Footer Placeholder 5">
            <a:extLst>
              <a:ext uri="{FF2B5EF4-FFF2-40B4-BE49-F238E27FC236}">
                <a16:creationId xmlns:a16="http://schemas.microsoft.com/office/drawing/2014/main" id="{ECB9B2F7-0FC8-23FD-32CF-B3170DC25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4ED2C-9A83-0702-6200-2DEBE76B1251}"/>
              </a:ext>
            </a:extLst>
          </p:cNvPr>
          <p:cNvSpPr>
            <a:spLocks noGrp="1"/>
          </p:cNvSpPr>
          <p:nvPr>
            <p:ph type="sldNum" sz="quarter" idx="12"/>
          </p:nvPr>
        </p:nvSpPr>
        <p:spPr/>
        <p:txBody>
          <a:bodyPr/>
          <a:lstStyle/>
          <a:p>
            <a:fld id="{B7FF63E8-EDBE-4941-B53F-911AFEDC3B29}" type="slidenum">
              <a:rPr lang="en-US" smtClean="0"/>
              <a:t>‹#›</a:t>
            </a:fld>
            <a:endParaRPr lang="en-US"/>
          </a:p>
        </p:txBody>
      </p:sp>
    </p:spTree>
    <p:extLst>
      <p:ext uri="{BB962C8B-B14F-4D97-AF65-F5344CB8AC3E}">
        <p14:creationId xmlns:p14="http://schemas.microsoft.com/office/powerpoint/2010/main" val="343539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4.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A972A-8C90-3D1D-99C5-E78803C794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D4FDA9-6C48-D80A-5EE3-E1223CAD0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32F2B9-EEB4-EC63-39AD-E72198BFAF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29ADF-F5FF-4638-BADD-FF1071F2E5AB}" type="datetimeFigureOut">
              <a:rPr lang="en-US" smtClean="0"/>
              <a:t>6/20/2024</a:t>
            </a:fld>
            <a:endParaRPr lang="en-US"/>
          </a:p>
        </p:txBody>
      </p:sp>
      <p:sp>
        <p:nvSpPr>
          <p:cNvPr id="5" name="Footer Placeholder 4">
            <a:extLst>
              <a:ext uri="{FF2B5EF4-FFF2-40B4-BE49-F238E27FC236}">
                <a16:creationId xmlns:a16="http://schemas.microsoft.com/office/drawing/2014/main" id="{AA5F53E8-3538-8FF1-71A9-D111980E8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0274D2-0E93-A102-64A6-E1B480F2DC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F63E8-EDBE-4941-B53F-911AFEDC3B29}" type="slidenum">
              <a:rPr lang="en-US" smtClean="0"/>
              <a:t>‹#›</a:t>
            </a:fld>
            <a:endParaRPr lang="en-US"/>
          </a:p>
        </p:txBody>
      </p:sp>
      <p:sp>
        <p:nvSpPr>
          <p:cNvPr id="7" name="MSIPCMContentMarking" descr="{&quot;HashCode&quot;:-273240658,&quot;Placement&quot;:&quot;Footer&quot;,&quot;Top&quot;:519.343,&quot;Left&quot;:448.820251,&quot;SlideWidth&quot;:960,&quot;SlideHeight&quot;:540}">
            <a:extLst>
              <a:ext uri="{FF2B5EF4-FFF2-40B4-BE49-F238E27FC236}">
                <a16:creationId xmlns:a16="http://schemas.microsoft.com/office/drawing/2014/main" id="{2BDF788E-C46F-EB1B-DC71-AC1F67D0FE88}"/>
              </a:ext>
            </a:extLst>
          </p:cNvPr>
          <p:cNvSpPr txBox="1"/>
          <p:nvPr userDrawn="1"/>
        </p:nvSpPr>
        <p:spPr>
          <a:xfrm>
            <a:off x="5700017" y="6595656"/>
            <a:ext cx="791966"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3499274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Rectangle 17"/>
          <p:cNvSpPr/>
          <p:nvPr/>
        </p:nvSpPr>
        <p:spPr>
          <a:xfrm>
            <a:off x="0" y="6434124"/>
            <a:ext cx="12192000" cy="4248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2400" b="0" i="0">
              <a:solidFill>
                <a:schemeClr val="tx1"/>
              </a:solidFill>
              <a:latin typeface="HGPGothicE" charset="-128"/>
              <a:ea typeface="HGPGothicE" charset="-128"/>
            </a:endParaRPr>
          </a:p>
        </p:txBody>
      </p:sp>
      <p:sp>
        <p:nvSpPr>
          <p:cNvPr id="8" name="TextBox 12"/>
          <p:cNvSpPr txBox="1"/>
          <p:nvPr/>
        </p:nvSpPr>
        <p:spPr>
          <a:xfrm>
            <a:off x="715441" y="6593330"/>
            <a:ext cx="3149600" cy="123111"/>
          </a:xfrm>
          <a:prstGeom prst="rect">
            <a:avLst/>
          </a:prstGeom>
          <a:noFill/>
        </p:spPr>
        <p:txBody>
          <a:bodyPr tIns="0" bIns="0">
            <a:spAutoFit/>
          </a:bodyPr>
          <a:lstStyle/>
          <a:p>
            <a:pPr marL="0" marR="0" indent="0" algn="l" defTabSz="609555" rtl="0" eaLnBrk="1" fontAlgn="auto" latinLnBrk="0" hangingPunct="1">
              <a:lnSpc>
                <a:spcPct val="100000"/>
              </a:lnSpc>
              <a:spcBef>
                <a:spcPts val="0"/>
              </a:spcBef>
              <a:spcAft>
                <a:spcPts val="0"/>
              </a:spcAft>
              <a:buClrTx/>
              <a:buSzTx/>
              <a:buFontTx/>
              <a:buNone/>
              <a:tabLst/>
              <a:defRPr/>
            </a:pPr>
            <a:r>
              <a:rPr kumimoji="0" lang="en-US" altLang="ja-JP" sz="800" b="0" i="0">
                <a:solidFill>
                  <a:schemeClr val="bg1"/>
                </a:solidFill>
                <a:latin typeface="+mn-lt"/>
                <a:ea typeface="HGPGothicE" charset="-128"/>
                <a:cs typeface="Meiryo UI" pitchFamily="50" charset="-128"/>
              </a:rPr>
              <a:t>© 2023 NTT DATA, Inc. All rights reserved.</a:t>
            </a:r>
          </a:p>
        </p:txBody>
      </p:sp>
      <p:sp>
        <p:nvSpPr>
          <p:cNvPr id="9" name="TextBox 16"/>
          <p:cNvSpPr txBox="1"/>
          <p:nvPr/>
        </p:nvSpPr>
        <p:spPr>
          <a:xfrm>
            <a:off x="5761153" y="6551482"/>
            <a:ext cx="670231" cy="184666"/>
          </a:xfrm>
          <a:prstGeom prst="rect">
            <a:avLst/>
          </a:prstGeom>
          <a:noFill/>
        </p:spPr>
        <p:txBody>
          <a:bodyPr wrap="square" tIns="0" bIns="0">
            <a:spAutoFit/>
          </a:bodyPr>
          <a:lstStyle/>
          <a:p>
            <a:pPr algn="ctr" fontAlgn="auto">
              <a:spcBef>
                <a:spcPts val="0"/>
              </a:spcBef>
              <a:spcAft>
                <a:spcPts val="0"/>
              </a:spcAft>
              <a:defRPr/>
            </a:pPr>
            <a:fld id="{0F9AC1C8-10F2-4A77-9A6E-9375F974715F}" type="slidenum">
              <a:rPr lang="en-US" sz="1200" b="0" i="0">
                <a:solidFill>
                  <a:schemeClr val="bg1"/>
                </a:solidFill>
                <a:latin typeface="+mn-lt"/>
                <a:ea typeface="HGPGothicE" charset="-128"/>
                <a:cs typeface="HGPGothicE" charset="-128"/>
              </a:rPr>
              <a:pPr algn="ctr" fontAlgn="auto">
                <a:spcBef>
                  <a:spcPts val="0"/>
                </a:spcBef>
                <a:spcAft>
                  <a:spcPts val="0"/>
                </a:spcAft>
                <a:defRPr/>
              </a:pPr>
              <a:t>‹#›</a:t>
            </a:fld>
            <a:endParaRPr lang="en-US" sz="1200" b="0" i="0">
              <a:solidFill>
                <a:schemeClr val="bg1"/>
              </a:solidFill>
              <a:latin typeface="+mn-lt"/>
              <a:ea typeface="HGPGothicE" charset="-128"/>
              <a:cs typeface="HGPGothicE" charset="-128"/>
            </a:endParaRPr>
          </a:p>
        </p:txBody>
      </p:sp>
      <p:pic>
        <p:nvPicPr>
          <p:cNvPr id="4" name="図 3"/>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10776520" y="6503752"/>
            <a:ext cx="1178351" cy="296174"/>
          </a:xfrm>
          <a:prstGeom prst="rect">
            <a:avLst/>
          </a:prstGeom>
        </p:spPr>
      </p:pic>
      <p:pic>
        <p:nvPicPr>
          <p:cNvPr id="20" name="図 19"/>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 y="5581651"/>
            <a:ext cx="709083" cy="1276350"/>
          </a:xfrm>
          <a:prstGeom prst="rect">
            <a:avLst/>
          </a:prstGeom>
        </p:spPr>
      </p:pic>
      <p:sp>
        <p:nvSpPr>
          <p:cNvPr id="3" name="MSIPCMContentMarking" descr="{&quot;HashCode&quot;:-273240658,&quot;Placement&quot;:&quot;Footer&quot;,&quot;Top&quot;:519.343,&quot;Left&quot;:448.820251,&quot;SlideWidth&quot;:960,&quot;SlideHeight&quot;:540}">
            <a:extLst>
              <a:ext uri="{FF2B5EF4-FFF2-40B4-BE49-F238E27FC236}">
                <a16:creationId xmlns:a16="http://schemas.microsoft.com/office/drawing/2014/main" id="{7984EB56-1C7B-2269-3433-D7C512891F5C}"/>
              </a:ext>
            </a:extLst>
          </p:cNvPr>
          <p:cNvSpPr txBox="1"/>
          <p:nvPr userDrawn="1"/>
        </p:nvSpPr>
        <p:spPr>
          <a:xfrm>
            <a:off x="5700017" y="6595656"/>
            <a:ext cx="791966"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INTERNAL</a:t>
            </a:r>
          </a:p>
        </p:txBody>
      </p:sp>
    </p:spTree>
    <p:extLst>
      <p:ext uri="{BB962C8B-B14F-4D97-AF65-F5344CB8AC3E}">
        <p14:creationId xmlns:p14="http://schemas.microsoft.com/office/powerpoint/2010/main" val="1046391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hf hdr="0" dt="0"/>
  <p:txStyles>
    <p:titleStyle>
      <a:lvl1pPr algn="l" defTabSz="609555" rtl="0" eaLnBrk="1" fontAlgn="base" hangingPunct="1">
        <a:spcBef>
          <a:spcPct val="0"/>
        </a:spcBef>
        <a:spcAft>
          <a:spcPct val="0"/>
        </a:spcAft>
        <a:defRPr kumimoji="1" sz="2400" b="0" i="0" kern="1200" spc="200" baseline="0">
          <a:solidFill>
            <a:srgbClr val="404040"/>
          </a:solidFill>
          <a:latin typeface="HGPGothicE" charset="-128"/>
          <a:ea typeface="HGPGothicE" charset="-128"/>
          <a:cs typeface="HGPGothicE" charset="-128"/>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p:titleStyle>
    <p:bodyStyle>
      <a:lvl1pPr marL="226468" indent="-226468" algn="l" defTabSz="609555" rtl="0" eaLnBrk="1" fontAlgn="base" hangingPunct="1">
        <a:spcBef>
          <a:spcPct val="20000"/>
        </a:spcBef>
        <a:spcAft>
          <a:spcPct val="0"/>
        </a:spcAft>
        <a:buFont typeface="Arial" pitchFamily="34" charset="0"/>
        <a:buChar char="•"/>
        <a:defRPr kumimoji="1" sz="3200" kern="1200">
          <a:solidFill>
            <a:schemeClr val="tx1"/>
          </a:solidFill>
          <a:latin typeface="Arial"/>
          <a:ea typeface="+mn-ea"/>
          <a:cs typeface="Arial"/>
        </a:defRPr>
      </a:lvl1pPr>
      <a:lvl2pPr marL="910099" indent="-30054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2pPr>
      <a:lvl3pPr marL="1454042" indent="-234933"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3pPr>
      <a:lvl4pPr marL="2059363" indent="-230701"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4pPr>
      <a:lvl5pPr marL="2666800" indent="-228584" algn="l" defTabSz="609555" rtl="0" eaLnBrk="1" fontAlgn="base" hangingPunct="1">
        <a:spcBef>
          <a:spcPct val="20000"/>
        </a:spcBef>
        <a:spcAft>
          <a:spcPct val="0"/>
        </a:spcAft>
        <a:buFont typeface="Arial" pitchFamily="34" charset="0"/>
        <a:buChar char="»"/>
        <a:defRPr kumimoji="1" sz="2667" kern="1200">
          <a:solidFill>
            <a:schemeClr val="tx1"/>
          </a:solidFill>
          <a:latin typeface="Arial"/>
          <a:ea typeface="+mn-ea"/>
          <a:cs typeface="Arial"/>
        </a:defRPr>
      </a:lvl5pPr>
      <a:lvl6pPr marL="335254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6pPr>
      <a:lvl7pPr marL="3962104"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7pPr>
      <a:lvl8pPr marL="4571658"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8pPr>
      <a:lvl9pPr marL="5181212" indent="-304776" algn="l" defTabSz="609555" rtl="0" eaLnBrk="1" latinLnBrk="0" hangingPunct="1">
        <a:spcBef>
          <a:spcPct val="20000"/>
        </a:spcBef>
        <a:buFont typeface="Arial"/>
        <a:buChar char="•"/>
        <a:defRPr kumimoji="1" sz="2667" kern="1200">
          <a:solidFill>
            <a:schemeClr val="tx1"/>
          </a:solidFill>
          <a:latin typeface="+mn-lt"/>
          <a:ea typeface="+mn-ea"/>
          <a:cs typeface="+mn-cs"/>
        </a:defRPr>
      </a:lvl9pPr>
    </p:bodyStyle>
    <p:otherStyle>
      <a:defPPr>
        <a:defRPr lang="en-US"/>
      </a:defPPr>
      <a:lvl1pPr marL="0" algn="l" defTabSz="609555" rtl="0" eaLnBrk="1" latinLnBrk="0" hangingPunct="1">
        <a:defRPr kumimoji="1" sz="2400" kern="1200">
          <a:solidFill>
            <a:schemeClr val="tx1"/>
          </a:solidFill>
          <a:latin typeface="+mn-lt"/>
          <a:ea typeface="+mn-ea"/>
          <a:cs typeface="+mn-cs"/>
        </a:defRPr>
      </a:lvl1pPr>
      <a:lvl2pPr marL="609555" algn="l" defTabSz="609555" rtl="0" eaLnBrk="1" latinLnBrk="0" hangingPunct="1">
        <a:defRPr kumimoji="1" sz="2400" kern="1200">
          <a:solidFill>
            <a:schemeClr val="tx1"/>
          </a:solidFill>
          <a:latin typeface="+mn-lt"/>
          <a:ea typeface="+mn-ea"/>
          <a:cs typeface="+mn-cs"/>
        </a:defRPr>
      </a:lvl2pPr>
      <a:lvl3pPr marL="1219110" algn="l" defTabSz="609555" rtl="0" eaLnBrk="1" latinLnBrk="0" hangingPunct="1">
        <a:defRPr kumimoji="1" sz="2400" kern="1200">
          <a:solidFill>
            <a:schemeClr val="tx1"/>
          </a:solidFill>
          <a:latin typeface="+mn-lt"/>
          <a:ea typeface="+mn-ea"/>
          <a:cs typeface="+mn-cs"/>
        </a:defRPr>
      </a:lvl3pPr>
      <a:lvl4pPr marL="1828664" algn="l" defTabSz="609555" rtl="0" eaLnBrk="1" latinLnBrk="0" hangingPunct="1">
        <a:defRPr kumimoji="1" sz="2400" kern="1200">
          <a:solidFill>
            <a:schemeClr val="tx1"/>
          </a:solidFill>
          <a:latin typeface="+mn-lt"/>
          <a:ea typeface="+mn-ea"/>
          <a:cs typeface="+mn-cs"/>
        </a:defRPr>
      </a:lvl4pPr>
      <a:lvl5pPr marL="2438218" algn="l" defTabSz="609555" rtl="0" eaLnBrk="1" latinLnBrk="0" hangingPunct="1">
        <a:defRPr kumimoji="1" sz="2400" kern="1200">
          <a:solidFill>
            <a:schemeClr val="tx1"/>
          </a:solidFill>
          <a:latin typeface="+mn-lt"/>
          <a:ea typeface="+mn-ea"/>
          <a:cs typeface="+mn-cs"/>
        </a:defRPr>
      </a:lvl5pPr>
      <a:lvl6pPr marL="3047772" algn="l" defTabSz="609555" rtl="0" eaLnBrk="1" latinLnBrk="0" hangingPunct="1">
        <a:defRPr kumimoji="1" sz="2400" kern="1200">
          <a:solidFill>
            <a:schemeClr val="tx1"/>
          </a:solidFill>
          <a:latin typeface="+mn-lt"/>
          <a:ea typeface="+mn-ea"/>
          <a:cs typeface="+mn-cs"/>
        </a:defRPr>
      </a:lvl6pPr>
      <a:lvl7pPr marL="3657327" algn="l" defTabSz="609555" rtl="0" eaLnBrk="1" latinLnBrk="0" hangingPunct="1">
        <a:defRPr kumimoji="1" sz="2400" kern="1200">
          <a:solidFill>
            <a:schemeClr val="tx1"/>
          </a:solidFill>
          <a:latin typeface="+mn-lt"/>
          <a:ea typeface="+mn-ea"/>
          <a:cs typeface="+mn-cs"/>
        </a:defRPr>
      </a:lvl7pPr>
      <a:lvl8pPr marL="4266880" algn="l" defTabSz="609555" rtl="0" eaLnBrk="1" latinLnBrk="0" hangingPunct="1">
        <a:defRPr kumimoji="1" sz="2400" kern="1200">
          <a:solidFill>
            <a:schemeClr val="tx1"/>
          </a:solidFill>
          <a:latin typeface="+mn-lt"/>
          <a:ea typeface="+mn-ea"/>
          <a:cs typeface="+mn-cs"/>
        </a:defRPr>
      </a:lvl8pPr>
      <a:lvl9pPr marL="4876435" algn="l" defTabSz="609555"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1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3.xml"/><Relationship Id="rId5" Type="http://schemas.openxmlformats.org/officeDocument/2006/relationships/image" Target="../media/image16.sv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4.xml"/><Relationship Id="rId4" Type="http://schemas.openxmlformats.org/officeDocument/2006/relationships/chart" Target="../charts/char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8" descr="A group of tall buildings">
            <a:extLst>
              <a:ext uri="{FF2B5EF4-FFF2-40B4-BE49-F238E27FC236}">
                <a16:creationId xmlns:a16="http://schemas.microsoft.com/office/drawing/2014/main" id="{E1A97654-1066-992F-DCA7-D55EBF3BEE5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t="13" b="13"/>
          <a:stretch/>
        </p:blipFill>
        <p:spPr/>
      </p:pic>
      <p:sp>
        <p:nvSpPr>
          <p:cNvPr id="9" name="Transparent Image Cover">
            <a:extLst>
              <a:ext uri="{FF2B5EF4-FFF2-40B4-BE49-F238E27FC236}">
                <a16:creationId xmlns:a16="http://schemas.microsoft.com/office/drawing/2014/main" id="{64731DD8-83D7-1EA3-07F9-07B2491FD420}"/>
              </a:ext>
            </a:extLst>
          </p:cNvPr>
          <p:cNvSpPr>
            <a:spLocks noGrp="1"/>
          </p:cNvSpPr>
          <p:nvPr>
            <p:ph type="body" sz="quarter" idx="16"/>
          </p:nvPr>
        </p:nvSpPr>
        <p:spPr/>
        <p:txBody>
          <a:bodyPr/>
          <a:lstStyle/>
          <a:p>
            <a:endParaRPr lang="en-US"/>
          </a:p>
        </p:txBody>
      </p:sp>
      <p:sp>
        <p:nvSpPr>
          <p:cNvPr id="145" name="Copyright">
            <a:extLst>
              <a:ext uri="{FF2B5EF4-FFF2-40B4-BE49-F238E27FC236}">
                <a16:creationId xmlns:a16="http://schemas.microsoft.com/office/drawing/2014/main" id="{8D2050B6-3884-65E4-4827-AFFA91FF1097}"/>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pt-BR" sz="1000" b="0" i="0" u="none" strike="noStrike" kern="1200" cap="none" spc="0" normalizeH="0" baseline="0" noProof="0">
                <a:ln>
                  <a:noFill/>
                </a:ln>
                <a:solidFill>
                  <a:srgbClr val="FFFFFF"/>
                </a:solidFill>
                <a:effectLst/>
                <a:uLnTx/>
                <a:uFillTx/>
                <a:latin typeface="Arial"/>
                <a:ea typeface="+mn-ea"/>
                <a:cs typeface="+mn-cs"/>
              </a:rPr>
              <a:t>© 2023 NTT DATA Americas, Inc.</a:t>
            </a:r>
            <a:endParaRPr kumimoji="0" lang="en-US" sz="1000" b="0" i="0" u="none" strike="noStrike" kern="1200" cap="none" spc="0" normalizeH="0" baseline="0" noProof="0">
              <a:ln>
                <a:noFill/>
              </a:ln>
              <a:solidFill>
                <a:srgbClr val="FFFFFF"/>
              </a:solidFill>
              <a:effectLst/>
              <a:uLnTx/>
              <a:uFillTx/>
              <a:latin typeface="Arial"/>
              <a:ea typeface="+mn-ea"/>
              <a:cs typeface="+mn-cs"/>
            </a:endParaRPr>
          </a:p>
        </p:txBody>
      </p:sp>
      <p:sp>
        <p:nvSpPr>
          <p:cNvPr id="11" name="Innovation Curve">
            <a:extLst>
              <a:ext uri="{FF2B5EF4-FFF2-40B4-BE49-F238E27FC236}">
                <a16:creationId xmlns:a16="http://schemas.microsoft.com/office/drawing/2014/main" id="{E0C65A48-3B0B-6B43-AA25-9F7A753944BB}"/>
              </a:ext>
            </a:extLst>
          </p:cNvPr>
          <p:cNvSpPr>
            <a:spLocks noGrp="1"/>
          </p:cNvSpPr>
          <p:nvPr>
            <p:ph type="body" sz="quarter" idx="21"/>
          </p:nvPr>
        </p:nvSpPr>
        <p:spPr>
          <a:xfrm>
            <a:off x="5376672" y="0"/>
            <a:ext cx="6835842" cy="6858000"/>
          </a:xfrm>
        </p:spPr>
        <p:txBody>
          <a:bodyPr/>
          <a:lstStyle/>
          <a:p>
            <a:endParaRPr lang="en-US"/>
          </a:p>
        </p:txBody>
      </p:sp>
      <p:sp>
        <p:nvSpPr>
          <p:cNvPr id="31" name="Date">
            <a:extLst>
              <a:ext uri="{FF2B5EF4-FFF2-40B4-BE49-F238E27FC236}">
                <a16:creationId xmlns:a16="http://schemas.microsoft.com/office/drawing/2014/main" id="{CD53B7D7-6373-31BE-3F23-89F1BBDF3DC4}"/>
              </a:ext>
            </a:extLst>
          </p:cNvPr>
          <p:cNvSpPr>
            <a:spLocks noGrp="1"/>
          </p:cNvSpPr>
          <p:nvPr>
            <p:ph type="dt" sz="half" idx="2"/>
          </p:nvPr>
        </p:nvSpPr>
        <p:spPr/>
        <p:txBody>
          <a:bodyPr/>
          <a:lstStyle/>
          <a:p>
            <a:pPr marL="0" marR="0" lvl="0" indent="0" algn="r" defTabSz="914400" rtl="0" eaLnBrk="1" fontAlgn="auto" latinLnBrk="0" hangingPunct="1">
              <a:lnSpc>
                <a:spcPct val="100000"/>
              </a:lnSpc>
              <a:spcBef>
                <a:spcPts val="600"/>
              </a:spcBef>
              <a:spcAft>
                <a:spcPts val="0"/>
              </a:spcAft>
              <a:buClrTx/>
              <a:buSzTx/>
              <a:buFontTx/>
              <a:buNone/>
              <a:tabLst/>
              <a:defRPr/>
            </a:pPr>
            <a:r>
              <a:rPr kumimoji="0" lang="en-DE" sz="1000" b="0" i="0" u="none" strike="noStrike" kern="1200" cap="none" spc="0" normalizeH="0" baseline="0" noProof="0">
                <a:ln>
                  <a:noFill/>
                </a:ln>
                <a:solidFill>
                  <a:srgbClr val="FFFFFF"/>
                </a:solidFill>
                <a:effectLst/>
                <a:uLnTx/>
                <a:uFillTx/>
                <a:latin typeface="Arial"/>
                <a:ea typeface="+mn-ea"/>
                <a:cs typeface="+mn-cs"/>
              </a:rPr>
              <a:t>Date</a:t>
            </a:r>
            <a:endParaRPr kumimoji="0" lang="en-US" sz="1000" b="0" i="0" u="none" strike="noStrike" kern="1200" cap="none" spc="0" normalizeH="0" baseline="0" noProof="0">
              <a:ln>
                <a:noFill/>
              </a:ln>
              <a:solidFill>
                <a:srgbClr val="FFFFFF"/>
              </a:solidFill>
              <a:effectLst/>
              <a:uLnTx/>
              <a:uFillTx/>
              <a:latin typeface="Arial"/>
              <a:ea typeface="+mn-ea"/>
              <a:cs typeface="+mn-cs"/>
            </a:endParaRPr>
          </a:p>
        </p:txBody>
      </p:sp>
      <p:sp>
        <p:nvSpPr>
          <p:cNvPr id="8" name="Text Placeholder 7">
            <a:extLst>
              <a:ext uri="{FF2B5EF4-FFF2-40B4-BE49-F238E27FC236}">
                <a16:creationId xmlns:a16="http://schemas.microsoft.com/office/drawing/2014/main" id="{6E5AFBE1-DDB8-D774-F237-6FE14DCB0B83}"/>
              </a:ext>
            </a:extLst>
          </p:cNvPr>
          <p:cNvSpPr>
            <a:spLocks noGrp="1"/>
          </p:cNvSpPr>
          <p:nvPr>
            <p:ph type="body" sz="quarter" idx="15"/>
          </p:nvPr>
        </p:nvSpPr>
        <p:spPr>
          <a:ln>
            <a:noFill/>
          </a:ln>
        </p:spPr>
        <p:txBody>
          <a:bodyPr/>
          <a:lstStyle/>
          <a:p>
            <a:endParaRPr lang="en-US"/>
          </a:p>
        </p:txBody>
      </p:sp>
      <p:sp>
        <p:nvSpPr>
          <p:cNvPr id="37" name="Title">
            <a:extLst>
              <a:ext uri="{FF2B5EF4-FFF2-40B4-BE49-F238E27FC236}">
                <a16:creationId xmlns:a16="http://schemas.microsoft.com/office/drawing/2014/main" id="{AC1994AA-CB19-824C-CBCD-5A58B9CE6D14}"/>
              </a:ext>
            </a:extLst>
          </p:cNvPr>
          <p:cNvSpPr>
            <a:spLocks noGrp="1"/>
          </p:cNvSpPr>
          <p:nvPr>
            <p:ph type="ctrTitle"/>
          </p:nvPr>
        </p:nvSpPr>
        <p:spPr/>
        <p:txBody>
          <a:bodyPr/>
          <a:lstStyle/>
          <a:p>
            <a:r>
              <a:rPr lang="en-US"/>
              <a:t>HSBC Wholesale IT GPS</a:t>
            </a:r>
          </a:p>
        </p:txBody>
      </p:sp>
      <p:sp>
        <p:nvSpPr>
          <p:cNvPr id="4" name="Subtitle 3">
            <a:extLst>
              <a:ext uri="{FF2B5EF4-FFF2-40B4-BE49-F238E27FC236}">
                <a16:creationId xmlns:a16="http://schemas.microsoft.com/office/drawing/2014/main" id="{E58D8F78-59FB-8BED-6A2F-FAD7AA1B3DBF}"/>
              </a:ext>
            </a:extLst>
          </p:cNvPr>
          <p:cNvSpPr>
            <a:spLocks noGrp="1"/>
          </p:cNvSpPr>
          <p:nvPr>
            <p:ph type="subTitle" idx="1"/>
          </p:nvPr>
        </p:nvSpPr>
        <p:spPr/>
        <p:txBody>
          <a:bodyPr/>
          <a:lstStyle/>
          <a:p>
            <a:r>
              <a:rPr lang="en-US"/>
              <a:t>August 2023</a:t>
            </a:r>
            <a:endParaRPr lang="en-IN"/>
          </a:p>
        </p:txBody>
      </p:sp>
      <p:pic>
        <p:nvPicPr>
          <p:cNvPr id="3" name="Picture 2" descr="Shape, logo, company name&#10;&#10;Description automatically generated">
            <a:extLst>
              <a:ext uri="{FF2B5EF4-FFF2-40B4-BE49-F238E27FC236}">
                <a16:creationId xmlns:a16="http://schemas.microsoft.com/office/drawing/2014/main" id="{CECD0FE9-8A65-A2BD-0D9A-2902925A458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2171" b="22636"/>
          <a:stretch/>
        </p:blipFill>
        <p:spPr>
          <a:xfrm>
            <a:off x="10448635" y="320040"/>
            <a:ext cx="1371890" cy="757198"/>
          </a:xfrm>
          <a:prstGeom prst="rect">
            <a:avLst/>
          </a:prstGeom>
        </p:spPr>
      </p:pic>
    </p:spTree>
    <p:extLst>
      <p:ext uri="{BB962C8B-B14F-4D97-AF65-F5344CB8AC3E}">
        <p14:creationId xmlns:p14="http://schemas.microsoft.com/office/powerpoint/2010/main" val="2358766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96F32A-CC94-99DB-F267-8E56E7ED0235}"/>
              </a:ext>
            </a:extLst>
          </p:cNvPr>
          <p:cNvSpPr>
            <a:spLocks noGrp="1"/>
          </p:cNvSpPr>
          <p:nvPr>
            <p:ph type="title"/>
          </p:nvPr>
        </p:nvSpPr>
        <p:spPr/>
        <p:txBody>
          <a:bodyPr/>
          <a:lstStyle/>
          <a:p>
            <a:r>
              <a:rPr lang="en-US"/>
              <a:t>GPS Overview</a:t>
            </a:r>
          </a:p>
        </p:txBody>
      </p:sp>
      <p:sp>
        <p:nvSpPr>
          <p:cNvPr id="2" name="Rectangle 1">
            <a:extLst>
              <a:ext uri="{FF2B5EF4-FFF2-40B4-BE49-F238E27FC236}">
                <a16:creationId xmlns:a16="http://schemas.microsoft.com/office/drawing/2014/main" id="{A527FC10-837A-A670-0937-BA521EDC3640}"/>
              </a:ext>
            </a:extLst>
          </p:cNvPr>
          <p:cNvSpPr/>
          <p:nvPr/>
        </p:nvSpPr>
        <p:spPr>
          <a:xfrm>
            <a:off x="343270" y="845598"/>
            <a:ext cx="11505460" cy="516680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dirty="0">
                <a:solidFill>
                  <a:srgbClr val="FF0000"/>
                </a:solidFill>
              </a:rPr>
              <a:t>GPS Structure is organized similar to business lines set up:</a:t>
            </a:r>
          </a:p>
          <a:p>
            <a:r>
              <a:rPr kumimoji="1" lang="en-US" dirty="0">
                <a:solidFill>
                  <a:srgbClr val="FF0000"/>
                </a:solidFill>
              </a:rPr>
              <a:t>International Payments</a:t>
            </a:r>
          </a:p>
          <a:p>
            <a:r>
              <a:rPr kumimoji="1" lang="en-US" dirty="0">
                <a:solidFill>
                  <a:srgbClr val="FF0000"/>
                </a:solidFill>
              </a:rPr>
              <a:t>…</a:t>
            </a:r>
          </a:p>
          <a:p>
            <a:endParaRPr kumimoji="1" lang="en-US" dirty="0">
              <a:solidFill>
                <a:srgbClr val="FF0000"/>
              </a:solidFill>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404040"/>
                </a:solidFill>
                <a:effectLst/>
                <a:uLnTx/>
                <a:uFillTx/>
                <a:latin typeface="Arial"/>
                <a:cs typeface="+mn-cs"/>
              </a:rPr>
              <a:t>Service Transition &amp; Change Assurance is led by </a:t>
            </a:r>
            <a:r>
              <a:rPr kumimoji="0" lang="en-IN" sz="1400" b="1" i="0" u="none" strike="noStrike" kern="1200" cap="none" spc="0" normalizeH="0" baseline="0" noProof="0" dirty="0" err="1">
                <a:ln>
                  <a:noFill/>
                </a:ln>
                <a:solidFill>
                  <a:srgbClr val="404040"/>
                </a:solidFill>
                <a:effectLst/>
                <a:uLnTx/>
                <a:uFillTx/>
                <a:latin typeface="Arial"/>
                <a:cs typeface="+mn-cs"/>
              </a:rPr>
              <a:t>Gurdit</a:t>
            </a:r>
            <a:r>
              <a:rPr kumimoji="0" lang="en-IN" sz="1400" b="1" i="0" u="none" strike="noStrike" kern="1200" cap="none" spc="0" normalizeH="0" baseline="0" noProof="0" dirty="0">
                <a:ln>
                  <a:noFill/>
                </a:ln>
                <a:solidFill>
                  <a:srgbClr val="404040"/>
                </a:solidFill>
                <a:effectLst/>
                <a:uLnTx/>
                <a:uFillTx/>
                <a:latin typeface="Arial"/>
                <a:cs typeface="+mn-cs"/>
              </a:rPr>
              <a:t> – this function started in Q2 23. also responsible to set up SLAs &amp; KPIs</a:t>
            </a:r>
          </a:p>
          <a:p>
            <a:pPr marL="0" marR="0" lvl="0" indent="0" defTabSz="914400" rtl="0" eaLnBrk="1" fontAlgn="auto" latinLnBrk="0" hangingPunct="1">
              <a:lnSpc>
                <a:spcPct val="100000"/>
              </a:lnSpc>
              <a:spcBef>
                <a:spcPts val="0"/>
              </a:spcBef>
              <a:spcAft>
                <a:spcPts val="0"/>
              </a:spcAft>
              <a:buClrTx/>
              <a:buSzTx/>
              <a:buFontTx/>
              <a:buNone/>
              <a:tabLst/>
              <a:defRPr/>
            </a:pPr>
            <a:r>
              <a:rPr lang="en-IN" sz="1400" b="1" dirty="0">
                <a:solidFill>
                  <a:srgbClr val="404040"/>
                </a:solidFill>
                <a:latin typeface="Arial"/>
              </a:rPr>
              <a:t>Service Management &amp; Governance is led by Richard Clark. This includes Problem Management.</a:t>
            </a:r>
          </a:p>
          <a:p>
            <a:pPr marL="0" marR="0" lvl="0" indent="0" defTabSz="914400" rtl="0" eaLnBrk="1" fontAlgn="auto" latinLnBrk="0" hangingPunct="1">
              <a:lnSpc>
                <a:spcPct val="100000"/>
              </a:lnSpc>
              <a:spcBef>
                <a:spcPts val="0"/>
              </a:spcBef>
              <a:spcAft>
                <a:spcPts val="0"/>
              </a:spcAft>
              <a:buClrTx/>
              <a:buSzTx/>
              <a:buFontTx/>
              <a:buNone/>
              <a:tabLst/>
              <a:defRPr/>
            </a:pPr>
            <a:r>
              <a:rPr kumimoji="1" lang="en-IN" sz="1400" b="1" i="0" u="none" strike="noStrike" kern="1200" cap="none" spc="0" normalizeH="0" baseline="0" noProof="0" dirty="0">
                <a:ln>
                  <a:noFill/>
                </a:ln>
                <a:solidFill>
                  <a:srgbClr val="404040"/>
                </a:solidFill>
                <a:effectLst/>
                <a:uLnTx/>
                <a:uFillTx/>
                <a:latin typeface="Arial"/>
                <a:cs typeface="+mn-cs"/>
              </a:rPr>
              <a:t>Automation team</a:t>
            </a:r>
          </a:p>
          <a:p>
            <a:pPr marL="0" marR="0" lvl="0" indent="0" defTabSz="914400" rtl="0" eaLnBrk="1" fontAlgn="auto" latinLnBrk="0" hangingPunct="1">
              <a:lnSpc>
                <a:spcPct val="100000"/>
              </a:lnSpc>
              <a:spcBef>
                <a:spcPts val="0"/>
              </a:spcBef>
              <a:spcAft>
                <a:spcPts val="0"/>
              </a:spcAft>
              <a:buClrTx/>
              <a:buSzTx/>
              <a:buFontTx/>
              <a:buNone/>
              <a:tabLst/>
              <a:defRPr/>
            </a:pPr>
            <a:r>
              <a:rPr kumimoji="1" lang="en-IN" sz="1400" b="1" dirty="0">
                <a:solidFill>
                  <a:srgbClr val="404040"/>
                </a:solidFill>
                <a:latin typeface="Arial"/>
              </a:rPr>
              <a:t>White Glove team – RTB for infra team with access to root</a:t>
            </a:r>
          </a:p>
          <a:p>
            <a:pPr marL="0" marR="0" lvl="0" indent="0" defTabSz="914400" rtl="0" eaLnBrk="1" fontAlgn="auto" latinLnBrk="0" hangingPunct="1">
              <a:lnSpc>
                <a:spcPct val="100000"/>
              </a:lnSpc>
              <a:spcBef>
                <a:spcPts val="0"/>
              </a:spcBef>
              <a:spcAft>
                <a:spcPts val="0"/>
              </a:spcAft>
              <a:buClrTx/>
              <a:buSzTx/>
              <a:buFontTx/>
              <a:buNone/>
              <a:tabLst/>
              <a:defRPr/>
            </a:pPr>
            <a:r>
              <a:rPr kumimoji="1" lang="en-IN" sz="1400" b="1" dirty="0">
                <a:solidFill>
                  <a:srgbClr val="404040"/>
                </a:solidFill>
                <a:latin typeface="Arial"/>
              </a:rPr>
              <a:t>Infra </a:t>
            </a:r>
            <a:r>
              <a:rPr kumimoji="1" lang="en-IN" sz="1400" b="1" dirty="0" err="1">
                <a:solidFill>
                  <a:srgbClr val="404040"/>
                </a:solidFill>
                <a:latin typeface="Arial"/>
              </a:rPr>
              <a:t>devops</a:t>
            </a:r>
            <a:r>
              <a:rPr kumimoji="1" lang="en-IN" sz="1400" b="1" dirty="0">
                <a:solidFill>
                  <a:srgbClr val="404040"/>
                </a:solidFill>
                <a:latin typeface="Arial"/>
              </a:rPr>
              <a:t> is managed separately</a:t>
            </a:r>
          </a:p>
          <a:p>
            <a:pPr marL="0" marR="0" lvl="0" indent="0" defTabSz="914400" rtl="0" eaLnBrk="1" fontAlgn="auto" latinLnBrk="0" hangingPunct="1">
              <a:lnSpc>
                <a:spcPct val="100000"/>
              </a:lnSpc>
              <a:spcBef>
                <a:spcPts val="0"/>
              </a:spcBef>
              <a:spcAft>
                <a:spcPts val="0"/>
              </a:spcAft>
              <a:buClrTx/>
              <a:buSzTx/>
              <a:buFontTx/>
              <a:buNone/>
              <a:tabLst/>
              <a:defRPr/>
            </a:pPr>
            <a:r>
              <a:rPr kumimoji="1" lang="en-IN" sz="1400" b="1" dirty="0">
                <a:solidFill>
                  <a:srgbClr val="404040"/>
                </a:solidFill>
                <a:latin typeface="Arial"/>
              </a:rPr>
              <a:t>CTO has Front line support teams (FLS).</a:t>
            </a:r>
          </a:p>
          <a:p>
            <a:pPr marL="0" marR="0" lvl="0" indent="0" defTabSz="914400" rtl="0" eaLnBrk="1" fontAlgn="auto" latinLnBrk="0" hangingPunct="1">
              <a:lnSpc>
                <a:spcPct val="100000"/>
              </a:lnSpc>
              <a:spcBef>
                <a:spcPts val="0"/>
              </a:spcBef>
              <a:spcAft>
                <a:spcPts val="0"/>
              </a:spcAft>
              <a:buClrTx/>
              <a:buSzTx/>
              <a:buFontTx/>
              <a:buNone/>
              <a:tabLst/>
              <a:defRPr/>
            </a:pPr>
            <a:r>
              <a:rPr kumimoji="1" lang="en-IN" sz="1400" b="1" dirty="0">
                <a:solidFill>
                  <a:srgbClr val="404040"/>
                </a:solidFill>
                <a:latin typeface="Arial"/>
              </a:rPr>
              <a:t>Self service portal for infra is managed by CTO</a:t>
            </a:r>
          </a:p>
          <a:p>
            <a:pPr marL="0" marR="0" lvl="0" indent="0" defTabSz="914400" rtl="0" eaLnBrk="1" fontAlgn="auto" latinLnBrk="0" hangingPunct="1">
              <a:lnSpc>
                <a:spcPct val="100000"/>
              </a:lnSpc>
              <a:spcBef>
                <a:spcPts val="0"/>
              </a:spcBef>
              <a:spcAft>
                <a:spcPts val="0"/>
              </a:spcAft>
              <a:buClrTx/>
              <a:buSzTx/>
              <a:buFontTx/>
              <a:buNone/>
              <a:tabLst/>
              <a:defRPr/>
            </a:pPr>
            <a:endParaRPr kumimoji="1" lang="en-IN" sz="1400" b="1" i="0" u="none" strike="noStrike" kern="1200" cap="none" spc="0" normalizeH="0" baseline="0" noProof="0" dirty="0">
              <a:ln>
                <a:noFill/>
              </a:ln>
              <a:solidFill>
                <a:srgbClr val="404040"/>
              </a:solidFill>
              <a:effectLst/>
              <a:uLnTx/>
              <a:uFillTx/>
              <a:latin typeface="Arial"/>
              <a:cs typeface="+mn-cs"/>
            </a:endParaRPr>
          </a:p>
          <a:p>
            <a:pPr>
              <a:defRPr/>
            </a:pPr>
            <a:r>
              <a:rPr lang="en-US" sz="1400" u="none" strike="noStrike" dirty="0">
                <a:effectLst/>
                <a:latin typeface="Calibri" panose="020F0502020204030204" pitchFamily="34" charset="0"/>
                <a:cs typeface="Calibri" panose="020F0502020204030204" pitchFamily="34" charset="0"/>
              </a:rPr>
              <a:t>Support Model - India, China, UK (London), Poland, Mexico and US with 24x7 Support</a:t>
            </a:r>
            <a:endParaRPr lang="en-US" sz="1400" b="0" i="0" u="none" strike="noStrike" dirty="0">
              <a:solidFill>
                <a:srgbClr val="404040"/>
              </a:solidFill>
              <a:effectLst/>
              <a:latin typeface="Calibri" panose="020F0502020204030204" pitchFamily="34" charset="0"/>
              <a:cs typeface="Calibri" panose="020F0502020204030204" pitchFamily="34" charset="0"/>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1" lang="en-IN" sz="1400" b="1" i="0" u="none" strike="noStrike" kern="1200" cap="none" spc="0" normalizeH="0" baseline="0" noProof="0" dirty="0">
              <a:ln>
                <a:noFill/>
              </a:ln>
              <a:solidFill>
                <a:srgbClr val="404040"/>
              </a:solidFill>
              <a:effectLst/>
              <a:uLnTx/>
              <a:uFillTx/>
              <a:latin typeface="Arial"/>
              <a:cs typeface="+mn-cs"/>
            </a:endParaRPr>
          </a:p>
        </p:txBody>
      </p:sp>
    </p:spTree>
    <p:extLst>
      <p:ext uri="{BB962C8B-B14F-4D97-AF65-F5344CB8AC3E}">
        <p14:creationId xmlns:p14="http://schemas.microsoft.com/office/powerpoint/2010/main" val="47677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3736" y="81674"/>
            <a:ext cx="10515600" cy="722376"/>
          </a:xfrm>
        </p:spPr>
        <p:txBody>
          <a:bodyPr/>
          <a:lstStyle/>
          <a:p>
            <a:r>
              <a:rPr lang="en-US" sz="2400" b="1"/>
              <a:t>HSBC Wholesale IT Key Stakeholders</a:t>
            </a:r>
            <a:endParaRPr lang="en-US"/>
          </a:p>
        </p:txBody>
      </p:sp>
      <p:sp>
        <p:nvSpPr>
          <p:cNvPr id="4" name="Rectangle 3">
            <a:extLst>
              <a:ext uri="{FF2B5EF4-FFF2-40B4-BE49-F238E27FC236}">
                <a16:creationId xmlns:a16="http://schemas.microsoft.com/office/drawing/2014/main" id="{5D7DF675-EFED-906F-6DDD-943D9607BB22}"/>
              </a:ext>
            </a:extLst>
          </p:cNvPr>
          <p:cNvSpPr/>
          <p:nvPr/>
        </p:nvSpPr>
        <p:spPr>
          <a:xfrm>
            <a:off x="654708" y="819087"/>
            <a:ext cx="10877620" cy="64800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1" lang="en-US" sz="1500" b="1" i="0" u="none" strike="noStrike" kern="1200" cap="none" spc="0" normalizeH="0" baseline="0" noProof="0" err="1">
                <a:ln>
                  <a:noFill/>
                </a:ln>
                <a:solidFill>
                  <a:srgbClr val="FFFFFF"/>
                </a:solidFill>
                <a:effectLst/>
                <a:uLnTx/>
                <a:uFillTx/>
                <a:latin typeface="Arial"/>
                <a:cs typeface="+mn-cs"/>
              </a:rPr>
              <a:t>Munish</a:t>
            </a:r>
            <a:r>
              <a:rPr kumimoji="1" lang="en-US" sz="1500" b="1" i="0" u="none" strike="noStrike" kern="1200" cap="none" spc="0" normalizeH="0" baseline="0" noProof="0">
                <a:ln>
                  <a:noFill/>
                </a:ln>
                <a:solidFill>
                  <a:srgbClr val="FFFFFF"/>
                </a:solidFill>
                <a:effectLst/>
                <a:uLnTx/>
                <a:uFillTx/>
                <a:latin typeface="Arial"/>
                <a:cs typeface="+mn-cs"/>
              </a:rPr>
              <a:t> </a:t>
            </a:r>
            <a:r>
              <a:rPr kumimoji="1" lang="en-US" sz="1500" b="1" i="0" u="none" strike="noStrike" kern="1200" cap="none" spc="0" normalizeH="0" baseline="0" noProof="0" err="1">
                <a:ln>
                  <a:noFill/>
                </a:ln>
                <a:solidFill>
                  <a:srgbClr val="FFFFFF"/>
                </a:solidFill>
                <a:effectLst/>
                <a:uLnTx/>
                <a:uFillTx/>
                <a:latin typeface="Arial"/>
                <a:cs typeface="+mn-cs"/>
              </a:rPr>
              <a:t>Thairani</a:t>
            </a:r>
            <a:r>
              <a:rPr kumimoji="1" lang="en-US" sz="1500" b="1" i="0" u="none" strike="noStrike" kern="1200" cap="none" spc="0" normalizeH="0" baseline="0" noProof="0">
                <a:ln>
                  <a:noFill/>
                </a:ln>
                <a:solidFill>
                  <a:srgbClr val="FFFFFF"/>
                </a:solidFill>
                <a:effectLst/>
                <a:uLnTx/>
                <a:uFillTx/>
                <a:latin typeface="Arial"/>
                <a:cs typeface="+mn-cs"/>
              </a:rPr>
              <a:t> (London)</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1" lang="en-US" sz="1500" b="1" i="0" u="none" strike="noStrike" kern="1200" cap="none" spc="0" normalizeH="0" baseline="0" noProof="0">
                <a:ln>
                  <a:noFill/>
                </a:ln>
                <a:solidFill>
                  <a:srgbClr val="FFFFFF"/>
                </a:solidFill>
                <a:effectLst/>
                <a:uLnTx/>
                <a:uFillTx/>
                <a:latin typeface="Arial"/>
                <a:cs typeface="+mn-cs"/>
              </a:rPr>
              <a:t>Global Head of GPS Production &amp; Infrastructure DevOps</a:t>
            </a:r>
            <a:endParaRPr kumimoji="1" lang="en-IN" sz="1500" b="1" i="0" u="none" strike="noStrike" kern="1200" cap="none" spc="0" normalizeH="0" baseline="0" noProof="0">
              <a:ln>
                <a:noFill/>
              </a:ln>
              <a:solidFill>
                <a:srgbClr val="FFFFFF"/>
              </a:solidFill>
              <a:effectLst/>
              <a:uLnTx/>
              <a:uFillTx/>
              <a:latin typeface="Arial"/>
              <a:cs typeface="+mn-cs"/>
            </a:endParaRPr>
          </a:p>
        </p:txBody>
      </p:sp>
      <p:sp>
        <p:nvSpPr>
          <p:cNvPr id="7" name="Rectangle 6">
            <a:extLst>
              <a:ext uri="{FF2B5EF4-FFF2-40B4-BE49-F238E27FC236}">
                <a16:creationId xmlns:a16="http://schemas.microsoft.com/office/drawing/2014/main" id="{D127EFA7-ED7E-4386-EA69-2EB68CF0054F}"/>
              </a:ext>
            </a:extLst>
          </p:cNvPr>
          <p:cNvSpPr/>
          <p:nvPr/>
        </p:nvSpPr>
        <p:spPr>
          <a:xfrm>
            <a:off x="2090678" y="1568123"/>
            <a:ext cx="2268000" cy="7200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IN" sz="1200" b="1" i="0" u="none" strike="noStrike" kern="1200" cap="none" spc="0" normalizeH="0" baseline="0" noProof="0">
                <a:ln>
                  <a:noFill/>
                </a:ln>
                <a:solidFill>
                  <a:srgbClr val="FFFFFF"/>
                </a:solidFill>
                <a:effectLst/>
                <a:uLnTx/>
                <a:uFillTx/>
                <a:latin typeface="Arial"/>
                <a:cs typeface="+mn-cs"/>
              </a:rPr>
              <a:t>International Payments</a:t>
            </a:r>
            <a:br>
              <a:rPr kumimoji="0" lang="en-IN" sz="1200" b="1" i="0" u="none" strike="noStrike" kern="1200" cap="none" spc="0" normalizeH="0" baseline="0" noProof="0">
                <a:ln>
                  <a:noFill/>
                </a:ln>
                <a:solidFill>
                  <a:srgbClr val="FFFFFF"/>
                </a:solidFill>
                <a:effectLst/>
                <a:uLnTx/>
                <a:uFillTx/>
                <a:latin typeface="Arial"/>
                <a:cs typeface="+mn-cs"/>
              </a:rPr>
            </a:br>
            <a:r>
              <a:rPr kumimoji="0" lang="en-IN" sz="1200" b="1" i="0" u="none" strike="noStrike" kern="1200" cap="none" spc="0" normalizeH="0" baseline="0" noProof="0">
                <a:ln>
                  <a:noFill/>
                </a:ln>
                <a:solidFill>
                  <a:srgbClr val="FFFFFF"/>
                </a:solidFill>
                <a:effectLst/>
                <a:uLnTx/>
                <a:uFillTx/>
                <a:latin typeface="Arial"/>
                <a:cs typeface="+mn-cs"/>
              </a:rPr>
              <a:t>Andrew </a:t>
            </a:r>
            <a:r>
              <a:rPr kumimoji="0" lang="en-IN" sz="1200" b="1" i="0" u="none" strike="noStrike" kern="1200" cap="none" spc="0" normalizeH="0" baseline="0" noProof="0" err="1">
                <a:ln>
                  <a:noFill/>
                </a:ln>
                <a:solidFill>
                  <a:srgbClr val="FFFFFF"/>
                </a:solidFill>
                <a:effectLst/>
                <a:uLnTx/>
                <a:uFillTx/>
                <a:latin typeface="Arial"/>
                <a:cs typeface="+mn-cs"/>
              </a:rPr>
              <a:t>Leclezio</a:t>
            </a:r>
            <a:endParaRPr kumimoji="1" lang="en-IN" sz="1200" b="1" i="0" u="none" strike="noStrike" kern="1200" cap="none" spc="0" normalizeH="0" baseline="0" noProof="0">
              <a:ln>
                <a:noFill/>
              </a:ln>
              <a:solidFill>
                <a:srgbClr val="FFFFFF"/>
              </a:solidFill>
              <a:effectLst/>
              <a:uLnTx/>
              <a:uFillTx/>
              <a:latin typeface="Arial"/>
              <a:cs typeface="+mn-cs"/>
            </a:endParaRPr>
          </a:p>
        </p:txBody>
      </p:sp>
      <p:sp>
        <p:nvSpPr>
          <p:cNvPr id="8" name="Rectangle 7">
            <a:extLst>
              <a:ext uri="{FF2B5EF4-FFF2-40B4-BE49-F238E27FC236}">
                <a16:creationId xmlns:a16="http://schemas.microsoft.com/office/drawing/2014/main" id="{99C408AB-6394-EDBA-375A-59720EC20E96}"/>
              </a:ext>
            </a:extLst>
          </p:cNvPr>
          <p:cNvSpPr/>
          <p:nvPr/>
        </p:nvSpPr>
        <p:spPr>
          <a:xfrm>
            <a:off x="4481895" y="1568123"/>
            <a:ext cx="2268000" cy="7200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IN" sz="1200" b="1" i="0" u="none" strike="noStrike" kern="1200" cap="none" spc="0" normalizeH="0" baseline="0" noProof="0">
                <a:ln>
                  <a:noFill/>
                </a:ln>
                <a:solidFill>
                  <a:srgbClr val="FFFFFF"/>
                </a:solidFill>
                <a:effectLst/>
                <a:uLnTx/>
                <a:uFillTx/>
                <a:latin typeface="Arial"/>
                <a:cs typeface="+mn-cs"/>
              </a:rPr>
              <a:t>Domestic Payments</a:t>
            </a:r>
            <a:br>
              <a:rPr kumimoji="0" lang="en-IN" sz="1200" b="1" i="0" u="none" strike="noStrike" kern="1200" cap="none" spc="0" normalizeH="0" baseline="0" noProof="0">
                <a:ln>
                  <a:noFill/>
                </a:ln>
                <a:solidFill>
                  <a:srgbClr val="FFFFFF"/>
                </a:solidFill>
                <a:effectLst/>
                <a:uLnTx/>
                <a:uFillTx/>
                <a:latin typeface="Arial"/>
                <a:cs typeface="+mn-cs"/>
              </a:rPr>
            </a:br>
            <a:r>
              <a:rPr kumimoji="0" lang="en-IN" sz="1200" b="1" i="0" u="none" strike="noStrike" kern="1200" cap="none" spc="0" normalizeH="0" baseline="0" noProof="0">
                <a:ln>
                  <a:noFill/>
                </a:ln>
                <a:solidFill>
                  <a:srgbClr val="FFFFFF"/>
                </a:solidFill>
                <a:effectLst/>
                <a:uLnTx/>
                <a:uFillTx/>
                <a:latin typeface="Arial"/>
                <a:cs typeface="+mn-cs"/>
              </a:rPr>
              <a:t>Karolina </a:t>
            </a:r>
            <a:r>
              <a:rPr kumimoji="0" lang="en-IN" sz="1200" b="1" i="0" u="none" strike="noStrike" kern="1200" cap="none" spc="0" normalizeH="0" baseline="0" noProof="0" err="1">
                <a:ln>
                  <a:noFill/>
                </a:ln>
                <a:solidFill>
                  <a:srgbClr val="FFFFFF"/>
                </a:solidFill>
                <a:effectLst/>
                <a:uLnTx/>
                <a:uFillTx/>
                <a:latin typeface="Arial"/>
                <a:cs typeface="+mn-cs"/>
              </a:rPr>
              <a:t>Brandys</a:t>
            </a:r>
            <a:endParaRPr kumimoji="1" lang="en-IN" sz="1200" b="1" i="0" u="none" strike="noStrike" kern="1200" cap="none" spc="0" normalizeH="0" baseline="0" noProof="0">
              <a:ln>
                <a:noFill/>
              </a:ln>
              <a:solidFill>
                <a:srgbClr val="FFFFFF"/>
              </a:solidFill>
              <a:effectLst/>
              <a:uLnTx/>
              <a:uFillTx/>
              <a:latin typeface="Arial"/>
              <a:cs typeface="+mn-cs"/>
            </a:endParaRPr>
          </a:p>
        </p:txBody>
      </p:sp>
      <p:sp>
        <p:nvSpPr>
          <p:cNvPr id="9" name="Rectangle 8">
            <a:extLst>
              <a:ext uri="{FF2B5EF4-FFF2-40B4-BE49-F238E27FC236}">
                <a16:creationId xmlns:a16="http://schemas.microsoft.com/office/drawing/2014/main" id="{141FA562-70BF-E676-14CF-C9C5798DAC5B}"/>
              </a:ext>
            </a:extLst>
          </p:cNvPr>
          <p:cNvSpPr/>
          <p:nvPr/>
        </p:nvSpPr>
        <p:spPr>
          <a:xfrm>
            <a:off x="6873112" y="1568123"/>
            <a:ext cx="2268000" cy="7200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IN" sz="1200" b="1" i="0" u="none" strike="noStrike" kern="1200" cap="none" spc="0" normalizeH="0" baseline="0" noProof="0">
                <a:ln>
                  <a:noFill/>
                </a:ln>
                <a:solidFill>
                  <a:srgbClr val="FFFFFF"/>
                </a:solidFill>
                <a:effectLst/>
                <a:uLnTx/>
                <a:uFillTx/>
                <a:latin typeface="Arial"/>
                <a:cs typeface="+mn-cs"/>
              </a:rPr>
              <a:t>Post Processing &amp; Operations</a:t>
            </a:r>
            <a:br>
              <a:rPr kumimoji="0" lang="en-IN" sz="1200" b="1" i="0" u="none" strike="noStrike" kern="1200" cap="none" spc="0" normalizeH="0" baseline="0" noProof="0">
                <a:ln>
                  <a:noFill/>
                </a:ln>
                <a:solidFill>
                  <a:srgbClr val="FFFFFF"/>
                </a:solidFill>
                <a:effectLst/>
                <a:uLnTx/>
                <a:uFillTx/>
                <a:latin typeface="Arial"/>
                <a:cs typeface="+mn-cs"/>
              </a:rPr>
            </a:br>
            <a:r>
              <a:rPr kumimoji="0" lang="en-IN" sz="1200" b="1" i="0" u="none" strike="noStrike" kern="1200" cap="none" spc="0" normalizeH="0" baseline="0" noProof="0">
                <a:ln>
                  <a:noFill/>
                </a:ln>
                <a:solidFill>
                  <a:srgbClr val="FFFFFF"/>
                </a:solidFill>
                <a:effectLst/>
                <a:uLnTx/>
                <a:uFillTx/>
                <a:latin typeface="Arial"/>
                <a:cs typeface="+mn-cs"/>
              </a:rPr>
              <a:t>Dattatray Doke</a:t>
            </a:r>
            <a:endParaRPr kumimoji="1" lang="en-IN" sz="1200" b="1" i="0" u="none" strike="noStrike" kern="1200" cap="none" spc="0" normalizeH="0" baseline="0" noProof="0">
              <a:ln>
                <a:noFill/>
              </a:ln>
              <a:solidFill>
                <a:srgbClr val="FFFFFF"/>
              </a:solidFill>
              <a:effectLst/>
              <a:uLnTx/>
              <a:uFillTx/>
              <a:latin typeface="Arial"/>
              <a:cs typeface="+mn-cs"/>
            </a:endParaRPr>
          </a:p>
        </p:txBody>
      </p:sp>
      <p:sp>
        <p:nvSpPr>
          <p:cNvPr id="10" name="Rectangle 9">
            <a:extLst>
              <a:ext uri="{FF2B5EF4-FFF2-40B4-BE49-F238E27FC236}">
                <a16:creationId xmlns:a16="http://schemas.microsoft.com/office/drawing/2014/main" id="{92F7FF6B-736B-0432-24DD-B9A29F035A6E}"/>
              </a:ext>
            </a:extLst>
          </p:cNvPr>
          <p:cNvSpPr/>
          <p:nvPr/>
        </p:nvSpPr>
        <p:spPr>
          <a:xfrm>
            <a:off x="9264328" y="1568123"/>
            <a:ext cx="2268000" cy="7200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IN" sz="1200" b="1" i="0" u="none" strike="noStrike" kern="1200" cap="none" spc="0" normalizeH="0" baseline="0" noProof="0">
                <a:ln>
                  <a:noFill/>
                </a:ln>
                <a:solidFill>
                  <a:srgbClr val="FFFFFF"/>
                </a:solidFill>
                <a:effectLst/>
                <a:uLnTx/>
                <a:uFillTx/>
                <a:latin typeface="Arial"/>
                <a:cs typeface="+mn-cs"/>
              </a:rPr>
              <a:t>Liquidity</a:t>
            </a:r>
            <a:br>
              <a:rPr kumimoji="0" lang="en-IN" sz="1200" b="1" i="0" u="none" strike="noStrike" kern="1200" cap="none" spc="0" normalizeH="0" baseline="0" noProof="0">
                <a:ln>
                  <a:noFill/>
                </a:ln>
                <a:solidFill>
                  <a:srgbClr val="FFFFFF"/>
                </a:solidFill>
                <a:effectLst/>
                <a:uLnTx/>
                <a:uFillTx/>
                <a:latin typeface="Arial"/>
                <a:cs typeface="+mn-cs"/>
              </a:rPr>
            </a:br>
            <a:r>
              <a:rPr kumimoji="0" lang="en-IN" sz="1200" b="1" i="0" u="none" strike="noStrike" kern="1200" cap="none" spc="0" normalizeH="0" baseline="0" noProof="0">
                <a:ln>
                  <a:noFill/>
                </a:ln>
                <a:solidFill>
                  <a:srgbClr val="FFFFFF"/>
                </a:solidFill>
                <a:effectLst/>
                <a:uLnTx/>
                <a:uFillTx/>
                <a:latin typeface="Arial"/>
                <a:cs typeface="+mn-cs"/>
              </a:rPr>
              <a:t>Rahul Shinde</a:t>
            </a:r>
            <a:endParaRPr kumimoji="1" lang="en-IN" sz="1200" b="1" i="0" u="none" strike="noStrike" kern="1200" cap="none" spc="0" normalizeH="0" baseline="0" noProof="0">
              <a:ln>
                <a:noFill/>
              </a:ln>
              <a:solidFill>
                <a:srgbClr val="FFFFFF"/>
              </a:solidFill>
              <a:effectLst/>
              <a:uLnTx/>
              <a:uFillTx/>
              <a:latin typeface="Arial"/>
              <a:cs typeface="+mn-cs"/>
            </a:endParaRPr>
          </a:p>
        </p:txBody>
      </p:sp>
      <p:sp>
        <p:nvSpPr>
          <p:cNvPr id="11" name="Rectangle 10">
            <a:extLst>
              <a:ext uri="{FF2B5EF4-FFF2-40B4-BE49-F238E27FC236}">
                <a16:creationId xmlns:a16="http://schemas.microsoft.com/office/drawing/2014/main" id="{2037A914-2D25-0719-657D-B70F423CE187}"/>
              </a:ext>
            </a:extLst>
          </p:cNvPr>
          <p:cNvSpPr/>
          <p:nvPr/>
        </p:nvSpPr>
        <p:spPr>
          <a:xfrm>
            <a:off x="654709" y="2396078"/>
            <a:ext cx="1368000" cy="246455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500" b="1" i="0" u="none" strike="noStrike" kern="1200" cap="none" spc="0" normalizeH="0" baseline="0" noProof="0">
                <a:ln>
                  <a:noFill/>
                </a:ln>
                <a:solidFill>
                  <a:srgbClr val="FFFFFF"/>
                </a:solidFill>
                <a:effectLst/>
                <a:uLnTx/>
                <a:uFillTx/>
                <a:latin typeface="Arial"/>
                <a:cs typeface="+mn-cs"/>
              </a:rPr>
              <a:t>Central Functions</a:t>
            </a:r>
            <a:endParaRPr kumimoji="1" lang="en-IN" sz="1500" b="1" i="0" u="none" strike="noStrike" kern="1200" cap="none" spc="0" normalizeH="0" baseline="0" noProof="0">
              <a:ln>
                <a:noFill/>
              </a:ln>
              <a:solidFill>
                <a:srgbClr val="FFFFFF"/>
              </a:solidFill>
              <a:effectLst/>
              <a:uLnTx/>
              <a:uFillTx/>
              <a:latin typeface="Arial"/>
              <a:cs typeface="+mn-cs"/>
            </a:endParaRPr>
          </a:p>
        </p:txBody>
      </p:sp>
      <p:sp>
        <p:nvSpPr>
          <p:cNvPr id="12" name="Rectangle 11">
            <a:extLst>
              <a:ext uri="{FF2B5EF4-FFF2-40B4-BE49-F238E27FC236}">
                <a16:creationId xmlns:a16="http://schemas.microsoft.com/office/drawing/2014/main" id="{C8D110C2-6612-58B6-1717-000BA4CE66CB}"/>
              </a:ext>
            </a:extLst>
          </p:cNvPr>
          <p:cNvSpPr/>
          <p:nvPr/>
        </p:nvSpPr>
        <p:spPr>
          <a:xfrm>
            <a:off x="654708" y="5007890"/>
            <a:ext cx="1368000" cy="12291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32400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500" b="1" i="0" u="none" strike="noStrike" kern="1200" cap="none" spc="0" normalizeH="0" baseline="0" noProof="0">
                <a:ln>
                  <a:noFill/>
                </a:ln>
                <a:solidFill>
                  <a:srgbClr val="FFFFFF"/>
                </a:solidFill>
                <a:effectLst/>
                <a:uLnTx/>
                <a:uFillTx/>
                <a:latin typeface="Arial"/>
                <a:cs typeface="+mn-cs"/>
              </a:rPr>
              <a:t>Regional Leadership</a:t>
            </a:r>
            <a:endParaRPr kumimoji="1" lang="en-IN" sz="1500" b="1" i="0" u="none" strike="noStrike" kern="1200" cap="none" spc="0" normalizeH="0" baseline="0" noProof="0">
              <a:ln>
                <a:noFill/>
              </a:ln>
              <a:solidFill>
                <a:srgbClr val="FFFFFF"/>
              </a:solidFill>
              <a:effectLst/>
              <a:uLnTx/>
              <a:uFillTx/>
              <a:latin typeface="Arial"/>
              <a:cs typeface="+mn-cs"/>
            </a:endParaRPr>
          </a:p>
        </p:txBody>
      </p:sp>
      <p:sp>
        <p:nvSpPr>
          <p:cNvPr id="13" name="Rectangle 12">
            <a:extLst>
              <a:ext uri="{FF2B5EF4-FFF2-40B4-BE49-F238E27FC236}">
                <a16:creationId xmlns:a16="http://schemas.microsoft.com/office/drawing/2014/main" id="{6B3C72BE-E1EA-4D50-B2DF-B55F2652B799}"/>
              </a:ext>
            </a:extLst>
          </p:cNvPr>
          <p:cNvSpPr/>
          <p:nvPr/>
        </p:nvSpPr>
        <p:spPr>
          <a:xfrm>
            <a:off x="2086161" y="2396078"/>
            <a:ext cx="5184000" cy="360000"/>
          </a:xfrm>
          <a:prstGeom prst="rect">
            <a:avLst/>
          </a:prstGeom>
          <a:solidFill>
            <a:schemeClr val="accent2">
              <a:lumMod val="20000"/>
              <a:lumOff val="8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Service Transition &amp; Change Assurance </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4" name="Rectangle 13">
            <a:extLst>
              <a:ext uri="{FF2B5EF4-FFF2-40B4-BE49-F238E27FC236}">
                <a16:creationId xmlns:a16="http://schemas.microsoft.com/office/drawing/2014/main" id="{FFB58376-3392-3383-77B7-E54C4235FF21}"/>
              </a:ext>
            </a:extLst>
          </p:cNvPr>
          <p:cNvSpPr/>
          <p:nvPr/>
        </p:nvSpPr>
        <p:spPr>
          <a:xfrm>
            <a:off x="2086161" y="3234600"/>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Problem Management, GPS Governance</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5" name="Rectangle 14">
            <a:extLst>
              <a:ext uri="{FF2B5EF4-FFF2-40B4-BE49-F238E27FC236}">
                <a16:creationId xmlns:a16="http://schemas.microsoft.com/office/drawing/2014/main" id="{E7B1986C-BFB4-4C1D-4F00-C1E4C724DF79}"/>
              </a:ext>
            </a:extLst>
          </p:cNvPr>
          <p:cNvSpPr/>
          <p:nvPr/>
        </p:nvSpPr>
        <p:spPr>
          <a:xfrm>
            <a:off x="2086161" y="2815339"/>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Automation &amp; Tooling</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6" name="Rectangle 15">
            <a:extLst>
              <a:ext uri="{FF2B5EF4-FFF2-40B4-BE49-F238E27FC236}">
                <a16:creationId xmlns:a16="http://schemas.microsoft.com/office/drawing/2014/main" id="{8B5B1647-DC5E-920A-AF7A-D2063A3FFC97}"/>
              </a:ext>
            </a:extLst>
          </p:cNvPr>
          <p:cNvSpPr/>
          <p:nvPr/>
        </p:nvSpPr>
        <p:spPr>
          <a:xfrm>
            <a:off x="2086161" y="4500633"/>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People Lead </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7" name="Rectangle 16">
            <a:extLst>
              <a:ext uri="{FF2B5EF4-FFF2-40B4-BE49-F238E27FC236}">
                <a16:creationId xmlns:a16="http://schemas.microsoft.com/office/drawing/2014/main" id="{22C14776-697C-C8CB-B852-1D6277D61892}"/>
              </a:ext>
            </a:extLst>
          </p:cNvPr>
          <p:cNvSpPr/>
          <p:nvPr/>
        </p:nvSpPr>
        <p:spPr>
          <a:xfrm>
            <a:off x="2086161" y="3656760"/>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Infrastructure (inc. White Glove)</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8" name="Rectangle 17">
            <a:extLst>
              <a:ext uri="{FF2B5EF4-FFF2-40B4-BE49-F238E27FC236}">
                <a16:creationId xmlns:a16="http://schemas.microsoft.com/office/drawing/2014/main" id="{6652934A-21D4-AD02-2161-0E8DCE8F2ED3}"/>
              </a:ext>
            </a:extLst>
          </p:cNvPr>
          <p:cNvSpPr/>
          <p:nvPr/>
        </p:nvSpPr>
        <p:spPr>
          <a:xfrm>
            <a:off x="2086161" y="4078920"/>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PE COO</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9" name="Rectangle 18">
            <a:extLst>
              <a:ext uri="{FF2B5EF4-FFF2-40B4-BE49-F238E27FC236}">
                <a16:creationId xmlns:a16="http://schemas.microsoft.com/office/drawing/2014/main" id="{B0720890-F726-A531-F070-93DFE8F0824B}"/>
              </a:ext>
            </a:extLst>
          </p:cNvPr>
          <p:cNvSpPr/>
          <p:nvPr/>
        </p:nvSpPr>
        <p:spPr>
          <a:xfrm>
            <a:off x="7356328" y="4507518"/>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Malgorzata Czech (Gosia)</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0" name="Rectangle 19">
            <a:extLst>
              <a:ext uri="{FF2B5EF4-FFF2-40B4-BE49-F238E27FC236}">
                <a16:creationId xmlns:a16="http://schemas.microsoft.com/office/drawing/2014/main" id="{1708900B-BF84-E887-306D-E7E723472BC1}"/>
              </a:ext>
            </a:extLst>
          </p:cNvPr>
          <p:cNvSpPr/>
          <p:nvPr/>
        </p:nvSpPr>
        <p:spPr>
          <a:xfrm>
            <a:off x="7356328" y="2394606"/>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err="1">
                <a:ln>
                  <a:noFill/>
                </a:ln>
                <a:solidFill>
                  <a:srgbClr val="404040"/>
                </a:solidFill>
                <a:effectLst/>
                <a:uLnTx/>
                <a:uFillTx/>
                <a:latin typeface="Arial"/>
                <a:cs typeface="+mn-cs"/>
              </a:rPr>
              <a:t>Gurdit</a:t>
            </a:r>
            <a:r>
              <a:rPr kumimoji="0" lang="en-IN" sz="1050" b="1" i="0" u="none" strike="noStrike" kern="1200" cap="none" spc="0" normalizeH="0" baseline="0" noProof="0">
                <a:ln>
                  <a:noFill/>
                </a:ln>
                <a:solidFill>
                  <a:srgbClr val="404040"/>
                </a:solidFill>
                <a:effectLst/>
                <a:uLnTx/>
                <a:uFillTx/>
                <a:latin typeface="Arial"/>
                <a:cs typeface="+mn-cs"/>
              </a:rPr>
              <a:t> Singh-Panesar</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1" name="Rectangle 20">
            <a:extLst>
              <a:ext uri="{FF2B5EF4-FFF2-40B4-BE49-F238E27FC236}">
                <a16:creationId xmlns:a16="http://schemas.microsoft.com/office/drawing/2014/main" id="{454DC29A-F58F-2270-ED3F-65A8D9EE43C6}"/>
              </a:ext>
            </a:extLst>
          </p:cNvPr>
          <p:cNvSpPr/>
          <p:nvPr/>
        </p:nvSpPr>
        <p:spPr>
          <a:xfrm>
            <a:off x="7356328" y="2807904"/>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err="1">
                <a:ln>
                  <a:noFill/>
                </a:ln>
                <a:solidFill>
                  <a:srgbClr val="404040"/>
                </a:solidFill>
                <a:effectLst/>
                <a:uLnTx/>
                <a:uFillTx/>
                <a:latin typeface="Arial"/>
                <a:cs typeface="+mn-cs"/>
              </a:rPr>
              <a:t>Mayuresh</a:t>
            </a:r>
            <a:r>
              <a:rPr kumimoji="0" lang="en-IN" sz="1050" b="1" i="0" u="none" strike="noStrike" kern="1200" cap="none" spc="0" normalizeH="0" baseline="0" noProof="0">
                <a:ln>
                  <a:noFill/>
                </a:ln>
                <a:solidFill>
                  <a:srgbClr val="404040"/>
                </a:solidFill>
                <a:effectLst/>
                <a:uLnTx/>
                <a:uFillTx/>
                <a:latin typeface="Arial"/>
                <a:cs typeface="+mn-cs"/>
              </a:rPr>
              <a:t> </a:t>
            </a:r>
            <a:r>
              <a:rPr kumimoji="0" lang="en-IN" sz="1050" b="1" i="0" u="none" strike="noStrike" kern="1200" cap="none" spc="0" normalizeH="0" baseline="0" noProof="0" err="1">
                <a:ln>
                  <a:noFill/>
                </a:ln>
                <a:solidFill>
                  <a:srgbClr val="404040"/>
                </a:solidFill>
                <a:effectLst/>
                <a:uLnTx/>
                <a:uFillTx/>
                <a:latin typeface="Arial"/>
                <a:cs typeface="+mn-cs"/>
              </a:rPr>
              <a:t>Pardeshi</a:t>
            </a:r>
            <a:r>
              <a:rPr kumimoji="0" lang="en-IN" sz="1050" b="1" i="0" u="none" strike="noStrike" kern="1200" cap="none" spc="0" normalizeH="0" baseline="0" noProof="0">
                <a:ln>
                  <a:noFill/>
                </a:ln>
                <a:solidFill>
                  <a:srgbClr val="404040"/>
                </a:solidFill>
                <a:effectLst/>
                <a:uLnTx/>
                <a:uFillTx/>
                <a:latin typeface="Arial"/>
                <a:cs typeface="+mn-cs"/>
              </a:rPr>
              <a:t> </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2" name="Rectangle 21">
            <a:extLst>
              <a:ext uri="{FF2B5EF4-FFF2-40B4-BE49-F238E27FC236}">
                <a16:creationId xmlns:a16="http://schemas.microsoft.com/office/drawing/2014/main" id="{0F521C82-E2E0-0BD3-01E5-7643A6FB0D91}"/>
              </a:ext>
            </a:extLst>
          </p:cNvPr>
          <p:cNvSpPr/>
          <p:nvPr/>
        </p:nvSpPr>
        <p:spPr>
          <a:xfrm>
            <a:off x="7356328" y="3235402"/>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Richard Clark</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3" name="Rectangle 22">
            <a:extLst>
              <a:ext uri="{FF2B5EF4-FFF2-40B4-BE49-F238E27FC236}">
                <a16:creationId xmlns:a16="http://schemas.microsoft.com/office/drawing/2014/main" id="{7CC66DC6-5E94-863A-5984-AF45D1B22822}"/>
              </a:ext>
            </a:extLst>
          </p:cNvPr>
          <p:cNvSpPr/>
          <p:nvPr/>
        </p:nvSpPr>
        <p:spPr>
          <a:xfrm>
            <a:off x="7356328" y="3651623"/>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FFFFFF"/>
                </a:solidFill>
                <a:effectLst/>
                <a:uLnTx/>
                <a:uFillTx/>
                <a:latin typeface="Arial"/>
                <a:cs typeface="+mn-cs"/>
              </a:rPr>
              <a:t>Open Role (Interviewing)</a:t>
            </a:r>
            <a:endParaRPr kumimoji="1" lang="en-IN" sz="1050" b="1" i="0" u="none" strike="noStrike" kern="1200" cap="none" spc="0" normalizeH="0" baseline="0" noProof="0">
              <a:ln>
                <a:noFill/>
              </a:ln>
              <a:solidFill>
                <a:srgbClr val="FFFFFF"/>
              </a:solidFill>
              <a:effectLst/>
              <a:uLnTx/>
              <a:uFillTx/>
              <a:latin typeface="Arial"/>
              <a:cs typeface="+mn-cs"/>
            </a:endParaRPr>
          </a:p>
        </p:txBody>
      </p:sp>
      <p:sp>
        <p:nvSpPr>
          <p:cNvPr id="24" name="Rectangle 23">
            <a:extLst>
              <a:ext uri="{FF2B5EF4-FFF2-40B4-BE49-F238E27FC236}">
                <a16:creationId xmlns:a16="http://schemas.microsoft.com/office/drawing/2014/main" id="{D954D8C3-84E9-2B5E-B2A1-BBA9C4D6C6FE}"/>
              </a:ext>
            </a:extLst>
          </p:cNvPr>
          <p:cNvSpPr/>
          <p:nvPr/>
        </p:nvSpPr>
        <p:spPr>
          <a:xfrm>
            <a:off x="7356328" y="4077301"/>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err="1">
                <a:ln>
                  <a:noFill/>
                </a:ln>
                <a:solidFill>
                  <a:srgbClr val="404040"/>
                </a:solidFill>
                <a:effectLst/>
                <a:uLnTx/>
                <a:uFillTx/>
                <a:latin typeface="Arial"/>
                <a:cs typeface="+mn-cs"/>
              </a:rPr>
              <a:t>Kishan</a:t>
            </a:r>
            <a:r>
              <a:rPr kumimoji="0" lang="en-IN" sz="1050" b="1" i="0" u="none" strike="noStrike" kern="1200" cap="none" spc="0" normalizeH="0" baseline="0" noProof="0">
                <a:ln>
                  <a:noFill/>
                </a:ln>
                <a:solidFill>
                  <a:srgbClr val="404040"/>
                </a:solidFill>
                <a:effectLst/>
                <a:uLnTx/>
                <a:uFillTx/>
                <a:latin typeface="Arial"/>
                <a:cs typeface="+mn-cs"/>
              </a:rPr>
              <a:t> Patel</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6" name="Rectangle 25">
            <a:extLst>
              <a:ext uri="{FF2B5EF4-FFF2-40B4-BE49-F238E27FC236}">
                <a16:creationId xmlns:a16="http://schemas.microsoft.com/office/drawing/2014/main" id="{AACC0D29-B465-5094-99A5-76B123D9EE40}"/>
              </a:ext>
            </a:extLst>
          </p:cNvPr>
          <p:cNvSpPr/>
          <p:nvPr/>
        </p:nvSpPr>
        <p:spPr>
          <a:xfrm>
            <a:off x="2086161" y="5007890"/>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APAC</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7" name="Rectangle 26">
            <a:extLst>
              <a:ext uri="{FF2B5EF4-FFF2-40B4-BE49-F238E27FC236}">
                <a16:creationId xmlns:a16="http://schemas.microsoft.com/office/drawing/2014/main" id="{99F16A1B-0BF6-CF67-0632-515591184B02}"/>
              </a:ext>
            </a:extLst>
          </p:cNvPr>
          <p:cNvSpPr/>
          <p:nvPr/>
        </p:nvSpPr>
        <p:spPr>
          <a:xfrm>
            <a:off x="2086161" y="5443732"/>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EMEA</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8" name="Rectangle 27">
            <a:extLst>
              <a:ext uri="{FF2B5EF4-FFF2-40B4-BE49-F238E27FC236}">
                <a16:creationId xmlns:a16="http://schemas.microsoft.com/office/drawing/2014/main" id="{FC40E843-F8D6-3A31-078F-9BD827ACFC4E}"/>
              </a:ext>
            </a:extLst>
          </p:cNvPr>
          <p:cNvSpPr/>
          <p:nvPr/>
        </p:nvSpPr>
        <p:spPr>
          <a:xfrm>
            <a:off x="2086161" y="5877009"/>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AMRS</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9" name="Rectangle 28">
            <a:extLst>
              <a:ext uri="{FF2B5EF4-FFF2-40B4-BE49-F238E27FC236}">
                <a16:creationId xmlns:a16="http://schemas.microsoft.com/office/drawing/2014/main" id="{55F2B211-D876-8B06-61B8-7A5659DAEFF4}"/>
              </a:ext>
            </a:extLst>
          </p:cNvPr>
          <p:cNvSpPr/>
          <p:nvPr/>
        </p:nvSpPr>
        <p:spPr>
          <a:xfrm>
            <a:off x="7356328" y="5004406"/>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chemeClr val="tx1"/>
                </a:solidFill>
                <a:effectLst/>
                <a:uLnTx/>
                <a:uFillTx/>
                <a:latin typeface="Arial"/>
                <a:cs typeface="+mn-cs"/>
              </a:rPr>
              <a:t>Rahul Shinde</a:t>
            </a:r>
            <a:endParaRPr kumimoji="1" lang="en-IN" sz="1050" b="1" i="0" u="none" strike="noStrike" kern="1200" cap="none" spc="0" normalizeH="0" baseline="0" noProof="0">
              <a:ln>
                <a:noFill/>
              </a:ln>
              <a:solidFill>
                <a:schemeClr val="tx1"/>
              </a:solidFill>
              <a:effectLst/>
              <a:uLnTx/>
              <a:uFillTx/>
              <a:latin typeface="Arial"/>
              <a:cs typeface="+mn-cs"/>
            </a:endParaRPr>
          </a:p>
        </p:txBody>
      </p:sp>
      <p:sp>
        <p:nvSpPr>
          <p:cNvPr id="30" name="Rectangle 29">
            <a:extLst>
              <a:ext uri="{FF2B5EF4-FFF2-40B4-BE49-F238E27FC236}">
                <a16:creationId xmlns:a16="http://schemas.microsoft.com/office/drawing/2014/main" id="{C21D1B2C-88D3-5A03-EE9D-5E4C52FE2B44}"/>
              </a:ext>
            </a:extLst>
          </p:cNvPr>
          <p:cNvSpPr/>
          <p:nvPr/>
        </p:nvSpPr>
        <p:spPr>
          <a:xfrm>
            <a:off x="7356328" y="5439178"/>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chemeClr val="tx1"/>
                </a:solidFill>
                <a:effectLst/>
                <a:uLnTx/>
                <a:uFillTx/>
                <a:latin typeface="Arial"/>
                <a:cs typeface="+mn-cs"/>
              </a:rPr>
              <a:t>Andrew </a:t>
            </a:r>
            <a:r>
              <a:rPr kumimoji="0" lang="en-IN" sz="1050" b="1" i="0" u="none" strike="noStrike" kern="1200" cap="none" spc="0" normalizeH="0" baseline="0" noProof="0" err="1">
                <a:ln>
                  <a:noFill/>
                </a:ln>
                <a:solidFill>
                  <a:schemeClr val="tx1"/>
                </a:solidFill>
                <a:effectLst/>
                <a:uLnTx/>
                <a:uFillTx/>
                <a:latin typeface="Arial"/>
                <a:cs typeface="+mn-cs"/>
              </a:rPr>
              <a:t>Leclezio</a:t>
            </a:r>
            <a:endParaRPr kumimoji="1" lang="en-IN" sz="1050" b="1" i="0" u="none" strike="noStrike" kern="1200" cap="none" spc="0" normalizeH="0" baseline="0" noProof="0">
              <a:ln>
                <a:noFill/>
              </a:ln>
              <a:solidFill>
                <a:schemeClr val="tx1"/>
              </a:solidFill>
              <a:effectLst/>
              <a:uLnTx/>
              <a:uFillTx/>
              <a:latin typeface="Arial"/>
              <a:cs typeface="+mn-cs"/>
            </a:endParaRPr>
          </a:p>
        </p:txBody>
      </p:sp>
      <p:sp>
        <p:nvSpPr>
          <p:cNvPr id="31" name="Rectangle 30">
            <a:extLst>
              <a:ext uri="{FF2B5EF4-FFF2-40B4-BE49-F238E27FC236}">
                <a16:creationId xmlns:a16="http://schemas.microsoft.com/office/drawing/2014/main" id="{F0B0F002-00BF-8010-97F1-3A9899230A5A}"/>
              </a:ext>
            </a:extLst>
          </p:cNvPr>
          <p:cNvSpPr/>
          <p:nvPr/>
        </p:nvSpPr>
        <p:spPr>
          <a:xfrm>
            <a:off x="7356328" y="5873950"/>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chemeClr val="tx1"/>
                </a:solidFill>
                <a:effectLst/>
                <a:uLnTx/>
                <a:uFillTx/>
                <a:latin typeface="Arial"/>
                <a:cs typeface="+mn-cs"/>
              </a:rPr>
              <a:t>Israel Perez</a:t>
            </a:r>
            <a:endParaRPr kumimoji="1" lang="en-IN" sz="1050" b="1" i="0" u="none" strike="noStrike" kern="1200" cap="none" spc="0" normalizeH="0" baseline="0" noProof="0">
              <a:ln>
                <a:noFill/>
              </a:ln>
              <a:solidFill>
                <a:schemeClr val="tx1"/>
              </a:solidFill>
              <a:effectLst/>
              <a:uLnTx/>
              <a:uFillTx/>
              <a:latin typeface="Arial"/>
              <a:cs typeface="+mn-cs"/>
            </a:endParaRPr>
          </a:p>
        </p:txBody>
      </p:sp>
      <p:pic>
        <p:nvPicPr>
          <p:cNvPr id="33" name="Graphic 32" descr="Map with pin with solid fill">
            <a:extLst>
              <a:ext uri="{FF2B5EF4-FFF2-40B4-BE49-F238E27FC236}">
                <a16:creationId xmlns:a16="http://schemas.microsoft.com/office/drawing/2014/main" id="{DF3338BF-57A8-0CFD-208A-BC1EA2ED72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189" y="5081323"/>
            <a:ext cx="432000" cy="432000"/>
          </a:xfrm>
          <a:prstGeom prst="rect">
            <a:avLst/>
          </a:prstGeom>
        </p:spPr>
      </p:pic>
      <p:pic>
        <p:nvPicPr>
          <p:cNvPr id="35" name="Graphic 34" descr="User with solid fill">
            <a:extLst>
              <a:ext uri="{FF2B5EF4-FFF2-40B4-BE49-F238E27FC236}">
                <a16:creationId xmlns:a16="http://schemas.microsoft.com/office/drawing/2014/main" id="{4AB600AF-E223-30CA-E4E4-032E53BDC1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2708" y="2793011"/>
            <a:ext cx="432000" cy="432000"/>
          </a:xfrm>
          <a:prstGeom prst="rect">
            <a:avLst/>
          </a:prstGeom>
        </p:spPr>
      </p:pic>
    </p:spTree>
    <p:extLst>
      <p:ext uri="{BB962C8B-B14F-4D97-AF65-F5344CB8AC3E}">
        <p14:creationId xmlns:p14="http://schemas.microsoft.com/office/powerpoint/2010/main" val="294609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270626B6-E73D-F575-0348-4E0705F512BC}"/>
              </a:ext>
            </a:extLst>
          </p:cNvPr>
          <p:cNvGraphicFramePr>
            <a:graphicFrameLocks noGrp="1"/>
          </p:cNvGraphicFramePr>
          <p:nvPr>
            <p:extLst>
              <p:ext uri="{D42A27DB-BD31-4B8C-83A1-F6EECF244321}">
                <p14:modId xmlns:p14="http://schemas.microsoft.com/office/powerpoint/2010/main" val="1251027279"/>
              </p:ext>
            </p:extLst>
          </p:nvPr>
        </p:nvGraphicFramePr>
        <p:xfrm>
          <a:off x="258064" y="670177"/>
          <a:ext cx="10943336" cy="5418628"/>
        </p:xfrm>
        <a:graphic>
          <a:graphicData uri="http://schemas.openxmlformats.org/drawingml/2006/table">
            <a:tbl>
              <a:tblPr firstRow="1" bandRow="1">
                <a:tableStyleId>{21E4AEA4-8DFA-4A89-87EB-49C32662AFE0}</a:tableStyleId>
              </a:tblPr>
              <a:tblGrid>
                <a:gridCol w="2735834">
                  <a:extLst>
                    <a:ext uri="{9D8B030D-6E8A-4147-A177-3AD203B41FA5}">
                      <a16:colId xmlns:a16="http://schemas.microsoft.com/office/drawing/2014/main" val="2318659128"/>
                    </a:ext>
                  </a:extLst>
                </a:gridCol>
                <a:gridCol w="2735834">
                  <a:extLst>
                    <a:ext uri="{9D8B030D-6E8A-4147-A177-3AD203B41FA5}">
                      <a16:colId xmlns:a16="http://schemas.microsoft.com/office/drawing/2014/main" val="4059469963"/>
                    </a:ext>
                  </a:extLst>
                </a:gridCol>
                <a:gridCol w="2735834">
                  <a:extLst>
                    <a:ext uri="{9D8B030D-6E8A-4147-A177-3AD203B41FA5}">
                      <a16:colId xmlns:a16="http://schemas.microsoft.com/office/drawing/2014/main" val="3145816842"/>
                    </a:ext>
                  </a:extLst>
                </a:gridCol>
                <a:gridCol w="2735834">
                  <a:extLst>
                    <a:ext uri="{9D8B030D-6E8A-4147-A177-3AD203B41FA5}">
                      <a16:colId xmlns:a16="http://schemas.microsoft.com/office/drawing/2014/main" val="3672321334"/>
                    </a:ext>
                  </a:extLst>
                </a:gridCol>
              </a:tblGrid>
              <a:tr h="523173">
                <a:tc>
                  <a:txBody>
                    <a:bodyPr/>
                    <a:lstStyle/>
                    <a:p>
                      <a:r>
                        <a:rPr lang="en-US" sz="1500"/>
                        <a:t>Product Aligned</a:t>
                      </a:r>
                    </a:p>
                  </a:txBody>
                  <a:tcPr/>
                </a:tc>
                <a:tc>
                  <a:txBody>
                    <a:bodyPr/>
                    <a:lstStyle/>
                    <a:p>
                      <a:r>
                        <a:rPr lang="en-US" sz="1500"/>
                        <a:t>Functional Aligned</a:t>
                      </a:r>
                    </a:p>
                  </a:txBody>
                  <a:tcPr/>
                </a:tc>
                <a:tc>
                  <a:txBody>
                    <a:bodyPr/>
                    <a:lstStyle/>
                    <a:p>
                      <a:r>
                        <a:rPr lang="en-US" sz="1600"/>
                        <a:t>Region</a:t>
                      </a:r>
                      <a:endParaRPr lang="en-US" sz="1500"/>
                    </a:p>
                  </a:txBody>
                  <a:tcP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lang="en-US" sz="1600"/>
                        <a:t>Payment System</a:t>
                      </a:r>
                    </a:p>
                    <a:p>
                      <a:endParaRPr lang="en-US" sz="1500"/>
                    </a:p>
                  </a:txBody>
                  <a:tcPr/>
                </a:tc>
                <a:extLst>
                  <a:ext uri="{0D108BD9-81ED-4DB2-BD59-A6C34878D82A}">
                    <a16:rowId xmlns:a16="http://schemas.microsoft.com/office/drawing/2014/main" val="1620870862"/>
                  </a:ext>
                </a:extLst>
              </a:tr>
              <a:tr h="509033">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GB" sz="1000" b="0" i="0" u="none" strike="noStrike" kern="1200" dirty="0">
                          <a:solidFill>
                            <a:srgbClr val="000000"/>
                          </a:solidFill>
                          <a:effectLst/>
                          <a:latin typeface="+mn-lt"/>
                          <a:ea typeface="+mn-ea"/>
                          <a:cs typeface="+mn-cs"/>
                        </a:rPr>
                        <a:t>Cross Border &amp; Cross Currency Payments</a:t>
                      </a:r>
                    </a:p>
                    <a:p>
                      <a:endParaRPr kumimoji="1" lang="en-US" sz="1000" b="0" i="0" u="none" strike="noStrike" kern="1200" dirty="0">
                        <a:solidFill>
                          <a:srgbClr val="000000"/>
                        </a:solidFill>
                        <a:effectLst/>
                        <a:latin typeface="+mn-lt"/>
                        <a:ea typeface="+mn-ea"/>
                        <a:cs typeface="+mn-cs"/>
                      </a:endParaRPr>
                    </a:p>
                  </a:txBody>
                  <a:tcPr/>
                </a:tc>
                <a:tc>
                  <a:txBody>
                    <a:bodyPr/>
                    <a:lstStyle/>
                    <a:p>
                      <a:r>
                        <a:rPr kumimoji="1" lang="en-GB" sz="1000" b="0" i="0" u="none" strike="noStrike" kern="1200">
                          <a:solidFill>
                            <a:srgbClr val="000000"/>
                          </a:solidFill>
                          <a:effectLst/>
                          <a:latin typeface="+mn-lt"/>
                          <a:ea typeface="+mn-ea"/>
                          <a:cs typeface="+mn-cs"/>
                        </a:rPr>
                        <a:t>Production Engineering</a:t>
                      </a:r>
                      <a:endParaRPr kumimoji="1" lang="en-US" sz="1000" b="0" i="0" u="none" strike="noStrike" kern="1200">
                        <a:solidFill>
                          <a:srgbClr val="000000"/>
                        </a:solidFill>
                        <a:effectLst/>
                        <a:latin typeface="+mn-lt"/>
                        <a:ea typeface="+mn-ea"/>
                        <a:cs typeface="+mn-cs"/>
                      </a:endParaRPr>
                    </a:p>
                  </a:txBody>
                  <a:tcPr/>
                </a:tc>
                <a:tc>
                  <a:txBody>
                    <a:bodyPr/>
                    <a:lstStyle/>
                    <a:p>
                      <a:pPr algn="ctr" fontAlgn="b"/>
                      <a:r>
                        <a:rPr lang="en-US" sz="1100" b="0" i="0" u="none" strike="noStrike" dirty="0">
                          <a:solidFill>
                            <a:srgbClr val="000000"/>
                          </a:solidFill>
                          <a:effectLst/>
                          <a:latin typeface="Calibri" panose="020F0502020204030204" pitchFamily="34" charset="0"/>
                        </a:rPr>
                        <a:t>UK</a:t>
                      </a:r>
                    </a:p>
                  </a:txBody>
                  <a:tcPr marL="6350" marR="6350" marT="6350" marB="0" anchor="b"/>
                </a:tc>
                <a:tc>
                  <a:txBody>
                    <a:bodyPr/>
                    <a:lstStyle/>
                    <a:p>
                      <a:pPr marL="171450" indent="-171450" algn="l">
                        <a:buFont typeface="Arial" panose="020B0604020202020204" pitchFamily="34" charset="0"/>
                        <a:buChar char="•"/>
                      </a:pPr>
                      <a:r>
                        <a:rPr lang="en-US" sz="1000" dirty="0"/>
                        <a:t>CHAPS, BACS, Faster Payment</a:t>
                      </a:r>
                    </a:p>
                  </a:txBody>
                  <a:tcPr anchor="ctr"/>
                </a:tc>
                <a:extLst>
                  <a:ext uri="{0D108BD9-81ED-4DB2-BD59-A6C34878D82A}">
                    <a16:rowId xmlns:a16="http://schemas.microsoft.com/office/drawing/2014/main" val="1446912278"/>
                  </a:ext>
                </a:extLst>
              </a:tr>
              <a:tr h="424194">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GB" sz="1000" b="0" i="0" u="none" strike="noStrike" kern="1200" dirty="0">
                          <a:solidFill>
                            <a:srgbClr val="000000"/>
                          </a:solidFill>
                          <a:effectLst/>
                          <a:latin typeface="+mn-lt"/>
                          <a:ea typeface="+mn-ea"/>
                          <a:cs typeface="+mn-cs"/>
                        </a:rPr>
                        <a:t>Domestic &amp; Emerging Payments</a:t>
                      </a:r>
                    </a:p>
                    <a:p>
                      <a:endParaRPr kumimoji="1" lang="en-US" sz="1000" b="0" i="0" u="none" strike="noStrike" kern="1200" dirty="0">
                        <a:solidFill>
                          <a:srgbClr val="000000"/>
                        </a:solidFill>
                        <a:effectLst/>
                        <a:latin typeface="+mn-lt"/>
                        <a:ea typeface="+mn-ea"/>
                        <a:cs typeface="+mn-cs"/>
                      </a:endParaRPr>
                    </a:p>
                  </a:txBody>
                  <a:tcPr/>
                </a:tc>
                <a:tc>
                  <a:txBody>
                    <a:bodyPr/>
                    <a:lstStyle/>
                    <a:p>
                      <a:r>
                        <a:rPr kumimoji="1" lang="en-GB" sz="1000" b="0" i="0" u="none" strike="noStrike" kern="1200">
                          <a:solidFill>
                            <a:srgbClr val="000000"/>
                          </a:solidFill>
                          <a:effectLst/>
                          <a:latin typeface="+mn-lt"/>
                          <a:ea typeface="+mn-ea"/>
                          <a:cs typeface="+mn-cs"/>
                        </a:rPr>
                        <a:t>Transformation, Strategy, Portfolio Delivery &amp; Risk </a:t>
                      </a:r>
                      <a:endParaRPr kumimoji="1" lang="en-US" sz="1000" b="0" i="0" u="none" strike="noStrike" kern="1200">
                        <a:solidFill>
                          <a:srgbClr val="000000"/>
                        </a:solidFill>
                        <a:effectLst/>
                        <a:latin typeface="+mn-lt"/>
                        <a:ea typeface="+mn-ea"/>
                        <a:cs typeface="+mn-cs"/>
                      </a:endParaRPr>
                    </a:p>
                  </a:txBody>
                  <a:tcPr/>
                </a:tc>
                <a:tc>
                  <a:txBody>
                    <a:bodyPr/>
                    <a:lstStyle/>
                    <a:p>
                      <a:pPr algn="ctr" fontAlgn="b"/>
                      <a:r>
                        <a:rPr lang="en-US" sz="1100" b="0" i="0" u="none" strike="noStrike">
                          <a:solidFill>
                            <a:srgbClr val="000000"/>
                          </a:solidFill>
                          <a:effectLst/>
                          <a:latin typeface="Calibri" panose="020F0502020204030204" pitchFamily="34" charset="0"/>
                        </a:rPr>
                        <a:t>US</a:t>
                      </a:r>
                    </a:p>
                  </a:txBody>
                  <a:tcPr marL="6350" marR="6350" marT="6350" marB="0" anchor="b"/>
                </a:tc>
                <a:tc>
                  <a:txBody>
                    <a:bodyPr/>
                    <a:lstStyle/>
                    <a:p>
                      <a:pPr marL="171450" indent="-171450" algn="l">
                        <a:buFont typeface="Arial" panose="020B0604020202020204" pitchFamily="34" charset="0"/>
                        <a:buChar char="•"/>
                      </a:pPr>
                      <a:r>
                        <a:rPr lang="en-US" sz="1000"/>
                        <a:t>CHIPS, </a:t>
                      </a:r>
                      <a:r>
                        <a:rPr lang="en-US" sz="1000" err="1"/>
                        <a:t>FedWire</a:t>
                      </a:r>
                      <a:r>
                        <a:rPr lang="en-US" sz="1000"/>
                        <a:t>, </a:t>
                      </a:r>
                      <a:r>
                        <a:rPr lang="en-US" sz="1000" err="1"/>
                        <a:t>FedNow</a:t>
                      </a:r>
                      <a:endParaRPr lang="en-US" sz="1000"/>
                    </a:p>
                  </a:txBody>
                  <a:tcPr anchor="ctr"/>
                </a:tc>
                <a:extLst>
                  <a:ext uri="{0D108BD9-81ED-4DB2-BD59-A6C34878D82A}">
                    <a16:rowId xmlns:a16="http://schemas.microsoft.com/office/drawing/2014/main" val="2668293188"/>
                  </a:ext>
                </a:extLst>
              </a:tr>
              <a:tr h="689273">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GB" sz="1000" b="0" i="0" u="none" strike="noStrike" kern="1200" dirty="0">
                          <a:solidFill>
                            <a:srgbClr val="000000"/>
                          </a:solidFill>
                          <a:effectLst/>
                          <a:latin typeface="+mn-lt"/>
                          <a:ea typeface="+mn-ea"/>
                          <a:cs typeface="+mn-cs"/>
                        </a:rPr>
                        <a:t>Post Processing &amp; Operations</a:t>
                      </a:r>
                    </a:p>
                    <a:p>
                      <a:endParaRPr kumimoji="1" lang="en-US" sz="1000" b="0" i="0" u="none" strike="noStrike" kern="1200" dirty="0">
                        <a:solidFill>
                          <a:srgbClr val="000000"/>
                        </a:solidFill>
                        <a:effectLst/>
                        <a:latin typeface="+mn-lt"/>
                        <a:ea typeface="+mn-ea"/>
                        <a:cs typeface="+mn-cs"/>
                      </a:endParaRPr>
                    </a:p>
                  </a:txBody>
                  <a:tcPr/>
                </a:tc>
                <a:tc>
                  <a:txBody>
                    <a:bodyPr/>
                    <a:lstStyle/>
                    <a:p>
                      <a:pPr marL="0" algn="l" defTabSz="609555" rtl="0" eaLnBrk="1" latinLnBrk="0" hangingPunct="1"/>
                      <a:r>
                        <a:rPr kumimoji="1" lang="en-GB" sz="1000" b="0" i="0" u="none" strike="noStrike" kern="1200">
                          <a:solidFill>
                            <a:srgbClr val="000000"/>
                          </a:solidFill>
                          <a:effectLst/>
                          <a:latin typeface="+mn-lt"/>
                          <a:ea typeface="+mn-ea"/>
                          <a:cs typeface="+mn-cs"/>
                        </a:rPr>
                        <a:t>Infrastructure</a:t>
                      </a:r>
                      <a:endParaRPr kumimoji="1" lang="en-US" sz="1000" b="0" i="0" u="none" strike="noStrike" kern="1200">
                        <a:solidFill>
                          <a:srgbClr val="000000"/>
                        </a:solidFill>
                        <a:effectLst/>
                        <a:latin typeface="+mn-lt"/>
                        <a:ea typeface="+mn-ea"/>
                        <a:cs typeface="+mn-cs"/>
                      </a:endParaRPr>
                    </a:p>
                  </a:txBody>
                  <a:tcPr/>
                </a:tc>
                <a:tc>
                  <a:txBody>
                    <a:bodyPr/>
                    <a:lstStyle/>
                    <a:p>
                      <a:pPr algn="ctr" fontAlgn="b"/>
                      <a:r>
                        <a:rPr lang="en-US" sz="1100" b="0" i="0" u="none" strike="noStrike" dirty="0" err="1">
                          <a:solidFill>
                            <a:srgbClr val="000000"/>
                          </a:solidFill>
                          <a:effectLst/>
                          <a:latin typeface="Calibri" panose="020F0502020204030204" pitchFamily="34" charset="0"/>
                        </a:rPr>
                        <a:t>EuroZone</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171450" indent="-171450" algn="l">
                        <a:buFont typeface="Arial" panose="020B0604020202020204" pitchFamily="34" charset="0"/>
                        <a:buChar char="•"/>
                      </a:pPr>
                      <a:r>
                        <a:rPr lang="en-US" sz="1000" dirty="0">
                          <a:latin typeface="+mn-lt"/>
                        </a:rPr>
                        <a:t>TARGET2, STEP1, SEPA Credit Transfer, SEPA Instant Credit Transfer</a:t>
                      </a:r>
                    </a:p>
                  </a:txBody>
                  <a:tcPr anchor="ctr"/>
                </a:tc>
                <a:extLst>
                  <a:ext uri="{0D108BD9-81ED-4DB2-BD59-A6C34878D82A}">
                    <a16:rowId xmlns:a16="http://schemas.microsoft.com/office/drawing/2014/main" val="1028751620"/>
                  </a:ext>
                </a:extLst>
              </a:tr>
              <a:tr h="424194">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sz="1000" b="0" i="0" u="none" strike="noStrike" kern="1200" dirty="0">
                          <a:solidFill>
                            <a:srgbClr val="000000"/>
                          </a:solidFill>
                          <a:effectLst/>
                          <a:latin typeface="+mn-lt"/>
                          <a:ea typeface="+mn-ea"/>
                          <a:cs typeface="+mn-cs"/>
                        </a:rPr>
                        <a:t>Client Services</a:t>
                      </a:r>
                    </a:p>
                    <a:p>
                      <a:endParaRPr kumimoji="1" lang="en-US" sz="1000" b="0" i="0" u="none" strike="noStrike" kern="1200" dirty="0">
                        <a:solidFill>
                          <a:srgbClr val="000000"/>
                        </a:solidFill>
                        <a:effectLst/>
                        <a:latin typeface="+mn-lt"/>
                        <a:ea typeface="+mn-ea"/>
                        <a:cs typeface="+mn-cs"/>
                      </a:endParaRPr>
                    </a:p>
                  </a:txBody>
                  <a:tcPr/>
                </a:tc>
                <a:tc>
                  <a:txBody>
                    <a:bodyPr/>
                    <a:lstStyle/>
                    <a:p>
                      <a:r>
                        <a:rPr kumimoji="1" lang="en-GB" sz="1000" b="0" i="0" u="none" strike="noStrike" kern="1200">
                          <a:solidFill>
                            <a:srgbClr val="000000"/>
                          </a:solidFill>
                          <a:effectLst/>
                          <a:latin typeface="+mn-lt"/>
                          <a:ea typeface="+mn-ea"/>
                          <a:cs typeface="+mn-cs"/>
                        </a:rPr>
                        <a:t>Regional Heads</a:t>
                      </a:r>
                      <a:endParaRPr kumimoji="1" lang="en-US" sz="1000" b="0" i="0" u="none" strike="noStrike" kern="1200">
                        <a:solidFill>
                          <a:srgbClr val="000000"/>
                        </a:solidFill>
                        <a:effectLst/>
                        <a:latin typeface="+mn-lt"/>
                        <a:ea typeface="+mn-ea"/>
                        <a:cs typeface="+mn-cs"/>
                      </a:endParaRPr>
                    </a:p>
                  </a:txBody>
                  <a:tcPr/>
                </a:tc>
                <a:tc>
                  <a:txBody>
                    <a:bodyPr/>
                    <a:lstStyle/>
                    <a:p>
                      <a:pPr algn="ctr" fontAlgn="b"/>
                      <a:r>
                        <a:rPr lang="en-US" sz="1100" b="0" i="0" u="none" strike="noStrike">
                          <a:solidFill>
                            <a:srgbClr val="000000"/>
                          </a:solidFill>
                          <a:effectLst/>
                          <a:latin typeface="Calibri" panose="020F0502020204030204" pitchFamily="34" charset="0"/>
                        </a:rPr>
                        <a:t>HK</a:t>
                      </a:r>
                    </a:p>
                  </a:txBody>
                  <a:tcPr marL="6350" marR="6350" marT="6350" marB="0" anchor="b"/>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dirty="0">
                          <a:solidFill>
                            <a:srgbClr val="000000"/>
                          </a:solidFill>
                          <a:effectLst/>
                          <a:latin typeface="+mn-lt"/>
                        </a:rPr>
                        <a:t>CHATS, FASTER</a:t>
                      </a:r>
                    </a:p>
                  </a:txBody>
                  <a:tcPr anchor="ctr"/>
                </a:tc>
                <a:extLst>
                  <a:ext uri="{0D108BD9-81ED-4DB2-BD59-A6C34878D82A}">
                    <a16:rowId xmlns:a16="http://schemas.microsoft.com/office/drawing/2014/main" val="1623422088"/>
                  </a:ext>
                </a:extLst>
              </a:tr>
              <a:tr h="424194">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GB" sz="1000" b="0" i="0" u="none" strike="noStrike" kern="1200">
                          <a:solidFill>
                            <a:srgbClr val="000000"/>
                          </a:solidFill>
                          <a:effectLst/>
                          <a:latin typeface="+mn-lt"/>
                          <a:ea typeface="+mn-ea"/>
                          <a:cs typeface="+mn-cs"/>
                        </a:rPr>
                        <a:t>Liquidity Solutions</a:t>
                      </a:r>
                    </a:p>
                    <a:p>
                      <a:endParaRPr kumimoji="1" lang="en-US" sz="1000" b="0" i="0" u="none" strike="noStrike" kern="1200">
                        <a:solidFill>
                          <a:srgbClr val="000000"/>
                        </a:solidFill>
                        <a:effectLst/>
                        <a:latin typeface="+mn-lt"/>
                        <a:ea typeface="+mn-ea"/>
                        <a:cs typeface="+mn-cs"/>
                      </a:endParaRPr>
                    </a:p>
                  </a:txBody>
                  <a:tcPr/>
                </a:tc>
                <a:tc>
                  <a:txBody>
                    <a:bodyPr/>
                    <a:lstStyle/>
                    <a:p>
                      <a:r>
                        <a:rPr kumimoji="1" lang="en-GB" sz="1000" b="0" i="0" u="none" strike="noStrike" kern="1200">
                          <a:solidFill>
                            <a:srgbClr val="000000"/>
                          </a:solidFill>
                          <a:effectLst/>
                          <a:latin typeface="+mn-lt"/>
                          <a:ea typeface="+mn-ea"/>
                          <a:cs typeface="+mn-cs"/>
                        </a:rPr>
                        <a:t>Strategy, Portfolio Delivery &amp; Risk </a:t>
                      </a:r>
                      <a:endParaRPr kumimoji="1" lang="en-US" sz="1000" b="0" i="0" u="none" strike="noStrike" kern="1200">
                        <a:solidFill>
                          <a:srgbClr val="000000"/>
                        </a:solidFill>
                        <a:effectLst/>
                        <a:latin typeface="+mn-lt"/>
                        <a:ea typeface="+mn-ea"/>
                        <a:cs typeface="+mn-cs"/>
                      </a:endParaRPr>
                    </a:p>
                  </a:txBody>
                  <a:tcPr/>
                </a:tc>
                <a:tc>
                  <a:txBody>
                    <a:bodyPr/>
                    <a:lstStyle/>
                    <a:p>
                      <a:pPr algn="ctr" fontAlgn="b"/>
                      <a:r>
                        <a:rPr lang="en-US" sz="1100" b="0" i="0" u="none" strike="noStrike" dirty="0">
                          <a:solidFill>
                            <a:srgbClr val="000000"/>
                          </a:solidFill>
                          <a:effectLst/>
                          <a:latin typeface="Calibri" panose="020F0502020204030204" pitchFamily="34" charset="0"/>
                        </a:rPr>
                        <a:t>Oman</a:t>
                      </a:r>
                    </a:p>
                  </a:txBody>
                  <a:tcPr marL="6350" marR="6350" marT="6350" marB="0" anchor="b"/>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a:solidFill>
                            <a:srgbClr val="000000"/>
                          </a:solidFill>
                          <a:effectLst/>
                          <a:latin typeface="+mn-lt"/>
                        </a:rPr>
                        <a:t>Direct Debit, BCS, Fast Payment,</a:t>
                      </a:r>
                    </a:p>
                  </a:txBody>
                  <a:tcPr anchor="ctr"/>
                </a:tc>
                <a:extLst>
                  <a:ext uri="{0D108BD9-81ED-4DB2-BD59-A6C34878D82A}">
                    <a16:rowId xmlns:a16="http://schemas.microsoft.com/office/drawing/2014/main" val="2724712695"/>
                  </a:ext>
                </a:extLst>
              </a:tr>
              <a:tr h="555060">
                <a:tc>
                  <a:txBody>
                    <a:bodyPr/>
                    <a:lstStyle/>
                    <a:p>
                      <a:r>
                        <a:rPr kumimoji="1" lang="en-US" sz="1000" b="0" i="0" u="none" strike="noStrike" kern="1200" dirty="0">
                          <a:solidFill>
                            <a:srgbClr val="000000"/>
                          </a:solidFill>
                          <a:effectLst/>
                          <a:latin typeface="+mn-lt"/>
                          <a:ea typeface="+mn-ea"/>
                          <a:cs typeface="+mn-cs"/>
                        </a:rPr>
                        <a:t>Customer Channels</a:t>
                      </a:r>
                    </a:p>
                  </a:txBody>
                  <a:tcPr/>
                </a:tc>
                <a:tc>
                  <a:txBody>
                    <a:bodyPr/>
                    <a:lstStyle/>
                    <a:p>
                      <a:endParaRPr lang="en-US"/>
                    </a:p>
                  </a:txBody>
                  <a:tcPr/>
                </a:tc>
                <a:tc>
                  <a:txBody>
                    <a:bodyPr/>
                    <a:lstStyle/>
                    <a:p>
                      <a:pPr algn="ctr" fontAlgn="b"/>
                      <a:r>
                        <a:rPr lang="en-US" sz="1100" b="0" i="0" u="none" strike="noStrike">
                          <a:solidFill>
                            <a:srgbClr val="000000"/>
                          </a:solidFill>
                          <a:effectLst/>
                          <a:latin typeface="Calibri" panose="020F0502020204030204" pitchFamily="34" charset="0"/>
                        </a:rPr>
                        <a:t>Qatar</a:t>
                      </a:r>
                    </a:p>
                  </a:txBody>
                  <a:tcPr marL="6350" marR="6350" marT="6350" marB="0" anchor="b"/>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a:solidFill>
                            <a:srgbClr val="000000"/>
                          </a:solidFill>
                          <a:effectLst/>
                          <a:latin typeface="+mn-lt"/>
                        </a:rPr>
                        <a:t>WPS(Wages Protection System), QIPS, QATCH</a:t>
                      </a:r>
                    </a:p>
                  </a:txBody>
                  <a:tcPr anchor="ctr"/>
                </a:tc>
                <a:extLst>
                  <a:ext uri="{0D108BD9-81ED-4DB2-BD59-A6C34878D82A}">
                    <a16:rowId xmlns:a16="http://schemas.microsoft.com/office/drawing/2014/main" val="1836330123"/>
                  </a:ext>
                </a:extLst>
              </a:tr>
              <a:tr h="424194">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sz="1000" b="0" i="0" u="none" strike="noStrike" kern="1200" dirty="0">
                          <a:solidFill>
                            <a:srgbClr val="000000"/>
                          </a:solidFill>
                          <a:effectLst/>
                          <a:latin typeface="+mn-lt"/>
                          <a:ea typeface="+mn-ea"/>
                          <a:cs typeface="+mn-cs"/>
                        </a:rPr>
                        <a:t>Core Banking</a:t>
                      </a:r>
                    </a:p>
                  </a:txBody>
                  <a:tcPr/>
                </a:tc>
                <a:tc>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UAE</a:t>
                      </a:r>
                    </a:p>
                  </a:txBody>
                  <a:tcPr marL="6350" marR="6350" marT="6350" marB="0" anchor="b"/>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dirty="0">
                          <a:solidFill>
                            <a:srgbClr val="000000"/>
                          </a:solidFill>
                          <a:effectLst/>
                          <a:latin typeface="+mn-lt"/>
                        </a:rPr>
                        <a:t>WPS(Wages Protection System), IPI, Direct Debit</a:t>
                      </a:r>
                    </a:p>
                  </a:txBody>
                  <a:tcPr anchor="ctr"/>
                </a:tc>
                <a:extLst>
                  <a:ext uri="{0D108BD9-81ED-4DB2-BD59-A6C34878D82A}">
                    <a16:rowId xmlns:a16="http://schemas.microsoft.com/office/drawing/2014/main" val="592145220"/>
                  </a:ext>
                </a:extLst>
              </a:tr>
              <a:tr h="424194">
                <a:tc>
                  <a:txBody>
                    <a:bodyPr/>
                    <a:lstStyle/>
                    <a:p>
                      <a:r>
                        <a:rPr kumimoji="1" lang="en-US" sz="1000" b="0" i="0" u="none" strike="noStrike" kern="1200" dirty="0">
                          <a:solidFill>
                            <a:srgbClr val="000000"/>
                          </a:solidFill>
                          <a:effectLst/>
                          <a:latin typeface="+mn-lt"/>
                          <a:ea typeface="+mn-ea"/>
                          <a:cs typeface="+mn-cs"/>
                        </a:rPr>
                        <a:t>Value Management</a:t>
                      </a:r>
                    </a:p>
                  </a:txBody>
                  <a:tcPr/>
                </a:tc>
                <a:tc>
                  <a:txBody>
                    <a:bodyPr/>
                    <a:lstStyle/>
                    <a:p>
                      <a:endParaRPr lang="en-US"/>
                    </a:p>
                  </a:txBody>
                  <a:tcPr/>
                </a:tc>
                <a:tc>
                  <a:txBody>
                    <a:bodyPr/>
                    <a:lstStyle/>
                    <a:p>
                      <a:pPr marL="0" algn="ctr" defTabSz="609555" rtl="0" eaLnBrk="1" fontAlgn="b" latinLnBrk="0" hangingPunct="1"/>
                      <a:r>
                        <a:rPr kumimoji="1" lang="en-US" sz="1100" b="0" i="0" u="none" strike="noStrike" kern="1200" dirty="0">
                          <a:solidFill>
                            <a:srgbClr val="000000"/>
                          </a:solidFill>
                          <a:effectLst/>
                          <a:latin typeface="Calibri" panose="020F0502020204030204" pitchFamily="34" charset="0"/>
                          <a:ea typeface="+mn-ea"/>
                          <a:cs typeface="+mn-cs"/>
                        </a:rPr>
                        <a:t>Kuwait</a:t>
                      </a:r>
                    </a:p>
                  </a:txBody>
                  <a:tcPr marL="6350" marR="6350" marT="6350" marB="0" anchor="b"/>
                </a:tc>
                <a:tc>
                  <a:txBody>
                    <a:bodyPr/>
                    <a:lstStyle/>
                    <a:p>
                      <a:pPr marL="171450" marR="0" lvl="0" indent="-171450" algn="l" defTabSz="609555" rtl="0" eaLnBrk="1" fontAlgn="b" latinLnBrk="0" hangingPunct="1">
                        <a:lnSpc>
                          <a:spcPct val="100000"/>
                        </a:lnSpc>
                        <a:spcBef>
                          <a:spcPts val="0"/>
                        </a:spcBef>
                        <a:spcAft>
                          <a:spcPts val="0"/>
                        </a:spcAft>
                        <a:buClrTx/>
                        <a:buSzTx/>
                        <a:buFont typeface="Arial" panose="020B0604020202020204" pitchFamily="34" charset="0"/>
                        <a:buChar char="•"/>
                        <a:tabLst/>
                        <a:defRPr/>
                      </a:pPr>
                      <a:r>
                        <a:rPr kumimoji="1" lang="en-US" sz="1100" b="0" i="0" u="none" strike="noStrike" kern="1200" dirty="0">
                          <a:solidFill>
                            <a:srgbClr val="000000"/>
                          </a:solidFill>
                          <a:effectLst/>
                          <a:latin typeface="Calibri" panose="020F0502020204030204" pitchFamily="34" charset="0"/>
                          <a:ea typeface="+mn-ea"/>
                          <a:cs typeface="+mn-cs"/>
                        </a:rPr>
                        <a:t>   KASSIP, </a:t>
                      </a:r>
                      <a:r>
                        <a:rPr lang="en-IN" sz="1100" b="0" i="0" u="none" strike="noStrike" dirty="0">
                          <a:solidFill>
                            <a:srgbClr val="000000"/>
                          </a:solidFill>
                          <a:effectLst/>
                          <a:latin typeface="+mn-lt"/>
                        </a:rPr>
                        <a:t>Kuwait Salaries</a:t>
                      </a:r>
                    </a:p>
                  </a:txBody>
                  <a:tcPr marL="6350" marR="6350" marT="6350" marB="0" anchor="b"/>
                </a:tc>
                <a:extLst>
                  <a:ext uri="{0D108BD9-81ED-4DB2-BD59-A6C34878D82A}">
                    <a16:rowId xmlns:a16="http://schemas.microsoft.com/office/drawing/2014/main" val="3374456509"/>
                  </a:ext>
                </a:extLst>
              </a:tr>
              <a:tr h="424194">
                <a:tc>
                  <a:txBody>
                    <a:bodyPr/>
                    <a:lstStyle/>
                    <a:p>
                      <a:r>
                        <a:rPr kumimoji="1" lang="en-US" sz="1000" b="0" i="0" u="none" strike="noStrike" kern="1200" dirty="0">
                          <a:solidFill>
                            <a:srgbClr val="000000"/>
                          </a:solidFill>
                          <a:effectLst/>
                          <a:latin typeface="+mn-lt"/>
                          <a:ea typeface="+mn-ea"/>
                          <a:cs typeface="+mn-cs"/>
                        </a:rPr>
                        <a:t>Pricing and Billing</a:t>
                      </a:r>
                    </a:p>
                  </a:txBody>
                  <a:tcPr/>
                </a:tc>
                <a:tc>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Algeria</a:t>
                      </a:r>
                    </a:p>
                  </a:txBody>
                  <a:tcPr marL="6350" marR="6350" marT="6350" marB="0" anchor="b"/>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dirty="0">
                          <a:solidFill>
                            <a:srgbClr val="000000"/>
                          </a:solidFill>
                          <a:effectLst/>
                          <a:latin typeface="+mn-lt"/>
                        </a:rPr>
                        <a:t>Algeria UAP</a:t>
                      </a:r>
                    </a:p>
                  </a:txBody>
                  <a:tcPr anchor="ctr"/>
                </a:tc>
                <a:extLst>
                  <a:ext uri="{0D108BD9-81ED-4DB2-BD59-A6C34878D82A}">
                    <a16:rowId xmlns:a16="http://schemas.microsoft.com/office/drawing/2014/main" val="2876870154"/>
                  </a:ext>
                </a:extLst>
              </a:tr>
              <a:tr h="424194">
                <a:tc>
                  <a:txBody>
                    <a:bodyPr/>
                    <a:lstStyle/>
                    <a:p>
                      <a:endParaRPr kumimoji="1" lang="en-US" sz="1000" b="0" i="0" u="none" strike="noStrike" kern="1200">
                        <a:solidFill>
                          <a:srgbClr val="000000"/>
                        </a:solidFill>
                        <a:effectLst/>
                        <a:latin typeface="+mn-lt"/>
                        <a:ea typeface="+mn-ea"/>
                        <a:cs typeface="+mn-cs"/>
                      </a:endParaRPr>
                    </a:p>
                  </a:txBody>
                  <a:tcPr/>
                </a:tc>
                <a:tc>
                  <a:txBody>
                    <a:bodyPr/>
                    <a:lstStyle/>
                    <a:p>
                      <a:endParaRPr lang="en-US"/>
                    </a:p>
                  </a:txBody>
                  <a:tcPr/>
                </a:tc>
                <a:tc>
                  <a:txBody>
                    <a:bodyPr/>
                    <a:lstStyle/>
                    <a:p>
                      <a:pPr algn="ctr" fontAlgn="b"/>
                      <a:r>
                        <a:rPr lang="en-US" sz="1100" b="0" i="0" u="none" strike="noStrike" dirty="0">
                          <a:solidFill>
                            <a:srgbClr val="000000"/>
                          </a:solidFill>
                          <a:effectLst/>
                          <a:latin typeface="Calibri" panose="020F0502020204030204" pitchFamily="34" charset="0"/>
                        </a:rPr>
                        <a:t>Bahrain</a:t>
                      </a:r>
                    </a:p>
                  </a:txBody>
                  <a:tcPr marL="6350" marR="6350" marT="6350" marB="0" anchor="b"/>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dirty="0" err="1">
                          <a:solidFill>
                            <a:srgbClr val="000000"/>
                          </a:solidFill>
                          <a:effectLst/>
                          <a:latin typeface="+mn-lt"/>
                        </a:rPr>
                        <a:t>Fawri</a:t>
                      </a:r>
                      <a:r>
                        <a:rPr lang="en-IN" sz="1000" b="0" i="0" u="none" strike="noStrike" dirty="0">
                          <a:solidFill>
                            <a:srgbClr val="000000"/>
                          </a:solidFill>
                          <a:effectLst/>
                          <a:latin typeface="+mn-lt"/>
                        </a:rPr>
                        <a:t>, EBPP, EFTS, </a:t>
                      </a:r>
                      <a:r>
                        <a:rPr lang="en-IN" sz="1000" b="0" i="0" u="none" strike="noStrike" dirty="0" err="1">
                          <a:solidFill>
                            <a:srgbClr val="000000"/>
                          </a:solidFill>
                          <a:effectLst/>
                          <a:latin typeface="+mn-lt"/>
                        </a:rPr>
                        <a:t>BENEFTIPay</a:t>
                      </a:r>
                      <a:endParaRPr lang="en-IN" sz="1000" b="0" i="0" u="none" strike="noStrike" dirty="0">
                        <a:solidFill>
                          <a:srgbClr val="000000"/>
                        </a:solidFill>
                        <a:effectLst/>
                        <a:latin typeface="+mn-lt"/>
                      </a:endParaRPr>
                    </a:p>
                  </a:txBody>
                  <a:tcPr anchor="ctr"/>
                </a:tc>
                <a:extLst>
                  <a:ext uri="{0D108BD9-81ED-4DB2-BD59-A6C34878D82A}">
                    <a16:rowId xmlns:a16="http://schemas.microsoft.com/office/drawing/2014/main" val="350675905"/>
                  </a:ext>
                </a:extLst>
              </a:tr>
            </a:tbl>
          </a:graphicData>
        </a:graphic>
      </p:graphicFrame>
      <p:sp>
        <p:nvSpPr>
          <p:cNvPr id="9" name="TextBox 8">
            <a:extLst>
              <a:ext uri="{FF2B5EF4-FFF2-40B4-BE49-F238E27FC236}">
                <a16:creationId xmlns:a16="http://schemas.microsoft.com/office/drawing/2014/main" id="{A1E54900-1D81-F581-7C73-C9CC486CC4A6}"/>
              </a:ext>
            </a:extLst>
          </p:cNvPr>
          <p:cNvSpPr txBox="1"/>
          <p:nvPr/>
        </p:nvSpPr>
        <p:spPr>
          <a:xfrm>
            <a:off x="340614" y="113031"/>
            <a:ext cx="7120890" cy="369332"/>
          </a:xfrm>
          <a:prstGeom prst="rect">
            <a:avLst/>
          </a:prstGeom>
          <a:noFill/>
        </p:spPr>
        <p:txBody>
          <a:bodyPr wrap="square">
            <a:spAutoFit/>
          </a:bodyPr>
          <a:lstStyle/>
          <a:p>
            <a:r>
              <a:rPr lang="en-US"/>
              <a:t>GPS Overview – Product, Function, region and payment systems</a:t>
            </a:r>
          </a:p>
        </p:txBody>
      </p:sp>
    </p:spTree>
    <p:extLst>
      <p:ext uri="{BB962C8B-B14F-4D97-AF65-F5344CB8AC3E}">
        <p14:creationId xmlns:p14="http://schemas.microsoft.com/office/powerpoint/2010/main" val="190206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AA358E-B748-89E6-7B3B-AF4B25E3B6DA}"/>
              </a:ext>
            </a:extLst>
          </p:cNvPr>
          <p:cNvSpPr>
            <a:spLocks noGrp="1"/>
          </p:cNvSpPr>
          <p:nvPr>
            <p:ph idx="1"/>
          </p:nvPr>
        </p:nvSpPr>
        <p:spPr/>
        <p:txBody>
          <a:bodyPr/>
          <a:lstStyle/>
          <a:p>
            <a:pPr eaLnBrk="1" hangingPunct="1">
              <a:lnSpc>
                <a:spcPct val="90000"/>
              </a:lnSpc>
            </a:pPr>
            <a:r>
              <a:rPr lang="en-US" altLang="en-US" sz="1500"/>
              <a:t>High Value Payments</a:t>
            </a:r>
          </a:p>
          <a:p>
            <a:pPr eaLnBrk="1" hangingPunct="1">
              <a:lnSpc>
                <a:spcPct val="90000"/>
              </a:lnSpc>
              <a:buFontTx/>
              <a:buNone/>
            </a:pPr>
            <a:endParaRPr lang="en-GB" altLang="en-US" sz="1500"/>
          </a:p>
          <a:p>
            <a:pPr lvl="1" eaLnBrk="1" hangingPunct="1">
              <a:lnSpc>
                <a:spcPct val="90000"/>
              </a:lnSpc>
            </a:pPr>
            <a:r>
              <a:rPr lang="en-US" altLang="en-US" sz="1200"/>
              <a:t>Those type of Payment involved high amount, the urgency or the need for settlement finality, are of particular concern to the financial industry.</a:t>
            </a:r>
          </a:p>
          <a:p>
            <a:pPr lvl="1" eaLnBrk="1" hangingPunct="1">
              <a:lnSpc>
                <a:spcPct val="90000"/>
              </a:lnSpc>
            </a:pPr>
            <a:r>
              <a:rPr lang="en-US" altLang="en-US" sz="1200"/>
              <a:t>Other Bank Payments in SWIFT format come via GMG into GPP.</a:t>
            </a:r>
          </a:p>
          <a:p>
            <a:pPr lvl="1" eaLnBrk="1" hangingPunct="1">
              <a:lnSpc>
                <a:spcPct val="90000"/>
              </a:lnSpc>
            </a:pPr>
            <a:r>
              <a:rPr lang="en-US" altLang="en-US" sz="1200"/>
              <a:t>Similarly GPP sends HV SWIFT compliant Payments to Other Banks via SWIFT.</a:t>
            </a:r>
          </a:p>
          <a:p>
            <a:pPr lvl="1" eaLnBrk="1" hangingPunct="1">
              <a:lnSpc>
                <a:spcPct val="90000"/>
              </a:lnSpc>
            </a:pPr>
            <a:r>
              <a:rPr lang="en-US" altLang="en-US" sz="1200"/>
              <a:t>HV Payments in Proprietary formats will be sent/Received by GPP to/from RTGS systems.</a:t>
            </a:r>
          </a:p>
          <a:p>
            <a:pPr marL="609556" lvl="1" indent="0" eaLnBrk="1" hangingPunct="1">
              <a:lnSpc>
                <a:spcPct val="90000"/>
              </a:lnSpc>
              <a:buNone/>
            </a:pPr>
            <a:endParaRPr lang="en-US" altLang="en-US" sz="1200"/>
          </a:p>
          <a:p>
            <a:pPr eaLnBrk="1" hangingPunct="1">
              <a:lnSpc>
                <a:spcPct val="90000"/>
              </a:lnSpc>
            </a:pPr>
            <a:r>
              <a:rPr lang="en-US" altLang="en-US" sz="1200"/>
              <a:t>Low Value Payments</a:t>
            </a:r>
          </a:p>
          <a:p>
            <a:pPr eaLnBrk="1" hangingPunct="1">
              <a:lnSpc>
                <a:spcPct val="90000"/>
              </a:lnSpc>
              <a:buFontTx/>
              <a:buNone/>
            </a:pPr>
            <a:endParaRPr lang="en-GB" altLang="en-US" sz="1200"/>
          </a:p>
          <a:p>
            <a:pPr lvl="1" eaLnBrk="1" hangingPunct="1">
              <a:lnSpc>
                <a:spcPct val="90000"/>
              </a:lnSpc>
            </a:pPr>
            <a:r>
              <a:rPr lang="en-US" altLang="en-US" sz="1200"/>
              <a:t>Usually low to medium value and / or non - urgent payments.</a:t>
            </a:r>
          </a:p>
          <a:p>
            <a:pPr lvl="1" eaLnBrk="1" hangingPunct="1">
              <a:lnSpc>
                <a:spcPct val="90000"/>
              </a:lnSpc>
            </a:pPr>
            <a:r>
              <a:rPr lang="en-US" altLang="en-US" sz="1200"/>
              <a:t>Credit transfers Salaries, pension payments, retail and commercial payments</a:t>
            </a:r>
          </a:p>
          <a:p>
            <a:pPr lvl="1" eaLnBrk="1" hangingPunct="1">
              <a:lnSpc>
                <a:spcPct val="90000"/>
              </a:lnSpc>
            </a:pPr>
            <a:r>
              <a:rPr lang="en-US" altLang="en-US" sz="1200"/>
              <a:t>Direct debits</a:t>
            </a:r>
          </a:p>
          <a:p>
            <a:pPr lvl="1" eaLnBrk="1" hangingPunct="1">
              <a:lnSpc>
                <a:spcPct val="90000"/>
              </a:lnSpc>
            </a:pPr>
            <a:r>
              <a:rPr lang="en-US" altLang="en-US" sz="1200"/>
              <a:t>Cheque clearing</a:t>
            </a:r>
          </a:p>
          <a:p>
            <a:pPr lvl="1" eaLnBrk="1" hangingPunct="1">
              <a:lnSpc>
                <a:spcPct val="90000"/>
              </a:lnSpc>
            </a:pPr>
            <a:r>
              <a:rPr lang="en-GB" altLang="en-US" sz="1200"/>
              <a:t>Exchanged in electronic files and formatted in a variety of file structures</a:t>
            </a:r>
          </a:p>
          <a:p>
            <a:pPr lvl="1" eaLnBrk="1" hangingPunct="1">
              <a:lnSpc>
                <a:spcPct val="90000"/>
              </a:lnSpc>
            </a:pPr>
            <a:r>
              <a:rPr lang="en-GB" altLang="en-US" sz="1200"/>
              <a:t>Cleared through correspondent relationships and/or Automated Clearing Houses (ACHs)</a:t>
            </a:r>
          </a:p>
          <a:p>
            <a:pPr marL="609556" lvl="1" indent="0" eaLnBrk="1" hangingPunct="1">
              <a:lnSpc>
                <a:spcPct val="90000"/>
              </a:lnSpc>
              <a:buNone/>
            </a:pPr>
            <a:endParaRPr lang="en-GB" altLang="en-US" sz="1200"/>
          </a:p>
          <a:p>
            <a:pPr marL="226468" lvl="1" indent="-226468">
              <a:lnSpc>
                <a:spcPct val="90000"/>
              </a:lnSpc>
              <a:buFont typeface="Arial" pitchFamily="34" charset="0"/>
              <a:buChar char="•"/>
            </a:pPr>
            <a:r>
              <a:rPr lang="en-GB" altLang="en-US" sz="1200"/>
              <a:t>ACH</a:t>
            </a:r>
          </a:p>
          <a:p>
            <a:pPr lvl="1">
              <a:lnSpc>
                <a:spcPct val="90000"/>
              </a:lnSpc>
            </a:pPr>
            <a:r>
              <a:rPr lang="en-GB" altLang="en-US" sz="1200"/>
              <a:t> </a:t>
            </a:r>
            <a:r>
              <a:rPr lang="en-US" altLang="en-US" sz="1200"/>
              <a:t>Low Value Routine Payments</a:t>
            </a:r>
          </a:p>
          <a:p>
            <a:pPr lvl="1">
              <a:lnSpc>
                <a:spcPct val="90000"/>
              </a:lnSpc>
            </a:pPr>
            <a:r>
              <a:rPr lang="en-US" altLang="en-US" sz="1200"/>
              <a:t>Typically happens at EOD (though File exchange)</a:t>
            </a:r>
          </a:p>
          <a:p>
            <a:pPr lvl="1">
              <a:lnSpc>
                <a:spcPct val="90000"/>
              </a:lnSpc>
            </a:pPr>
            <a:r>
              <a:rPr lang="en-US" altLang="en-US" sz="1200"/>
              <a:t>Net Settlement (One Entry for ‘N’ transactions)</a:t>
            </a:r>
          </a:p>
          <a:p>
            <a:pPr lvl="1">
              <a:lnSpc>
                <a:spcPct val="90000"/>
              </a:lnSpc>
            </a:pPr>
            <a:r>
              <a:rPr lang="en-US" altLang="en-US" sz="1200"/>
              <a:t>Final Settlement (Balance  in Settlement Account is made to 0 at EOD)</a:t>
            </a:r>
          </a:p>
          <a:p>
            <a:pPr lvl="1">
              <a:lnSpc>
                <a:spcPct val="90000"/>
              </a:lnSpc>
            </a:pPr>
            <a:r>
              <a:rPr lang="en-US" altLang="en-US" sz="1200"/>
              <a:t>A document called “Mandate” is a must for all bulk debits and credits through ACH. A mandate basically is a permission given by first party to debit/credit his account under certain scenarios (salary credit/ bill or loan payment debit)</a:t>
            </a:r>
          </a:p>
          <a:p>
            <a:pPr lvl="1" eaLnBrk="1" hangingPunct="1">
              <a:lnSpc>
                <a:spcPct val="90000"/>
              </a:lnSpc>
              <a:buFontTx/>
              <a:buNone/>
            </a:pPr>
            <a:endParaRPr lang="en-US" altLang="en-US" sz="1800"/>
          </a:p>
          <a:p>
            <a:endParaRPr lang="en-US"/>
          </a:p>
        </p:txBody>
      </p:sp>
      <p:sp>
        <p:nvSpPr>
          <p:cNvPr id="3" name="Title 2">
            <a:extLst>
              <a:ext uri="{FF2B5EF4-FFF2-40B4-BE49-F238E27FC236}">
                <a16:creationId xmlns:a16="http://schemas.microsoft.com/office/drawing/2014/main" id="{FD66BDAC-5F41-DE63-64F8-899E31CDA196}"/>
              </a:ext>
            </a:extLst>
          </p:cNvPr>
          <p:cNvSpPr>
            <a:spLocks noGrp="1"/>
          </p:cNvSpPr>
          <p:nvPr>
            <p:ph type="title"/>
          </p:nvPr>
        </p:nvSpPr>
        <p:spPr/>
        <p:txBody>
          <a:bodyPr/>
          <a:lstStyle/>
          <a:p>
            <a:r>
              <a:rPr lang="en-US"/>
              <a:t>Payment Type</a:t>
            </a:r>
          </a:p>
        </p:txBody>
      </p:sp>
    </p:spTree>
    <p:extLst>
      <p:ext uri="{BB962C8B-B14F-4D97-AF65-F5344CB8AC3E}">
        <p14:creationId xmlns:p14="http://schemas.microsoft.com/office/powerpoint/2010/main" val="301093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3" name="Rectangle 63">
            <a:extLst>
              <a:ext uri="{FF2B5EF4-FFF2-40B4-BE49-F238E27FC236}">
                <a16:creationId xmlns:a16="http://schemas.microsoft.com/office/drawing/2014/main" id="{2A0D3029-2915-D07E-B4E1-FF6A21C1D91E}"/>
              </a:ext>
            </a:extLst>
          </p:cNvPr>
          <p:cNvSpPr>
            <a:spLocks noChangeArrowheads="1"/>
          </p:cNvSpPr>
          <p:nvPr/>
        </p:nvSpPr>
        <p:spPr bwMode="auto">
          <a:xfrm>
            <a:off x="2206626" y="4073526"/>
            <a:ext cx="7705725" cy="1050925"/>
          </a:xfrm>
          <a:prstGeom prst="rect">
            <a:avLst/>
          </a:prstGeom>
          <a:solidFill>
            <a:srgbClr val="FFCA7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endParaRPr lang="en-US" altLang="en-US"/>
          </a:p>
        </p:txBody>
      </p:sp>
      <p:sp>
        <p:nvSpPr>
          <p:cNvPr id="5180" name="Rectangle 60">
            <a:extLst>
              <a:ext uri="{FF2B5EF4-FFF2-40B4-BE49-F238E27FC236}">
                <a16:creationId xmlns:a16="http://schemas.microsoft.com/office/drawing/2014/main" id="{7A6A1C81-01D0-916E-0004-00CD1A921D8B}"/>
              </a:ext>
            </a:extLst>
          </p:cNvPr>
          <p:cNvSpPr>
            <a:spLocks noChangeArrowheads="1"/>
          </p:cNvSpPr>
          <p:nvPr/>
        </p:nvSpPr>
        <p:spPr bwMode="auto">
          <a:xfrm>
            <a:off x="2206626" y="2636838"/>
            <a:ext cx="7705725" cy="15113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endParaRPr lang="en-US" altLang="en-US"/>
          </a:p>
        </p:txBody>
      </p:sp>
      <p:sp>
        <p:nvSpPr>
          <p:cNvPr id="5178" name="Rectangle 58">
            <a:extLst>
              <a:ext uri="{FF2B5EF4-FFF2-40B4-BE49-F238E27FC236}">
                <a16:creationId xmlns:a16="http://schemas.microsoft.com/office/drawing/2014/main" id="{9814F138-8C74-8BE9-DFA0-922911B2334C}"/>
              </a:ext>
            </a:extLst>
          </p:cNvPr>
          <p:cNvSpPr>
            <a:spLocks noChangeArrowheads="1"/>
          </p:cNvSpPr>
          <p:nvPr/>
        </p:nvSpPr>
        <p:spPr bwMode="auto">
          <a:xfrm>
            <a:off x="2206626" y="763588"/>
            <a:ext cx="7705725" cy="187325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endParaRPr lang="en-US" altLang="en-US"/>
          </a:p>
        </p:txBody>
      </p:sp>
      <p:sp>
        <p:nvSpPr>
          <p:cNvPr id="5125" name="Rectangle 5">
            <a:extLst>
              <a:ext uri="{FF2B5EF4-FFF2-40B4-BE49-F238E27FC236}">
                <a16:creationId xmlns:a16="http://schemas.microsoft.com/office/drawing/2014/main" id="{7ED87EE0-32E8-610C-CE01-ACD73AD0CFA2}"/>
              </a:ext>
            </a:extLst>
          </p:cNvPr>
          <p:cNvSpPr>
            <a:spLocks noChangeArrowheads="1"/>
          </p:cNvSpPr>
          <p:nvPr/>
        </p:nvSpPr>
        <p:spPr bwMode="auto">
          <a:xfrm>
            <a:off x="1774825" y="620714"/>
            <a:ext cx="8642350" cy="5976937"/>
          </a:xfrm>
          <a:prstGeom prst="rect">
            <a:avLst/>
          </a:prstGeom>
          <a:noFill/>
          <a:ln w="57150" cmpd="thickThin">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5131" name="AutoShape 11">
            <a:extLst>
              <a:ext uri="{FF2B5EF4-FFF2-40B4-BE49-F238E27FC236}">
                <a16:creationId xmlns:a16="http://schemas.microsoft.com/office/drawing/2014/main" id="{7779E4BC-413F-54FD-9EBE-348F1756E88D}"/>
              </a:ext>
            </a:extLst>
          </p:cNvPr>
          <p:cNvSpPr>
            <a:spLocks noChangeArrowheads="1"/>
          </p:cNvSpPr>
          <p:nvPr/>
        </p:nvSpPr>
        <p:spPr bwMode="auto">
          <a:xfrm>
            <a:off x="4438650" y="835025"/>
            <a:ext cx="2520950" cy="217488"/>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600" b="1"/>
              <a:t>Payment Capture</a:t>
            </a:r>
          </a:p>
        </p:txBody>
      </p:sp>
      <p:sp>
        <p:nvSpPr>
          <p:cNvPr id="5134" name="AutoShape 14">
            <a:extLst>
              <a:ext uri="{FF2B5EF4-FFF2-40B4-BE49-F238E27FC236}">
                <a16:creationId xmlns:a16="http://schemas.microsoft.com/office/drawing/2014/main" id="{495DCBB7-7176-30ED-4BA9-5406367B83EF}"/>
              </a:ext>
            </a:extLst>
          </p:cNvPr>
          <p:cNvSpPr>
            <a:spLocks noChangeArrowheads="1"/>
          </p:cNvSpPr>
          <p:nvPr/>
        </p:nvSpPr>
        <p:spPr bwMode="auto">
          <a:xfrm>
            <a:off x="4241800" y="1311275"/>
            <a:ext cx="3005138" cy="388938"/>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Pre-processing/Enrichments</a:t>
            </a:r>
          </a:p>
          <a:p>
            <a:pPr algn="ctr" eaLnBrk="1" hangingPunct="1"/>
            <a:r>
              <a:rPr lang="en-GB" altLang="en-US" sz="1400" b="1"/>
              <a:t>Format/Compliance validations</a:t>
            </a:r>
          </a:p>
        </p:txBody>
      </p:sp>
      <p:sp>
        <p:nvSpPr>
          <p:cNvPr id="5135" name="AutoShape 15">
            <a:extLst>
              <a:ext uri="{FF2B5EF4-FFF2-40B4-BE49-F238E27FC236}">
                <a16:creationId xmlns:a16="http://schemas.microsoft.com/office/drawing/2014/main" id="{07529636-CBEF-92F5-9FFB-BA0FD9BD4BEB}"/>
              </a:ext>
            </a:extLst>
          </p:cNvPr>
          <p:cNvSpPr>
            <a:spLocks noChangeArrowheads="1"/>
          </p:cNvSpPr>
          <p:nvPr/>
        </p:nvSpPr>
        <p:spPr bwMode="auto">
          <a:xfrm>
            <a:off x="4295776" y="2062164"/>
            <a:ext cx="2881313" cy="454025"/>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Assigning payment attributes like </a:t>
            </a:r>
          </a:p>
          <a:p>
            <a:pPr algn="ctr" eaLnBrk="1" hangingPunct="1"/>
            <a:r>
              <a:rPr lang="en-GB" altLang="en-US" sz="1400" b="1"/>
              <a:t>Product/Priority/business area</a:t>
            </a:r>
          </a:p>
        </p:txBody>
      </p:sp>
      <p:sp>
        <p:nvSpPr>
          <p:cNvPr id="5136" name="Line 16">
            <a:extLst>
              <a:ext uri="{FF2B5EF4-FFF2-40B4-BE49-F238E27FC236}">
                <a16:creationId xmlns:a16="http://schemas.microsoft.com/office/drawing/2014/main" id="{AEAD10D3-300A-B4C9-165D-F42028DE5CA2}"/>
              </a:ext>
            </a:extLst>
          </p:cNvPr>
          <p:cNvSpPr>
            <a:spLocks noChangeShapeType="1"/>
          </p:cNvSpPr>
          <p:nvPr/>
        </p:nvSpPr>
        <p:spPr bwMode="auto">
          <a:xfrm>
            <a:off x="5726113" y="1814513"/>
            <a:ext cx="0"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38" name="AutoShape 18">
            <a:extLst>
              <a:ext uri="{FF2B5EF4-FFF2-40B4-BE49-F238E27FC236}">
                <a16:creationId xmlns:a16="http://schemas.microsoft.com/office/drawing/2014/main" id="{5AE5F766-474E-7D6F-E945-474342B7935B}"/>
              </a:ext>
            </a:extLst>
          </p:cNvPr>
          <p:cNvSpPr>
            <a:spLocks noChangeArrowheads="1"/>
          </p:cNvSpPr>
          <p:nvPr/>
        </p:nvSpPr>
        <p:spPr bwMode="auto">
          <a:xfrm>
            <a:off x="4305301" y="2774951"/>
            <a:ext cx="2881313" cy="288925"/>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Debit party processing </a:t>
            </a:r>
          </a:p>
        </p:txBody>
      </p:sp>
      <p:sp>
        <p:nvSpPr>
          <p:cNvPr id="5141" name="AutoShape 21">
            <a:extLst>
              <a:ext uri="{FF2B5EF4-FFF2-40B4-BE49-F238E27FC236}">
                <a16:creationId xmlns:a16="http://schemas.microsoft.com/office/drawing/2014/main" id="{4B8F1CF3-62D6-ED8E-F3AB-053F25D93C89}"/>
              </a:ext>
            </a:extLst>
          </p:cNvPr>
          <p:cNvSpPr>
            <a:spLocks noChangeArrowheads="1"/>
          </p:cNvSpPr>
          <p:nvPr/>
        </p:nvSpPr>
        <p:spPr bwMode="auto">
          <a:xfrm>
            <a:off x="2638425" y="4437064"/>
            <a:ext cx="1295400" cy="649287"/>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Warehousing </a:t>
            </a:r>
          </a:p>
          <a:p>
            <a:pPr algn="ctr" eaLnBrk="1" hangingPunct="1"/>
            <a:r>
              <a:rPr lang="en-GB" altLang="en-US" sz="1400" b="1"/>
              <a:t>future dated</a:t>
            </a:r>
          </a:p>
        </p:txBody>
      </p:sp>
      <p:sp>
        <p:nvSpPr>
          <p:cNvPr id="5142" name="Line 22">
            <a:extLst>
              <a:ext uri="{FF2B5EF4-FFF2-40B4-BE49-F238E27FC236}">
                <a16:creationId xmlns:a16="http://schemas.microsoft.com/office/drawing/2014/main" id="{EAC32AE1-6069-A46F-BAA2-4E4A2A67019D}"/>
              </a:ext>
            </a:extLst>
          </p:cNvPr>
          <p:cNvSpPr>
            <a:spLocks noChangeShapeType="1"/>
          </p:cNvSpPr>
          <p:nvPr/>
        </p:nvSpPr>
        <p:spPr bwMode="auto">
          <a:xfrm>
            <a:off x="5726113" y="3067050"/>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44" name="Line 24">
            <a:extLst>
              <a:ext uri="{FF2B5EF4-FFF2-40B4-BE49-F238E27FC236}">
                <a16:creationId xmlns:a16="http://schemas.microsoft.com/office/drawing/2014/main" id="{44E493FE-9173-F011-8E66-AB62279FFA67}"/>
              </a:ext>
            </a:extLst>
          </p:cNvPr>
          <p:cNvSpPr>
            <a:spLocks noChangeShapeType="1"/>
          </p:cNvSpPr>
          <p:nvPr/>
        </p:nvSpPr>
        <p:spPr bwMode="auto">
          <a:xfrm flipH="1">
            <a:off x="5724526" y="3571875"/>
            <a:ext cx="11113"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48" name="Line 28">
            <a:extLst>
              <a:ext uri="{FF2B5EF4-FFF2-40B4-BE49-F238E27FC236}">
                <a16:creationId xmlns:a16="http://schemas.microsoft.com/office/drawing/2014/main" id="{018B55AC-7D1D-64F9-543B-A91B382A8FD2}"/>
              </a:ext>
            </a:extLst>
          </p:cNvPr>
          <p:cNvSpPr>
            <a:spLocks noChangeShapeType="1"/>
          </p:cNvSpPr>
          <p:nvPr/>
        </p:nvSpPr>
        <p:spPr bwMode="auto">
          <a:xfrm>
            <a:off x="5735638" y="2525713"/>
            <a:ext cx="0"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55" name="Line 35">
            <a:extLst>
              <a:ext uri="{FF2B5EF4-FFF2-40B4-BE49-F238E27FC236}">
                <a16:creationId xmlns:a16="http://schemas.microsoft.com/office/drawing/2014/main" id="{BA0B1BDD-91B8-989B-AC07-E5C7BA678E35}"/>
              </a:ext>
            </a:extLst>
          </p:cNvPr>
          <p:cNvSpPr>
            <a:spLocks noChangeShapeType="1"/>
          </p:cNvSpPr>
          <p:nvPr/>
        </p:nvSpPr>
        <p:spPr bwMode="auto">
          <a:xfrm>
            <a:off x="5735638" y="4076700"/>
            <a:ext cx="0"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70" name="Line 50">
            <a:extLst>
              <a:ext uri="{FF2B5EF4-FFF2-40B4-BE49-F238E27FC236}">
                <a16:creationId xmlns:a16="http://schemas.microsoft.com/office/drawing/2014/main" id="{4F28F4E1-1199-A8B8-85F7-00F6D2571C11}"/>
              </a:ext>
            </a:extLst>
          </p:cNvPr>
          <p:cNvSpPr>
            <a:spLocks noChangeShapeType="1"/>
          </p:cNvSpPr>
          <p:nvPr/>
        </p:nvSpPr>
        <p:spPr bwMode="auto">
          <a:xfrm>
            <a:off x="5680075" y="1052513"/>
            <a:ext cx="0" cy="233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45073" name="Text Box 51">
            <a:extLst>
              <a:ext uri="{FF2B5EF4-FFF2-40B4-BE49-F238E27FC236}">
                <a16:creationId xmlns:a16="http://schemas.microsoft.com/office/drawing/2014/main" id="{687BD88C-41B1-0B67-FC52-D79A55E855A5}"/>
              </a:ext>
            </a:extLst>
          </p:cNvPr>
          <p:cNvSpPr txBox="1">
            <a:spLocks noChangeArrowheads="1"/>
          </p:cNvSpPr>
          <p:nvPr/>
        </p:nvSpPr>
        <p:spPr bwMode="auto">
          <a:xfrm>
            <a:off x="3863975" y="115889"/>
            <a:ext cx="38163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b="1"/>
              <a:t>High level Payment Processing Flow </a:t>
            </a:r>
          </a:p>
        </p:txBody>
      </p:sp>
      <p:sp>
        <p:nvSpPr>
          <p:cNvPr id="5173" name="AutoShape 53">
            <a:extLst>
              <a:ext uri="{FF2B5EF4-FFF2-40B4-BE49-F238E27FC236}">
                <a16:creationId xmlns:a16="http://schemas.microsoft.com/office/drawing/2014/main" id="{BA008036-383E-71D3-520C-B7E017612F3C}"/>
              </a:ext>
            </a:extLst>
          </p:cNvPr>
          <p:cNvSpPr>
            <a:spLocks noChangeArrowheads="1"/>
          </p:cNvSpPr>
          <p:nvPr/>
        </p:nvSpPr>
        <p:spPr bwMode="auto">
          <a:xfrm>
            <a:off x="4284663" y="3289301"/>
            <a:ext cx="2881312" cy="288925"/>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Credit party processing</a:t>
            </a:r>
          </a:p>
        </p:txBody>
      </p:sp>
      <p:sp>
        <p:nvSpPr>
          <p:cNvPr id="5174" name="AutoShape 54">
            <a:extLst>
              <a:ext uri="{FF2B5EF4-FFF2-40B4-BE49-F238E27FC236}">
                <a16:creationId xmlns:a16="http://schemas.microsoft.com/office/drawing/2014/main" id="{92D5F2B0-9D6A-E01A-8605-D48A750E1EB7}"/>
              </a:ext>
            </a:extLst>
          </p:cNvPr>
          <p:cNvSpPr>
            <a:spLocks noChangeArrowheads="1"/>
          </p:cNvSpPr>
          <p:nvPr/>
        </p:nvSpPr>
        <p:spPr bwMode="auto">
          <a:xfrm>
            <a:off x="4295776" y="3787776"/>
            <a:ext cx="2881313" cy="288925"/>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MOP selection and validation</a:t>
            </a:r>
          </a:p>
        </p:txBody>
      </p:sp>
      <p:sp>
        <p:nvSpPr>
          <p:cNvPr id="5175" name="Line 55">
            <a:extLst>
              <a:ext uri="{FF2B5EF4-FFF2-40B4-BE49-F238E27FC236}">
                <a16:creationId xmlns:a16="http://schemas.microsoft.com/office/drawing/2014/main" id="{718DE9D0-71CC-617F-ABAB-817A92ADEFB2}"/>
              </a:ext>
            </a:extLst>
          </p:cNvPr>
          <p:cNvSpPr>
            <a:spLocks noChangeShapeType="1"/>
          </p:cNvSpPr>
          <p:nvPr/>
        </p:nvSpPr>
        <p:spPr bwMode="auto">
          <a:xfrm flipH="1">
            <a:off x="4079875" y="3932238"/>
            <a:ext cx="2159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76" name="Line 56">
            <a:extLst>
              <a:ext uri="{FF2B5EF4-FFF2-40B4-BE49-F238E27FC236}">
                <a16:creationId xmlns:a16="http://schemas.microsoft.com/office/drawing/2014/main" id="{4F29F84F-B828-FC60-95D7-04B1805AA0C3}"/>
              </a:ext>
            </a:extLst>
          </p:cNvPr>
          <p:cNvSpPr>
            <a:spLocks noChangeShapeType="1"/>
          </p:cNvSpPr>
          <p:nvPr/>
        </p:nvSpPr>
        <p:spPr bwMode="auto">
          <a:xfrm flipV="1">
            <a:off x="4079875" y="3427414"/>
            <a:ext cx="0" cy="504825"/>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77" name="Line 57">
            <a:extLst>
              <a:ext uri="{FF2B5EF4-FFF2-40B4-BE49-F238E27FC236}">
                <a16:creationId xmlns:a16="http://schemas.microsoft.com/office/drawing/2014/main" id="{1C79A7C5-731E-7445-A01E-DF25F049A167}"/>
              </a:ext>
            </a:extLst>
          </p:cNvPr>
          <p:cNvSpPr>
            <a:spLocks noChangeShapeType="1"/>
          </p:cNvSpPr>
          <p:nvPr/>
        </p:nvSpPr>
        <p:spPr bwMode="auto">
          <a:xfrm>
            <a:off x="4079875" y="3427413"/>
            <a:ext cx="215900" cy="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79" name="Text Box 59">
            <a:extLst>
              <a:ext uri="{FF2B5EF4-FFF2-40B4-BE49-F238E27FC236}">
                <a16:creationId xmlns:a16="http://schemas.microsoft.com/office/drawing/2014/main" id="{D34B9ACD-A43D-5915-89DA-5FF4D207B23D}"/>
              </a:ext>
            </a:extLst>
          </p:cNvPr>
          <p:cNvSpPr txBox="1">
            <a:spLocks noChangeArrowheads="1"/>
          </p:cNvSpPr>
          <p:nvPr/>
        </p:nvSpPr>
        <p:spPr bwMode="auto">
          <a:xfrm>
            <a:off x="7462838" y="1123951"/>
            <a:ext cx="2233612"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a:t>Payment Capture and Initial processing</a:t>
            </a:r>
          </a:p>
        </p:txBody>
      </p:sp>
      <p:sp>
        <p:nvSpPr>
          <p:cNvPr id="5182" name="Text Box 62">
            <a:extLst>
              <a:ext uri="{FF2B5EF4-FFF2-40B4-BE49-F238E27FC236}">
                <a16:creationId xmlns:a16="http://schemas.microsoft.com/office/drawing/2014/main" id="{C886E932-A599-5A7A-F7AF-20D84BC90121}"/>
              </a:ext>
            </a:extLst>
          </p:cNvPr>
          <p:cNvSpPr txBox="1">
            <a:spLocks noChangeArrowheads="1"/>
          </p:cNvSpPr>
          <p:nvPr/>
        </p:nvSpPr>
        <p:spPr bwMode="auto">
          <a:xfrm>
            <a:off x="8401051" y="2924176"/>
            <a:ext cx="1370013"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a:t>Payment </a:t>
            </a:r>
          </a:p>
          <a:p>
            <a:pPr algn="ctr" eaLnBrk="1" hangingPunct="1"/>
            <a:r>
              <a:rPr lang="en-GB" altLang="en-US"/>
              <a:t>Analysis</a:t>
            </a:r>
          </a:p>
        </p:txBody>
      </p:sp>
      <p:sp>
        <p:nvSpPr>
          <p:cNvPr id="5185" name="Line 65">
            <a:extLst>
              <a:ext uri="{FF2B5EF4-FFF2-40B4-BE49-F238E27FC236}">
                <a16:creationId xmlns:a16="http://schemas.microsoft.com/office/drawing/2014/main" id="{FDC06E2E-04FB-C4C0-4E59-7900BE0F95B5}"/>
              </a:ext>
            </a:extLst>
          </p:cNvPr>
          <p:cNvSpPr>
            <a:spLocks noChangeShapeType="1"/>
          </p:cNvSpPr>
          <p:nvPr/>
        </p:nvSpPr>
        <p:spPr bwMode="auto">
          <a:xfrm flipH="1">
            <a:off x="3503614" y="4292600"/>
            <a:ext cx="22320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86" name="Line 66">
            <a:extLst>
              <a:ext uri="{FF2B5EF4-FFF2-40B4-BE49-F238E27FC236}">
                <a16:creationId xmlns:a16="http://schemas.microsoft.com/office/drawing/2014/main" id="{EC21A5B8-F009-C57A-16C0-833E6E41F767}"/>
              </a:ext>
            </a:extLst>
          </p:cNvPr>
          <p:cNvSpPr>
            <a:spLocks noChangeShapeType="1"/>
          </p:cNvSpPr>
          <p:nvPr/>
        </p:nvSpPr>
        <p:spPr bwMode="auto">
          <a:xfrm>
            <a:off x="3503613" y="4292601"/>
            <a:ext cx="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87" name="Line 67">
            <a:extLst>
              <a:ext uri="{FF2B5EF4-FFF2-40B4-BE49-F238E27FC236}">
                <a16:creationId xmlns:a16="http://schemas.microsoft.com/office/drawing/2014/main" id="{510210B5-710B-952B-40CA-4BCC14ED312B}"/>
              </a:ext>
            </a:extLst>
          </p:cNvPr>
          <p:cNvSpPr>
            <a:spLocks noChangeShapeType="1"/>
          </p:cNvSpPr>
          <p:nvPr/>
        </p:nvSpPr>
        <p:spPr bwMode="auto">
          <a:xfrm>
            <a:off x="3935414" y="4724400"/>
            <a:ext cx="288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88" name="AutoShape 68">
            <a:extLst>
              <a:ext uri="{FF2B5EF4-FFF2-40B4-BE49-F238E27FC236}">
                <a16:creationId xmlns:a16="http://schemas.microsoft.com/office/drawing/2014/main" id="{50746CA8-4D12-A991-AC0B-D21B2920BDEE}"/>
              </a:ext>
            </a:extLst>
          </p:cNvPr>
          <p:cNvSpPr>
            <a:spLocks noChangeArrowheads="1"/>
          </p:cNvSpPr>
          <p:nvPr/>
        </p:nvSpPr>
        <p:spPr bwMode="auto">
          <a:xfrm>
            <a:off x="4229100" y="4437063"/>
            <a:ext cx="1295400" cy="647700"/>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Fee and </a:t>
            </a:r>
          </a:p>
          <a:p>
            <a:pPr algn="ctr" eaLnBrk="1" hangingPunct="1"/>
            <a:r>
              <a:rPr lang="en-GB" altLang="en-US" sz="1400" b="1"/>
              <a:t>charges</a:t>
            </a:r>
          </a:p>
        </p:txBody>
      </p:sp>
      <p:sp>
        <p:nvSpPr>
          <p:cNvPr id="5189" name="Line 69">
            <a:extLst>
              <a:ext uri="{FF2B5EF4-FFF2-40B4-BE49-F238E27FC236}">
                <a16:creationId xmlns:a16="http://schemas.microsoft.com/office/drawing/2014/main" id="{83C7E0DD-5F23-84A4-A1C1-540FA0E74A1B}"/>
              </a:ext>
            </a:extLst>
          </p:cNvPr>
          <p:cNvSpPr>
            <a:spLocks noChangeShapeType="1"/>
          </p:cNvSpPr>
          <p:nvPr/>
        </p:nvSpPr>
        <p:spPr bwMode="auto">
          <a:xfrm>
            <a:off x="5519739" y="4724400"/>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91" name="AutoShape 71">
            <a:extLst>
              <a:ext uri="{FF2B5EF4-FFF2-40B4-BE49-F238E27FC236}">
                <a16:creationId xmlns:a16="http://schemas.microsoft.com/office/drawing/2014/main" id="{89123E07-0CDE-3CAD-5301-6249611A54C1}"/>
              </a:ext>
            </a:extLst>
          </p:cNvPr>
          <p:cNvSpPr>
            <a:spLocks noChangeArrowheads="1"/>
          </p:cNvSpPr>
          <p:nvPr/>
        </p:nvSpPr>
        <p:spPr bwMode="auto">
          <a:xfrm>
            <a:off x="5807075" y="4411663"/>
            <a:ext cx="1295400" cy="647700"/>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Advice </a:t>
            </a:r>
          </a:p>
          <a:p>
            <a:pPr algn="ctr" eaLnBrk="1" hangingPunct="1"/>
            <a:r>
              <a:rPr lang="en-GB" altLang="en-US" sz="1400" b="1"/>
              <a:t>analysis</a:t>
            </a:r>
          </a:p>
        </p:txBody>
      </p:sp>
      <p:sp>
        <p:nvSpPr>
          <p:cNvPr id="5192" name="AutoShape 72">
            <a:extLst>
              <a:ext uri="{FF2B5EF4-FFF2-40B4-BE49-F238E27FC236}">
                <a16:creationId xmlns:a16="http://schemas.microsoft.com/office/drawing/2014/main" id="{1ACB76ED-21AC-AE7D-C921-CA79AF343D5D}"/>
              </a:ext>
            </a:extLst>
          </p:cNvPr>
          <p:cNvSpPr>
            <a:spLocks noChangeArrowheads="1"/>
          </p:cNvSpPr>
          <p:nvPr/>
        </p:nvSpPr>
        <p:spPr bwMode="auto">
          <a:xfrm>
            <a:off x="7391400" y="4408488"/>
            <a:ext cx="1295400" cy="647700"/>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Balance </a:t>
            </a:r>
          </a:p>
          <a:p>
            <a:pPr algn="ctr" eaLnBrk="1" hangingPunct="1"/>
            <a:r>
              <a:rPr lang="en-GB" altLang="en-US" sz="1400" b="1"/>
              <a:t>inquiry</a:t>
            </a:r>
          </a:p>
        </p:txBody>
      </p:sp>
      <p:sp>
        <p:nvSpPr>
          <p:cNvPr id="5193" name="Line 73">
            <a:extLst>
              <a:ext uri="{FF2B5EF4-FFF2-40B4-BE49-F238E27FC236}">
                <a16:creationId xmlns:a16="http://schemas.microsoft.com/office/drawing/2014/main" id="{EFD136D1-1EB5-3127-1924-793D5BB8436F}"/>
              </a:ext>
            </a:extLst>
          </p:cNvPr>
          <p:cNvSpPr>
            <a:spLocks noChangeShapeType="1"/>
          </p:cNvSpPr>
          <p:nvPr/>
        </p:nvSpPr>
        <p:spPr bwMode="auto">
          <a:xfrm>
            <a:off x="7102475" y="4724400"/>
            <a:ext cx="28733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95" name="Text Box 75">
            <a:extLst>
              <a:ext uri="{FF2B5EF4-FFF2-40B4-BE49-F238E27FC236}">
                <a16:creationId xmlns:a16="http://schemas.microsoft.com/office/drawing/2014/main" id="{DB371A93-BA3B-9E45-4A14-1A4767119509}"/>
              </a:ext>
            </a:extLst>
          </p:cNvPr>
          <p:cNvSpPr txBox="1">
            <a:spLocks noChangeArrowheads="1"/>
          </p:cNvSpPr>
          <p:nvPr/>
        </p:nvSpPr>
        <p:spPr bwMode="auto">
          <a:xfrm>
            <a:off x="8770939" y="4502150"/>
            <a:ext cx="10048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a:t>Decision</a:t>
            </a:r>
          </a:p>
        </p:txBody>
      </p:sp>
      <p:sp>
        <p:nvSpPr>
          <p:cNvPr id="5197" name="Line 77">
            <a:extLst>
              <a:ext uri="{FF2B5EF4-FFF2-40B4-BE49-F238E27FC236}">
                <a16:creationId xmlns:a16="http://schemas.microsoft.com/office/drawing/2014/main" id="{76FDC3C0-5ABB-66CD-6D0F-31EBF92D1909}"/>
              </a:ext>
            </a:extLst>
          </p:cNvPr>
          <p:cNvSpPr>
            <a:spLocks noChangeShapeType="1"/>
          </p:cNvSpPr>
          <p:nvPr/>
        </p:nvSpPr>
        <p:spPr bwMode="auto">
          <a:xfrm>
            <a:off x="8015288" y="5056189"/>
            <a:ext cx="0" cy="2873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98" name="Line 78">
            <a:extLst>
              <a:ext uri="{FF2B5EF4-FFF2-40B4-BE49-F238E27FC236}">
                <a16:creationId xmlns:a16="http://schemas.microsoft.com/office/drawing/2014/main" id="{AF35FEC4-0FDB-8239-E256-A9EA44D6F6DE}"/>
              </a:ext>
            </a:extLst>
          </p:cNvPr>
          <p:cNvSpPr>
            <a:spLocks noChangeShapeType="1"/>
          </p:cNvSpPr>
          <p:nvPr/>
        </p:nvSpPr>
        <p:spPr bwMode="auto">
          <a:xfrm flipH="1">
            <a:off x="3484564" y="5343525"/>
            <a:ext cx="45354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199" name="Text Box 79">
            <a:extLst>
              <a:ext uri="{FF2B5EF4-FFF2-40B4-BE49-F238E27FC236}">
                <a16:creationId xmlns:a16="http://schemas.microsoft.com/office/drawing/2014/main" id="{74ECEF27-E004-DCC8-F0AD-9E2A2DA327B6}"/>
              </a:ext>
            </a:extLst>
          </p:cNvPr>
          <p:cNvSpPr txBox="1">
            <a:spLocks noChangeArrowheads="1"/>
          </p:cNvSpPr>
          <p:nvPr/>
        </p:nvSpPr>
        <p:spPr bwMode="auto">
          <a:xfrm>
            <a:off x="8615364" y="5516564"/>
            <a:ext cx="1296987"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r>
              <a:rPr lang="en-GB" altLang="en-US"/>
              <a:t>Delivery and Completion</a:t>
            </a:r>
          </a:p>
        </p:txBody>
      </p:sp>
      <p:sp>
        <p:nvSpPr>
          <p:cNvPr id="5200" name="Line 80">
            <a:extLst>
              <a:ext uri="{FF2B5EF4-FFF2-40B4-BE49-F238E27FC236}">
                <a16:creationId xmlns:a16="http://schemas.microsoft.com/office/drawing/2014/main" id="{A1F84F9D-ADD4-F8DA-7580-0BD54E940F8B}"/>
              </a:ext>
            </a:extLst>
          </p:cNvPr>
          <p:cNvSpPr>
            <a:spLocks noChangeShapeType="1"/>
          </p:cNvSpPr>
          <p:nvPr/>
        </p:nvSpPr>
        <p:spPr bwMode="auto">
          <a:xfrm>
            <a:off x="3484563" y="5334001"/>
            <a:ext cx="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201" name="AutoShape 81">
            <a:extLst>
              <a:ext uri="{FF2B5EF4-FFF2-40B4-BE49-F238E27FC236}">
                <a16:creationId xmlns:a16="http://schemas.microsoft.com/office/drawing/2014/main" id="{B36017C0-BC63-DEE7-A2C3-0DCAEF151D66}"/>
              </a:ext>
            </a:extLst>
          </p:cNvPr>
          <p:cNvSpPr>
            <a:spLocks noChangeArrowheads="1"/>
          </p:cNvSpPr>
          <p:nvPr/>
        </p:nvSpPr>
        <p:spPr bwMode="auto">
          <a:xfrm>
            <a:off x="2711451" y="5470525"/>
            <a:ext cx="1152525" cy="649288"/>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Delivery </a:t>
            </a:r>
          </a:p>
          <a:p>
            <a:pPr algn="ctr" eaLnBrk="1" hangingPunct="1"/>
            <a:r>
              <a:rPr lang="en-GB" altLang="en-US" sz="1400" b="1"/>
              <a:t>channel</a:t>
            </a:r>
          </a:p>
          <a:p>
            <a:pPr algn="ctr" eaLnBrk="1" hangingPunct="1"/>
            <a:r>
              <a:rPr lang="en-GB" altLang="en-US" sz="1400" b="1"/>
              <a:t>Identification</a:t>
            </a:r>
          </a:p>
        </p:txBody>
      </p:sp>
      <p:sp>
        <p:nvSpPr>
          <p:cNvPr id="5202" name="AutoShape 82">
            <a:extLst>
              <a:ext uri="{FF2B5EF4-FFF2-40B4-BE49-F238E27FC236}">
                <a16:creationId xmlns:a16="http://schemas.microsoft.com/office/drawing/2014/main" id="{BED40C82-69DD-D8B9-420E-C3BA0DBFE45D}"/>
              </a:ext>
            </a:extLst>
          </p:cNvPr>
          <p:cNvSpPr>
            <a:spLocks noChangeArrowheads="1"/>
          </p:cNvSpPr>
          <p:nvPr/>
        </p:nvSpPr>
        <p:spPr bwMode="auto">
          <a:xfrm>
            <a:off x="4151313" y="5470525"/>
            <a:ext cx="1295400" cy="647700"/>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Transmission</a:t>
            </a:r>
          </a:p>
          <a:p>
            <a:pPr algn="ctr" eaLnBrk="1" hangingPunct="1"/>
            <a:r>
              <a:rPr lang="en-GB" altLang="en-US" sz="1400" b="1"/>
              <a:t>And </a:t>
            </a:r>
          </a:p>
          <a:p>
            <a:pPr algn="ctr" eaLnBrk="1" hangingPunct="1"/>
            <a:r>
              <a:rPr lang="en-GB" altLang="en-US" sz="1400" b="1"/>
              <a:t>Ack processing </a:t>
            </a:r>
          </a:p>
        </p:txBody>
      </p:sp>
      <p:sp>
        <p:nvSpPr>
          <p:cNvPr id="5203" name="AutoShape 83">
            <a:extLst>
              <a:ext uri="{FF2B5EF4-FFF2-40B4-BE49-F238E27FC236}">
                <a16:creationId xmlns:a16="http://schemas.microsoft.com/office/drawing/2014/main" id="{3961E5F0-B16F-AF90-A2B2-892FA161C196}"/>
              </a:ext>
            </a:extLst>
          </p:cNvPr>
          <p:cNvSpPr>
            <a:spLocks noChangeArrowheads="1"/>
          </p:cNvSpPr>
          <p:nvPr/>
        </p:nvSpPr>
        <p:spPr bwMode="auto">
          <a:xfrm>
            <a:off x="5719764" y="5473700"/>
            <a:ext cx="1089025" cy="647700"/>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Settlement </a:t>
            </a:r>
          </a:p>
          <a:p>
            <a:pPr algn="ctr" eaLnBrk="1" hangingPunct="1"/>
            <a:r>
              <a:rPr lang="en-GB" altLang="en-US" sz="1400" b="1"/>
              <a:t>Posting</a:t>
            </a:r>
          </a:p>
        </p:txBody>
      </p:sp>
      <p:sp>
        <p:nvSpPr>
          <p:cNvPr id="5204" name="Line 84">
            <a:extLst>
              <a:ext uri="{FF2B5EF4-FFF2-40B4-BE49-F238E27FC236}">
                <a16:creationId xmlns:a16="http://schemas.microsoft.com/office/drawing/2014/main" id="{284B420D-59FE-9BA0-064F-AA2B03A5EB43}"/>
              </a:ext>
            </a:extLst>
          </p:cNvPr>
          <p:cNvSpPr>
            <a:spLocks noChangeShapeType="1"/>
          </p:cNvSpPr>
          <p:nvPr/>
        </p:nvSpPr>
        <p:spPr bwMode="auto">
          <a:xfrm>
            <a:off x="3863976" y="5805488"/>
            <a:ext cx="2889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205" name="Line 85">
            <a:extLst>
              <a:ext uri="{FF2B5EF4-FFF2-40B4-BE49-F238E27FC236}">
                <a16:creationId xmlns:a16="http://schemas.microsoft.com/office/drawing/2014/main" id="{E764858C-AACC-56BE-9137-E429C4BDE755}"/>
              </a:ext>
            </a:extLst>
          </p:cNvPr>
          <p:cNvSpPr>
            <a:spLocks noChangeShapeType="1"/>
          </p:cNvSpPr>
          <p:nvPr/>
        </p:nvSpPr>
        <p:spPr bwMode="auto">
          <a:xfrm>
            <a:off x="5440364" y="5805488"/>
            <a:ext cx="2873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206" name="AutoShape 86">
            <a:extLst>
              <a:ext uri="{FF2B5EF4-FFF2-40B4-BE49-F238E27FC236}">
                <a16:creationId xmlns:a16="http://schemas.microsoft.com/office/drawing/2014/main" id="{390DF8A7-2486-AE71-33EE-C3057475A39D}"/>
              </a:ext>
            </a:extLst>
          </p:cNvPr>
          <p:cNvSpPr>
            <a:spLocks noChangeArrowheads="1"/>
          </p:cNvSpPr>
          <p:nvPr/>
        </p:nvSpPr>
        <p:spPr bwMode="auto">
          <a:xfrm>
            <a:off x="7031038" y="5478464"/>
            <a:ext cx="1223962" cy="758825"/>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Advice </a:t>
            </a:r>
          </a:p>
          <a:p>
            <a:pPr algn="ctr" eaLnBrk="1" hangingPunct="1"/>
            <a:r>
              <a:rPr lang="en-GB" altLang="en-US" sz="1400" b="1"/>
              <a:t>Generation and </a:t>
            </a:r>
          </a:p>
          <a:p>
            <a:pPr algn="ctr" eaLnBrk="1" hangingPunct="1"/>
            <a:r>
              <a:rPr lang="en-GB" altLang="en-US" sz="1400" b="1"/>
              <a:t>Routing</a:t>
            </a:r>
          </a:p>
        </p:txBody>
      </p:sp>
      <p:sp>
        <p:nvSpPr>
          <p:cNvPr id="5207" name="Line 87">
            <a:extLst>
              <a:ext uri="{FF2B5EF4-FFF2-40B4-BE49-F238E27FC236}">
                <a16:creationId xmlns:a16="http://schemas.microsoft.com/office/drawing/2014/main" id="{F47F8C92-357F-313B-DB40-578EA17EB438}"/>
              </a:ext>
            </a:extLst>
          </p:cNvPr>
          <p:cNvSpPr>
            <a:spLocks noChangeShapeType="1"/>
          </p:cNvSpPr>
          <p:nvPr/>
        </p:nvSpPr>
        <p:spPr bwMode="auto">
          <a:xfrm>
            <a:off x="6815138" y="5805488"/>
            <a:ext cx="2159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208" name="AutoShape 88">
            <a:extLst>
              <a:ext uri="{FF2B5EF4-FFF2-40B4-BE49-F238E27FC236}">
                <a16:creationId xmlns:a16="http://schemas.microsoft.com/office/drawing/2014/main" id="{9CA6D4F7-4A50-542E-EF1D-C52BAEECE1F9}"/>
              </a:ext>
            </a:extLst>
          </p:cNvPr>
          <p:cNvSpPr>
            <a:spLocks noChangeArrowheads="1"/>
          </p:cNvSpPr>
          <p:nvPr/>
        </p:nvSpPr>
        <p:spPr bwMode="auto">
          <a:xfrm>
            <a:off x="7391401" y="2968625"/>
            <a:ext cx="720725" cy="431800"/>
          </a:xfrm>
          <a:prstGeom prst="flowChartProcess">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29" tIns="45715" rIns="91429" bIns="45715"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GB" altLang="en-US" sz="1400" b="1"/>
              <a:t>FX</a:t>
            </a:r>
          </a:p>
        </p:txBody>
      </p:sp>
      <p:sp>
        <p:nvSpPr>
          <p:cNvPr id="5209" name="Line 89">
            <a:extLst>
              <a:ext uri="{FF2B5EF4-FFF2-40B4-BE49-F238E27FC236}">
                <a16:creationId xmlns:a16="http://schemas.microsoft.com/office/drawing/2014/main" id="{141D1544-11B6-E350-7BB5-EE82AAA11B00}"/>
              </a:ext>
            </a:extLst>
          </p:cNvPr>
          <p:cNvSpPr>
            <a:spLocks noChangeShapeType="1"/>
          </p:cNvSpPr>
          <p:nvPr/>
        </p:nvSpPr>
        <p:spPr bwMode="auto">
          <a:xfrm>
            <a:off x="7175500" y="2924176"/>
            <a:ext cx="21590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
        <p:nvSpPr>
          <p:cNvPr id="5210" name="Line 90">
            <a:extLst>
              <a:ext uri="{FF2B5EF4-FFF2-40B4-BE49-F238E27FC236}">
                <a16:creationId xmlns:a16="http://schemas.microsoft.com/office/drawing/2014/main" id="{C29CFE71-ECEA-4DA2-A01B-07E6B2F48E42}"/>
              </a:ext>
            </a:extLst>
          </p:cNvPr>
          <p:cNvSpPr>
            <a:spLocks noChangeShapeType="1"/>
          </p:cNvSpPr>
          <p:nvPr/>
        </p:nvSpPr>
        <p:spPr bwMode="auto">
          <a:xfrm flipV="1">
            <a:off x="7175500" y="3284538"/>
            <a:ext cx="2159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par>
                                <p:cTn id="8" presetID="3" presetClass="entr" presetSubtype="10" fill="hold" nodeType="withEffect">
                                  <p:stCondLst>
                                    <p:cond delay="0"/>
                                  </p:stCondLst>
                                  <p:childTnLst>
                                    <p:set>
                                      <p:cBhvr>
                                        <p:cTn id="9" dur="1" fill="hold">
                                          <p:stCondLst>
                                            <p:cond delay="0"/>
                                          </p:stCondLst>
                                        </p:cTn>
                                        <p:tgtEl>
                                          <p:spTgt spid="5125"/>
                                        </p:tgtEl>
                                        <p:attrNameLst>
                                          <p:attrName>style.visibility</p:attrName>
                                        </p:attrNameLst>
                                      </p:cBhvr>
                                      <p:to>
                                        <p:strVal val="visible"/>
                                      </p:to>
                                    </p:set>
                                    <p:animEffect transition="in" filter="blinds(horizontal)">
                                      <p:cBhvr>
                                        <p:cTn id="10" dur="500"/>
                                        <p:tgtEl>
                                          <p:spTgt spid="51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178"/>
                                        </p:tgtEl>
                                        <p:attrNameLst>
                                          <p:attrName>style.visibility</p:attrName>
                                        </p:attrNameLst>
                                      </p:cBhvr>
                                      <p:to>
                                        <p:strVal val="visible"/>
                                      </p:to>
                                    </p:set>
                                    <p:animEffect transition="in" filter="blinds(horizontal)">
                                      <p:cBhvr>
                                        <p:cTn id="15" dur="500"/>
                                        <p:tgtEl>
                                          <p:spTgt spid="5178"/>
                                        </p:tgtEl>
                                      </p:cBhvr>
                                    </p:animEffect>
                                  </p:childTnLst>
                                </p:cTn>
                              </p:par>
                              <p:par>
                                <p:cTn id="16" presetID="3" presetClass="entr" presetSubtype="10" fill="hold" nodeType="withEffect">
                                  <p:stCondLst>
                                    <p:cond delay="0"/>
                                  </p:stCondLst>
                                  <p:childTnLst>
                                    <p:set>
                                      <p:cBhvr>
                                        <p:cTn id="17" dur="1" fill="hold">
                                          <p:stCondLst>
                                            <p:cond delay="0"/>
                                          </p:stCondLst>
                                        </p:cTn>
                                        <p:tgtEl>
                                          <p:spTgt spid="5179"/>
                                        </p:tgtEl>
                                        <p:attrNameLst>
                                          <p:attrName>style.visibility</p:attrName>
                                        </p:attrNameLst>
                                      </p:cBhvr>
                                      <p:to>
                                        <p:strVal val="visible"/>
                                      </p:to>
                                    </p:set>
                                    <p:animEffect transition="in" filter="blinds(horizontal)">
                                      <p:cBhvr>
                                        <p:cTn id="18" dur="500"/>
                                        <p:tgtEl>
                                          <p:spTgt spid="517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5180"/>
                                        </p:tgtEl>
                                        <p:attrNameLst>
                                          <p:attrName>style.visibility</p:attrName>
                                        </p:attrNameLst>
                                      </p:cBhvr>
                                      <p:to>
                                        <p:strVal val="visible"/>
                                      </p:to>
                                    </p:set>
                                    <p:animEffect transition="in" filter="blinds(horizontal)">
                                      <p:cBhvr>
                                        <p:cTn id="23" dur="500"/>
                                        <p:tgtEl>
                                          <p:spTgt spid="5180"/>
                                        </p:tgtEl>
                                      </p:cBhvr>
                                    </p:animEffect>
                                  </p:childTnLst>
                                </p:cTn>
                              </p:par>
                              <p:par>
                                <p:cTn id="24" presetID="3" presetClass="entr" presetSubtype="10" fill="hold" nodeType="withEffect">
                                  <p:stCondLst>
                                    <p:cond delay="0"/>
                                  </p:stCondLst>
                                  <p:childTnLst>
                                    <p:set>
                                      <p:cBhvr>
                                        <p:cTn id="25" dur="1" fill="hold">
                                          <p:stCondLst>
                                            <p:cond delay="0"/>
                                          </p:stCondLst>
                                        </p:cTn>
                                        <p:tgtEl>
                                          <p:spTgt spid="5182"/>
                                        </p:tgtEl>
                                        <p:attrNameLst>
                                          <p:attrName>style.visibility</p:attrName>
                                        </p:attrNameLst>
                                      </p:cBhvr>
                                      <p:to>
                                        <p:strVal val="visible"/>
                                      </p:to>
                                    </p:set>
                                    <p:animEffect transition="in" filter="blinds(horizontal)">
                                      <p:cBhvr>
                                        <p:cTn id="26" dur="500"/>
                                        <p:tgtEl>
                                          <p:spTgt spid="518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183"/>
                                        </p:tgtEl>
                                        <p:attrNameLst>
                                          <p:attrName>style.visibility</p:attrName>
                                        </p:attrNameLst>
                                      </p:cBhvr>
                                      <p:to>
                                        <p:strVal val="visible"/>
                                      </p:to>
                                    </p:set>
                                    <p:animEffect transition="in" filter="blinds(horizontal)">
                                      <p:cBhvr>
                                        <p:cTn id="31" dur="500"/>
                                        <p:tgtEl>
                                          <p:spTgt spid="5183"/>
                                        </p:tgtEl>
                                      </p:cBhvr>
                                    </p:animEffect>
                                  </p:childTnLst>
                                </p:cTn>
                              </p:par>
                              <p:par>
                                <p:cTn id="32" presetID="3" presetClass="entr" presetSubtype="10" fill="hold" nodeType="withEffect">
                                  <p:stCondLst>
                                    <p:cond delay="0"/>
                                  </p:stCondLst>
                                  <p:childTnLst>
                                    <p:set>
                                      <p:cBhvr>
                                        <p:cTn id="33" dur="1" fill="hold">
                                          <p:stCondLst>
                                            <p:cond delay="0"/>
                                          </p:stCondLst>
                                        </p:cTn>
                                        <p:tgtEl>
                                          <p:spTgt spid="5195"/>
                                        </p:tgtEl>
                                        <p:attrNameLst>
                                          <p:attrName>style.visibility</p:attrName>
                                        </p:attrNameLst>
                                      </p:cBhvr>
                                      <p:to>
                                        <p:strVal val="visible"/>
                                      </p:to>
                                    </p:set>
                                    <p:animEffect transition="in" filter="blinds(horizontal)">
                                      <p:cBhvr>
                                        <p:cTn id="34" dur="500"/>
                                        <p:tgtEl>
                                          <p:spTgt spid="5195"/>
                                        </p:tgtEl>
                                      </p:cBhvr>
                                    </p:animEffect>
                                  </p:childTnLst>
                                </p:cTn>
                              </p:par>
                              <p:par>
                                <p:cTn id="35" presetID="3" presetClass="entr" presetSubtype="10" fill="hold" nodeType="withEffect">
                                  <p:stCondLst>
                                    <p:cond delay="0"/>
                                  </p:stCondLst>
                                  <p:childTnLst>
                                    <p:set>
                                      <p:cBhvr>
                                        <p:cTn id="36" dur="1" fill="hold">
                                          <p:stCondLst>
                                            <p:cond delay="0"/>
                                          </p:stCondLst>
                                        </p:cTn>
                                        <p:tgtEl>
                                          <p:spTgt spid="5199"/>
                                        </p:tgtEl>
                                        <p:attrNameLst>
                                          <p:attrName>style.visibility</p:attrName>
                                        </p:attrNameLst>
                                      </p:cBhvr>
                                      <p:to>
                                        <p:strVal val="visible"/>
                                      </p:to>
                                    </p:set>
                                    <p:animEffect transition="in" filter="blinds(horizontal)">
                                      <p:cBhvr>
                                        <p:cTn id="37" dur="500"/>
                                        <p:tgtEl>
                                          <p:spTgt spid="51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131"/>
                                        </p:tgtEl>
                                        <p:attrNameLst>
                                          <p:attrName>style.visibility</p:attrName>
                                        </p:attrNameLst>
                                      </p:cBhvr>
                                      <p:to>
                                        <p:strVal val="visible"/>
                                      </p:to>
                                    </p:set>
                                    <p:animEffect transition="in" filter="blinds(horizontal)">
                                      <p:cBhvr>
                                        <p:cTn id="42" dur="500"/>
                                        <p:tgtEl>
                                          <p:spTgt spid="5131"/>
                                        </p:tgtEl>
                                      </p:cBhvr>
                                    </p:animEffect>
                                  </p:childTnLst>
                                </p:cTn>
                              </p:par>
                              <p:par>
                                <p:cTn id="43" presetID="3" presetClass="entr" presetSubtype="10" fill="hold" nodeType="withEffect">
                                  <p:stCondLst>
                                    <p:cond delay="0"/>
                                  </p:stCondLst>
                                  <p:childTnLst>
                                    <p:set>
                                      <p:cBhvr>
                                        <p:cTn id="44" dur="1" fill="hold">
                                          <p:stCondLst>
                                            <p:cond delay="0"/>
                                          </p:stCondLst>
                                        </p:cTn>
                                        <p:tgtEl>
                                          <p:spTgt spid="5170"/>
                                        </p:tgtEl>
                                        <p:attrNameLst>
                                          <p:attrName>style.visibility</p:attrName>
                                        </p:attrNameLst>
                                      </p:cBhvr>
                                      <p:to>
                                        <p:strVal val="visible"/>
                                      </p:to>
                                    </p:set>
                                    <p:animEffect transition="in" filter="blinds(horizontal)">
                                      <p:cBhvr>
                                        <p:cTn id="45" dur="500"/>
                                        <p:tgtEl>
                                          <p:spTgt spid="5170"/>
                                        </p:tgtEl>
                                      </p:cBhvr>
                                    </p:animEffect>
                                  </p:childTnLst>
                                </p:cTn>
                              </p:par>
                              <p:par>
                                <p:cTn id="46" presetID="3" presetClass="entr" presetSubtype="10" fill="hold" nodeType="withEffect">
                                  <p:stCondLst>
                                    <p:cond delay="0"/>
                                  </p:stCondLst>
                                  <p:childTnLst>
                                    <p:set>
                                      <p:cBhvr>
                                        <p:cTn id="47" dur="1" fill="hold">
                                          <p:stCondLst>
                                            <p:cond delay="0"/>
                                          </p:stCondLst>
                                        </p:cTn>
                                        <p:tgtEl>
                                          <p:spTgt spid="5134"/>
                                        </p:tgtEl>
                                        <p:attrNameLst>
                                          <p:attrName>style.visibility</p:attrName>
                                        </p:attrNameLst>
                                      </p:cBhvr>
                                      <p:to>
                                        <p:strVal val="visible"/>
                                      </p:to>
                                    </p:set>
                                    <p:animEffect transition="in" filter="blinds(horizontal)">
                                      <p:cBhvr>
                                        <p:cTn id="48" dur="500"/>
                                        <p:tgtEl>
                                          <p:spTgt spid="5134"/>
                                        </p:tgtEl>
                                      </p:cBhvr>
                                    </p:animEffect>
                                  </p:childTnLst>
                                </p:cTn>
                              </p:par>
                              <p:par>
                                <p:cTn id="49" presetID="3" presetClass="entr" presetSubtype="10" fill="hold" nodeType="withEffect">
                                  <p:stCondLst>
                                    <p:cond delay="0"/>
                                  </p:stCondLst>
                                  <p:childTnLst>
                                    <p:set>
                                      <p:cBhvr>
                                        <p:cTn id="50" dur="1" fill="hold">
                                          <p:stCondLst>
                                            <p:cond delay="0"/>
                                          </p:stCondLst>
                                        </p:cTn>
                                        <p:tgtEl>
                                          <p:spTgt spid="5136"/>
                                        </p:tgtEl>
                                        <p:attrNameLst>
                                          <p:attrName>style.visibility</p:attrName>
                                        </p:attrNameLst>
                                      </p:cBhvr>
                                      <p:to>
                                        <p:strVal val="visible"/>
                                      </p:to>
                                    </p:set>
                                    <p:animEffect transition="in" filter="blinds(horizontal)">
                                      <p:cBhvr>
                                        <p:cTn id="51" dur="500"/>
                                        <p:tgtEl>
                                          <p:spTgt spid="5136"/>
                                        </p:tgtEl>
                                      </p:cBhvr>
                                    </p:animEffect>
                                  </p:childTnLst>
                                </p:cTn>
                              </p:par>
                              <p:par>
                                <p:cTn id="52" presetID="3" presetClass="entr" presetSubtype="10" fill="hold" nodeType="withEffect">
                                  <p:stCondLst>
                                    <p:cond delay="0"/>
                                  </p:stCondLst>
                                  <p:childTnLst>
                                    <p:set>
                                      <p:cBhvr>
                                        <p:cTn id="53" dur="1" fill="hold">
                                          <p:stCondLst>
                                            <p:cond delay="0"/>
                                          </p:stCondLst>
                                        </p:cTn>
                                        <p:tgtEl>
                                          <p:spTgt spid="5135"/>
                                        </p:tgtEl>
                                        <p:attrNameLst>
                                          <p:attrName>style.visibility</p:attrName>
                                        </p:attrNameLst>
                                      </p:cBhvr>
                                      <p:to>
                                        <p:strVal val="visible"/>
                                      </p:to>
                                    </p:set>
                                    <p:animEffect transition="in" filter="blinds(horizontal)">
                                      <p:cBhvr>
                                        <p:cTn id="54" dur="500"/>
                                        <p:tgtEl>
                                          <p:spTgt spid="513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5148"/>
                                        </p:tgtEl>
                                        <p:attrNameLst>
                                          <p:attrName>style.visibility</p:attrName>
                                        </p:attrNameLst>
                                      </p:cBhvr>
                                      <p:to>
                                        <p:strVal val="visible"/>
                                      </p:to>
                                    </p:set>
                                    <p:animEffect transition="in" filter="blinds(horizontal)">
                                      <p:cBhvr>
                                        <p:cTn id="59" dur="500"/>
                                        <p:tgtEl>
                                          <p:spTgt spid="5148"/>
                                        </p:tgtEl>
                                      </p:cBhvr>
                                    </p:animEffect>
                                  </p:childTnLst>
                                </p:cTn>
                              </p:par>
                              <p:par>
                                <p:cTn id="60" presetID="3" presetClass="entr" presetSubtype="10" fill="hold" nodeType="withEffect">
                                  <p:stCondLst>
                                    <p:cond delay="0"/>
                                  </p:stCondLst>
                                  <p:childTnLst>
                                    <p:set>
                                      <p:cBhvr>
                                        <p:cTn id="61" dur="1" fill="hold">
                                          <p:stCondLst>
                                            <p:cond delay="0"/>
                                          </p:stCondLst>
                                        </p:cTn>
                                        <p:tgtEl>
                                          <p:spTgt spid="5138"/>
                                        </p:tgtEl>
                                        <p:attrNameLst>
                                          <p:attrName>style.visibility</p:attrName>
                                        </p:attrNameLst>
                                      </p:cBhvr>
                                      <p:to>
                                        <p:strVal val="visible"/>
                                      </p:to>
                                    </p:set>
                                    <p:animEffect transition="in" filter="blinds(horizontal)">
                                      <p:cBhvr>
                                        <p:cTn id="62" dur="500"/>
                                        <p:tgtEl>
                                          <p:spTgt spid="5138"/>
                                        </p:tgtEl>
                                      </p:cBhvr>
                                    </p:animEffect>
                                  </p:childTnLst>
                                </p:cTn>
                              </p:par>
                              <p:par>
                                <p:cTn id="63" presetID="3" presetClass="entr" presetSubtype="10" fill="hold" nodeType="withEffect">
                                  <p:stCondLst>
                                    <p:cond delay="0"/>
                                  </p:stCondLst>
                                  <p:childTnLst>
                                    <p:set>
                                      <p:cBhvr>
                                        <p:cTn id="64" dur="1" fill="hold">
                                          <p:stCondLst>
                                            <p:cond delay="0"/>
                                          </p:stCondLst>
                                        </p:cTn>
                                        <p:tgtEl>
                                          <p:spTgt spid="5142"/>
                                        </p:tgtEl>
                                        <p:attrNameLst>
                                          <p:attrName>style.visibility</p:attrName>
                                        </p:attrNameLst>
                                      </p:cBhvr>
                                      <p:to>
                                        <p:strVal val="visible"/>
                                      </p:to>
                                    </p:set>
                                    <p:animEffect transition="in" filter="blinds(horizontal)">
                                      <p:cBhvr>
                                        <p:cTn id="65" dur="500"/>
                                        <p:tgtEl>
                                          <p:spTgt spid="5142"/>
                                        </p:tgtEl>
                                      </p:cBhvr>
                                    </p:animEffect>
                                  </p:childTnLst>
                                </p:cTn>
                              </p:par>
                              <p:par>
                                <p:cTn id="66" presetID="3" presetClass="entr" presetSubtype="10" fill="hold" nodeType="withEffect">
                                  <p:stCondLst>
                                    <p:cond delay="0"/>
                                  </p:stCondLst>
                                  <p:childTnLst>
                                    <p:set>
                                      <p:cBhvr>
                                        <p:cTn id="67" dur="1" fill="hold">
                                          <p:stCondLst>
                                            <p:cond delay="0"/>
                                          </p:stCondLst>
                                        </p:cTn>
                                        <p:tgtEl>
                                          <p:spTgt spid="5173"/>
                                        </p:tgtEl>
                                        <p:attrNameLst>
                                          <p:attrName>style.visibility</p:attrName>
                                        </p:attrNameLst>
                                      </p:cBhvr>
                                      <p:to>
                                        <p:strVal val="visible"/>
                                      </p:to>
                                    </p:set>
                                    <p:animEffect transition="in" filter="blinds(horizontal)">
                                      <p:cBhvr>
                                        <p:cTn id="68" dur="500"/>
                                        <p:tgtEl>
                                          <p:spTgt spid="5173"/>
                                        </p:tgtEl>
                                      </p:cBhvr>
                                    </p:animEffect>
                                  </p:childTnLst>
                                </p:cTn>
                              </p:par>
                              <p:par>
                                <p:cTn id="69" presetID="3" presetClass="entr" presetSubtype="10" fill="hold" nodeType="withEffect">
                                  <p:stCondLst>
                                    <p:cond delay="0"/>
                                  </p:stCondLst>
                                  <p:childTnLst>
                                    <p:set>
                                      <p:cBhvr>
                                        <p:cTn id="70" dur="1" fill="hold">
                                          <p:stCondLst>
                                            <p:cond delay="0"/>
                                          </p:stCondLst>
                                        </p:cTn>
                                        <p:tgtEl>
                                          <p:spTgt spid="5144"/>
                                        </p:tgtEl>
                                        <p:attrNameLst>
                                          <p:attrName>style.visibility</p:attrName>
                                        </p:attrNameLst>
                                      </p:cBhvr>
                                      <p:to>
                                        <p:strVal val="visible"/>
                                      </p:to>
                                    </p:set>
                                    <p:animEffect transition="in" filter="blinds(horizontal)">
                                      <p:cBhvr>
                                        <p:cTn id="71" dur="500"/>
                                        <p:tgtEl>
                                          <p:spTgt spid="5144"/>
                                        </p:tgtEl>
                                      </p:cBhvr>
                                    </p:animEffect>
                                  </p:childTnLst>
                                </p:cTn>
                              </p:par>
                              <p:par>
                                <p:cTn id="72" presetID="3" presetClass="entr" presetSubtype="10" fill="hold" nodeType="withEffect">
                                  <p:stCondLst>
                                    <p:cond delay="0"/>
                                  </p:stCondLst>
                                  <p:childTnLst>
                                    <p:set>
                                      <p:cBhvr>
                                        <p:cTn id="73" dur="1" fill="hold">
                                          <p:stCondLst>
                                            <p:cond delay="0"/>
                                          </p:stCondLst>
                                        </p:cTn>
                                        <p:tgtEl>
                                          <p:spTgt spid="5176"/>
                                        </p:tgtEl>
                                        <p:attrNameLst>
                                          <p:attrName>style.visibility</p:attrName>
                                        </p:attrNameLst>
                                      </p:cBhvr>
                                      <p:to>
                                        <p:strVal val="visible"/>
                                      </p:to>
                                    </p:set>
                                    <p:animEffect transition="in" filter="blinds(horizontal)">
                                      <p:cBhvr>
                                        <p:cTn id="74" dur="500"/>
                                        <p:tgtEl>
                                          <p:spTgt spid="5176"/>
                                        </p:tgtEl>
                                      </p:cBhvr>
                                    </p:animEffect>
                                  </p:childTnLst>
                                </p:cTn>
                              </p:par>
                              <p:par>
                                <p:cTn id="75" presetID="3" presetClass="entr" presetSubtype="10" fill="hold" nodeType="withEffect">
                                  <p:stCondLst>
                                    <p:cond delay="0"/>
                                  </p:stCondLst>
                                  <p:childTnLst>
                                    <p:set>
                                      <p:cBhvr>
                                        <p:cTn id="76" dur="1" fill="hold">
                                          <p:stCondLst>
                                            <p:cond delay="0"/>
                                          </p:stCondLst>
                                        </p:cTn>
                                        <p:tgtEl>
                                          <p:spTgt spid="5175"/>
                                        </p:tgtEl>
                                        <p:attrNameLst>
                                          <p:attrName>style.visibility</p:attrName>
                                        </p:attrNameLst>
                                      </p:cBhvr>
                                      <p:to>
                                        <p:strVal val="visible"/>
                                      </p:to>
                                    </p:set>
                                    <p:animEffect transition="in" filter="blinds(horizontal)">
                                      <p:cBhvr>
                                        <p:cTn id="77" dur="500"/>
                                        <p:tgtEl>
                                          <p:spTgt spid="5175"/>
                                        </p:tgtEl>
                                      </p:cBhvr>
                                    </p:animEffect>
                                  </p:childTnLst>
                                </p:cTn>
                              </p:par>
                              <p:par>
                                <p:cTn id="78" presetID="3" presetClass="entr" presetSubtype="10" fill="hold" nodeType="withEffect">
                                  <p:stCondLst>
                                    <p:cond delay="0"/>
                                  </p:stCondLst>
                                  <p:childTnLst>
                                    <p:set>
                                      <p:cBhvr>
                                        <p:cTn id="79" dur="1" fill="hold">
                                          <p:stCondLst>
                                            <p:cond delay="0"/>
                                          </p:stCondLst>
                                        </p:cTn>
                                        <p:tgtEl>
                                          <p:spTgt spid="5177"/>
                                        </p:tgtEl>
                                        <p:attrNameLst>
                                          <p:attrName>style.visibility</p:attrName>
                                        </p:attrNameLst>
                                      </p:cBhvr>
                                      <p:to>
                                        <p:strVal val="visible"/>
                                      </p:to>
                                    </p:set>
                                    <p:animEffect transition="in" filter="blinds(horizontal)">
                                      <p:cBhvr>
                                        <p:cTn id="80" dur="500"/>
                                        <p:tgtEl>
                                          <p:spTgt spid="517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nodeType="clickEffect">
                                  <p:stCondLst>
                                    <p:cond delay="0"/>
                                  </p:stCondLst>
                                  <p:childTnLst>
                                    <p:set>
                                      <p:cBhvr>
                                        <p:cTn id="84" dur="1" fill="hold">
                                          <p:stCondLst>
                                            <p:cond delay="0"/>
                                          </p:stCondLst>
                                        </p:cTn>
                                        <p:tgtEl>
                                          <p:spTgt spid="5208"/>
                                        </p:tgtEl>
                                        <p:attrNameLst>
                                          <p:attrName>style.visibility</p:attrName>
                                        </p:attrNameLst>
                                      </p:cBhvr>
                                      <p:to>
                                        <p:strVal val="visible"/>
                                      </p:to>
                                    </p:set>
                                    <p:animEffect transition="in" filter="blinds(horizontal)">
                                      <p:cBhvr>
                                        <p:cTn id="85" dur="500"/>
                                        <p:tgtEl>
                                          <p:spTgt spid="5208"/>
                                        </p:tgtEl>
                                      </p:cBhvr>
                                    </p:animEffect>
                                  </p:childTnLst>
                                </p:cTn>
                              </p:par>
                              <p:par>
                                <p:cTn id="86" presetID="3" presetClass="entr" presetSubtype="10" fill="hold" nodeType="withEffect">
                                  <p:stCondLst>
                                    <p:cond delay="0"/>
                                  </p:stCondLst>
                                  <p:childTnLst>
                                    <p:set>
                                      <p:cBhvr>
                                        <p:cTn id="87" dur="1" fill="hold">
                                          <p:stCondLst>
                                            <p:cond delay="0"/>
                                          </p:stCondLst>
                                        </p:cTn>
                                        <p:tgtEl>
                                          <p:spTgt spid="5210"/>
                                        </p:tgtEl>
                                        <p:attrNameLst>
                                          <p:attrName>style.visibility</p:attrName>
                                        </p:attrNameLst>
                                      </p:cBhvr>
                                      <p:to>
                                        <p:strVal val="visible"/>
                                      </p:to>
                                    </p:set>
                                    <p:animEffect transition="in" filter="blinds(horizontal)">
                                      <p:cBhvr>
                                        <p:cTn id="88" dur="500"/>
                                        <p:tgtEl>
                                          <p:spTgt spid="5210"/>
                                        </p:tgtEl>
                                      </p:cBhvr>
                                    </p:animEffect>
                                  </p:childTnLst>
                                </p:cTn>
                              </p:par>
                              <p:par>
                                <p:cTn id="89" presetID="3" presetClass="entr" presetSubtype="10" fill="hold" nodeType="withEffect">
                                  <p:stCondLst>
                                    <p:cond delay="0"/>
                                  </p:stCondLst>
                                  <p:childTnLst>
                                    <p:set>
                                      <p:cBhvr>
                                        <p:cTn id="90" dur="1" fill="hold">
                                          <p:stCondLst>
                                            <p:cond delay="0"/>
                                          </p:stCondLst>
                                        </p:cTn>
                                        <p:tgtEl>
                                          <p:spTgt spid="5209"/>
                                        </p:tgtEl>
                                        <p:attrNameLst>
                                          <p:attrName>style.visibility</p:attrName>
                                        </p:attrNameLst>
                                      </p:cBhvr>
                                      <p:to>
                                        <p:strVal val="visible"/>
                                      </p:to>
                                    </p:set>
                                    <p:animEffect transition="in" filter="blinds(horizontal)">
                                      <p:cBhvr>
                                        <p:cTn id="91" dur="500"/>
                                        <p:tgtEl>
                                          <p:spTgt spid="5209"/>
                                        </p:tgtEl>
                                      </p:cBhvr>
                                    </p:animEffect>
                                  </p:childTnLst>
                                </p:cTn>
                              </p:par>
                              <p:par>
                                <p:cTn id="92" presetID="3" presetClass="entr" presetSubtype="10" fill="hold" nodeType="withEffect">
                                  <p:stCondLst>
                                    <p:cond delay="0"/>
                                  </p:stCondLst>
                                  <p:childTnLst>
                                    <p:set>
                                      <p:cBhvr>
                                        <p:cTn id="93" dur="1" fill="hold">
                                          <p:stCondLst>
                                            <p:cond delay="0"/>
                                          </p:stCondLst>
                                        </p:cTn>
                                        <p:tgtEl>
                                          <p:spTgt spid="5174"/>
                                        </p:tgtEl>
                                        <p:attrNameLst>
                                          <p:attrName>style.visibility</p:attrName>
                                        </p:attrNameLst>
                                      </p:cBhvr>
                                      <p:to>
                                        <p:strVal val="visible"/>
                                      </p:to>
                                    </p:set>
                                    <p:animEffect transition="in" filter="blinds(horizontal)">
                                      <p:cBhvr>
                                        <p:cTn id="94" dur="500"/>
                                        <p:tgtEl>
                                          <p:spTgt spid="5174"/>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10" fill="hold" nodeType="clickEffect">
                                  <p:stCondLst>
                                    <p:cond delay="0"/>
                                  </p:stCondLst>
                                  <p:childTnLst>
                                    <p:set>
                                      <p:cBhvr>
                                        <p:cTn id="98" dur="1" fill="hold">
                                          <p:stCondLst>
                                            <p:cond delay="0"/>
                                          </p:stCondLst>
                                        </p:cTn>
                                        <p:tgtEl>
                                          <p:spTgt spid="5141"/>
                                        </p:tgtEl>
                                        <p:attrNameLst>
                                          <p:attrName>style.visibility</p:attrName>
                                        </p:attrNameLst>
                                      </p:cBhvr>
                                      <p:to>
                                        <p:strVal val="visible"/>
                                      </p:to>
                                    </p:set>
                                    <p:animEffect transition="in" filter="blinds(horizontal)">
                                      <p:cBhvr>
                                        <p:cTn id="99" dur="500"/>
                                        <p:tgtEl>
                                          <p:spTgt spid="5141"/>
                                        </p:tgtEl>
                                      </p:cBhvr>
                                    </p:animEffect>
                                  </p:childTnLst>
                                </p:cTn>
                              </p:par>
                              <p:par>
                                <p:cTn id="100" presetID="3" presetClass="entr" presetSubtype="10" fill="hold" nodeType="withEffect">
                                  <p:stCondLst>
                                    <p:cond delay="0"/>
                                  </p:stCondLst>
                                  <p:childTnLst>
                                    <p:set>
                                      <p:cBhvr>
                                        <p:cTn id="101" dur="1" fill="hold">
                                          <p:stCondLst>
                                            <p:cond delay="0"/>
                                          </p:stCondLst>
                                        </p:cTn>
                                        <p:tgtEl>
                                          <p:spTgt spid="5185"/>
                                        </p:tgtEl>
                                        <p:attrNameLst>
                                          <p:attrName>style.visibility</p:attrName>
                                        </p:attrNameLst>
                                      </p:cBhvr>
                                      <p:to>
                                        <p:strVal val="visible"/>
                                      </p:to>
                                    </p:set>
                                    <p:animEffect transition="in" filter="blinds(horizontal)">
                                      <p:cBhvr>
                                        <p:cTn id="102" dur="500"/>
                                        <p:tgtEl>
                                          <p:spTgt spid="5185"/>
                                        </p:tgtEl>
                                      </p:cBhvr>
                                    </p:animEffect>
                                  </p:childTnLst>
                                </p:cTn>
                              </p:par>
                              <p:par>
                                <p:cTn id="103" presetID="3" presetClass="entr" presetSubtype="10" fill="hold" nodeType="withEffect">
                                  <p:stCondLst>
                                    <p:cond delay="0"/>
                                  </p:stCondLst>
                                  <p:childTnLst>
                                    <p:set>
                                      <p:cBhvr>
                                        <p:cTn id="104" dur="1" fill="hold">
                                          <p:stCondLst>
                                            <p:cond delay="0"/>
                                          </p:stCondLst>
                                        </p:cTn>
                                        <p:tgtEl>
                                          <p:spTgt spid="5155"/>
                                        </p:tgtEl>
                                        <p:attrNameLst>
                                          <p:attrName>style.visibility</p:attrName>
                                        </p:attrNameLst>
                                      </p:cBhvr>
                                      <p:to>
                                        <p:strVal val="visible"/>
                                      </p:to>
                                    </p:set>
                                    <p:animEffect transition="in" filter="blinds(horizontal)">
                                      <p:cBhvr>
                                        <p:cTn id="105" dur="500"/>
                                        <p:tgtEl>
                                          <p:spTgt spid="5155"/>
                                        </p:tgtEl>
                                      </p:cBhvr>
                                    </p:animEffect>
                                  </p:childTnLst>
                                </p:cTn>
                              </p:par>
                              <p:par>
                                <p:cTn id="106" presetID="3" presetClass="entr" presetSubtype="10" fill="hold" nodeType="withEffect">
                                  <p:stCondLst>
                                    <p:cond delay="0"/>
                                  </p:stCondLst>
                                  <p:childTnLst>
                                    <p:set>
                                      <p:cBhvr>
                                        <p:cTn id="107" dur="1" fill="hold">
                                          <p:stCondLst>
                                            <p:cond delay="0"/>
                                          </p:stCondLst>
                                        </p:cTn>
                                        <p:tgtEl>
                                          <p:spTgt spid="5187"/>
                                        </p:tgtEl>
                                        <p:attrNameLst>
                                          <p:attrName>style.visibility</p:attrName>
                                        </p:attrNameLst>
                                      </p:cBhvr>
                                      <p:to>
                                        <p:strVal val="visible"/>
                                      </p:to>
                                    </p:set>
                                    <p:animEffect transition="in" filter="blinds(horizontal)">
                                      <p:cBhvr>
                                        <p:cTn id="108" dur="500"/>
                                        <p:tgtEl>
                                          <p:spTgt spid="5187"/>
                                        </p:tgtEl>
                                      </p:cBhvr>
                                    </p:animEffect>
                                  </p:childTnLst>
                                </p:cTn>
                              </p:par>
                              <p:par>
                                <p:cTn id="109" presetID="3" presetClass="entr" presetSubtype="10" fill="hold" nodeType="withEffect">
                                  <p:stCondLst>
                                    <p:cond delay="0"/>
                                  </p:stCondLst>
                                  <p:childTnLst>
                                    <p:set>
                                      <p:cBhvr>
                                        <p:cTn id="110" dur="1" fill="hold">
                                          <p:stCondLst>
                                            <p:cond delay="0"/>
                                          </p:stCondLst>
                                        </p:cTn>
                                        <p:tgtEl>
                                          <p:spTgt spid="5188"/>
                                        </p:tgtEl>
                                        <p:attrNameLst>
                                          <p:attrName>style.visibility</p:attrName>
                                        </p:attrNameLst>
                                      </p:cBhvr>
                                      <p:to>
                                        <p:strVal val="visible"/>
                                      </p:to>
                                    </p:set>
                                    <p:animEffect transition="in" filter="blinds(horizontal)">
                                      <p:cBhvr>
                                        <p:cTn id="111" dur="500"/>
                                        <p:tgtEl>
                                          <p:spTgt spid="5188"/>
                                        </p:tgtEl>
                                      </p:cBhvr>
                                    </p:animEffect>
                                  </p:childTnLst>
                                </p:cTn>
                              </p:par>
                              <p:par>
                                <p:cTn id="112" presetID="3" presetClass="entr" presetSubtype="10" fill="hold" nodeType="withEffect">
                                  <p:stCondLst>
                                    <p:cond delay="0"/>
                                  </p:stCondLst>
                                  <p:childTnLst>
                                    <p:set>
                                      <p:cBhvr>
                                        <p:cTn id="113" dur="1" fill="hold">
                                          <p:stCondLst>
                                            <p:cond delay="0"/>
                                          </p:stCondLst>
                                        </p:cTn>
                                        <p:tgtEl>
                                          <p:spTgt spid="5189"/>
                                        </p:tgtEl>
                                        <p:attrNameLst>
                                          <p:attrName>style.visibility</p:attrName>
                                        </p:attrNameLst>
                                      </p:cBhvr>
                                      <p:to>
                                        <p:strVal val="visible"/>
                                      </p:to>
                                    </p:set>
                                    <p:animEffect transition="in" filter="blinds(horizontal)">
                                      <p:cBhvr>
                                        <p:cTn id="114" dur="500"/>
                                        <p:tgtEl>
                                          <p:spTgt spid="5189"/>
                                        </p:tgtEl>
                                      </p:cBhvr>
                                    </p:animEffect>
                                  </p:childTnLst>
                                </p:cTn>
                              </p:par>
                              <p:par>
                                <p:cTn id="115" presetID="3" presetClass="entr" presetSubtype="10" fill="hold" nodeType="withEffect">
                                  <p:stCondLst>
                                    <p:cond delay="0"/>
                                  </p:stCondLst>
                                  <p:childTnLst>
                                    <p:set>
                                      <p:cBhvr>
                                        <p:cTn id="116" dur="1" fill="hold">
                                          <p:stCondLst>
                                            <p:cond delay="0"/>
                                          </p:stCondLst>
                                        </p:cTn>
                                        <p:tgtEl>
                                          <p:spTgt spid="5191"/>
                                        </p:tgtEl>
                                        <p:attrNameLst>
                                          <p:attrName>style.visibility</p:attrName>
                                        </p:attrNameLst>
                                      </p:cBhvr>
                                      <p:to>
                                        <p:strVal val="visible"/>
                                      </p:to>
                                    </p:set>
                                    <p:animEffect transition="in" filter="blinds(horizontal)">
                                      <p:cBhvr>
                                        <p:cTn id="117" dur="500"/>
                                        <p:tgtEl>
                                          <p:spTgt spid="5191"/>
                                        </p:tgtEl>
                                      </p:cBhvr>
                                    </p:animEffect>
                                  </p:childTnLst>
                                </p:cTn>
                              </p:par>
                              <p:par>
                                <p:cTn id="118" presetID="3" presetClass="entr" presetSubtype="10" fill="hold" nodeType="withEffect">
                                  <p:stCondLst>
                                    <p:cond delay="0"/>
                                  </p:stCondLst>
                                  <p:childTnLst>
                                    <p:set>
                                      <p:cBhvr>
                                        <p:cTn id="119" dur="1" fill="hold">
                                          <p:stCondLst>
                                            <p:cond delay="0"/>
                                          </p:stCondLst>
                                        </p:cTn>
                                        <p:tgtEl>
                                          <p:spTgt spid="5193"/>
                                        </p:tgtEl>
                                        <p:attrNameLst>
                                          <p:attrName>style.visibility</p:attrName>
                                        </p:attrNameLst>
                                      </p:cBhvr>
                                      <p:to>
                                        <p:strVal val="visible"/>
                                      </p:to>
                                    </p:set>
                                    <p:animEffect transition="in" filter="blinds(horizontal)">
                                      <p:cBhvr>
                                        <p:cTn id="120" dur="500"/>
                                        <p:tgtEl>
                                          <p:spTgt spid="5193"/>
                                        </p:tgtEl>
                                      </p:cBhvr>
                                    </p:animEffect>
                                  </p:childTnLst>
                                </p:cTn>
                              </p:par>
                              <p:par>
                                <p:cTn id="121" presetID="3" presetClass="entr" presetSubtype="10" fill="hold" nodeType="withEffect">
                                  <p:stCondLst>
                                    <p:cond delay="0"/>
                                  </p:stCondLst>
                                  <p:childTnLst>
                                    <p:set>
                                      <p:cBhvr>
                                        <p:cTn id="122" dur="1" fill="hold">
                                          <p:stCondLst>
                                            <p:cond delay="0"/>
                                          </p:stCondLst>
                                        </p:cTn>
                                        <p:tgtEl>
                                          <p:spTgt spid="5186"/>
                                        </p:tgtEl>
                                        <p:attrNameLst>
                                          <p:attrName>style.visibility</p:attrName>
                                        </p:attrNameLst>
                                      </p:cBhvr>
                                      <p:to>
                                        <p:strVal val="visible"/>
                                      </p:to>
                                    </p:set>
                                    <p:animEffect transition="in" filter="blinds(horizontal)">
                                      <p:cBhvr>
                                        <p:cTn id="123" dur="500"/>
                                        <p:tgtEl>
                                          <p:spTgt spid="5186"/>
                                        </p:tgtEl>
                                      </p:cBhvr>
                                    </p:animEffect>
                                  </p:childTnLst>
                                </p:cTn>
                              </p:par>
                              <p:par>
                                <p:cTn id="124" presetID="3" presetClass="entr" presetSubtype="10" fill="hold" nodeType="withEffect">
                                  <p:stCondLst>
                                    <p:cond delay="0"/>
                                  </p:stCondLst>
                                  <p:childTnLst>
                                    <p:set>
                                      <p:cBhvr>
                                        <p:cTn id="125" dur="1" fill="hold">
                                          <p:stCondLst>
                                            <p:cond delay="0"/>
                                          </p:stCondLst>
                                        </p:cTn>
                                        <p:tgtEl>
                                          <p:spTgt spid="5192"/>
                                        </p:tgtEl>
                                        <p:attrNameLst>
                                          <p:attrName>style.visibility</p:attrName>
                                        </p:attrNameLst>
                                      </p:cBhvr>
                                      <p:to>
                                        <p:strVal val="visible"/>
                                      </p:to>
                                    </p:set>
                                    <p:animEffect transition="in" filter="blinds(horizontal)">
                                      <p:cBhvr>
                                        <p:cTn id="126" dur="500"/>
                                        <p:tgtEl>
                                          <p:spTgt spid="519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nodeType="clickEffect">
                                  <p:stCondLst>
                                    <p:cond delay="0"/>
                                  </p:stCondLst>
                                  <p:childTnLst>
                                    <p:set>
                                      <p:cBhvr>
                                        <p:cTn id="130" dur="1" fill="hold">
                                          <p:stCondLst>
                                            <p:cond delay="0"/>
                                          </p:stCondLst>
                                        </p:cTn>
                                        <p:tgtEl>
                                          <p:spTgt spid="5197"/>
                                        </p:tgtEl>
                                        <p:attrNameLst>
                                          <p:attrName>style.visibility</p:attrName>
                                        </p:attrNameLst>
                                      </p:cBhvr>
                                      <p:to>
                                        <p:strVal val="visible"/>
                                      </p:to>
                                    </p:set>
                                    <p:animEffect transition="in" filter="blinds(horizontal)">
                                      <p:cBhvr>
                                        <p:cTn id="131" dur="500"/>
                                        <p:tgtEl>
                                          <p:spTgt spid="5197"/>
                                        </p:tgtEl>
                                      </p:cBhvr>
                                    </p:animEffect>
                                  </p:childTnLst>
                                </p:cTn>
                              </p:par>
                              <p:par>
                                <p:cTn id="132" presetID="3" presetClass="entr" presetSubtype="10" fill="hold" nodeType="withEffect">
                                  <p:stCondLst>
                                    <p:cond delay="0"/>
                                  </p:stCondLst>
                                  <p:childTnLst>
                                    <p:set>
                                      <p:cBhvr>
                                        <p:cTn id="133" dur="1" fill="hold">
                                          <p:stCondLst>
                                            <p:cond delay="0"/>
                                          </p:stCondLst>
                                        </p:cTn>
                                        <p:tgtEl>
                                          <p:spTgt spid="5198"/>
                                        </p:tgtEl>
                                        <p:attrNameLst>
                                          <p:attrName>style.visibility</p:attrName>
                                        </p:attrNameLst>
                                      </p:cBhvr>
                                      <p:to>
                                        <p:strVal val="visible"/>
                                      </p:to>
                                    </p:set>
                                    <p:animEffect transition="in" filter="blinds(horizontal)">
                                      <p:cBhvr>
                                        <p:cTn id="134" dur="500"/>
                                        <p:tgtEl>
                                          <p:spTgt spid="5198"/>
                                        </p:tgtEl>
                                      </p:cBhvr>
                                    </p:animEffect>
                                  </p:childTnLst>
                                </p:cTn>
                              </p:par>
                              <p:par>
                                <p:cTn id="135" presetID="3" presetClass="entr" presetSubtype="10" fill="hold" nodeType="withEffect">
                                  <p:stCondLst>
                                    <p:cond delay="0"/>
                                  </p:stCondLst>
                                  <p:childTnLst>
                                    <p:set>
                                      <p:cBhvr>
                                        <p:cTn id="136" dur="1" fill="hold">
                                          <p:stCondLst>
                                            <p:cond delay="0"/>
                                          </p:stCondLst>
                                        </p:cTn>
                                        <p:tgtEl>
                                          <p:spTgt spid="5200"/>
                                        </p:tgtEl>
                                        <p:attrNameLst>
                                          <p:attrName>style.visibility</p:attrName>
                                        </p:attrNameLst>
                                      </p:cBhvr>
                                      <p:to>
                                        <p:strVal val="visible"/>
                                      </p:to>
                                    </p:set>
                                    <p:animEffect transition="in" filter="blinds(horizontal)">
                                      <p:cBhvr>
                                        <p:cTn id="137" dur="500"/>
                                        <p:tgtEl>
                                          <p:spTgt spid="5200"/>
                                        </p:tgtEl>
                                      </p:cBhvr>
                                    </p:animEffect>
                                  </p:childTnLst>
                                </p:cTn>
                              </p:par>
                              <p:par>
                                <p:cTn id="138" presetID="3" presetClass="entr" presetSubtype="10" fill="hold" nodeType="withEffect">
                                  <p:stCondLst>
                                    <p:cond delay="0"/>
                                  </p:stCondLst>
                                  <p:childTnLst>
                                    <p:set>
                                      <p:cBhvr>
                                        <p:cTn id="139" dur="1" fill="hold">
                                          <p:stCondLst>
                                            <p:cond delay="0"/>
                                          </p:stCondLst>
                                        </p:cTn>
                                        <p:tgtEl>
                                          <p:spTgt spid="5201"/>
                                        </p:tgtEl>
                                        <p:attrNameLst>
                                          <p:attrName>style.visibility</p:attrName>
                                        </p:attrNameLst>
                                      </p:cBhvr>
                                      <p:to>
                                        <p:strVal val="visible"/>
                                      </p:to>
                                    </p:set>
                                    <p:animEffect transition="in" filter="blinds(horizontal)">
                                      <p:cBhvr>
                                        <p:cTn id="140" dur="500"/>
                                        <p:tgtEl>
                                          <p:spTgt spid="5201"/>
                                        </p:tgtEl>
                                      </p:cBhvr>
                                    </p:animEffect>
                                  </p:childTnLst>
                                </p:cTn>
                              </p:par>
                              <p:par>
                                <p:cTn id="141" presetID="3" presetClass="entr" presetSubtype="10" fill="hold" nodeType="withEffect">
                                  <p:stCondLst>
                                    <p:cond delay="0"/>
                                  </p:stCondLst>
                                  <p:childTnLst>
                                    <p:set>
                                      <p:cBhvr>
                                        <p:cTn id="142" dur="1" fill="hold">
                                          <p:stCondLst>
                                            <p:cond delay="0"/>
                                          </p:stCondLst>
                                        </p:cTn>
                                        <p:tgtEl>
                                          <p:spTgt spid="5204"/>
                                        </p:tgtEl>
                                        <p:attrNameLst>
                                          <p:attrName>style.visibility</p:attrName>
                                        </p:attrNameLst>
                                      </p:cBhvr>
                                      <p:to>
                                        <p:strVal val="visible"/>
                                      </p:to>
                                    </p:set>
                                    <p:animEffect transition="in" filter="blinds(horizontal)">
                                      <p:cBhvr>
                                        <p:cTn id="143" dur="500"/>
                                        <p:tgtEl>
                                          <p:spTgt spid="5204"/>
                                        </p:tgtEl>
                                      </p:cBhvr>
                                    </p:animEffect>
                                  </p:childTnLst>
                                </p:cTn>
                              </p:par>
                              <p:par>
                                <p:cTn id="144" presetID="3" presetClass="entr" presetSubtype="10" fill="hold" nodeType="withEffect">
                                  <p:stCondLst>
                                    <p:cond delay="0"/>
                                  </p:stCondLst>
                                  <p:childTnLst>
                                    <p:set>
                                      <p:cBhvr>
                                        <p:cTn id="145" dur="1" fill="hold">
                                          <p:stCondLst>
                                            <p:cond delay="0"/>
                                          </p:stCondLst>
                                        </p:cTn>
                                        <p:tgtEl>
                                          <p:spTgt spid="5202"/>
                                        </p:tgtEl>
                                        <p:attrNameLst>
                                          <p:attrName>style.visibility</p:attrName>
                                        </p:attrNameLst>
                                      </p:cBhvr>
                                      <p:to>
                                        <p:strVal val="visible"/>
                                      </p:to>
                                    </p:set>
                                    <p:animEffect transition="in" filter="blinds(horizontal)">
                                      <p:cBhvr>
                                        <p:cTn id="146" dur="500"/>
                                        <p:tgtEl>
                                          <p:spTgt spid="5202"/>
                                        </p:tgtEl>
                                      </p:cBhvr>
                                    </p:animEffect>
                                  </p:childTnLst>
                                </p:cTn>
                              </p:par>
                              <p:par>
                                <p:cTn id="147" presetID="3" presetClass="entr" presetSubtype="10" fill="hold" nodeType="withEffect">
                                  <p:stCondLst>
                                    <p:cond delay="0"/>
                                  </p:stCondLst>
                                  <p:childTnLst>
                                    <p:set>
                                      <p:cBhvr>
                                        <p:cTn id="148" dur="1" fill="hold">
                                          <p:stCondLst>
                                            <p:cond delay="0"/>
                                          </p:stCondLst>
                                        </p:cTn>
                                        <p:tgtEl>
                                          <p:spTgt spid="5205"/>
                                        </p:tgtEl>
                                        <p:attrNameLst>
                                          <p:attrName>style.visibility</p:attrName>
                                        </p:attrNameLst>
                                      </p:cBhvr>
                                      <p:to>
                                        <p:strVal val="visible"/>
                                      </p:to>
                                    </p:set>
                                    <p:animEffect transition="in" filter="blinds(horizontal)">
                                      <p:cBhvr>
                                        <p:cTn id="149" dur="500"/>
                                        <p:tgtEl>
                                          <p:spTgt spid="5205"/>
                                        </p:tgtEl>
                                      </p:cBhvr>
                                    </p:animEffect>
                                  </p:childTnLst>
                                </p:cTn>
                              </p:par>
                              <p:par>
                                <p:cTn id="150" presetID="3" presetClass="entr" presetSubtype="10" fill="hold" nodeType="withEffect">
                                  <p:stCondLst>
                                    <p:cond delay="0"/>
                                  </p:stCondLst>
                                  <p:childTnLst>
                                    <p:set>
                                      <p:cBhvr>
                                        <p:cTn id="151" dur="1" fill="hold">
                                          <p:stCondLst>
                                            <p:cond delay="0"/>
                                          </p:stCondLst>
                                        </p:cTn>
                                        <p:tgtEl>
                                          <p:spTgt spid="5203"/>
                                        </p:tgtEl>
                                        <p:attrNameLst>
                                          <p:attrName>style.visibility</p:attrName>
                                        </p:attrNameLst>
                                      </p:cBhvr>
                                      <p:to>
                                        <p:strVal val="visible"/>
                                      </p:to>
                                    </p:set>
                                    <p:animEffect transition="in" filter="blinds(horizontal)">
                                      <p:cBhvr>
                                        <p:cTn id="152" dur="500"/>
                                        <p:tgtEl>
                                          <p:spTgt spid="5203"/>
                                        </p:tgtEl>
                                      </p:cBhvr>
                                    </p:animEffect>
                                  </p:childTnLst>
                                </p:cTn>
                              </p:par>
                              <p:par>
                                <p:cTn id="153" presetID="3" presetClass="entr" presetSubtype="10" fill="hold" nodeType="withEffect">
                                  <p:stCondLst>
                                    <p:cond delay="0"/>
                                  </p:stCondLst>
                                  <p:childTnLst>
                                    <p:set>
                                      <p:cBhvr>
                                        <p:cTn id="154" dur="1" fill="hold">
                                          <p:stCondLst>
                                            <p:cond delay="0"/>
                                          </p:stCondLst>
                                        </p:cTn>
                                        <p:tgtEl>
                                          <p:spTgt spid="5207"/>
                                        </p:tgtEl>
                                        <p:attrNameLst>
                                          <p:attrName>style.visibility</p:attrName>
                                        </p:attrNameLst>
                                      </p:cBhvr>
                                      <p:to>
                                        <p:strVal val="visible"/>
                                      </p:to>
                                    </p:set>
                                    <p:animEffect transition="in" filter="blinds(horizontal)">
                                      <p:cBhvr>
                                        <p:cTn id="155" dur="500"/>
                                        <p:tgtEl>
                                          <p:spTgt spid="5207"/>
                                        </p:tgtEl>
                                      </p:cBhvr>
                                    </p:animEffect>
                                  </p:childTnLst>
                                </p:cTn>
                              </p:par>
                              <p:par>
                                <p:cTn id="156" presetID="3" presetClass="entr" presetSubtype="10" fill="hold" nodeType="withEffect">
                                  <p:stCondLst>
                                    <p:cond delay="0"/>
                                  </p:stCondLst>
                                  <p:childTnLst>
                                    <p:set>
                                      <p:cBhvr>
                                        <p:cTn id="157" dur="1" fill="hold">
                                          <p:stCondLst>
                                            <p:cond delay="0"/>
                                          </p:stCondLst>
                                        </p:cTn>
                                        <p:tgtEl>
                                          <p:spTgt spid="5206"/>
                                        </p:tgtEl>
                                        <p:attrNameLst>
                                          <p:attrName>style.visibility</p:attrName>
                                        </p:attrNameLst>
                                      </p:cBhvr>
                                      <p:to>
                                        <p:strVal val="visible"/>
                                      </p:to>
                                    </p:set>
                                    <p:animEffect transition="in" filter="blinds(horizontal)">
                                      <p:cBhvr>
                                        <p:cTn id="158" dur="500"/>
                                        <p:tgtEl>
                                          <p:spTgt spid="5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3" grpId="0" animBg="1"/>
      <p:bldP spid="5180" grpId="0" animBg="1"/>
      <p:bldP spid="5178" grpId="0" animBg="1"/>
      <p:bldP spid="5125" grpId="0" animBg="1"/>
      <p:bldP spid="5125" grpId="1" animBg="1"/>
      <p:bldP spid="5131" grpId="0" animBg="1"/>
      <p:bldP spid="5134" grpId="0" animBg="1"/>
      <p:bldP spid="5135" grpId="0" animBg="1"/>
      <p:bldP spid="5138" grpId="0" animBg="1"/>
      <p:bldP spid="5141" grpId="0" animBg="1"/>
      <p:bldP spid="5173" grpId="0" animBg="1"/>
      <p:bldP spid="5174" grpId="0" animBg="1"/>
      <p:bldP spid="5179" grpId="0"/>
      <p:bldP spid="5182" grpId="0"/>
      <p:bldP spid="5188" grpId="0" animBg="1"/>
      <p:bldP spid="5191" grpId="0" animBg="1"/>
      <p:bldP spid="5192" grpId="0" animBg="1"/>
      <p:bldP spid="5195" grpId="0"/>
      <p:bldP spid="5199" grpId="0"/>
      <p:bldP spid="5201" grpId="0" animBg="1"/>
      <p:bldP spid="5202" grpId="0" animBg="1"/>
      <p:bldP spid="5203" grpId="0" animBg="1"/>
      <p:bldP spid="5206" grpId="0" animBg="1"/>
      <p:bldP spid="52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A78981D1-A3B8-EF02-366E-76585C7372A3}"/>
              </a:ext>
            </a:extLst>
          </p:cNvPr>
          <p:cNvSpPr>
            <a:spLocks noGrp="1" noChangeArrowheads="1"/>
          </p:cNvSpPr>
          <p:nvPr>
            <p:ph type="title"/>
          </p:nvPr>
        </p:nvSpPr>
        <p:spPr/>
        <p:txBody>
          <a:bodyPr/>
          <a:lstStyle/>
          <a:p>
            <a:r>
              <a:rPr lang="en-US" altLang="en-US"/>
              <a:t>Flow Of Funds – ACH Credit</a:t>
            </a:r>
          </a:p>
        </p:txBody>
      </p:sp>
      <p:sp>
        <p:nvSpPr>
          <p:cNvPr id="615428" name="Text Box 4">
            <a:extLst>
              <a:ext uri="{FF2B5EF4-FFF2-40B4-BE49-F238E27FC236}">
                <a16:creationId xmlns:a16="http://schemas.microsoft.com/office/drawing/2014/main" id="{7F402451-CC72-DB69-4AD2-81967E8EEDD9}"/>
              </a:ext>
            </a:extLst>
          </p:cNvPr>
          <p:cNvSpPr txBox="1">
            <a:spLocks noChangeArrowheads="1"/>
          </p:cNvSpPr>
          <p:nvPr/>
        </p:nvSpPr>
        <p:spPr bwMode="auto">
          <a:xfrm>
            <a:off x="2181049" y="2276330"/>
            <a:ext cx="2103373" cy="438417"/>
          </a:xfrm>
          <a:prstGeom prst="rect">
            <a:avLst/>
          </a:prstGeom>
          <a:solidFill>
            <a:srgbClr val="E00000"/>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2249"/>
              <a:t>Receiver</a:t>
            </a:r>
          </a:p>
        </p:txBody>
      </p:sp>
      <p:sp>
        <p:nvSpPr>
          <p:cNvPr id="615429" name="Text Box 5">
            <a:extLst>
              <a:ext uri="{FF2B5EF4-FFF2-40B4-BE49-F238E27FC236}">
                <a16:creationId xmlns:a16="http://schemas.microsoft.com/office/drawing/2014/main" id="{BBF7ABB1-0314-3633-20B2-9F9C0C2C448B}"/>
              </a:ext>
            </a:extLst>
          </p:cNvPr>
          <p:cNvSpPr txBox="1">
            <a:spLocks noChangeArrowheads="1"/>
          </p:cNvSpPr>
          <p:nvPr/>
        </p:nvSpPr>
        <p:spPr bwMode="auto">
          <a:xfrm>
            <a:off x="7082968" y="2276330"/>
            <a:ext cx="2103373" cy="438417"/>
          </a:xfrm>
          <a:prstGeom prst="rect">
            <a:avLst/>
          </a:prstGeom>
          <a:solidFill>
            <a:srgbClr val="99FFCC"/>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2249"/>
              <a:t>Originator</a:t>
            </a:r>
          </a:p>
        </p:txBody>
      </p:sp>
      <p:sp>
        <p:nvSpPr>
          <p:cNvPr id="615430" name="Text Box 6">
            <a:extLst>
              <a:ext uri="{FF2B5EF4-FFF2-40B4-BE49-F238E27FC236}">
                <a16:creationId xmlns:a16="http://schemas.microsoft.com/office/drawing/2014/main" id="{E9710C77-5D4C-96D1-219E-16742AB0B27C}"/>
              </a:ext>
            </a:extLst>
          </p:cNvPr>
          <p:cNvSpPr txBox="1">
            <a:spLocks noChangeArrowheads="1"/>
          </p:cNvSpPr>
          <p:nvPr/>
        </p:nvSpPr>
        <p:spPr bwMode="auto">
          <a:xfrm>
            <a:off x="5114612" y="4489056"/>
            <a:ext cx="1178335" cy="438417"/>
          </a:xfrm>
          <a:prstGeom prst="rect">
            <a:avLst/>
          </a:prstGeom>
          <a:solidFill>
            <a:srgbClr val="0000CC"/>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endParaRPr lang="en-US" altLang="en-US" sz="2249"/>
          </a:p>
        </p:txBody>
      </p:sp>
      <p:sp>
        <p:nvSpPr>
          <p:cNvPr id="615431" name="Text Box 7">
            <a:extLst>
              <a:ext uri="{FF2B5EF4-FFF2-40B4-BE49-F238E27FC236}">
                <a16:creationId xmlns:a16="http://schemas.microsoft.com/office/drawing/2014/main" id="{CFCAA1D7-0536-578C-0602-9F1E231899C2}"/>
              </a:ext>
            </a:extLst>
          </p:cNvPr>
          <p:cNvSpPr txBox="1">
            <a:spLocks noChangeArrowheads="1"/>
          </p:cNvSpPr>
          <p:nvPr/>
        </p:nvSpPr>
        <p:spPr bwMode="auto">
          <a:xfrm>
            <a:off x="5114612" y="4043833"/>
            <a:ext cx="1178335" cy="48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2530"/>
              <a:t>ACH</a:t>
            </a:r>
          </a:p>
        </p:txBody>
      </p:sp>
      <p:sp>
        <p:nvSpPr>
          <p:cNvPr id="615432" name="AutoShape 8">
            <a:extLst>
              <a:ext uri="{FF2B5EF4-FFF2-40B4-BE49-F238E27FC236}">
                <a16:creationId xmlns:a16="http://schemas.microsoft.com/office/drawing/2014/main" id="{5B89D461-581A-E7C6-A831-26851037485C}"/>
              </a:ext>
            </a:extLst>
          </p:cNvPr>
          <p:cNvSpPr>
            <a:spLocks noChangeArrowheads="1"/>
          </p:cNvSpPr>
          <p:nvPr/>
        </p:nvSpPr>
        <p:spPr bwMode="auto">
          <a:xfrm>
            <a:off x="5114612" y="3079741"/>
            <a:ext cx="1178335" cy="980830"/>
          </a:xfrm>
          <a:prstGeom prst="triangle">
            <a:avLst>
              <a:gd name="adj" fmla="val 50000"/>
            </a:avLst>
          </a:prstGeom>
          <a:solidFill>
            <a:srgbClr val="0000CC"/>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33" name="Text Box 9">
            <a:extLst>
              <a:ext uri="{FF2B5EF4-FFF2-40B4-BE49-F238E27FC236}">
                <a16:creationId xmlns:a16="http://schemas.microsoft.com/office/drawing/2014/main" id="{DAEB9110-0A56-FE49-EE3E-3115259AF3BA}"/>
              </a:ext>
            </a:extLst>
          </p:cNvPr>
          <p:cNvSpPr txBox="1">
            <a:spLocks noChangeArrowheads="1"/>
          </p:cNvSpPr>
          <p:nvPr/>
        </p:nvSpPr>
        <p:spPr bwMode="auto">
          <a:xfrm>
            <a:off x="7257040" y="5868244"/>
            <a:ext cx="2879172" cy="461628"/>
          </a:xfrm>
          <a:prstGeom prst="rect">
            <a:avLst/>
          </a:prstGeom>
          <a:solidFill>
            <a:srgbClr val="99FFCC"/>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4" tIns="45702" rIns="91404" bIns="45702">
            <a:spAutoFit/>
          </a:bodyPr>
          <a:lstStyle/>
          <a:p>
            <a:pPr>
              <a:spcBef>
                <a:spcPct val="50000"/>
              </a:spcBef>
            </a:pPr>
            <a:r>
              <a:rPr lang="en-US" altLang="en-US" sz="1200">
                <a:solidFill>
                  <a:srgbClr val="040C28"/>
                </a:solidFill>
                <a:latin typeface="Google Sans"/>
              </a:rPr>
              <a:t>ODFI(</a:t>
            </a:r>
            <a:r>
              <a:rPr lang="en-US" sz="1200">
                <a:solidFill>
                  <a:srgbClr val="040C28"/>
                </a:solidFill>
                <a:latin typeface="Google Sans"/>
              </a:rPr>
              <a:t>Originating Depository Financial Institution)</a:t>
            </a:r>
          </a:p>
        </p:txBody>
      </p:sp>
      <p:sp>
        <p:nvSpPr>
          <p:cNvPr id="615434" name="Text Box 10">
            <a:extLst>
              <a:ext uri="{FF2B5EF4-FFF2-40B4-BE49-F238E27FC236}">
                <a16:creationId xmlns:a16="http://schemas.microsoft.com/office/drawing/2014/main" id="{D15470CC-1E51-7B43-CDD1-D3CE28C61A8D}"/>
              </a:ext>
            </a:extLst>
          </p:cNvPr>
          <p:cNvSpPr txBox="1">
            <a:spLocks noChangeArrowheads="1"/>
          </p:cNvSpPr>
          <p:nvPr/>
        </p:nvSpPr>
        <p:spPr bwMode="auto">
          <a:xfrm>
            <a:off x="2181049" y="5868244"/>
            <a:ext cx="2384567" cy="646294"/>
          </a:xfrm>
          <a:prstGeom prst="rect">
            <a:avLst/>
          </a:prstGeom>
          <a:solidFill>
            <a:srgbClr val="E00000"/>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4" tIns="45702" rIns="91404" bIns="45702">
            <a:spAutoFit/>
          </a:bodyPr>
          <a:lstStyle/>
          <a:p>
            <a:pPr>
              <a:spcBef>
                <a:spcPct val="50000"/>
              </a:spcBef>
            </a:pPr>
            <a:r>
              <a:rPr lang="en-US" altLang="en-US" sz="1200"/>
              <a:t>RDFI (</a:t>
            </a:r>
            <a:r>
              <a:rPr lang="en-US" sz="1200" b="0" i="0">
                <a:solidFill>
                  <a:srgbClr val="040C28"/>
                </a:solidFill>
                <a:effectLst/>
                <a:latin typeface="Google Sans"/>
              </a:rPr>
              <a:t>receiving depository financial institution</a:t>
            </a:r>
            <a:r>
              <a:rPr lang="en-US" sz="2400" b="0" i="0">
                <a:solidFill>
                  <a:srgbClr val="040C28"/>
                </a:solidFill>
                <a:effectLst/>
                <a:latin typeface="Google Sans"/>
              </a:rPr>
              <a:t>)</a:t>
            </a:r>
            <a:endParaRPr lang="en-US" altLang="en-US" sz="2249"/>
          </a:p>
        </p:txBody>
      </p:sp>
      <p:sp>
        <p:nvSpPr>
          <p:cNvPr id="615436" name="Line 12">
            <a:extLst>
              <a:ext uri="{FF2B5EF4-FFF2-40B4-BE49-F238E27FC236}">
                <a16:creationId xmlns:a16="http://schemas.microsoft.com/office/drawing/2014/main" id="{FBCFE293-F47D-0FDE-CB3C-EB9EFBFA46F8}"/>
              </a:ext>
            </a:extLst>
          </p:cNvPr>
          <p:cNvSpPr>
            <a:spLocks noChangeShapeType="1"/>
          </p:cNvSpPr>
          <p:nvPr/>
        </p:nvSpPr>
        <p:spPr bwMode="auto">
          <a:xfrm flipH="1">
            <a:off x="8984372" y="2712627"/>
            <a:ext cx="0" cy="315561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37" name="Line 13">
            <a:extLst>
              <a:ext uri="{FF2B5EF4-FFF2-40B4-BE49-F238E27FC236}">
                <a16:creationId xmlns:a16="http://schemas.microsoft.com/office/drawing/2014/main" id="{AD927A26-6EB0-346C-80D5-9045753E8E08}"/>
              </a:ext>
            </a:extLst>
          </p:cNvPr>
          <p:cNvSpPr>
            <a:spLocks noChangeShapeType="1"/>
          </p:cNvSpPr>
          <p:nvPr/>
        </p:nvSpPr>
        <p:spPr bwMode="auto">
          <a:xfrm flipH="1" flipV="1">
            <a:off x="6292948" y="4925352"/>
            <a:ext cx="964092" cy="94289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38" name="Line 14">
            <a:extLst>
              <a:ext uri="{FF2B5EF4-FFF2-40B4-BE49-F238E27FC236}">
                <a16:creationId xmlns:a16="http://schemas.microsoft.com/office/drawing/2014/main" id="{85D6DDCD-8EF6-0659-DC25-3169D9413A87}"/>
              </a:ext>
            </a:extLst>
          </p:cNvPr>
          <p:cNvSpPr>
            <a:spLocks noChangeShapeType="1"/>
          </p:cNvSpPr>
          <p:nvPr/>
        </p:nvSpPr>
        <p:spPr bwMode="auto">
          <a:xfrm flipH="1">
            <a:off x="4016618" y="4925352"/>
            <a:ext cx="1097994" cy="94289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39" name="Line 15">
            <a:extLst>
              <a:ext uri="{FF2B5EF4-FFF2-40B4-BE49-F238E27FC236}">
                <a16:creationId xmlns:a16="http://schemas.microsoft.com/office/drawing/2014/main" id="{F8833490-4C99-98C0-5C9A-B3F3751D2DD0}"/>
              </a:ext>
            </a:extLst>
          </p:cNvPr>
          <p:cNvSpPr>
            <a:spLocks noChangeShapeType="1"/>
          </p:cNvSpPr>
          <p:nvPr/>
        </p:nvSpPr>
        <p:spPr bwMode="auto">
          <a:xfrm flipV="1">
            <a:off x="2369627" y="2712627"/>
            <a:ext cx="0" cy="315561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41" name="Text Box 17">
            <a:extLst>
              <a:ext uri="{FF2B5EF4-FFF2-40B4-BE49-F238E27FC236}">
                <a16:creationId xmlns:a16="http://schemas.microsoft.com/office/drawing/2014/main" id="{25A6AFA8-170B-640E-3ADE-B5BAD9ADB55A}"/>
              </a:ext>
            </a:extLst>
          </p:cNvPr>
          <p:cNvSpPr txBox="1">
            <a:spLocks noChangeArrowheads="1"/>
          </p:cNvSpPr>
          <p:nvPr/>
        </p:nvSpPr>
        <p:spPr bwMode="auto">
          <a:xfrm>
            <a:off x="7752476" y="3538354"/>
            <a:ext cx="1231896"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1828">
                <a:solidFill>
                  <a:srgbClr val="004992"/>
                </a:solidFill>
                <a:cs typeface="Times New Roman" panose="02020603050405020304" pitchFamily="18" charset="0"/>
              </a:rPr>
              <a:t>Funds</a:t>
            </a:r>
          </a:p>
        </p:txBody>
      </p:sp>
      <p:sp>
        <p:nvSpPr>
          <p:cNvPr id="615442" name="Text Box 18">
            <a:extLst>
              <a:ext uri="{FF2B5EF4-FFF2-40B4-BE49-F238E27FC236}">
                <a16:creationId xmlns:a16="http://schemas.microsoft.com/office/drawing/2014/main" id="{60AC0F40-E7A0-1D6D-FAF6-C9A5CFCC1356}"/>
              </a:ext>
            </a:extLst>
          </p:cNvPr>
          <p:cNvSpPr txBox="1">
            <a:spLocks noChangeArrowheads="1"/>
          </p:cNvSpPr>
          <p:nvPr/>
        </p:nvSpPr>
        <p:spPr bwMode="auto">
          <a:xfrm>
            <a:off x="6855334" y="5110583"/>
            <a:ext cx="1125891"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1828">
                <a:solidFill>
                  <a:srgbClr val="004992"/>
                </a:solidFill>
                <a:cs typeface="Times New Roman" panose="02020603050405020304" pitchFamily="18" charset="0"/>
              </a:rPr>
              <a:t>Funds</a:t>
            </a:r>
          </a:p>
        </p:txBody>
      </p:sp>
      <p:sp>
        <p:nvSpPr>
          <p:cNvPr id="615445" name="Text Box 21">
            <a:extLst>
              <a:ext uri="{FF2B5EF4-FFF2-40B4-BE49-F238E27FC236}">
                <a16:creationId xmlns:a16="http://schemas.microsoft.com/office/drawing/2014/main" id="{E0E26683-C867-FA2C-B8C5-726E0F26E4B2}"/>
              </a:ext>
            </a:extLst>
          </p:cNvPr>
          <p:cNvSpPr txBox="1">
            <a:spLocks noChangeArrowheads="1"/>
          </p:cNvSpPr>
          <p:nvPr/>
        </p:nvSpPr>
        <p:spPr bwMode="auto">
          <a:xfrm>
            <a:off x="4551110" y="5325942"/>
            <a:ext cx="1125890"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1828">
                <a:solidFill>
                  <a:srgbClr val="004992"/>
                </a:solidFill>
                <a:cs typeface="Times New Roman" panose="02020603050405020304" pitchFamily="18" charset="0"/>
              </a:rPr>
              <a:t>Funds</a:t>
            </a:r>
          </a:p>
        </p:txBody>
      </p:sp>
      <p:sp>
        <p:nvSpPr>
          <p:cNvPr id="615446" name="Text Box 22">
            <a:extLst>
              <a:ext uri="{FF2B5EF4-FFF2-40B4-BE49-F238E27FC236}">
                <a16:creationId xmlns:a16="http://schemas.microsoft.com/office/drawing/2014/main" id="{4E7720DC-8CFE-CD30-AC3C-A2593FE17999}"/>
              </a:ext>
            </a:extLst>
          </p:cNvPr>
          <p:cNvSpPr txBox="1">
            <a:spLocks noChangeArrowheads="1"/>
          </p:cNvSpPr>
          <p:nvPr/>
        </p:nvSpPr>
        <p:spPr bwMode="auto">
          <a:xfrm>
            <a:off x="2518035" y="3908816"/>
            <a:ext cx="1125890"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1828">
                <a:solidFill>
                  <a:srgbClr val="004992"/>
                </a:solidFill>
                <a:cs typeface="Times New Roman" panose="02020603050405020304" pitchFamily="18" charset="0"/>
              </a:rPr>
              <a:t>Funds</a:t>
            </a:r>
          </a:p>
        </p:txBody>
      </p:sp>
      <p:sp>
        <p:nvSpPr>
          <p:cNvPr id="615447" name="Rectangle 23">
            <a:extLst>
              <a:ext uri="{FF2B5EF4-FFF2-40B4-BE49-F238E27FC236}">
                <a16:creationId xmlns:a16="http://schemas.microsoft.com/office/drawing/2014/main" id="{B788CC0F-5460-7F49-5F49-AA1B95DBE483}"/>
              </a:ext>
            </a:extLst>
          </p:cNvPr>
          <p:cNvSpPr>
            <a:spLocks noChangeArrowheads="1"/>
          </p:cNvSpPr>
          <p:nvPr/>
        </p:nvSpPr>
        <p:spPr bwMode="auto">
          <a:xfrm>
            <a:off x="393051" y="1043499"/>
            <a:ext cx="10076970"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4" tIns="45702" rIns="91404" bIns="45702">
            <a:spAutoFit/>
          </a:bodyPr>
          <a:lstStyle>
            <a:lvl1pPr marL="457200" indent="-457200" algn="l">
              <a:defRPr>
                <a:solidFill>
                  <a:schemeClr val="tx1"/>
                </a:solidFill>
                <a:latin typeface="Arial" panose="020B0604020202020204" pitchFamily="34" charset="0"/>
                <a:cs typeface="Arial" panose="020B0604020202020204" pitchFamily="34" charset="0"/>
              </a:defRPr>
            </a:lvl1pPr>
            <a:lvl2pPr marL="571500"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spcBef>
                <a:spcPct val="20000"/>
              </a:spcBef>
              <a:buSzPct val="70000"/>
            </a:pPr>
            <a:r>
              <a:rPr lang="en-US" altLang="en-US" sz="1828">
                <a:cs typeface="Times New Roman" panose="02020603050405020304" pitchFamily="18" charset="0"/>
              </a:rPr>
              <a:t>In an ACH credit (Inward/Outward) transaction, funds flow from the originator to the receiver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3736" y="81674"/>
            <a:ext cx="10515600" cy="722376"/>
          </a:xfrm>
        </p:spPr>
        <p:txBody>
          <a:bodyPr/>
          <a:lstStyle/>
          <a:p>
            <a:r>
              <a:rPr lang="en-US" sz="2400" b="1"/>
              <a:t>HSBC Wholesale IT Key Stakeholders</a:t>
            </a:r>
            <a:endParaRPr lang="en-US"/>
          </a:p>
        </p:txBody>
      </p:sp>
      <p:sp>
        <p:nvSpPr>
          <p:cNvPr id="4" name="Rectangle 3">
            <a:extLst>
              <a:ext uri="{FF2B5EF4-FFF2-40B4-BE49-F238E27FC236}">
                <a16:creationId xmlns:a16="http://schemas.microsoft.com/office/drawing/2014/main" id="{5D7DF675-EFED-906F-6DDD-943D9607BB22}"/>
              </a:ext>
            </a:extLst>
          </p:cNvPr>
          <p:cNvSpPr/>
          <p:nvPr/>
        </p:nvSpPr>
        <p:spPr>
          <a:xfrm>
            <a:off x="654708" y="819087"/>
            <a:ext cx="10877620" cy="648000"/>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1" lang="en-US" sz="1500" b="1" i="0" u="none" strike="noStrike" kern="1200" cap="none" spc="0" normalizeH="0" baseline="0" noProof="0" err="1">
                <a:ln>
                  <a:noFill/>
                </a:ln>
                <a:solidFill>
                  <a:srgbClr val="FFFFFF"/>
                </a:solidFill>
                <a:effectLst/>
                <a:uLnTx/>
                <a:uFillTx/>
                <a:latin typeface="Arial"/>
                <a:cs typeface="+mn-cs"/>
              </a:rPr>
              <a:t>Munish</a:t>
            </a:r>
            <a:r>
              <a:rPr kumimoji="1" lang="en-US" sz="1500" b="1" i="0" u="none" strike="noStrike" kern="1200" cap="none" spc="0" normalizeH="0" baseline="0" noProof="0">
                <a:ln>
                  <a:noFill/>
                </a:ln>
                <a:solidFill>
                  <a:srgbClr val="FFFFFF"/>
                </a:solidFill>
                <a:effectLst/>
                <a:uLnTx/>
                <a:uFillTx/>
                <a:latin typeface="Arial"/>
                <a:cs typeface="+mn-cs"/>
              </a:rPr>
              <a:t> </a:t>
            </a:r>
            <a:r>
              <a:rPr kumimoji="1" lang="en-US" sz="1500" b="1" i="0" u="none" strike="noStrike" kern="1200" cap="none" spc="0" normalizeH="0" baseline="0" noProof="0" err="1">
                <a:ln>
                  <a:noFill/>
                </a:ln>
                <a:solidFill>
                  <a:srgbClr val="FFFFFF"/>
                </a:solidFill>
                <a:effectLst/>
                <a:uLnTx/>
                <a:uFillTx/>
                <a:latin typeface="Arial"/>
                <a:cs typeface="+mn-cs"/>
              </a:rPr>
              <a:t>Thairani</a:t>
            </a:r>
            <a:r>
              <a:rPr kumimoji="1" lang="en-US" sz="1500" b="1" i="0" u="none" strike="noStrike" kern="1200" cap="none" spc="0" normalizeH="0" baseline="0" noProof="0">
                <a:ln>
                  <a:noFill/>
                </a:ln>
                <a:solidFill>
                  <a:srgbClr val="FFFFFF"/>
                </a:solidFill>
                <a:effectLst/>
                <a:uLnTx/>
                <a:uFillTx/>
                <a:latin typeface="Arial"/>
                <a:cs typeface="+mn-cs"/>
              </a:rPr>
              <a:t> (London)</a:t>
            </a:r>
          </a:p>
          <a:p>
            <a:pPr marL="0" marR="0" lvl="0" indent="0" algn="ctr" defTabSz="914400" rtl="0" eaLnBrk="1" fontAlgn="auto" latinLnBrk="0" hangingPunct="1">
              <a:lnSpc>
                <a:spcPct val="100000"/>
              </a:lnSpc>
              <a:spcBef>
                <a:spcPts val="0"/>
              </a:spcBef>
              <a:spcAft>
                <a:spcPts val="300"/>
              </a:spcAft>
              <a:buClrTx/>
              <a:buSzTx/>
              <a:buFontTx/>
              <a:buNone/>
              <a:tabLst/>
              <a:defRPr/>
            </a:pPr>
            <a:r>
              <a:rPr kumimoji="1" lang="en-US" sz="1500" b="1" i="0" u="none" strike="noStrike" kern="1200" cap="none" spc="0" normalizeH="0" baseline="0" noProof="0">
                <a:ln>
                  <a:noFill/>
                </a:ln>
                <a:solidFill>
                  <a:srgbClr val="FFFFFF"/>
                </a:solidFill>
                <a:effectLst/>
                <a:uLnTx/>
                <a:uFillTx/>
                <a:latin typeface="Arial"/>
                <a:cs typeface="+mn-cs"/>
              </a:rPr>
              <a:t>Global Head of GPS Production &amp; Infrastructure DevOps</a:t>
            </a:r>
            <a:endParaRPr kumimoji="1" lang="en-IN" sz="1500" b="1" i="0" u="none" strike="noStrike" kern="1200" cap="none" spc="0" normalizeH="0" baseline="0" noProof="0">
              <a:ln>
                <a:noFill/>
              </a:ln>
              <a:solidFill>
                <a:srgbClr val="FFFFFF"/>
              </a:solidFill>
              <a:effectLst/>
              <a:uLnTx/>
              <a:uFillTx/>
              <a:latin typeface="Arial"/>
              <a:cs typeface="+mn-cs"/>
            </a:endParaRPr>
          </a:p>
        </p:txBody>
      </p:sp>
      <p:sp>
        <p:nvSpPr>
          <p:cNvPr id="7" name="Rectangle 6">
            <a:extLst>
              <a:ext uri="{FF2B5EF4-FFF2-40B4-BE49-F238E27FC236}">
                <a16:creationId xmlns:a16="http://schemas.microsoft.com/office/drawing/2014/main" id="{D127EFA7-ED7E-4386-EA69-2EB68CF0054F}"/>
              </a:ext>
            </a:extLst>
          </p:cNvPr>
          <p:cNvSpPr/>
          <p:nvPr/>
        </p:nvSpPr>
        <p:spPr>
          <a:xfrm>
            <a:off x="2090678" y="1568123"/>
            <a:ext cx="2268000" cy="7200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IN" sz="1200" b="1" i="0" u="none" strike="noStrike" kern="1200" cap="none" spc="0" normalizeH="0" baseline="0" noProof="0">
                <a:ln>
                  <a:noFill/>
                </a:ln>
                <a:solidFill>
                  <a:srgbClr val="FFFFFF"/>
                </a:solidFill>
                <a:effectLst/>
                <a:uLnTx/>
                <a:uFillTx/>
                <a:latin typeface="Arial"/>
                <a:cs typeface="+mn-cs"/>
              </a:rPr>
              <a:t>International Payments</a:t>
            </a:r>
            <a:br>
              <a:rPr kumimoji="0" lang="en-IN" sz="1200" b="1" i="0" u="none" strike="noStrike" kern="1200" cap="none" spc="0" normalizeH="0" baseline="0" noProof="0">
                <a:ln>
                  <a:noFill/>
                </a:ln>
                <a:solidFill>
                  <a:srgbClr val="FFFFFF"/>
                </a:solidFill>
                <a:effectLst/>
                <a:uLnTx/>
                <a:uFillTx/>
                <a:latin typeface="Arial"/>
                <a:cs typeface="+mn-cs"/>
              </a:rPr>
            </a:br>
            <a:r>
              <a:rPr kumimoji="0" lang="en-IN" sz="1200" b="1" i="0" u="none" strike="noStrike" kern="1200" cap="none" spc="0" normalizeH="0" baseline="0" noProof="0">
                <a:ln>
                  <a:noFill/>
                </a:ln>
                <a:solidFill>
                  <a:srgbClr val="FFFFFF"/>
                </a:solidFill>
                <a:effectLst/>
                <a:uLnTx/>
                <a:uFillTx/>
                <a:latin typeface="Arial"/>
                <a:cs typeface="+mn-cs"/>
              </a:rPr>
              <a:t>Andrew </a:t>
            </a:r>
            <a:r>
              <a:rPr kumimoji="0" lang="en-IN" sz="1200" b="1" i="0" u="none" strike="noStrike" kern="1200" cap="none" spc="0" normalizeH="0" baseline="0" noProof="0" err="1">
                <a:ln>
                  <a:noFill/>
                </a:ln>
                <a:solidFill>
                  <a:srgbClr val="FFFFFF"/>
                </a:solidFill>
                <a:effectLst/>
                <a:uLnTx/>
                <a:uFillTx/>
                <a:latin typeface="Arial"/>
                <a:cs typeface="+mn-cs"/>
              </a:rPr>
              <a:t>Leclezio</a:t>
            </a:r>
            <a:endParaRPr kumimoji="1" lang="en-IN" sz="1200" b="1" i="0" u="none" strike="noStrike" kern="1200" cap="none" spc="0" normalizeH="0" baseline="0" noProof="0">
              <a:ln>
                <a:noFill/>
              </a:ln>
              <a:solidFill>
                <a:srgbClr val="FFFFFF"/>
              </a:solidFill>
              <a:effectLst/>
              <a:uLnTx/>
              <a:uFillTx/>
              <a:latin typeface="Arial"/>
              <a:cs typeface="+mn-cs"/>
            </a:endParaRPr>
          </a:p>
        </p:txBody>
      </p:sp>
      <p:sp>
        <p:nvSpPr>
          <p:cNvPr id="8" name="Rectangle 7">
            <a:extLst>
              <a:ext uri="{FF2B5EF4-FFF2-40B4-BE49-F238E27FC236}">
                <a16:creationId xmlns:a16="http://schemas.microsoft.com/office/drawing/2014/main" id="{99C408AB-6394-EDBA-375A-59720EC20E96}"/>
              </a:ext>
            </a:extLst>
          </p:cNvPr>
          <p:cNvSpPr/>
          <p:nvPr/>
        </p:nvSpPr>
        <p:spPr>
          <a:xfrm>
            <a:off x="4481895" y="1568123"/>
            <a:ext cx="2268000" cy="7200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IN" sz="1200" b="1" i="0" u="none" strike="noStrike" kern="1200" cap="none" spc="0" normalizeH="0" baseline="0" noProof="0">
                <a:ln>
                  <a:noFill/>
                </a:ln>
                <a:solidFill>
                  <a:srgbClr val="FFFFFF"/>
                </a:solidFill>
                <a:effectLst/>
                <a:uLnTx/>
                <a:uFillTx/>
                <a:latin typeface="Arial"/>
                <a:cs typeface="+mn-cs"/>
              </a:rPr>
              <a:t>Domestic Payments</a:t>
            </a:r>
            <a:br>
              <a:rPr kumimoji="0" lang="en-IN" sz="1200" b="1" i="0" u="none" strike="noStrike" kern="1200" cap="none" spc="0" normalizeH="0" baseline="0" noProof="0">
                <a:ln>
                  <a:noFill/>
                </a:ln>
                <a:solidFill>
                  <a:srgbClr val="FFFFFF"/>
                </a:solidFill>
                <a:effectLst/>
                <a:uLnTx/>
                <a:uFillTx/>
                <a:latin typeface="Arial"/>
                <a:cs typeface="+mn-cs"/>
              </a:rPr>
            </a:br>
            <a:r>
              <a:rPr kumimoji="0" lang="en-IN" sz="1200" b="1" i="0" u="none" strike="noStrike" kern="1200" cap="none" spc="0" normalizeH="0" baseline="0" noProof="0">
                <a:ln>
                  <a:noFill/>
                </a:ln>
                <a:solidFill>
                  <a:srgbClr val="FFFFFF"/>
                </a:solidFill>
                <a:effectLst/>
                <a:uLnTx/>
                <a:uFillTx/>
                <a:latin typeface="Arial"/>
                <a:cs typeface="+mn-cs"/>
              </a:rPr>
              <a:t>Karolina Brandys</a:t>
            </a:r>
            <a:endParaRPr kumimoji="1" lang="en-IN" sz="1200" b="1" i="0" u="none" strike="noStrike" kern="1200" cap="none" spc="0" normalizeH="0" baseline="0" noProof="0">
              <a:ln>
                <a:noFill/>
              </a:ln>
              <a:solidFill>
                <a:srgbClr val="FFFFFF"/>
              </a:solidFill>
              <a:effectLst/>
              <a:uLnTx/>
              <a:uFillTx/>
              <a:latin typeface="Arial"/>
              <a:cs typeface="+mn-cs"/>
            </a:endParaRPr>
          </a:p>
        </p:txBody>
      </p:sp>
      <p:sp>
        <p:nvSpPr>
          <p:cNvPr id="9" name="Rectangle 8">
            <a:extLst>
              <a:ext uri="{FF2B5EF4-FFF2-40B4-BE49-F238E27FC236}">
                <a16:creationId xmlns:a16="http://schemas.microsoft.com/office/drawing/2014/main" id="{141FA562-70BF-E676-14CF-C9C5798DAC5B}"/>
              </a:ext>
            </a:extLst>
          </p:cNvPr>
          <p:cNvSpPr/>
          <p:nvPr/>
        </p:nvSpPr>
        <p:spPr>
          <a:xfrm>
            <a:off x="6873112" y="1568123"/>
            <a:ext cx="2268000" cy="7200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IN" sz="1200" b="1" i="0" u="none" strike="noStrike" kern="1200" cap="none" spc="0" normalizeH="0" baseline="0" noProof="0">
                <a:ln>
                  <a:noFill/>
                </a:ln>
                <a:solidFill>
                  <a:srgbClr val="FFFFFF"/>
                </a:solidFill>
                <a:effectLst/>
                <a:uLnTx/>
                <a:uFillTx/>
                <a:latin typeface="Arial"/>
                <a:cs typeface="+mn-cs"/>
              </a:rPr>
              <a:t>Post Processing &amp; Operations</a:t>
            </a:r>
            <a:br>
              <a:rPr kumimoji="0" lang="en-IN" sz="1200" b="1" i="0" u="none" strike="noStrike" kern="1200" cap="none" spc="0" normalizeH="0" baseline="0" noProof="0">
                <a:ln>
                  <a:noFill/>
                </a:ln>
                <a:solidFill>
                  <a:srgbClr val="FFFFFF"/>
                </a:solidFill>
                <a:effectLst/>
                <a:uLnTx/>
                <a:uFillTx/>
                <a:latin typeface="Arial"/>
                <a:cs typeface="+mn-cs"/>
              </a:rPr>
            </a:br>
            <a:r>
              <a:rPr kumimoji="0" lang="en-IN" sz="1200" b="1" i="0" u="none" strike="noStrike" kern="1200" cap="none" spc="0" normalizeH="0" baseline="0" noProof="0">
                <a:ln>
                  <a:noFill/>
                </a:ln>
                <a:solidFill>
                  <a:srgbClr val="FFFFFF"/>
                </a:solidFill>
                <a:effectLst/>
                <a:uLnTx/>
                <a:uFillTx/>
                <a:latin typeface="Arial"/>
                <a:cs typeface="+mn-cs"/>
              </a:rPr>
              <a:t>Dattatray Doke</a:t>
            </a:r>
            <a:endParaRPr kumimoji="1" lang="en-IN" sz="1200" b="1" i="0" u="none" strike="noStrike" kern="1200" cap="none" spc="0" normalizeH="0" baseline="0" noProof="0">
              <a:ln>
                <a:noFill/>
              </a:ln>
              <a:solidFill>
                <a:srgbClr val="FFFFFF"/>
              </a:solidFill>
              <a:effectLst/>
              <a:uLnTx/>
              <a:uFillTx/>
              <a:latin typeface="Arial"/>
              <a:cs typeface="+mn-cs"/>
            </a:endParaRPr>
          </a:p>
        </p:txBody>
      </p:sp>
      <p:sp>
        <p:nvSpPr>
          <p:cNvPr id="10" name="Rectangle 9">
            <a:extLst>
              <a:ext uri="{FF2B5EF4-FFF2-40B4-BE49-F238E27FC236}">
                <a16:creationId xmlns:a16="http://schemas.microsoft.com/office/drawing/2014/main" id="{92F7FF6B-736B-0432-24DD-B9A29F035A6E}"/>
              </a:ext>
            </a:extLst>
          </p:cNvPr>
          <p:cNvSpPr/>
          <p:nvPr/>
        </p:nvSpPr>
        <p:spPr>
          <a:xfrm>
            <a:off x="9264328" y="1568123"/>
            <a:ext cx="2268000" cy="72000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IN" sz="1200" b="1" i="0" u="none" strike="noStrike" kern="1200" cap="none" spc="0" normalizeH="0" baseline="0" noProof="0">
                <a:ln>
                  <a:noFill/>
                </a:ln>
                <a:solidFill>
                  <a:srgbClr val="FFFFFF"/>
                </a:solidFill>
                <a:effectLst/>
                <a:uLnTx/>
                <a:uFillTx/>
                <a:latin typeface="Arial"/>
                <a:cs typeface="+mn-cs"/>
              </a:rPr>
              <a:t>Liquidity</a:t>
            </a:r>
            <a:br>
              <a:rPr kumimoji="0" lang="en-IN" sz="1200" b="1" i="0" u="none" strike="noStrike" kern="1200" cap="none" spc="0" normalizeH="0" baseline="0" noProof="0">
                <a:ln>
                  <a:noFill/>
                </a:ln>
                <a:solidFill>
                  <a:srgbClr val="FFFFFF"/>
                </a:solidFill>
                <a:effectLst/>
                <a:uLnTx/>
                <a:uFillTx/>
                <a:latin typeface="Arial"/>
                <a:cs typeface="+mn-cs"/>
              </a:rPr>
            </a:br>
            <a:r>
              <a:rPr kumimoji="0" lang="en-IN" sz="1200" b="1" i="0" u="none" strike="noStrike" kern="1200" cap="none" spc="0" normalizeH="0" baseline="0" noProof="0">
                <a:ln>
                  <a:noFill/>
                </a:ln>
                <a:solidFill>
                  <a:srgbClr val="FFFFFF"/>
                </a:solidFill>
                <a:effectLst/>
                <a:uLnTx/>
                <a:uFillTx/>
                <a:latin typeface="Arial"/>
                <a:cs typeface="+mn-cs"/>
              </a:rPr>
              <a:t>Rahul Shinde</a:t>
            </a:r>
            <a:endParaRPr kumimoji="1" lang="en-IN" sz="1200" b="1" i="0" u="none" strike="noStrike" kern="1200" cap="none" spc="0" normalizeH="0" baseline="0" noProof="0">
              <a:ln>
                <a:noFill/>
              </a:ln>
              <a:solidFill>
                <a:srgbClr val="FFFFFF"/>
              </a:solidFill>
              <a:effectLst/>
              <a:uLnTx/>
              <a:uFillTx/>
              <a:latin typeface="Arial"/>
              <a:cs typeface="+mn-cs"/>
            </a:endParaRPr>
          </a:p>
        </p:txBody>
      </p:sp>
      <p:sp>
        <p:nvSpPr>
          <p:cNvPr id="11" name="Rectangle 10">
            <a:extLst>
              <a:ext uri="{FF2B5EF4-FFF2-40B4-BE49-F238E27FC236}">
                <a16:creationId xmlns:a16="http://schemas.microsoft.com/office/drawing/2014/main" id="{2037A914-2D25-0719-657D-B70F423CE187}"/>
              </a:ext>
            </a:extLst>
          </p:cNvPr>
          <p:cNvSpPr/>
          <p:nvPr/>
        </p:nvSpPr>
        <p:spPr>
          <a:xfrm>
            <a:off x="654709" y="2396078"/>
            <a:ext cx="1368000" cy="246455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500" b="1" i="0" u="none" strike="noStrike" kern="1200" cap="none" spc="0" normalizeH="0" baseline="0" noProof="0">
                <a:ln>
                  <a:noFill/>
                </a:ln>
                <a:solidFill>
                  <a:srgbClr val="FFFFFF"/>
                </a:solidFill>
                <a:effectLst/>
                <a:uLnTx/>
                <a:uFillTx/>
                <a:latin typeface="Arial"/>
                <a:cs typeface="+mn-cs"/>
              </a:rPr>
              <a:t>Central Functions</a:t>
            </a:r>
            <a:endParaRPr kumimoji="1" lang="en-IN" sz="1500" b="1" i="0" u="none" strike="noStrike" kern="1200" cap="none" spc="0" normalizeH="0" baseline="0" noProof="0">
              <a:ln>
                <a:noFill/>
              </a:ln>
              <a:solidFill>
                <a:srgbClr val="FFFFFF"/>
              </a:solidFill>
              <a:effectLst/>
              <a:uLnTx/>
              <a:uFillTx/>
              <a:latin typeface="Arial"/>
              <a:cs typeface="+mn-cs"/>
            </a:endParaRPr>
          </a:p>
        </p:txBody>
      </p:sp>
      <p:sp>
        <p:nvSpPr>
          <p:cNvPr id="12" name="Rectangle 11">
            <a:extLst>
              <a:ext uri="{FF2B5EF4-FFF2-40B4-BE49-F238E27FC236}">
                <a16:creationId xmlns:a16="http://schemas.microsoft.com/office/drawing/2014/main" id="{C8D110C2-6612-58B6-1717-000BA4CE66CB}"/>
              </a:ext>
            </a:extLst>
          </p:cNvPr>
          <p:cNvSpPr/>
          <p:nvPr/>
        </p:nvSpPr>
        <p:spPr>
          <a:xfrm>
            <a:off x="654708" y="5007890"/>
            <a:ext cx="1368000" cy="12291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32400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500" b="1" i="0" u="none" strike="noStrike" kern="1200" cap="none" spc="0" normalizeH="0" baseline="0" noProof="0">
                <a:ln>
                  <a:noFill/>
                </a:ln>
                <a:solidFill>
                  <a:srgbClr val="FFFFFF"/>
                </a:solidFill>
                <a:effectLst/>
                <a:uLnTx/>
                <a:uFillTx/>
                <a:latin typeface="Arial"/>
                <a:cs typeface="+mn-cs"/>
              </a:rPr>
              <a:t>Regional Leadership</a:t>
            </a:r>
            <a:endParaRPr kumimoji="1" lang="en-IN" sz="1500" b="1" i="0" u="none" strike="noStrike" kern="1200" cap="none" spc="0" normalizeH="0" baseline="0" noProof="0">
              <a:ln>
                <a:noFill/>
              </a:ln>
              <a:solidFill>
                <a:srgbClr val="FFFFFF"/>
              </a:solidFill>
              <a:effectLst/>
              <a:uLnTx/>
              <a:uFillTx/>
              <a:latin typeface="Arial"/>
              <a:cs typeface="+mn-cs"/>
            </a:endParaRPr>
          </a:p>
        </p:txBody>
      </p:sp>
      <p:sp>
        <p:nvSpPr>
          <p:cNvPr id="13" name="Rectangle 12">
            <a:extLst>
              <a:ext uri="{FF2B5EF4-FFF2-40B4-BE49-F238E27FC236}">
                <a16:creationId xmlns:a16="http://schemas.microsoft.com/office/drawing/2014/main" id="{6B3C72BE-E1EA-4D50-B2DF-B55F2652B799}"/>
              </a:ext>
            </a:extLst>
          </p:cNvPr>
          <p:cNvSpPr/>
          <p:nvPr/>
        </p:nvSpPr>
        <p:spPr>
          <a:xfrm>
            <a:off x="2086161" y="2396078"/>
            <a:ext cx="5184000" cy="360000"/>
          </a:xfrm>
          <a:prstGeom prst="rect">
            <a:avLst/>
          </a:prstGeom>
          <a:solidFill>
            <a:schemeClr val="accent2">
              <a:lumMod val="20000"/>
              <a:lumOff val="8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Service Transition &amp; Change Assurance </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4" name="Rectangle 13">
            <a:extLst>
              <a:ext uri="{FF2B5EF4-FFF2-40B4-BE49-F238E27FC236}">
                <a16:creationId xmlns:a16="http://schemas.microsoft.com/office/drawing/2014/main" id="{FFB58376-3392-3383-77B7-E54C4235FF21}"/>
              </a:ext>
            </a:extLst>
          </p:cNvPr>
          <p:cNvSpPr/>
          <p:nvPr/>
        </p:nvSpPr>
        <p:spPr>
          <a:xfrm>
            <a:off x="2086161" y="3234600"/>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Problem Management, GPS Governance</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5" name="Rectangle 14">
            <a:extLst>
              <a:ext uri="{FF2B5EF4-FFF2-40B4-BE49-F238E27FC236}">
                <a16:creationId xmlns:a16="http://schemas.microsoft.com/office/drawing/2014/main" id="{E7B1986C-BFB4-4C1D-4F00-C1E4C724DF79}"/>
              </a:ext>
            </a:extLst>
          </p:cNvPr>
          <p:cNvSpPr/>
          <p:nvPr/>
        </p:nvSpPr>
        <p:spPr>
          <a:xfrm>
            <a:off x="2086161" y="2815339"/>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Automation &amp; Tooling</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6" name="Rectangle 15">
            <a:extLst>
              <a:ext uri="{FF2B5EF4-FFF2-40B4-BE49-F238E27FC236}">
                <a16:creationId xmlns:a16="http://schemas.microsoft.com/office/drawing/2014/main" id="{8B5B1647-DC5E-920A-AF7A-D2063A3FFC97}"/>
              </a:ext>
            </a:extLst>
          </p:cNvPr>
          <p:cNvSpPr/>
          <p:nvPr/>
        </p:nvSpPr>
        <p:spPr>
          <a:xfrm>
            <a:off x="2086161" y="4500633"/>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People Lead </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7" name="Rectangle 16">
            <a:extLst>
              <a:ext uri="{FF2B5EF4-FFF2-40B4-BE49-F238E27FC236}">
                <a16:creationId xmlns:a16="http://schemas.microsoft.com/office/drawing/2014/main" id="{22C14776-697C-C8CB-B852-1D6277D61892}"/>
              </a:ext>
            </a:extLst>
          </p:cNvPr>
          <p:cNvSpPr/>
          <p:nvPr/>
        </p:nvSpPr>
        <p:spPr>
          <a:xfrm>
            <a:off x="2086161" y="3656760"/>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Infrastructure (inc. White Glove)</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8" name="Rectangle 17">
            <a:extLst>
              <a:ext uri="{FF2B5EF4-FFF2-40B4-BE49-F238E27FC236}">
                <a16:creationId xmlns:a16="http://schemas.microsoft.com/office/drawing/2014/main" id="{6652934A-21D4-AD02-2161-0E8DCE8F2ED3}"/>
              </a:ext>
            </a:extLst>
          </p:cNvPr>
          <p:cNvSpPr/>
          <p:nvPr/>
        </p:nvSpPr>
        <p:spPr>
          <a:xfrm>
            <a:off x="2086161" y="4078920"/>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PE COO</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19" name="Rectangle 18">
            <a:extLst>
              <a:ext uri="{FF2B5EF4-FFF2-40B4-BE49-F238E27FC236}">
                <a16:creationId xmlns:a16="http://schemas.microsoft.com/office/drawing/2014/main" id="{B0720890-F726-A531-F070-93DFE8F0824B}"/>
              </a:ext>
            </a:extLst>
          </p:cNvPr>
          <p:cNvSpPr/>
          <p:nvPr/>
        </p:nvSpPr>
        <p:spPr>
          <a:xfrm>
            <a:off x="7356328" y="4507518"/>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Malgorzata Czech (Gosia)</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0" name="Rectangle 19">
            <a:extLst>
              <a:ext uri="{FF2B5EF4-FFF2-40B4-BE49-F238E27FC236}">
                <a16:creationId xmlns:a16="http://schemas.microsoft.com/office/drawing/2014/main" id="{1708900B-BF84-E887-306D-E7E723472BC1}"/>
              </a:ext>
            </a:extLst>
          </p:cNvPr>
          <p:cNvSpPr/>
          <p:nvPr/>
        </p:nvSpPr>
        <p:spPr>
          <a:xfrm>
            <a:off x="7356328" y="2394606"/>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err="1">
                <a:ln>
                  <a:noFill/>
                </a:ln>
                <a:solidFill>
                  <a:srgbClr val="404040"/>
                </a:solidFill>
                <a:effectLst/>
                <a:uLnTx/>
                <a:uFillTx/>
                <a:latin typeface="Arial"/>
                <a:cs typeface="+mn-cs"/>
              </a:rPr>
              <a:t>Gurdit</a:t>
            </a:r>
            <a:r>
              <a:rPr kumimoji="0" lang="en-IN" sz="1050" b="1" i="0" u="none" strike="noStrike" kern="1200" cap="none" spc="0" normalizeH="0" baseline="0" noProof="0">
                <a:ln>
                  <a:noFill/>
                </a:ln>
                <a:solidFill>
                  <a:srgbClr val="404040"/>
                </a:solidFill>
                <a:effectLst/>
                <a:uLnTx/>
                <a:uFillTx/>
                <a:latin typeface="Arial"/>
                <a:cs typeface="+mn-cs"/>
              </a:rPr>
              <a:t> Singh-Panesar</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1" name="Rectangle 20">
            <a:extLst>
              <a:ext uri="{FF2B5EF4-FFF2-40B4-BE49-F238E27FC236}">
                <a16:creationId xmlns:a16="http://schemas.microsoft.com/office/drawing/2014/main" id="{454DC29A-F58F-2270-ED3F-65A8D9EE43C6}"/>
              </a:ext>
            </a:extLst>
          </p:cNvPr>
          <p:cNvSpPr/>
          <p:nvPr/>
        </p:nvSpPr>
        <p:spPr>
          <a:xfrm>
            <a:off x="7356328" y="2807904"/>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err="1">
                <a:ln>
                  <a:noFill/>
                </a:ln>
                <a:solidFill>
                  <a:srgbClr val="404040"/>
                </a:solidFill>
                <a:effectLst/>
                <a:uLnTx/>
                <a:uFillTx/>
                <a:latin typeface="Arial"/>
                <a:cs typeface="+mn-cs"/>
              </a:rPr>
              <a:t>Mayuresh</a:t>
            </a:r>
            <a:r>
              <a:rPr kumimoji="0" lang="en-IN" sz="1050" b="1" i="0" u="none" strike="noStrike" kern="1200" cap="none" spc="0" normalizeH="0" baseline="0" noProof="0">
                <a:ln>
                  <a:noFill/>
                </a:ln>
                <a:solidFill>
                  <a:srgbClr val="404040"/>
                </a:solidFill>
                <a:effectLst/>
                <a:uLnTx/>
                <a:uFillTx/>
                <a:latin typeface="Arial"/>
                <a:cs typeface="+mn-cs"/>
              </a:rPr>
              <a:t> </a:t>
            </a:r>
            <a:r>
              <a:rPr kumimoji="0" lang="en-IN" sz="1050" b="1" i="0" u="none" strike="noStrike" kern="1200" cap="none" spc="0" normalizeH="0" baseline="0" noProof="0" err="1">
                <a:ln>
                  <a:noFill/>
                </a:ln>
                <a:solidFill>
                  <a:srgbClr val="404040"/>
                </a:solidFill>
                <a:effectLst/>
                <a:uLnTx/>
                <a:uFillTx/>
                <a:latin typeface="Arial"/>
                <a:cs typeface="+mn-cs"/>
              </a:rPr>
              <a:t>Pardeshi</a:t>
            </a:r>
            <a:r>
              <a:rPr kumimoji="0" lang="en-IN" sz="1050" b="1" i="0" u="none" strike="noStrike" kern="1200" cap="none" spc="0" normalizeH="0" baseline="0" noProof="0">
                <a:ln>
                  <a:noFill/>
                </a:ln>
                <a:solidFill>
                  <a:srgbClr val="404040"/>
                </a:solidFill>
                <a:effectLst/>
                <a:uLnTx/>
                <a:uFillTx/>
                <a:latin typeface="Arial"/>
                <a:cs typeface="+mn-cs"/>
              </a:rPr>
              <a:t> </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2" name="Rectangle 21">
            <a:extLst>
              <a:ext uri="{FF2B5EF4-FFF2-40B4-BE49-F238E27FC236}">
                <a16:creationId xmlns:a16="http://schemas.microsoft.com/office/drawing/2014/main" id="{0F521C82-E2E0-0BD3-01E5-7643A6FB0D91}"/>
              </a:ext>
            </a:extLst>
          </p:cNvPr>
          <p:cNvSpPr/>
          <p:nvPr/>
        </p:nvSpPr>
        <p:spPr>
          <a:xfrm>
            <a:off x="7356328" y="3235402"/>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Richard Clark</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3" name="Rectangle 22">
            <a:extLst>
              <a:ext uri="{FF2B5EF4-FFF2-40B4-BE49-F238E27FC236}">
                <a16:creationId xmlns:a16="http://schemas.microsoft.com/office/drawing/2014/main" id="{7CC66DC6-5E94-863A-5984-AF45D1B22822}"/>
              </a:ext>
            </a:extLst>
          </p:cNvPr>
          <p:cNvSpPr/>
          <p:nvPr/>
        </p:nvSpPr>
        <p:spPr>
          <a:xfrm>
            <a:off x="7356328" y="3651623"/>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FFFFFF"/>
                </a:solidFill>
                <a:effectLst/>
                <a:uLnTx/>
                <a:uFillTx/>
                <a:latin typeface="Arial"/>
                <a:cs typeface="+mn-cs"/>
              </a:rPr>
              <a:t>Open Role (Interviewing)</a:t>
            </a:r>
            <a:endParaRPr kumimoji="1" lang="en-IN" sz="1050" b="1" i="0" u="none" strike="noStrike" kern="1200" cap="none" spc="0" normalizeH="0" baseline="0" noProof="0">
              <a:ln>
                <a:noFill/>
              </a:ln>
              <a:solidFill>
                <a:srgbClr val="FFFFFF"/>
              </a:solidFill>
              <a:effectLst/>
              <a:uLnTx/>
              <a:uFillTx/>
              <a:latin typeface="Arial"/>
              <a:cs typeface="+mn-cs"/>
            </a:endParaRPr>
          </a:p>
        </p:txBody>
      </p:sp>
      <p:sp>
        <p:nvSpPr>
          <p:cNvPr id="24" name="Rectangle 23">
            <a:extLst>
              <a:ext uri="{FF2B5EF4-FFF2-40B4-BE49-F238E27FC236}">
                <a16:creationId xmlns:a16="http://schemas.microsoft.com/office/drawing/2014/main" id="{D954D8C3-84E9-2B5E-B2A1-BBA9C4D6C6FE}"/>
              </a:ext>
            </a:extLst>
          </p:cNvPr>
          <p:cNvSpPr/>
          <p:nvPr/>
        </p:nvSpPr>
        <p:spPr>
          <a:xfrm>
            <a:off x="7356328" y="4077301"/>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err="1">
                <a:ln>
                  <a:noFill/>
                </a:ln>
                <a:solidFill>
                  <a:srgbClr val="404040"/>
                </a:solidFill>
                <a:effectLst/>
                <a:uLnTx/>
                <a:uFillTx/>
                <a:latin typeface="Arial"/>
                <a:cs typeface="+mn-cs"/>
              </a:rPr>
              <a:t>Kishan</a:t>
            </a:r>
            <a:r>
              <a:rPr kumimoji="0" lang="en-IN" sz="1050" b="1" i="0" u="none" strike="noStrike" kern="1200" cap="none" spc="0" normalizeH="0" baseline="0" noProof="0">
                <a:ln>
                  <a:noFill/>
                </a:ln>
                <a:solidFill>
                  <a:srgbClr val="404040"/>
                </a:solidFill>
                <a:effectLst/>
                <a:uLnTx/>
                <a:uFillTx/>
                <a:latin typeface="Arial"/>
                <a:cs typeface="+mn-cs"/>
              </a:rPr>
              <a:t> Patel</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6" name="Rectangle 25">
            <a:extLst>
              <a:ext uri="{FF2B5EF4-FFF2-40B4-BE49-F238E27FC236}">
                <a16:creationId xmlns:a16="http://schemas.microsoft.com/office/drawing/2014/main" id="{AACC0D29-B465-5094-99A5-76B123D9EE40}"/>
              </a:ext>
            </a:extLst>
          </p:cNvPr>
          <p:cNvSpPr/>
          <p:nvPr/>
        </p:nvSpPr>
        <p:spPr>
          <a:xfrm>
            <a:off x="2086161" y="5007890"/>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APAC</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7" name="Rectangle 26">
            <a:extLst>
              <a:ext uri="{FF2B5EF4-FFF2-40B4-BE49-F238E27FC236}">
                <a16:creationId xmlns:a16="http://schemas.microsoft.com/office/drawing/2014/main" id="{99F16A1B-0BF6-CF67-0632-515591184B02}"/>
              </a:ext>
            </a:extLst>
          </p:cNvPr>
          <p:cNvSpPr/>
          <p:nvPr/>
        </p:nvSpPr>
        <p:spPr>
          <a:xfrm>
            <a:off x="2086161" y="5443732"/>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EMEA</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8" name="Rectangle 27">
            <a:extLst>
              <a:ext uri="{FF2B5EF4-FFF2-40B4-BE49-F238E27FC236}">
                <a16:creationId xmlns:a16="http://schemas.microsoft.com/office/drawing/2014/main" id="{FC40E843-F8D6-3A31-078F-9BD827ACFC4E}"/>
              </a:ext>
            </a:extLst>
          </p:cNvPr>
          <p:cNvSpPr/>
          <p:nvPr/>
        </p:nvSpPr>
        <p:spPr>
          <a:xfrm>
            <a:off x="2086161" y="5877009"/>
            <a:ext cx="5184000" cy="360000"/>
          </a:xfrm>
          <a:prstGeom prst="rect">
            <a:avLst/>
          </a:prstGeom>
          <a:solidFill>
            <a:schemeClr val="accent2">
              <a:lumMod val="20000"/>
              <a:lumOff val="80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rgbClr val="404040"/>
                </a:solidFill>
                <a:effectLst/>
                <a:uLnTx/>
                <a:uFillTx/>
                <a:latin typeface="Arial"/>
                <a:cs typeface="+mn-cs"/>
              </a:rPr>
              <a:t>AMRS</a:t>
            </a:r>
            <a:endParaRPr kumimoji="1" lang="en-IN" sz="1050" b="1" i="0" u="none" strike="noStrike" kern="1200" cap="none" spc="0" normalizeH="0" baseline="0" noProof="0">
              <a:ln>
                <a:noFill/>
              </a:ln>
              <a:solidFill>
                <a:srgbClr val="404040"/>
              </a:solidFill>
              <a:effectLst/>
              <a:uLnTx/>
              <a:uFillTx/>
              <a:latin typeface="Arial"/>
              <a:cs typeface="+mn-cs"/>
            </a:endParaRPr>
          </a:p>
        </p:txBody>
      </p:sp>
      <p:sp>
        <p:nvSpPr>
          <p:cNvPr id="29" name="Rectangle 28">
            <a:extLst>
              <a:ext uri="{FF2B5EF4-FFF2-40B4-BE49-F238E27FC236}">
                <a16:creationId xmlns:a16="http://schemas.microsoft.com/office/drawing/2014/main" id="{55F2B211-D876-8B06-61B8-7A5659DAEFF4}"/>
              </a:ext>
            </a:extLst>
          </p:cNvPr>
          <p:cNvSpPr/>
          <p:nvPr/>
        </p:nvSpPr>
        <p:spPr>
          <a:xfrm>
            <a:off x="7356328" y="5004406"/>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chemeClr val="tx1"/>
                </a:solidFill>
                <a:effectLst/>
                <a:uLnTx/>
                <a:uFillTx/>
                <a:latin typeface="Arial"/>
                <a:cs typeface="+mn-cs"/>
              </a:rPr>
              <a:t>Rahul Shinde</a:t>
            </a:r>
            <a:endParaRPr kumimoji="1" lang="en-IN" sz="1050" b="1" i="0" u="none" strike="noStrike" kern="1200" cap="none" spc="0" normalizeH="0" baseline="0" noProof="0">
              <a:ln>
                <a:noFill/>
              </a:ln>
              <a:solidFill>
                <a:schemeClr val="tx1"/>
              </a:solidFill>
              <a:effectLst/>
              <a:uLnTx/>
              <a:uFillTx/>
              <a:latin typeface="Arial"/>
              <a:cs typeface="+mn-cs"/>
            </a:endParaRPr>
          </a:p>
        </p:txBody>
      </p:sp>
      <p:sp>
        <p:nvSpPr>
          <p:cNvPr id="30" name="Rectangle 29">
            <a:extLst>
              <a:ext uri="{FF2B5EF4-FFF2-40B4-BE49-F238E27FC236}">
                <a16:creationId xmlns:a16="http://schemas.microsoft.com/office/drawing/2014/main" id="{C21D1B2C-88D3-5A03-EE9D-5E4C52FE2B44}"/>
              </a:ext>
            </a:extLst>
          </p:cNvPr>
          <p:cNvSpPr/>
          <p:nvPr/>
        </p:nvSpPr>
        <p:spPr>
          <a:xfrm>
            <a:off x="7356328" y="5439178"/>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chemeClr val="tx1"/>
                </a:solidFill>
                <a:effectLst/>
                <a:uLnTx/>
                <a:uFillTx/>
                <a:latin typeface="Arial"/>
                <a:cs typeface="+mn-cs"/>
              </a:rPr>
              <a:t>Andrew </a:t>
            </a:r>
            <a:r>
              <a:rPr kumimoji="0" lang="en-IN" sz="1050" b="1" i="0" u="none" strike="noStrike" kern="1200" cap="none" spc="0" normalizeH="0" baseline="0" noProof="0" err="1">
                <a:ln>
                  <a:noFill/>
                </a:ln>
                <a:solidFill>
                  <a:schemeClr val="tx1"/>
                </a:solidFill>
                <a:effectLst/>
                <a:uLnTx/>
                <a:uFillTx/>
                <a:latin typeface="Arial"/>
                <a:cs typeface="+mn-cs"/>
              </a:rPr>
              <a:t>Leclezio</a:t>
            </a:r>
            <a:endParaRPr kumimoji="1" lang="en-IN" sz="1050" b="1" i="0" u="none" strike="noStrike" kern="1200" cap="none" spc="0" normalizeH="0" baseline="0" noProof="0">
              <a:ln>
                <a:noFill/>
              </a:ln>
              <a:solidFill>
                <a:schemeClr val="tx1"/>
              </a:solidFill>
              <a:effectLst/>
              <a:uLnTx/>
              <a:uFillTx/>
              <a:latin typeface="Arial"/>
              <a:cs typeface="+mn-cs"/>
            </a:endParaRPr>
          </a:p>
        </p:txBody>
      </p:sp>
      <p:sp>
        <p:nvSpPr>
          <p:cNvPr id="31" name="Rectangle 30">
            <a:extLst>
              <a:ext uri="{FF2B5EF4-FFF2-40B4-BE49-F238E27FC236}">
                <a16:creationId xmlns:a16="http://schemas.microsoft.com/office/drawing/2014/main" id="{F0B0F002-00BF-8010-97F1-3A9899230A5A}"/>
              </a:ext>
            </a:extLst>
          </p:cNvPr>
          <p:cNvSpPr/>
          <p:nvPr/>
        </p:nvSpPr>
        <p:spPr>
          <a:xfrm>
            <a:off x="7356328" y="5873950"/>
            <a:ext cx="4176000" cy="360000"/>
          </a:xfrm>
          <a:prstGeom prst="rect">
            <a:avLst/>
          </a:prstGeom>
          <a:solidFill>
            <a:schemeClr val="accent2">
              <a:lumMod val="40000"/>
              <a:lumOff val="60000"/>
            </a:schemeClr>
          </a:solidFill>
          <a:ln w="63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50" b="1" i="0" u="none" strike="noStrike" kern="1200" cap="none" spc="0" normalizeH="0" baseline="0" noProof="0">
                <a:ln>
                  <a:noFill/>
                </a:ln>
                <a:solidFill>
                  <a:schemeClr val="tx1"/>
                </a:solidFill>
                <a:effectLst/>
                <a:uLnTx/>
                <a:uFillTx/>
                <a:latin typeface="Arial"/>
                <a:cs typeface="+mn-cs"/>
              </a:rPr>
              <a:t>Israel Perez</a:t>
            </a:r>
            <a:endParaRPr kumimoji="1" lang="en-IN" sz="1050" b="1" i="0" u="none" strike="noStrike" kern="1200" cap="none" spc="0" normalizeH="0" baseline="0" noProof="0">
              <a:ln>
                <a:noFill/>
              </a:ln>
              <a:solidFill>
                <a:schemeClr val="tx1"/>
              </a:solidFill>
              <a:effectLst/>
              <a:uLnTx/>
              <a:uFillTx/>
              <a:latin typeface="Arial"/>
              <a:cs typeface="+mn-cs"/>
            </a:endParaRPr>
          </a:p>
        </p:txBody>
      </p:sp>
      <p:pic>
        <p:nvPicPr>
          <p:cNvPr id="33" name="Graphic 32" descr="Map with pin with solid fill">
            <a:extLst>
              <a:ext uri="{FF2B5EF4-FFF2-40B4-BE49-F238E27FC236}">
                <a16:creationId xmlns:a16="http://schemas.microsoft.com/office/drawing/2014/main" id="{DF3338BF-57A8-0CFD-208A-BC1EA2ED72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3189" y="5081323"/>
            <a:ext cx="432000" cy="432000"/>
          </a:xfrm>
          <a:prstGeom prst="rect">
            <a:avLst/>
          </a:prstGeom>
        </p:spPr>
      </p:pic>
      <p:pic>
        <p:nvPicPr>
          <p:cNvPr id="35" name="Graphic 34" descr="User with solid fill">
            <a:extLst>
              <a:ext uri="{FF2B5EF4-FFF2-40B4-BE49-F238E27FC236}">
                <a16:creationId xmlns:a16="http://schemas.microsoft.com/office/drawing/2014/main" id="{4AB600AF-E223-30CA-E4E4-032E53BDC1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2708" y="2793011"/>
            <a:ext cx="432000" cy="432000"/>
          </a:xfrm>
          <a:prstGeom prst="rect">
            <a:avLst/>
          </a:prstGeom>
        </p:spPr>
      </p:pic>
    </p:spTree>
    <p:extLst>
      <p:ext uri="{BB962C8B-B14F-4D97-AF65-F5344CB8AC3E}">
        <p14:creationId xmlns:p14="http://schemas.microsoft.com/office/powerpoint/2010/main" val="4267750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A78981D1-A3B8-EF02-366E-76585C7372A3}"/>
              </a:ext>
            </a:extLst>
          </p:cNvPr>
          <p:cNvSpPr>
            <a:spLocks noGrp="1" noChangeArrowheads="1"/>
          </p:cNvSpPr>
          <p:nvPr>
            <p:ph type="title"/>
          </p:nvPr>
        </p:nvSpPr>
        <p:spPr/>
        <p:txBody>
          <a:bodyPr/>
          <a:lstStyle/>
          <a:p>
            <a:r>
              <a:rPr lang="en-US" altLang="en-US"/>
              <a:t>Flow Of Funds – ACH Credit</a:t>
            </a:r>
          </a:p>
        </p:txBody>
      </p:sp>
      <p:sp>
        <p:nvSpPr>
          <p:cNvPr id="615428" name="Text Box 4">
            <a:extLst>
              <a:ext uri="{FF2B5EF4-FFF2-40B4-BE49-F238E27FC236}">
                <a16:creationId xmlns:a16="http://schemas.microsoft.com/office/drawing/2014/main" id="{7F402451-CC72-DB69-4AD2-81967E8EEDD9}"/>
              </a:ext>
            </a:extLst>
          </p:cNvPr>
          <p:cNvSpPr txBox="1">
            <a:spLocks noChangeArrowheads="1"/>
          </p:cNvSpPr>
          <p:nvPr/>
        </p:nvSpPr>
        <p:spPr bwMode="auto">
          <a:xfrm>
            <a:off x="2181049" y="2276330"/>
            <a:ext cx="2103373" cy="438417"/>
          </a:xfrm>
          <a:prstGeom prst="rect">
            <a:avLst/>
          </a:prstGeom>
          <a:solidFill>
            <a:srgbClr val="E00000"/>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2249"/>
              <a:t>Receiver</a:t>
            </a:r>
          </a:p>
        </p:txBody>
      </p:sp>
      <p:sp>
        <p:nvSpPr>
          <p:cNvPr id="615429" name="Text Box 5">
            <a:extLst>
              <a:ext uri="{FF2B5EF4-FFF2-40B4-BE49-F238E27FC236}">
                <a16:creationId xmlns:a16="http://schemas.microsoft.com/office/drawing/2014/main" id="{BBF7ABB1-0314-3633-20B2-9F9C0C2C448B}"/>
              </a:ext>
            </a:extLst>
          </p:cNvPr>
          <p:cNvSpPr txBox="1">
            <a:spLocks noChangeArrowheads="1"/>
          </p:cNvSpPr>
          <p:nvPr/>
        </p:nvSpPr>
        <p:spPr bwMode="auto">
          <a:xfrm>
            <a:off x="7082968" y="2276330"/>
            <a:ext cx="2103373" cy="438417"/>
          </a:xfrm>
          <a:prstGeom prst="rect">
            <a:avLst/>
          </a:prstGeom>
          <a:solidFill>
            <a:srgbClr val="99FFCC"/>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2249"/>
              <a:t>Originator</a:t>
            </a:r>
          </a:p>
        </p:txBody>
      </p:sp>
      <p:sp>
        <p:nvSpPr>
          <p:cNvPr id="615430" name="Text Box 6">
            <a:extLst>
              <a:ext uri="{FF2B5EF4-FFF2-40B4-BE49-F238E27FC236}">
                <a16:creationId xmlns:a16="http://schemas.microsoft.com/office/drawing/2014/main" id="{E9710C77-5D4C-96D1-219E-16742AB0B27C}"/>
              </a:ext>
            </a:extLst>
          </p:cNvPr>
          <p:cNvSpPr txBox="1">
            <a:spLocks noChangeArrowheads="1"/>
          </p:cNvSpPr>
          <p:nvPr/>
        </p:nvSpPr>
        <p:spPr bwMode="auto">
          <a:xfrm>
            <a:off x="5114612" y="4489056"/>
            <a:ext cx="1178335" cy="438417"/>
          </a:xfrm>
          <a:prstGeom prst="rect">
            <a:avLst/>
          </a:prstGeom>
          <a:solidFill>
            <a:srgbClr val="0000CC"/>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endParaRPr lang="en-US" altLang="en-US" sz="2249"/>
          </a:p>
        </p:txBody>
      </p:sp>
      <p:sp>
        <p:nvSpPr>
          <p:cNvPr id="615431" name="Text Box 7">
            <a:extLst>
              <a:ext uri="{FF2B5EF4-FFF2-40B4-BE49-F238E27FC236}">
                <a16:creationId xmlns:a16="http://schemas.microsoft.com/office/drawing/2014/main" id="{CFCAA1D7-0536-578C-0602-9F1E231899C2}"/>
              </a:ext>
            </a:extLst>
          </p:cNvPr>
          <p:cNvSpPr txBox="1">
            <a:spLocks noChangeArrowheads="1"/>
          </p:cNvSpPr>
          <p:nvPr/>
        </p:nvSpPr>
        <p:spPr bwMode="auto">
          <a:xfrm>
            <a:off x="5114612" y="4043833"/>
            <a:ext cx="1178335" cy="481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2530"/>
              <a:t>ACH</a:t>
            </a:r>
          </a:p>
        </p:txBody>
      </p:sp>
      <p:sp>
        <p:nvSpPr>
          <p:cNvPr id="615432" name="AutoShape 8">
            <a:extLst>
              <a:ext uri="{FF2B5EF4-FFF2-40B4-BE49-F238E27FC236}">
                <a16:creationId xmlns:a16="http://schemas.microsoft.com/office/drawing/2014/main" id="{5B89D461-581A-E7C6-A831-26851037485C}"/>
              </a:ext>
            </a:extLst>
          </p:cNvPr>
          <p:cNvSpPr>
            <a:spLocks noChangeArrowheads="1"/>
          </p:cNvSpPr>
          <p:nvPr/>
        </p:nvSpPr>
        <p:spPr bwMode="auto">
          <a:xfrm>
            <a:off x="5114612" y="3079741"/>
            <a:ext cx="1178335" cy="980830"/>
          </a:xfrm>
          <a:prstGeom prst="triangle">
            <a:avLst>
              <a:gd name="adj" fmla="val 50000"/>
            </a:avLst>
          </a:prstGeom>
          <a:solidFill>
            <a:srgbClr val="0000CC"/>
          </a:solidFill>
          <a:ln w="31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33" name="Text Box 9">
            <a:extLst>
              <a:ext uri="{FF2B5EF4-FFF2-40B4-BE49-F238E27FC236}">
                <a16:creationId xmlns:a16="http://schemas.microsoft.com/office/drawing/2014/main" id="{DAEB9110-0A56-FE49-EE3E-3115259AF3BA}"/>
              </a:ext>
            </a:extLst>
          </p:cNvPr>
          <p:cNvSpPr txBox="1">
            <a:spLocks noChangeArrowheads="1"/>
          </p:cNvSpPr>
          <p:nvPr/>
        </p:nvSpPr>
        <p:spPr bwMode="auto">
          <a:xfrm>
            <a:off x="7257040" y="5868244"/>
            <a:ext cx="2879172" cy="461628"/>
          </a:xfrm>
          <a:prstGeom prst="rect">
            <a:avLst/>
          </a:prstGeom>
          <a:solidFill>
            <a:srgbClr val="99FFCC"/>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4" tIns="45702" rIns="91404" bIns="45702">
            <a:spAutoFit/>
          </a:bodyPr>
          <a:lstStyle/>
          <a:p>
            <a:pPr>
              <a:spcBef>
                <a:spcPct val="50000"/>
              </a:spcBef>
            </a:pPr>
            <a:r>
              <a:rPr lang="en-US" altLang="en-US" sz="1200">
                <a:solidFill>
                  <a:srgbClr val="040C28"/>
                </a:solidFill>
                <a:latin typeface="Google Sans"/>
              </a:rPr>
              <a:t>ODFI(</a:t>
            </a:r>
            <a:r>
              <a:rPr lang="en-US" sz="1200">
                <a:solidFill>
                  <a:srgbClr val="040C28"/>
                </a:solidFill>
                <a:latin typeface="Google Sans"/>
              </a:rPr>
              <a:t>Originating Depository Financial Institution)</a:t>
            </a:r>
          </a:p>
        </p:txBody>
      </p:sp>
      <p:sp>
        <p:nvSpPr>
          <p:cNvPr id="615434" name="Text Box 10">
            <a:extLst>
              <a:ext uri="{FF2B5EF4-FFF2-40B4-BE49-F238E27FC236}">
                <a16:creationId xmlns:a16="http://schemas.microsoft.com/office/drawing/2014/main" id="{D15470CC-1E51-7B43-CDD1-D3CE28C61A8D}"/>
              </a:ext>
            </a:extLst>
          </p:cNvPr>
          <p:cNvSpPr txBox="1">
            <a:spLocks noChangeArrowheads="1"/>
          </p:cNvSpPr>
          <p:nvPr/>
        </p:nvSpPr>
        <p:spPr bwMode="auto">
          <a:xfrm>
            <a:off x="2181049" y="5868244"/>
            <a:ext cx="2384567" cy="646294"/>
          </a:xfrm>
          <a:prstGeom prst="rect">
            <a:avLst/>
          </a:prstGeom>
          <a:solidFill>
            <a:srgbClr val="E00000"/>
          </a:solidFill>
          <a:ln w="317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4" tIns="45702" rIns="91404" bIns="45702">
            <a:spAutoFit/>
          </a:bodyPr>
          <a:lstStyle/>
          <a:p>
            <a:pPr>
              <a:spcBef>
                <a:spcPct val="50000"/>
              </a:spcBef>
            </a:pPr>
            <a:r>
              <a:rPr lang="en-US" altLang="en-US" sz="1200"/>
              <a:t>RDFI (</a:t>
            </a:r>
            <a:r>
              <a:rPr lang="en-US" sz="1200" b="0" i="0">
                <a:solidFill>
                  <a:srgbClr val="040C28"/>
                </a:solidFill>
                <a:effectLst/>
                <a:latin typeface="Google Sans"/>
              </a:rPr>
              <a:t>receiving depository financial institution</a:t>
            </a:r>
            <a:r>
              <a:rPr lang="en-US" sz="2400" b="0" i="0">
                <a:solidFill>
                  <a:srgbClr val="040C28"/>
                </a:solidFill>
                <a:effectLst/>
                <a:latin typeface="Google Sans"/>
              </a:rPr>
              <a:t>)</a:t>
            </a:r>
            <a:endParaRPr lang="en-US" altLang="en-US" sz="2249"/>
          </a:p>
        </p:txBody>
      </p:sp>
      <p:sp>
        <p:nvSpPr>
          <p:cNvPr id="615436" name="Line 12">
            <a:extLst>
              <a:ext uri="{FF2B5EF4-FFF2-40B4-BE49-F238E27FC236}">
                <a16:creationId xmlns:a16="http://schemas.microsoft.com/office/drawing/2014/main" id="{FBCFE293-F47D-0FDE-CB3C-EB9EFBFA46F8}"/>
              </a:ext>
            </a:extLst>
          </p:cNvPr>
          <p:cNvSpPr>
            <a:spLocks noChangeShapeType="1"/>
          </p:cNvSpPr>
          <p:nvPr/>
        </p:nvSpPr>
        <p:spPr bwMode="auto">
          <a:xfrm flipH="1">
            <a:off x="8984372" y="2712627"/>
            <a:ext cx="0" cy="315561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37" name="Line 13">
            <a:extLst>
              <a:ext uri="{FF2B5EF4-FFF2-40B4-BE49-F238E27FC236}">
                <a16:creationId xmlns:a16="http://schemas.microsoft.com/office/drawing/2014/main" id="{AD927A26-6EB0-346C-80D5-9045753E8E08}"/>
              </a:ext>
            </a:extLst>
          </p:cNvPr>
          <p:cNvSpPr>
            <a:spLocks noChangeShapeType="1"/>
          </p:cNvSpPr>
          <p:nvPr/>
        </p:nvSpPr>
        <p:spPr bwMode="auto">
          <a:xfrm flipH="1" flipV="1">
            <a:off x="6292948" y="4925352"/>
            <a:ext cx="964092" cy="94289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38" name="Line 14">
            <a:extLst>
              <a:ext uri="{FF2B5EF4-FFF2-40B4-BE49-F238E27FC236}">
                <a16:creationId xmlns:a16="http://schemas.microsoft.com/office/drawing/2014/main" id="{85D6DDCD-8EF6-0659-DC25-3169D9413A87}"/>
              </a:ext>
            </a:extLst>
          </p:cNvPr>
          <p:cNvSpPr>
            <a:spLocks noChangeShapeType="1"/>
          </p:cNvSpPr>
          <p:nvPr/>
        </p:nvSpPr>
        <p:spPr bwMode="auto">
          <a:xfrm flipH="1">
            <a:off x="4016618" y="4925352"/>
            <a:ext cx="1097994" cy="94289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39" name="Line 15">
            <a:extLst>
              <a:ext uri="{FF2B5EF4-FFF2-40B4-BE49-F238E27FC236}">
                <a16:creationId xmlns:a16="http://schemas.microsoft.com/office/drawing/2014/main" id="{F8833490-4C99-98C0-5C9A-B3F3751D2DD0}"/>
              </a:ext>
            </a:extLst>
          </p:cNvPr>
          <p:cNvSpPr>
            <a:spLocks noChangeShapeType="1"/>
          </p:cNvSpPr>
          <p:nvPr/>
        </p:nvSpPr>
        <p:spPr bwMode="auto">
          <a:xfrm flipV="1">
            <a:off x="2369627" y="2712627"/>
            <a:ext cx="0" cy="315561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4" tIns="45702" rIns="91404" bIns="45702" anchor="ctr"/>
          <a:lstStyle/>
          <a:p>
            <a:endParaRPr lang="en-US" sz="1265"/>
          </a:p>
        </p:txBody>
      </p:sp>
      <p:sp>
        <p:nvSpPr>
          <p:cNvPr id="615441" name="Text Box 17">
            <a:extLst>
              <a:ext uri="{FF2B5EF4-FFF2-40B4-BE49-F238E27FC236}">
                <a16:creationId xmlns:a16="http://schemas.microsoft.com/office/drawing/2014/main" id="{25A6AFA8-170B-640E-3ADE-B5BAD9ADB55A}"/>
              </a:ext>
            </a:extLst>
          </p:cNvPr>
          <p:cNvSpPr txBox="1">
            <a:spLocks noChangeArrowheads="1"/>
          </p:cNvSpPr>
          <p:nvPr/>
        </p:nvSpPr>
        <p:spPr bwMode="auto">
          <a:xfrm>
            <a:off x="7752476" y="3538354"/>
            <a:ext cx="1231896"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1828">
                <a:solidFill>
                  <a:srgbClr val="004992"/>
                </a:solidFill>
                <a:cs typeface="Times New Roman" panose="02020603050405020304" pitchFamily="18" charset="0"/>
              </a:rPr>
              <a:t>Funds</a:t>
            </a:r>
          </a:p>
        </p:txBody>
      </p:sp>
      <p:sp>
        <p:nvSpPr>
          <p:cNvPr id="615442" name="Text Box 18">
            <a:extLst>
              <a:ext uri="{FF2B5EF4-FFF2-40B4-BE49-F238E27FC236}">
                <a16:creationId xmlns:a16="http://schemas.microsoft.com/office/drawing/2014/main" id="{60AC0F40-E7A0-1D6D-FAF6-C9A5CFCC1356}"/>
              </a:ext>
            </a:extLst>
          </p:cNvPr>
          <p:cNvSpPr txBox="1">
            <a:spLocks noChangeArrowheads="1"/>
          </p:cNvSpPr>
          <p:nvPr/>
        </p:nvSpPr>
        <p:spPr bwMode="auto">
          <a:xfrm>
            <a:off x="6855334" y="5110583"/>
            <a:ext cx="1125891"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1828">
                <a:solidFill>
                  <a:srgbClr val="004992"/>
                </a:solidFill>
                <a:cs typeface="Times New Roman" panose="02020603050405020304" pitchFamily="18" charset="0"/>
              </a:rPr>
              <a:t>Funds</a:t>
            </a:r>
          </a:p>
        </p:txBody>
      </p:sp>
      <p:sp>
        <p:nvSpPr>
          <p:cNvPr id="615445" name="Text Box 21">
            <a:extLst>
              <a:ext uri="{FF2B5EF4-FFF2-40B4-BE49-F238E27FC236}">
                <a16:creationId xmlns:a16="http://schemas.microsoft.com/office/drawing/2014/main" id="{E0E26683-C867-FA2C-B8C5-726E0F26E4B2}"/>
              </a:ext>
            </a:extLst>
          </p:cNvPr>
          <p:cNvSpPr txBox="1">
            <a:spLocks noChangeArrowheads="1"/>
          </p:cNvSpPr>
          <p:nvPr/>
        </p:nvSpPr>
        <p:spPr bwMode="auto">
          <a:xfrm>
            <a:off x="4551110" y="5325942"/>
            <a:ext cx="1125890"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1828">
                <a:solidFill>
                  <a:srgbClr val="004992"/>
                </a:solidFill>
                <a:cs typeface="Times New Roman" panose="02020603050405020304" pitchFamily="18" charset="0"/>
              </a:rPr>
              <a:t>Funds</a:t>
            </a:r>
          </a:p>
        </p:txBody>
      </p:sp>
      <p:sp>
        <p:nvSpPr>
          <p:cNvPr id="615446" name="Text Box 22">
            <a:extLst>
              <a:ext uri="{FF2B5EF4-FFF2-40B4-BE49-F238E27FC236}">
                <a16:creationId xmlns:a16="http://schemas.microsoft.com/office/drawing/2014/main" id="{4E7720DC-8CFE-CD30-AC3C-A2593FE17999}"/>
              </a:ext>
            </a:extLst>
          </p:cNvPr>
          <p:cNvSpPr txBox="1">
            <a:spLocks noChangeArrowheads="1"/>
          </p:cNvSpPr>
          <p:nvPr/>
        </p:nvSpPr>
        <p:spPr bwMode="auto">
          <a:xfrm>
            <a:off x="2518035" y="3908816"/>
            <a:ext cx="1125890"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04" tIns="45702" rIns="91404" bIns="45702">
            <a:spAutoFit/>
          </a:bodyPr>
          <a:lstStyle/>
          <a:p>
            <a:pPr>
              <a:spcBef>
                <a:spcPct val="50000"/>
              </a:spcBef>
            </a:pPr>
            <a:r>
              <a:rPr lang="en-US" altLang="en-US" sz="1828">
                <a:solidFill>
                  <a:srgbClr val="004992"/>
                </a:solidFill>
                <a:cs typeface="Times New Roman" panose="02020603050405020304" pitchFamily="18" charset="0"/>
              </a:rPr>
              <a:t>Funds</a:t>
            </a:r>
          </a:p>
        </p:txBody>
      </p:sp>
      <p:sp>
        <p:nvSpPr>
          <p:cNvPr id="615447" name="Rectangle 23">
            <a:extLst>
              <a:ext uri="{FF2B5EF4-FFF2-40B4-BE49-F238E27FC236}">
                <a16:creationId xmlns:a16="http://schemas.microsoft.com/office/drawing/2014/main" id="{B788CC0F-5460-7F49-5F49-AA1B95DBE483}"/>
              </a:ext>
            </a:extLst>
          </p:cNvPr>
          <p:cNvSpPr>
            <a:spLocks noChangeArrowheads="1"/>
          </p:cNvSpPr>
          <p:nvPr/>
        </p:nvSpPr>
        <p:spPr bwMode="auto">
          <a:xfrm>
            <a:off x="393051" y="1043499"/>
            <a:ext cx="10076970" cy="373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04" tIns="45702" rIns="91404" bIns="45702">
            <a:spAutoFit/>
          </a:bodyPr>
          <a:lstStyle>
            <a:lvl1pPr marL="457200" indent="-457200" algn="l">
              <a:defRPr>
                <a:solidFill>
                  <a:schemeClr val="tx1"/>
                </a:solidFill>
                <a:latin typeface="Arial" panose="020B0604020202020204" pitchFamily="34" charset="0"/>
                <a:cs typeface="Arial" panose="020B0604020202020204" pitchFamily="34" charset="0"/>
              </a:defRPr>
            </a:lvl1pPr>
            <a:lvl2pPr marL="571500"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spcBef>
                <a:spcPct val="20000"/>
              </a:spcBef>
              <a:buSzPct val="70000"/>
            </a:pPr>
            <a:r>
              <a:rPr lang="en-US" altLang="en-US" sz="1828">
                <a:cs typeface="Times New Roman" panose="02020603050405020304" pitchFamily="18" charset="0"/>
              </a:rPr>
              <a:t>In an ACH credit (Inward/Outward) transaction, funds flow from the originator to the receiver</a:t>
            </a:r>
          </a:p>
        </p:txBody>
      </p:sp>
    </p:spTree>
    <p:extLst>
      <p:ext uri="{BB962C8B-B14F-4D97-AF65-F5344CB8AC3E}">
        <p14:creationId xmlns:p14="http://schemas.microsoft.com/office/powerpoint/2010/main" val="3047443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22C7D1-C78D-46EE-5457-1DB4E3DDADBC}"/>
              </a:ext>
            </a:extLst>
          </p:cNvPr>
          <p:cNvSpPr>
            <a:spLocks noGrp="1"/>
          </p:cNvSpPr>
          <p:nvPr>
            <p:ph type="title"/>
          </p:nvPr>
        </p:nvSpPr>
        <p:spPr>
          <a:xfrm>
            <a:off x="173736" y="0"/>
            <a:ext cx="10561320" cy="512064"/>
          </a:xfrm>
        </p:spPr>
        <p:txBody>
          <a:bodyPr anchor="ctr">
            <a:normAutofit fontScale="90000"/>
          </a:bodyPr>
          <a:lstStyle/>
          <a:p>
            <a:r>
              <a:rPr lang="en-US"/>
              <a:t>GPS Overview – System wise distribution of payments</a:t>
            </a:r>
          </a:p>
        </p:txBody>
      </p:sp>
      <p:graphicFrame>
        <p:nvGraphicFramePr>
          <p:cNvPr id="22" name="Table 22">
            <a:extLst>
              <a:ext uri="{FF2B5EF4-FFF2-40B4-BE49-F238E27FC236}">
                <a16:creationId xmlns:a16="http://schemas.microsoft.com/office/drawing/2014/main" id="{5AEF58B2-DE5C-B6E8-2D51-7C7A5493734F}"/>
              </a:ext>
            </a:extLst>
          </p:cNvPr>
          <p:cNvGraphicFramePr>
            <a:graphicFrameLocks noGrp="1"/>
          </p:cNvGraphicFramePr>
          <p:nvPr/>
        </p:nvGraphicFramePr>
        <p:xfrm>
          <a:off x="173737" y="512064"/>
          <a:ext cx="11430000" cy="5563885"/>
        </p:xfrm>
        <a:graphic>
          <a:graphicData uri="http://schemas.openxmlformats.org/drawingml/2006/table">
            <a:tbl>
              <a:tblPr firstRow="1" bandRow="1">
                <a:tableStyleId>{21E4AEA4-8DFA-4A89-87EB-49C32662AFE0}</a:tableStyleId>
              </a:tblPr>
              <a:tblGrid>
                <a:gridCol w="1656007">
                  <a:extLst>
                    <a:ext uri="{9D8B030D-6E8A-4147-A177-3AD203B41FA5}">
                      <a16:colId xmlns:a16="http://schemas.microsoft.com/office/drawing/2014/main" val="38174637"/>
                    </a:ext>
                  </a:extLst>
                </a:gridCol>
                <a:gridCol w="2472417">
                  <a:extLst>
                    <a:ext uri="{9D8B030D-6E8A-4147-A177-3AD203B41FA5}">
                      <a16:colId xmlns:a16="http://schemas.microsoft.com/office/drawing/2014/main" val="2008179086"/>
                    </a:ext>
                  </a:extLst>
                </a:gridCol>
                <a:gridCol w="1952429">
                  <a:extLst>
                    <a:ext uri="{9D8B030D-6E8A-4147-A177-3AD203B41FA5}">
                      <a16:colId xmlns:a16="http://schemas.microsoft.com/office/drawing/2014/main" val="2686556381"/>
                    </a:ext>
                  </a:extLst>
                </a:gridCol>
                <a:gridCol w="1788487">
                  <a:extLst>
                    <a:ext uri="{9D8B030D-6E8A-4147-A177-3AD203B41FA5}">
                      <a16:colId xmlns:a16="http://schemas.microsoft.com/office/drawing/2014/main" val="1458100913"/>
                    </a:ext>
                  </a:extLst>
                </a:gridCol>
                <a:gridCol w="1087996">
                  <a:extLst>
                    <a:ext uri="{9D8B030D-6E8A-4147-A177-3AD203B41FA5}">
                      <a16:colId xmlns:a16="http://schemas.microsoft.com/office/drawing/2014/main" val="2824097353"/>
                    </a:ext>
                  </a:extLst>
                </a:gridCol>
                <a:gridCol w="1006707">
                  <a:extLst>
                    <a:ext uri="{9D8B030D-6E8A-4147-A177-3AD203B41FA5}">
                      <a16:colId xmlns:a16="http://schemas.microsoft.com/office/drawing/2014/main" val="2618621648"/>
                    </a:ext>
                  </a:extLst>
                </a:gridCol>
                <a:gridCol w="1465957">
                  <a:extLst>
                    <a:ext uri="{9D8B030D-6E8A-4147-A177-3AD203B41FA5}">
                      <a16:colId xmlns:a16="http://schemas.microsoft.com/office/drawing/2014/main" val="3459404562"/>
                    </a:ext>
                  </a:extLst>
                </a:gridCol>
              </a:tblGrid>
              <a:tr h="248167">
                <a:tc>
                  <a:txBody>
                    <a:bodyPr/>
                    <a:lstStyle/>
                    <a:p>
                      <a:r>
                        <a:rPr lang="en-US" sz="1050"/>
                        <a:t>CHAPS</a:t>
                      </a:r>
                    </a:p>
                  </a:txBody>
                  <a:tcPr/>
                </a:tc>
                <a:tc>
                  <a:txBody>
                    <a:bodyPr/>
                    <a:lstStyle/>
                    <a:p>
                      <a:r>
                        <a:rPr lang="en-US" sz="1050" err="1"/>
                        <a:t>FedWire</a:t>
                      </a:r>
                      <a:r>
                        <a:rPr lang="en-US" sz="1050"/>
                        <a:t>/TCH/ CHIPS</a:t>
                      </a:r>
                    </a:p>
                  </a:txBody>
                  <a:tcPr/>
                </a:tc>
                <a:tc>
                  <a:txBody>
                    <a:bodyPr/>
                    <a:lstStyle/>
                    <a:p>
                      <a:pPr marL="0" algn="l" defTabSz="609555" rtl="0" eaLnBrk="1" latinLnBrk="0" hangingPunct="1"/>
                      <a:r>
                        <a:rPr kumimoji="1" lang="en-US" sz="1050" b="1" kern="1200">
                          <a:solidFill>
                            <a:schemeClr val="lt1"/>
                          </a:solidFill>
                          <a:latin typeface="+mn-lt"/>
                          <a:ea typeface="+mn-ea"/>
                          <a:cs typeface="+mn-cs"/>
                        </a:rPr>
                        <a:t>FR -Target2</a:t>
                      </a:r>
                    </a:p>
                  </a:txBody>
                  <a:tcPr/>
                </a:tc>
                <a:tc>
                  <a:txBody>
                    <a:bodyPr/>
                    <a:lstStyle/>
                    <a:p>
                      <a:pPr marL="0" algn="l" defTabSz="609555" rtl="0" eaLnBrk="1" latinLnBrk="0" hangingPunct="1"/>
                      <a:r>
                        <a:rPr kumimoji="1" lang="en-US" sz="1050" b="1" kern="1200">
                          <a:solidFill>
                            <a:schemeClr val="lt1"/>
                          </a:solidFill>
                          <a:latin typeface="+mn-lt"/>
                          <a:ea typeface="+mn-ea"/>
                          <a:cs typeface="+mn-cs"/>
                        </a:rPr>
                        <a:t>HK CHATS</a:t>
                      </a:r>
                    </a:p>
                  </a:txBody>
                  <a:tcPr/>
                </a:tc>
                <a:tc>
                  <a:txBody>
                    <a:bodyPr/>
                    <a:lstStyle/>
                    <a:p>
                      <a:pPr marL="0" algn="l" defTabSz="609555" rtl="0" eaLnBrk="1" latinLnBrk="0" hangingPunct="1"/>
                      <a:r>
                        <a:rPr kumimoji="1" lang="en-US" sz="1050" b="1" kern="1200">
                          <a:solidFill>
                            <a:schemeClr val="lt1"/>
                          </a:solidFill>
                          <a:latin typeface="+mn-lt"/>
                          <a:ea typeface="+mn-ea"/>
                          <a:cs typeface="+mn-cs"/>
                        </a:rPr>
                        <a:t>BACS</a:t>
                      </a:r>
                    </a:p>
                  </a:txBody>
                  <a:tcPr/>
                </a:tc>
                <a:tc>
                  <a:txBody>
                    <a:bodyPr/>
                    <a:lstStyle/>
                    <a:p>
                      <a:pPr marL="0" algn="l" defTabSz="609555" rtl="0" eaLnBrk="1" latinLnBrk="0" hangingPunct="1"/>
                      <a:r>
                        <a:rPr kumimoji="1" lang="en-US" sz="1050" b="1" kern="1200">
                          <a:solidFill>
                            <a:schemeClr val="lt1"/>
                          </a:solidFill>
                          <a:latin typeface="+mn-lt"/>
                          <a:ea typeface="+mn-ea"/>
                          <a:cs typeface="+mn-cs"/>
                        </a:rPr>
                        <a:t>SEPA</a:t>
                      </a:r>
                    </a:p>
                  </a:txBody>
                  <a:tcPr/>
                </a:tc>
                <a:tc>
                  <a:txBody>
                    <a:bodyPr/>
                    <a:lstStyle/>
                    <a:p>
                      <a:pPr marL="0" algn="l" defTabSz="609555" rtl="0" eaLnBrk="1" latinLnBrk="0" hangingPunct="1"/>
                      <a:r>
                        <a:rPr kumimoji="1" lang="en-US" sz="1050" b="1" kern="1200">
                          <a:solidFill>
                            <a:schemeClr val="lt1"/>
                          </a:solidFill>
                          <a:latin typeface="+mn-lt"/>
                          <a:ea typeface="+mn-ea"/>
                          <a:cs typeface="+mn-cs"/>
                        </a:rPr>
                        <a:t>UAE/Qatar/Egypt</a:t>
                      </a:r>
                    </a:p>
                  </a:txBody>
                  <a:tcPr/>
                </a:tc>
                <a:extLst>
                  <a:ext uri="{0D108BD9-81ED-4DB2-BD59-A6C34878D82A}">
                    <a16:rowId xmlns:a16="http://schemas.microsoft.com/office/drawing/2014/main" val="1710938880"/>
                  </a:ext>
                </a:extLst>
              </a:tr>
              <a:tr h="206040">
                <a:tc>
                  <a:txBody>
                    <a:bodyPr/>
                    <a:lstStyle/>
                    <a:p>
                      <a:pPr algn="l" fontAlgn="b"/>
                      <a:r>
                        <a:rPr lang="en-US" sz="800" b="0" i="0" u="none" strike="noStrike">
                          <a:solidFill>
                            <a:srgbClr val="000000"/>
                          </a:solidFill>
                          <a:effectLst/>
                          <a:latin typeface="Calibri" panose="020F0502020204030204" pitchFamily="34" charset="0"/>
                        </a:rPr>
                        <a:t>GMG EMEA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NORKOM - AML </a:t>
                      </a:r>
                      <a:r>
                        <a:rPr lang="en-US" sz="1100" b="0" i="0" u="none" strike="noStrike" err="1">
                          <a:solidFill>
                            <a:srgbClr val="000000"/>
                          </a:solidFill>
                          <a:effectLst/>
                          <a:latin typeface="Calibri" panose="020F0502020204030204" pitchFamily="34" charset="0"/>
                        </a:rPr>
                        <a:t>Sancation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TER</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POL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EGEN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SIA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Egypt HUB</a:t>
                      </a:r>
                    </a:p>
                  </a:txBody>
                  <a:tcPr marL="6350" marR="6350" marT="6350" marB="0" anchor="b"/>
                </a:tc>
                <a:extLst>
                  <a:ext uri="{0D108BD9-81ED-4DB2-BD59-A6C34878D82A}">
                    <a16:rowId xmlns:a16="http://schemas.microsoft.com/office/drawing/2014/main" val="763835732"/>
                  </a:ext>
                </a:extLst>
              </a:tr>
              <a:tr h="113037">
                <a:tc>
                  <a:txBody>
                    <a:bodyPr/>
                    <a:lstStyle/>
                    <a:p>
                      <a:pPr algn="l" fontAlgn="b"/>
                      <a:r>
                        <a:rPr lang="en-US" sz="800" b="0" i="0" u="none" strike="noStrike">
                          <a:solidFill>
                            <a:srgbClr val="000000"/>
                          </a:solidFill>
                          <a:effectLst/>
                          <a:latin typeface="Calibri" panose="020F0502020204030204" pitchFamily="34" charset="0"/>
                        </a:rPr>
                        <a:t>GMG NA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SAG</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GPS 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GPS SAPI</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HUB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PDP</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GPP</a:t>
                      </a:r>
                    </a:p>
                  </a:txBody>
                  <a:tcPr marL="6350" marR="6350" marT="6350" marB="0" anchor="b"/>
                </a:tc>
                <a:extLst>
                  <a:ext uri="{0D108BD9-81ED-4DB2-BD59-A6C34878D82A}">
                    <a16:rowId xmlns:a16="http://schemas.microsoft.com/office/drawing/2014/main" val="3967007750"/>
                  </a:ext>
                </a:extLst>
              </a:tr>
              <a:tr h="307145">
                <a:tc>
                  <a:txBody>
                    <a:bodyPr/>
                    <a:lstStyle/>
                    <a:p>
                      <a:pPr algn="l" fontAlgn="b"/>
                      <a:r>
                        <a:rPr lang="en-US" sz="800" b="0" i="0" u="none" strike="noStrike">
                          <a:solidFill>
                            <a:srgbClr val="000000"/>
                          </a:solidFill>
                          <a:effectLst/>
                          <a:latin typeface="Calibri" panose="020F0502020204030204" pitchFamily="34" charset="0"/>
                        </a:rPr>
                        <a:t>GMG AP</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SWIFT FinPLus</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GMO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GPS HK</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THS</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Global banking system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WOLF</a:t>
                      </a:r>
                    </a:p>
                  </a:txBody>
                  <a:tcPr marL="6350" marR="6350" marT="6350" marB="0" anchor="b"/>
                </a:tc>
                <a:extLst>
                  <a:ext uri="{0D108BD9-81ED-4DB2-BD59-A6C34878D82A}">
                    <a16:rowId xmlns:a16="http://schemas.microsoft.com/office/drawing/2014/main" val="1411791163"/>
                  </a:ext>
                </a:extLst>
              </a:tr>
              <a:tr h="206040">
                <a:tc>
                  <a:txBody>
                    <a:bodyPr/>
                    <a:lstStyle/>
                    <a:p>
                      <a:pPr algn="l" fontAlgn="b"/>
                      <a:r>
                        <a:rPr lang="en-US" sz="800" b="0" i="0" u="none" strike="noStrike">
                          <a:solidFill>
                            <a:srgbClr val="000000"/>
                          </a:solidFill>
                          <a:effectLst/>
                          <a:latin typeface="Calibri" panose="020F0502020204030204" pitchFamily="34" charset="0"/>
                        </a:rPr>
                        <a:t>POL AP</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SWIFT Fin</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GMG EMEA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WOLF</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CI&amp;IOM HUB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HUB</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GBS</a:t>
                      </a:r>
                    </a:p>
                  </a:txBody>
                  <a:tcPr marL="6350" marR="6350" marT="6350" marB="0" anchor="b"/>
                </a:tc>
                <a:extLst>
                  <a:ext uri="{0D108BD9-81ED-4DB2-BD59-A6C34878D82A}">
                    <a16:rowId xmlns:a16="http://schemas.microsoft.com/office/drawing/2014/main" val="398882000"/>
                  </a:ext>
                </a:extLst>
              </a:tr>
              <a:tr h="113037">
                <a:tc>
                  <a:txBody>
                    <a:bodyPr/>
                    <a:lstStyle/>
                    <a:p>
                      <a:pPr algn="l" fontAlgn="b"/>
                      <a:r>
                        <a:rPr lang="en-US" sz="800" b="0" i="0" u="none" strike="noStrike">
                          <a:solidFill>
                            <a:srgbClr val="000000"/>
                          </a:solidFill>
                          <a:effectLst/>
                          <a:latin typeface="Calibri" panose="020F0502020204030204" pitchFamily="34" charset="0"/>
                        </a:rPr>
                        <a:t>POL EU</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GPE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RDH</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AMH SAPI</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HSBCNet</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IBS</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GLE</a:t>
                      </a:r>
                    </a:p>
                  </a:txBody>
                  <a:tcPr marL="6350" marR="6350" marT="6350" marB="0" anchor="b"/>
                </a:tc>
                <a:extLst>
                  <a:ext uri="{0D108BD9-81ED-4DB2-BD59-A6C34878D82A}">
                    <a16:rowId xmlns:a16="http://schemas.microsoft.com/office/drawing/2014/main" val="1526870701"/>
                  </a:ext>
                </a:extLst>
              </a:tr>
              <a:tr h="206040">
                <a:tc>
                  <a:txBody>
                    <a:bodyPr/>
                    <a:lstStyle/>
                    <a:p>
                      <a:pPr algn="l" fontAlgn="b"/>
                      <a:r>
                        <a:rPr lang="en-US" sz="800" b="0" i="0" u="none" strike="noStrike">
                          <a:solidFill>
                            <a:srgbClr val="000000"/>
                          </a:solidFill>
                          <a:effectLst/>
                          <a:latin typeface="Calibri" panose="020F0502020204030204" pitchFamily="34" charset="0"/>
                        </a:rPr>
                        <a:t>GMO EU</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GLCM Channel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GPI</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AMH</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HSBCConnect</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PRS</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COS</a:t>
                      </a:r>
                    </a:p>
                  </a:txBody>
                  <a:tcPr marL="6350" marR="6350" marT="6350" marB="0" anchor="b"/>
                </a:tc>
                <a:extLst>
                  <a:ext uri="{0D108BD9-81ED-4DB2-BD59-A6C34878D82A}">
                    <a16:rowId xmlns:a16="http://schemas.microsoft.com/office/drawing/2014/main" val="2580820614"/>
                  </a:ext>
                </a:extLst>
              </a:tr>
              <a:tr h="307145">
                <a:tc>
                  <a:txBody>
                    <a:bodyPr/>
                    <a:lstStyle/>
                    <a:p>
                      <a:pPr algn="l" fontAlgn="b"/>
                      <a:r>
                        <a:rPr lang="en-US" sz="800" b="0" i="0" u="none" strike="noStrike">
                          <a:solidFill>
                            <a:srgbClr val="000000"/>
                          </a:solidFill>
                          <a:effectLst/>
                          <a:latin typeface="Calibri" panose="020F0502020204030204" pitchFamily="34" charset="0"/>
                        </a:rPr>
                        <a:t>SAG UK</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WPB channel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PRS</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GMG</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Standing Order(PAPS)</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SAS EFM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RCMS</a:t>
                      </a:r>
                    </a:p>
                  </a:txBody>
                  <a:tcPr marL="6350" marR="6350" marT="6350" marB="0" anchor="b"/>
                </a:tc>
                <a:extLst>
                  <a:ext uri="{0D108BD9-81ED-4DB2-BD59-A6C34878D82A}">
                    <a16:rowId xmlns:a16="http://schemas.microsoft.com/office/drawing/2014/main" val="3100786746"/>
                  </a:ext>
                </a:extLst>
              </a:tr>
              <a:tr h="408250">
                <a:tc>
                  <a:txBody>
                    <a:bodyPr/>
                    <a:lstStyle/>
                    <a:p>
                      <a:pPr algn="l" fontAlgn="b"/>
                      <a:r>
                        <a:rPr lang="en-US" sz="800" b="0" i="0" u="none" strike="noStrike">
                          <a:solidFill>
                            <a:srgbClr val="000000"/>
                          </a:solidFill>
                          <a:effectLst/>
                          <a:latin typeface="Calibri" panose="020F0502020204030204" pitchFamily="34" charset="0"/>
                        </a:rPr>
                        <a:t>SAG AP</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BOS-OnDemand</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HSBCConnect</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SAG</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PODS (Bill payment and Order)</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WOLF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PCC</a:t>
                      </a:r>
                    </a:p>
                  </a:txBody>
                  <a:tcPr marL="6350" marR="6350" marT="6350" marB="0" anchor="b"/>
                </a:tc>
                <a:extLst>
                  <a:ext uri="{0D108BD9-81ED-4DB2-BD59-A6C34878D82A}">
                    <a16:rowId xmlns:a16="http://schemas.microsoft.com/office/drawing/2014/main" val="363719304"/>
                  </a:ext>
                </a:extLst>
              </a:tr>
              <a:tr h="408250">
                <a:tc>
                  <a:txBody>
                    <a:bodyPr/>
                    <a:lstStyle/>
                    <a:p>
                      <a:pPr algn="l" fontAlgn="b"/>
                      <a:r>
                        <a:rPr lang="en-US" sz="800" b="0" i="0" u="none" strike="noStrike">
                          <a:solidFill>
                            <a:srgbClr val="000000"/>
                          </a:solidFill>
                          <a:effectLst/>
                          <a:latin typeface="Calibri" panose="020F0502020204030204" pitchFamily="34" charset="0"/>
                        </a:rPr>
                        <a:t>AMH EMEA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BOS-OTX</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HSBCNet</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PDP</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FPS payment Engine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EVPS (SEPA payment Engine)</a:t>
                      </a:r>
                    </a:p>
                  </a:txBody>
                  <a:tcPr marL="6350" marR="6350" marT="6350" marB="0" anchor="b"/>
                </a:tc>
                <a:tc>
                  <a:txBody>
                    <a:bodyPr/>
                    <a:lstStyle/>
                    <a:p>
                      <a:endParaRPr lang="en-US" sz="1000"/>
                    </a:p>
                  </a:txBody>
                  <a:tcPr/>
                </a:tc>
                <a:extLst>
                  <a:ext uri="{0D108BD9-81ED-4DB2-BD59-A6C34878D82A}">
                    <a16:rowId xmlns:a16="http://schemas.microsoft.com/office/drawing/2014/main" val="2262948652"/>
                  </a:ext>
                </a:extLst>
              </a:tr>
              <a:tr h="147062">
                <a:tc>
                  <a:txBody>
                    <a:bodyPr/>
                    <a:lstStyle/>
                    <a:p>
                      <a:pPr algn="l" fontAlgn="b"/>
                      <a:r>
                        <a:rPr lang="en-US" sz="800" b="0" i="0" u="none" strike="noStrike">
                          <a:solidFill>
                            <a:srgbClr val="000000"/>
                          </a:solidFill>
                          <a:effectLst/>
                          <a:latin typeface="Calibri" panose="020F0502020204030204" pitchFamily="34" charset="0"/>
                        </a:rPr>
                        <a:t>PRS EU</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POL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Digital Connect</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OPAS</a:t>
                      </a:r>
                    </a:p>
                  </a:txBody>
                  <a:tcPr marL="6350" marR="6350" marT="6350" marB="0" anchor="b"/>
                </a:tc>
                <a:tc>
                  <a:txBody>
                    <a:bodyPr/>
                    <a:lstStyle/>
                    <a:p>
                      <a:endParaRPr lang="en-US" sz="1000"/>
                    </a:p>
                  </a:txBody>
                  <a:tcPr/>
                </a:tc>
                <a:tc>
                  <a:txBody>
                    <a:bodyPr/>
                    <a:lstStyle/>
                    <a:p>
                      <a:pPr algn="l" fontAlgn="b"/>
                      <a:r>
                        <a:rPr lang="en-US" sz="1100" b="0" i="0" u="none" strike="noStrike">
                          <a:solidFill>
                            <a:srgbClr val="000000"/>
                          </a:solidFill>
                          <a:effectLst/>
                          <a:latin typeface="Calibri" panose="020F0502020204030204" pitchFamily="34" charset="0"/>
                        </a:rPr>
                        <a:t>PIP</a:t>
                      </a:r>
                    </a:p>
                  </a:txBody>
                  <a:tcPr marL="6350" marR="6350" marT="6350" marB="0" anchor="b"/>
                </a:tc>
                <a:tc>
                  <a:txBody>
                    <a:bodyPr/>
                    <a:lstStyle/>
                    <a:p>
                      <a:endParaRPr lang="en-US" sz="1000"/>
                    </a:p>
                  </a:txBody>
                  <a:tcPr/>
                </a:tc>
                <a:extLst>
                  <a:ext uri="{0D108BD9-81ED-4DB2-BD59-A6C34878D82A}">
                    <a16:rowId xmlns:a16="http://schemas.microsoft.com/office/drawing/2014/main" val="2993370735"/>
                  </a:ext>
                </a:extLst>
              </a:tr>
              <a:tr h="147062">
                <a:tc>
                  <a:txBody>
                    <a:bodyPr/>
                    <a:lstStyle/>
                    <a:p>
                      <a:pPr algn="l" fontAlgn="b"/>
                      <a:r>
                        <a:rPr lang="en-US" sz="800" b="0" i="0" u="none" strike="noStrike">
                          <a:solidFill>
                            <a:srgbClr val="000000"/>
                          </a:solidFill>
                          <a:effectLst/>
                          <a:latin typeface="Calibri" panose="020F0502020204030204" pitchFamily="34" charset="0"/>
                        </a:rPr>
                        <a:t>RPS PLM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HUB - Core Banking</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POL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POL </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921269342"/>
                  </a:ext>
                </a:extLst>
              </a:tr>
              <a:tr h="147062">
                <a:tc>
                  <a:txBody>
                    <a:bodyPr/>
                    <a:lstStyle/>
                    <a:p>
                      <a:pPr algn="l" fontAlgn="b"/>
                      <a:r>
                        <a:rPr lang="en-US" sz="800" b="0" i="0" u="none" strike="noStrike">
                          <a:solidFill>
                            <a:srgbClr val="000000"/>
                          </a:solidFill>
                          <a:effectLst/>
                          <a:latin typeface="Calibri" panose="020F0502020204030204" pitchFamily="34" charset="0"/>
                        </a:rPr>
                        <a:t>PDP</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WDA - Core banking</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AMH</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CYC</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927093958"/>
                  </a:ext>
                </a:extLst>
              </a:tr>
              <a:tr h="307145">
                <a:tc>
                  <a:txBody>
                    <a:bodyPr/>
                    <a:lstStyle/>
                    <a:p>
                      <a:pPr algn="l" fontAlgn="b"/>
                      <a:r>
                        <a:rPr lang="en-US" sz="800" b="0" i="0" u="none" strike="noStrike">
                          <a:solidFill>
                            <a:srgbClr val="000000"/>
                          </a:solidFill>
                          <a:effectLst/>
                          <a:latin typeface="Calibri" panose="020F0502020204030204" pitchFamily="34" charset="0"/>
                        </a:rPr>
                        <a:t>RTCM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MWS(Staff Chanel)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PDP</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REM (HK payment backend)</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294437881"/>
                  </a:ext>
                </a:extLst>
              </a:tr>
              <a:tr h="206040">
                <a:tc>
                  <a:txBody>
                    <a:bodyPr/>
                    <a:lstStyle/>
                    <a:p>
                      <a:pPr algn="l" fontAlgn="b"/>
                      <a:r>
                        <a:rPr lang="en-US" sz="800" b="0" i="0" u="none" strike="noStrike">
                          <a:solidFill>
                            <a:srgbClr val="000000"/>
                          </a:solidFill>
                          <a:effectLst/>
                          <a:latin typeface="Calibri" panose="020F0502020204030204" pitchFamily="34" charset="0"/>
                        </a:rPr>
                        <a:t>GPS Archive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AMH</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RTCM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Reference data hub (RDH)</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457560756"/>
                  </a:ext>
                </a:extLst>
              </a:tr>
              <a:tr h="147062">
                <a:tc>
                  <a:txBody>
                    <a:bodyPr/>
                    <a:lstStyle/>
                    <a:p>
                      <a:pPr algn="l" fontAlgn="b"/>
                      <a:r>
                        <a:rPr lang="en-US" sz="800" b="0" i="0" u="none" strike="noStrike">
                          <a:solidFill>
                            <a:srgbClr val="000000"/>
                          </a:solidFill>
                          <a:effectLst/>
                          <a:latin typeface="Calibri" panose="020F0502020204030204" pitchFamily="34" charset="0"/>
                        </a:rPr>
                        <a:t>PDL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GMO</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Sanction Screening</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GPI</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902857397"/>
                  </a:ext>
                </a:extLst>
              </a:tr>
              <a:tr h="206040">
                <a:tc>
                  <a:txBody>
                    <a:bodyPr/>
                    <a:lstStyle/>
                    <a:p>
                      <a:pPr algn="l" fontAlgn="b"/>
                      <a:r>
                        <a:rPr lang="en-US" sz="800" b="0" i="0" u="none" strike="noStrike">
                          <a:solidFill>
                            <a:srgbClr val="000000"/>
                          </a:solidFill>
                          <a:effectLst/>
                          <a:latin typeface="Calibri" panose="020F0502020204030204" pitchFamily="34" charset="0"/>
                        </a:rPr>
                        <a:t>UK DW</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PDP - payment data platform</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SAG</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214953008"/>
                  </a:ext>
                </a:extLst>
              </a:tr>
              <a:tr h="147062">
                <a:tc>
                  <a:txBody>
                    <a:bodyPr/>
                    <a:lstStyle/>
                    <a:p>
                      <a:pPr algn="l" fontAlgn="b"/>
                      <a:r>
                        <a:rPr lang="en-US" sz="1100" b="0" i="0" u="none" strike="noStrike">
                          <a:solidFill>
                            <a:srgbClr val="000000"/>
                          </a:solidFill>
                          <a:effectLst/>
                          <a:latin typeface="Calibri" panose="020F0502020204030204" pitchFamily="34" charset="0"/>
                        </a:rPr>
                        <a:t>GPI</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GPI</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ISBI</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83225655"/>
                  </a:ext>
                </a:extLst>
              </a:tr>
              <a:tr h="147062">
                <a:tc>
                  <a:txBody>
                    <a:bodyPr/>
                    <a:lstStyle/>
                    <a:p>
                      <a:pPr algn="l" fontAlgn="b"/>
                      <a:r>
                        <a:rPr lang="en-US" sz="1100" b="0" i="0" u="none" strike="noStrike">
                          <a:solidFill>
                            <a:srgbClr val="000000"/>
                          </a:solidFill>
                          <a:effectLst/>
                          <a:latin typeface="Calibri" panose="020F0502020204030204" pitchFamily="34" charset="0"/>
                        </a:rPr>
                        <a:t>GPS EU</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FTP</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576814096"/>
                  </a:ext>
                </a:extLst>
              </a:tr>
              <a:tr h="147062">
                <a:tc>
                  <a:txBody>
                    <a:bodyPr/>
                    <a:lstStyle/>
                    <a:p>
                      <a:pPr algn="l" fontAlgn="b"/>
                      <a:r>
                        <a:rPr lang="en-US" sz="1100" b="0" i="0" u="none" strike="noStrike">
                          <a:solidFill>
                            <a:srgbClr val="000000"/>
                          </a:solidFill>
                          <a:effectLst/>
                          <a:latin typeface="Calibri" panose="020F0502020204030204" pitchFamily="34" charset="0"/>
                        </a:rPr>
                        <a:t>WOLF EMEA</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PPE</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526857481"/>
                  </a:ext>
                </a:extLst>
              </a:tr>
              <a:tr h="147062">
                <a:tc>
                  <a:txBody>
                    <a:bodyPr/>
                    <a:lstStyle/>
                    <a:p>
                      <a:pPr algn="l" fontAlgn="b"/>
                      <a:r>
                        <a:rPr lang="en-US" sz="1100" b="0" i="0" u="none" strike="noStrike">
                          <a:solidFill>
                            <a:srgbClr val="000000"/>
                          </a:solidFill>
                          <a:effectLst/>
                          <a:latin typeface="Calibri" panose="020F0502020204030204" pitchFamily="34" charset="0"/>
                        </a:rPr>
                        <a:t>MIDAS</a:t>
                      </a:r>
                    </a:p>
                  </a:txBody>
                  <a:tcPr marL="6350" marR="6350" marT="6350" marB="0" anchor="b"/>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72669459"/>
                  </a:ext>
                </a:extLst>
              </a:tr>
            </a:tbl>
          </a:graphicData>
        </a:graphic>
      </p:graphicFrame>
    </p:spTree>
    <p:extLst>
      <p:ext uri="{BB962C8B-B14F-4D97-AF65-F5344CB8AC3E}">
        <p14:creationId xmlns:p14="http://schemas.microsoft.com/office/powerpoint/2010/main" val="2455428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C3C52D-A47E-6FCF-AAE6-614464EDC24F}"/>
              </a:ext>
            </a:extLst>
          </p:cNvPr>
          <p:cNvSpPr>
            <a:spLocks noGrp="1"/>
          </p:cNvSpPr>
          <p:nvPr>
            <p:ph idx="1"/>
          </p:nvPr>
        </p:nvSpPr>
        <p:spPr>
          <a:xfrm>
            <a:off x="611028" y="388705"/>
            <a:ext cx="10969943" cy="5105400"/>
          </a:xfrm>
        </p:spPr>
        <p:txBody>
          <a:bodyPr/>
          <a:lstStyle/>
          <a:p>
            <a:pPr marL="0" indent="0">
              <a:buNone/>
            </a:pPr>
            <a:r>
              <a:rPr lang="en-US" dirty="0"/>
              <a:t>Current State Assessment – Alerting, Tools &amp; Monitoring</a:t>
            </a:r>
          </a:p>
        </p:txBody>
      </p:sp>
    </p:spTree>
    <p:extLst>
      <p:ext uri="{BB962C8B-B14F-4D97-AF65-F5344CB8AC3E}">
        <p14:creationId xmlns:p14="http://schemas.microsoft.com/office/powerpoint/2010/main" val="268262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9631-9F04-945F-9CF5-1EA6B30224F7}"/>
              </a:ext>
            </a:extLst>
          </p:cNvPr>
          <p:cNvSpPr>
            <a:spLocks noGrp="1"/>
          </p:cNvSpPr>
          <p:nvPr>
            <p:ph type="title"/>
          </p:nvPr>
        </p:nvSpPr>
        <p:spPr/>
        <p:txBody>
          <a:bodyPr/>
          <a:lstStyle/>
          <a:p>
            <a:r>
              <a:rPr lang="en-US"/>
              <a:t>Contents</a:t>
            </a:r>
          </a:p>
        </p:txBody>
      </p:sp>
      <p:sp>
        <p:nvSpPr>
          <p:cNvPr id="3" name="Content Placeholder 2">
            <a:extLst>
              <a:ext uri="{FF2B5EF4-FFF2-40B4-BE49-F238E27FC236}">
                <a16:creationId xmlns:a16="http://schemas.microsoft.com/office/drawing/2014/main" id="{7B949A5A-6751-A65A-00D3-DC7D4F584ABB}"/>
              </a:ext>
            </a:extLst>
          </p:cNvPr>
          <p:cNvSpPr>
            <a:spLocks noGrp="1"/>
          </p:cNvSpPr>
          <p:nvPr>
            <p:ph idx="1"/>
          </p:nvPr>
        </p:nvSpPr>
        <p:spPr/>
        <p:txBody>
          <a:bodyPr/>
          <a:lstStyle/>
          <a:p>
            <a:r>
              <a:rPr lang="en-US"/>
              <a:t>GPS Tooling &amp; Automation Strategy - Engagement Overview</a:t>
            </a:r>
          </a:p>
          <a:p>
            <a:r>
              <a:rPr lang="en-US"/>
              <a:t>Current State Assessment – Executive Summary</a:t>
            </a:r>
          </a:p>
          <a:p>
            <a:r>
              <a:rPr lang="en-US"/>
              <a:t>GPS Overview</a:t>
            </a:r>
          </a:p>
          <a:p>
            <a:r>
              <a:rPr lang="en-US"/>
              <a:t>Current State Details – Alerting, Tools &amp; Monitoring</a:t>
            </a:r>
          </a:p>
          <a:p>
            <a:r>
              <a:rPr lang="en-US"/>
              <a:t>Current State Details - GPS ITSM Processes &amp; Trends</a:t>
            </a:r>
          </a:p>
          <a:p>
            <a:r>
              <a:rPr lang="en-US"/>
              <a:t>Current State Details – Automation &amp; Observability</a:t>
            </a:r>
          </a:p>
          <a:p>
            <a:r>
              <a:rPr lang="en-US"/>
              <a:t>Recommendations</a:t>
            </a:r>
          </a:p>
          <a:p>
            <a:pPr marL="0" indent="0">
              <a:buNone/>
            </a:pPr>
            <a:endParaRPr lang="en-US"/>
          </a:p>
        </p:txBody>
      </p:sp>
    </p:spTree>
    <p:extLst>
      <p:ext uri="{BB962C8B-B14F-4D97-AF65-F5344CB8AC3E}">
        <p14:creationId xmlns:p14="http://schemas.microsoft.com/office/powerpoint/2010/main" val="4074309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5F5B31-9A42-FC8C-0A0B-3B319A358A44}"/>
              </a:ext>
            </a:extLst>
          </p:cNvPr>
          <p:cNvSpPr>
            <a:spLocks noGrp="1"/>
          </p:cNvSpPr>
          <p:nvPr>
            <p:ph type="title"/>
          </p:nvPr>
        </p:nvSpPr>
        <p:spPr>
          <a:xfrm>
            <a:off x="235974" y="108155"/>
            <a:ext cx="10699168" cy="722376"/>
          </a:xfrm>
        </p:spPr>
        <p:txBody>
          <a:bodyPr/>
          <a:lstStyle/>
          <a:p>
            <a:r>
              <a:rPr lang="en-US"/>
              <a:t>Detailed Findings</a:t>
            </a:r>
          </a:p>
        </p:txBody>
      </p:sp>
      <p:sp>
        <p:nvSpPr>
          <p:cNvPr id="2" name="Rectangle 1">
            <a:extLst>
              <a:ext uri="{FF2B5EF4-FFF2-40B4-BE49-F238E27FC236}">
                <a16:creationId xmlns:a16="http://schemas.microsoft.com/office/drawing/2014/main" id="{FD0CD76B-1391-9679-0B5A-BE8BE420978F}"/>
              </a:ext>
            </a:extLst>
          </p:cNvPr>
          <p:cNvSpPr/>
          <p:nvPr/>
        </p:nvSpPr>
        <p:spPr>
          <a:xfrm>
            <a:off x="381740" y="1065320"/>
            <a:ext cx="11567604" cy="51756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sz="1000" dirty="0">
                <a:solidFill>
                  <a:schemeClr val="tx1"/>
                </a:solidFill>
              </a:rPr>
              <a:t>There is no consistent strategy followed across GPS for monitoring tools &amp; alerting configurations.</a:t>
            </a:r>
          </a:p>
          <a:p>
            <a:endParaRPr kumimoji="1" lang="en-US" sz="1000" dirty="0">
              <a:solidFill>
                <a:schemeClr val="tx1"/>
              </a:solidFill>
            </a:endParaRPr>
          </a:p>
          <a:p>
            <a:endParaRPr kumimoji="1" lang="en-US" sz="1000" dirty="0">
              <a:solidFill>
                <a:schemeClr val="tx1"/>
              </a:solidFill>
            </a:endParaRPr>
          </a:p>
          <a:p>
            <a:pPr marL="285750" indent="-285750">
              <a:buFont typeface="Arial" panose="020B0604020202020204" pitchFamily="34" charset="0"/>
              <a:buChar char="•"/>
            </a:pPr>
            <a:r>
              <a:rPr kumimoji="1" lang="en-US" sz="1000" dirty="0">
                <a:solidFill>
                  <a:schemeClr val="tx1"/>
                </a:solidFill>
              </a:rPr>
              <a:t>All logs are retained for a period of 30 days only</a:t>
            </a:r>
          </a:p>
          <a:p>
            <a:pPr marL="285750" indent="-285750">
              <a:buFont typeface="Arial" panose="020B0604020202020204" pitchFamily="34" charset="0"/>
              <a:buChar char="•"/>
            </a:pPr>
            <a:r>
              <a:rPr kumimoji="1" lang="en-IN" sz="1000" dirty="0">
                <a:solidFill>
                  <a:schemeClr val="tx1"/>
                </a:solidFill>
                <a:cs typeface="Times New Roman" panose="02020603050405020304" pitchFamily="18" charset="0"/>
              </a:rPr>
              <a:t>App </a:t>
            </a:r>
            <a:r>
              <a:rPr kumimoji="1" lang="en-IN" sz="1000" dirty="0" err="1">
                <a:solidFill>
                  <a:schemeClr val="tx1"/>
                </a:solidFill>
                <a:cs typeface="Times New Roman" panose="02020603050405020304" pitchFamily="18" charset="0"/>
              </a:rPr>
              <a:t>dynamincs</a:t>
            </a:r>
            <a:r>
              <a:rPr kumimoji="1" lang="en-IN" sz="1000" dirty="0">
                <a:solidFill>
                  <a:schemeClr val="tx1"/>
                </a:solidFill>
                <a:cs typeface="Times New Roman" panose="02020603050405020304" pitchFamily="18" charset="0"/>
              </a:rPr>
              <a:t> – enterprise wide license</a:t>
            </a:r>
            <a:r>
              <a:rPr kumimoji="1" lang="en-US" sz="1000" dirty="0">
                <a:solidFill>
                  <a:schemeClr val="tx1"/>
                </a:solidFill>
                <a:cs typeface="Times New Roman" panose="02020603050405020304" pitchFamily="18" charset="0"/>
              </a:rPr>
              <a:t>. SAAS platform – cant be used for payments restricted data</a:t>
            </a:r>
          </a:p>
        </p:txBody>
      </p:sp>
    </p:spTree>
    <p:extLst>
      <p:ext uri="{BB962C8B-B14F-4D97-AF65-F5344CB8AC3E}">
        <p14:creationId xmlns:p14="http://schemas.microsoft.com/office/powerpoint/2010/main" val="107740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C3C52D-A47E-6FCF-AAE6-614464EDC24F}"/>
              </a:ext>
            </a:extLst>
          </p:cNvPr>
          <p:cNvSpPr>
            <a:spLocks noGrp="1"/>
          </p:cNvSpPr>
          <p:nvPr>
            <p:ph idx="1"/>
          </p:nvPr>
        </p:nvSpPr>
        <p:spPr/>
        <p:txBody>
          <a:bodyPr/>
          <a:lstStyle/>
          <a:p>
            <a:pPr marL="0" indent="0">
              <a:buNone/>
            </a:pPr>
            <a:r>
              <a:rPr lang="en-US"/>
              <a:t>Current State Assessment – ITSM Processes</a:t>
            </a:r>
          </a:p>
        </p:txBody>
      </p:sp>
    </p:spTree>
    <p:extLst>
      <p:ext uri="{BB962C8B-B14F-4D97-AF65-F5344CB8AC3E}">
        <p14:creationId xmlns:p14="http://schemas.microsoft.com/office/powerpoint/2010/main" val="318218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5F5B31-9A42-FC8C-0A0B-3B319A358A44}"/>
              </a:ext>
            </a:extLst>
          </p:cNvPr>
          <p:cNvSpPr>
            <a:spLocks noGrp="1"/>
          </p:cNvSpPr>
          <p:nvPr>
            <p:ph type="title"/>
          </p:nvPr>
        </p:nvSpPr>
        <p:spPr>
          <a:xfrm>
            <a:off x="235974" y="108155"/>
            <a:ext cx="10699168" cy="722376"/>
          </a:xfrm>
        </p:spPr>
        <p:txBody>
          <a:bodyPr/>
          <a:lstStyle/>
          <a:p>
            <a:r>
              <a:rPr lang="en-US"/>
              <a:t>Detailed Findings</a:t>
            </a:r>
          </a:p>
        </p:txBody>
      </p:sp>
      <p:sp>
        <p:nvSpPr>
          <p:cNvPr id="2" name="Rectangle 1">
            <a:extLst>
              <a:ext uri="{FF2B5EF4-FFF2-40B4-BE49-F238E27FC236}">
                <a16:creationId xmlns:a16="http://schemas.microsoft.com/office/drawing/2014/main" id="{FD0CD76B-1391-9679-0B5A-BE8BE420978F}"/>
              </a:ext>
            </a:extLst>
          </p:cNvPr>
          <p:cNvSpPr/>
          <p:nvPr/>
        </p:nvSpPr>
        <p:spPr>
          <a:xfrm>
            <a:off x="381740" y="1065320"/>
            <a:ext cx="11567604" cy="51756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sz="1200" dirty="0">
                <a:solidFill>
                  <a:schemeClr val="tx1"/>
                </a:solidFill>
              </a:rPr>
              <a:t>There is no consistent strategy followed across GPS for ITSM Processes.</a:t>
            </a:r>
          </a:p>
          <a:p>
            <a:endParaRPr kumimoji="1" lang="en-US" sz="1200" dirty="0">
              <a:solidFill>
                <a:schemeClr val="tx1"/>
              </a:solidFill>
            </a:endParaRPr>
          </a:p>
          <a:p>
            <a:endParaRPr kumimoji="1" lang="en-US" sz="1200" dirty="0">
              <a:solidFill>
                <a:schemeClr val="tx1"/>
              </a:solidFill>
            </a:endParaRPr>
          </a:p>
          <a:p>
            <a:pPr marL="285750" indent="-285750">
              <a:buFont typeface="Arial" panose="020B0604020202020204" pitchFamily="34" charset="0"/>
              <a:buChar char="•"/>
            </a:pPr>
            <a:r>
              <a:rPr kumimoji="1" lang="en-US" sz="1200" b="0" u="none" strike="noStrike" kern="0" cap="none" spc="0" normalizeH="0" baseline="0" dirty="0">
                <a:ln>
                  <a:noFill/>
                </a:ln>
                <a:solidFill>
                  <a:schemeClr val="tx1"/>
                </a:solidFill>
                <a:effectLst/>
                <a:uLnTx/>
                <a:uFillTx/>
              </a:rPr>
              <a:t>Severity and priority are not defined on basis of standardized parameters like customer impact, regulatory impact, reputational impact, etc. and teams revisit these parameters to determine their correct values. </a:t>
            </a:r>
            <a:r>
              <a:rPr lang="en-IN" sz="1800" dirty="0">
                <a:effectLst/>
                <a:latin typeface="Calibri" panose="020F0502020204030204" pitchFamily="34" charset="0"/>
                <a:ea typeface="Calibri" panose="020F0502020204030204" pitchFamily="34" charset="0"/>
                <a:cs typeface="Times New Roman" panose="02020603050405020304" pitchFamily="18" charset="0"/>
              </a:rPr>
              <a:t>difficult in terms of coming up with a standard impact sort of categorization score because the services are different to each other</a:t>
            </a:r>
            <a:r>
              <a:rPr lang="en-IN" sz="1800" kern="0" dirty="0">
                <a:solidFill>
                  <a:srgbClr val="000000"/>
                </a:solidFill>
                <a:effectLst/>
                <a:latin typeface="Segoe UI" panose="020B0502040204020203" pitchFamily="34" charset="0"/>
                <a:ea typeface="Times New Roman" panose="02020603050405020304" pitchFamily="18" charset="0"/>
              </a:rPr>
              <a:t>.</a:t>
            </a:r>
            <a:endParaRPr kumimoji="1" lang="en-US" sz="1200" b="0" u="none" strike="noStrike" kern="0" cap="none" spc="0" normalizeH="0" baseline="0" dirty="0">
              <a:ln>
                <a:noFill/>
              </a:ln>
              <a:solidFill>
                <a:schemeClr val="tx1"/>
              </a:solidFill>
              <a:effectLst/>
              <a:uLnTx/>
              <a:uFillTx/>
            </a:endParaRPr>
          </a:p>
          <a:p>
            <a:pPr marL="285750" indent="-285750">
              <a:buFont typeface="Arial" panose="020B0604020202020204" pitchFamily="34" charset="0"/>
              <a:buChar char="•"/>
            </a:pPr>
            <a:r>
              <a:rPr kumimoji="1" lang="en-US" sz="1200" kern="0" dirty="0">
                <a:solidFill>
                  <a:schemeClr val="tx1"/>
                </a:solidFill>
              </a:rPr>
              <a:t>Incident and Alert creating process is different for each applications</a:t>
            </a:r>
          </a:p>
          <a:p>
            <a:pPr marL="285750" indent="-285750">
              <a:buFont typeface="Arial" panose="020B0604020202020204" pitchFamily="34" charset="0"/>
              <a:buChar char="•"/>
            </a:pPr>
            <a:r>
              <a:rPr kumimoji="1" lang="en-US" sz="1200" kern="0" dirty="0">
                <a:solidFill>
                  <a:schemeClr val="tx1"/>
                </a:solidFill>
              </a:rPr>
              <a:t>Alert to Incident auto creation based on Total Priority is not working as expected in Service Now</a:t>
            </a:r>
          </a:p>
          <a:p>
            <a:pPr marL="285750" indent="-285750">
              <a:buFont typeface="Arial" panose="020B0604020202020204" pitchFamily="34" charset="0"/>
              <a:buChar char="•"/>
            </a:pPr>
            <a:r>
              <a:rPr kumimoji="1" lang="en-US" sz="1200" kern="0" dirty="0" err="1">
                <a:solidFill>
                  <a:schemeClr val="tx1"/>
                </a:solidFill>
              </a:rPr>
              <a:t>Qlikview</a:t>
            </a:r>
            <a:r>
              <a:rPr kumimoji="1" lang="en-US" sz="1200" kern="0" dirty="0">
                <a:solidFill>
                  <a:schemeClr val="tx1"/>
                </a:solidFill>
              </a:rPr>
              <a:t> is used for ITSM Dashboards</a:t>
            </a:r>
          </a:p>
          <a:p>
            <a:pPr marL="285750" indent="-285750">
              <a:buFont typeface="Arial" panose="020B0604020202020204" pitchFamily="34" charset="0"/>
              <a:buChar char="•"/>
            </a:pPr>
            <a:r>
              <a:rPr kumimoji="1" lang="en-US" sz="1200" kern="0" dirty="0">
                <a:solidFill>
                  <a:schemeClr val="tx1"/>
                </a:solidFill>
              </a:rPr>
              <a:t>Change Management processes are not standardized across the applications</a:t>
            </a:r>
          </a:p>
          <a:p>
            <a:pPr marL="285750" indent="-285750">
              <a:buFont typeface="Arial" panose="020B0604020202020204" pitchFamily="34" charset="0"/>
              <a:buChar char="•"/>
            </a:pPr>
            <a:r>
              <a:rPr kumimoji="1" lang="en-US" sz="1200" kern="0" dirty="0">
                <a:solidFill>
                  <a:schemeClr val="tx1"/>
                </a:solidFill>
              </a:rPr>
              <a:t>Knowledge Management is being maintained in One Note and is located in </a:t>
            </a:r>
            <a:r>
              <a:rPr kumimoji="1" lang="en-US" sz="1200" kern="0" dirty="0" err="1">
                <a:solidFill>
                  <a:schemeClr val="tx1"/>
                </a:solidFill>
              </a:rPr>
              <a:t>sharepoint</a:t>
            </a:r>
            <a:r>
              <a:rPr kumimoji="1" lang="en-US" sz="1200" kern="0" dirty="0">
                <a:solidFill>
                  <a:schemeClr val="tx1"/>
                </a:solidFill>
              </a:rPr>
              <a:t> for each application</a:t>
            </a:r>
          </a:p>
          <a:p>
            <a:pPr marL="285750" indent="-285750">
              <a:buFont typeface="Arial" panose="020B0604020202020204" pitchFamily="34" charset="0"/>
              <a:buChar char="•"/>
            </a:pPr>
            <a:r>
              <a:rPr kumimoji="1" lang="en-US" sz="1200" kern="0" dirty="0">
                <a:solidFill>
                  <a:schemeClr val="tx1"/>
                </a:solidFill>
              </a:rPr>
              <a:t>Release Calendar is not available for Change Management across applications</a:t>
            </a:r>
          </a:p>
          <a:p>
            <a:pPr marL="285750" indent="-285750">
              <a:buFont typeface="Arial" panose="020B0604020202020204" pitchFamily="34" charset="0"/>
              <a:buChar char="•"/>
            </a:pPr>
            <a:r>
              <a:rPr kumimoji="1" lang="en-US" sz="1200" kern="0" dirty="0">
                <a:solidFill>
                  <a:schemeClr val="tx1"/>
                </a:solidFill>
              </a:rPr>
              <a:t>There exist pre-defined window for applications to deploy changes causing outage/disruptions</a:t>
            </a:r>
          </a:p>
          <a:p>
            <a:pPr marL="285750" indent="-285750">
              <a:buFont typeface="Arial" panose="020B0604020202020204" pitchFamily="34" charset="0"/>
              <a:buChar char="•"/>
            </a:pPr>
            <a:r>
              <a:rPr kumimoji="1" lang="en-US" sz="1200" kern="0" dirty="0">
                <a:solidFill>
                  <a:schemeClr val="tx1"/>
                </a:solidFill>
              </a:rPr>
              <a:t>Problem Management process is not defined and is handled centrally</a:t>
            </a:r>
          </a:p>
          <a:p>
            <a:pPr marL="285750" indent="-285750">
              <a:buFont typeface="Arial" panose="020B0604020202020204" pitchFamily="34" charset="0"/>
              <a:buChar char="•"/>
            </a:pPr>
            <a:r>
              <a:rPr lang="en-IN" sz="1200" dirty="0">
                <a:solidFill>
                  <a:schemeClr val="tx1"/>
                </a:solidFill>
                <a:effectLst/>
                <a:ea typeface="Calibri" panose="020F0502020204030204" pitchFamily="34" charset="0"/>
                <a:cs typeface="Times New Roman" panose="02020603050405020304" pitchFamily="18" charset="0"/>
              </a:rPr>
              <a:t>service now its certain scoring priority logic which is based on service severity role, there are 5-6 different criteria into the scoring of the alert so it based on how alert get configured, and if it hit the certain threshold is now automatic create incident ticket for the team  which is based on how they are really configured the risk scoring the alert generates. The calculation they use is standard HSBC wide calculation. Give examples of incident threshold calculations</a:t>
            </a:r>
            <a:endParaRPr kumimoji="1" lang="en-US" sz="1200" kern="0" dirty="0">
              <a:solidFill>
                <a:schemeClr val="tx1"/>
              </a:solidFill>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200" dirty="0">
                <a:solidFill>
                  <a:schemeClr val="tx1"/>
                </a:solidFill>
                <a:effectLst/>
                <a:ea typeface="Calibri" panose="020F0502020204030204" pitchFamily="34" charset="0"/>
                <a:cs typeface="Times New Roman" panose="02020603050405020304" pitchFamily="18" charset="0"/>
              </a:rPr>
              <a:t>team need to create incident on alert if they need to get the production access of service now from the back of alert you have to have an production ticket to have an access.</a:t>
            </a:r>
          </a:p>
          <a:p>
            <a:pPr marL="285750" indent="-285750">
              <a:buFont typeface="Arial" panose="020B0604020202020204" pitchFamily="34" charset="0"/>
              <a:buChar char="•"/>
            </a:pPr>
            <a:r>
              <a:rPr kumimoji="1" lang="en-IN" sz="1200" dirty="0">
                <a:solidFill>
                  <a:schemeClr val="tx1"/>
                </a:solidFill>
                <a:cs typeface="Times New Roman" panose="02020603050405020304" pitchFamily="18" charset="0"/>
              </a:rPr>
              <a:t>No standard process, person dependent support.</a:t>
            </a:r>
            <a:r>
              <a:rPr lang="en-IN" sz="1200" dirty="0">
                <a:solidFill>
                  <a:schemeClr val="tx1"/>
                </a:solidFill>
                <a:effectLst/>
                <a:ea typeface="Calibri" panose="020F0502020204030204" pitchFamily="34" charset="0"/>
                <a:cs typeface="Times New Roman" panose="02020603050405020304" pitchFamily="18" charset="0"/>
              </a:rPr>
              <a:t> risk is mitigated because we do large-scale, worn-off deployments rather than smaller iterative ones as well, and </a:t>
            </a:r>
            <a:r>
              <a:rPr lang="en-IN" sz="1200" dirty="0">
                <a:solidFill>
                  <a:schemeClr val="tx1"/>
                </a:solidFill>
                <a:cs typeface="Times New Roman" panose="02020603050405020304" pitchFamily="18" charset="0"/>
              </a:rPr>
              <a:t>they do months and months of testing as well.</a:t>
            </a:r>
          </a:p>
          <a:p>
            <a:pPr marL="285750" indent="-285750">
              <a:buFont typeface="Arial" panose="020B0604020202020204" pitchFamily="34" charset="0"/>
              <a:buChar char="•"/>
            </a:pPr>
            <a:r>
              <a:rPr lang="en-IN" sz="1200" dirty="0">
                <a:solidFill>
                  <a:schemeClr val="tx1"/>
                </a:solidFill>
                <a:cs typeface="Times New Roman" panose="02020603050405020304" pitchFamily="18" charset="0"/>
              </a:rPr>
              <a:t>individuals who've been working it for a long time get used to working in a certain way and then when you come along and sort of say well why don't you use this, well it tends to, people say well it actually works how it is so you tend to get that little bit of resistance.</a:t>
            </a:r>
          </a:p>
          <a:p>
            <a:pPr marL="285750" indent="-285750">
              <a:buFont typeface="Arial" panose="020B0604020202020204" pitchFamily="34" charset="0"/>
              <a:buChar char="•"/>
            </a:pPr>
            <a:r>
              <a:rPr lang="en-IN" sz="1200" dirty="0">
                <a:solidFill>
                  <a:schemeClr val="tx1"/>
                </a:solidFill>
                <a:effectLst/>
                <a:ea typeface="Calibri" panose="020F0502020204030204" pitchFamily="34" charset="0"/>
                <a:cs typeface="Times New Roman" panose="02020603050405020304" pitchFamily="18" charset="0"/>
              </a:rPr>
              <a:t>central major instance management function, they have an expectation that they will only get involved in instances that are severity three or higher</a:t>
            </a:r>
          </a:p>
          <a:p>
            <a:pPr marL="285750" indent="-285750">
              <a:buFont typeface="Arial" panose="020B0604020202020204" pitchFamily="34" charset="0"/>
              <a:buChar char="•"/>
            </a:pPr>
            <a:r>
              <a:rPr lang="en-IN" sz="1200" dirty="0">
                <a:solidFill>
                  <a:schemeClr val="tx1"/>
                </a:solidFill>
                <a:cs typeface="Times New Roman" panose="02020603050405020304" pitchFamily="18" charset="0"/>
              </a:rPr>
              <a:t>Team maturity not at same level</a:t>
            </a:r>
          </a:p>
          <a:p>
            <a:pPr marL="285750" indent="-285750">
              <a:buFont typeface="Arial" panose="020B0604020202020204" pitchFamily="34" charset="0"/>
              <a:buChar char="•"/>
            </a:pPr>
            <a:r>
              <a:rPr lang="en-IN" sz="1200" dirty="0">
                <a:solidFill>
                  <a:schemeClr val="tx1"/>
                </a:solidFill>
                <a:cs typeface="Times New Roman" panose="02020603050405020304" pitchFamily="18" charset="0"/>
              </a:rPr>
              <a:t>No GPS wide </a:t>
            </a:r>
            <a:r>
              <a:rPr lang="en-IN" sz="1200" dirty="0" err="1">
                <a:solidFill>
                  <a:schemeClr val="tx1"/>
                </a:solidFill>
                <a:cs typeface="Times New Roman" panose="02020603050405020304" pitchFamily="18" charset="0"/>
              </a:rPr>
              <a:t>Devops</a:t>
            </a:r>
            <a:r>
              <a:rPr lang="en-IN" sz="1200" dirty="0">
                <a:solidFill>
                  <a:schemeClr val="tx1"/>
                </a:solidFill>
                <a:cs typeface="Times New Roman" panose="02020603050405020304" pitchFamily="18" charset="0"/>
              </a:rPr>
              <a:t> team</a:t>
            </a:r>
            <a:endParaRPr lang="en-US" sz="1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23614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C3C52D-A47E-6FCF-AAE6-614464EDC24F}"/>
              </a:ext>
            </a:extLst>
          </p:cNvPr>
          <p:cNvSpPr>
            <a:spLocks noGrp="1"/>
          </p:cNvSpPr>
          <p:nvPr>
            <p:ph idx="1"/>
          </p:nvPr>
        </p:nvSpPr>
        <p:spPr/>
        <p:txBody>
          <a:bodyPr/>
          <a:lstStyle/>
          <a:p>
            <a:pPr marL="0" indent="0">
              <a:buNone/>
            </a:pPr>
            <a:r>
              <a:rPr lang="en-US"/>
              <a:t>Current State Assessment – Automation &amp; Observability</a:t>
            </a:r>
          </a:p>
        </p:txBody>
      </p:sp>
    </p:spTree>
    <p:extLst>
      <p:ext uri="{BB962C8B-B14F-4D97-AF65-F5344CB8AC3E}">
        <p14:creationId xmlns:p14="http://schemas.microsoft.com/office/powerpoint/2010/main" val="4034770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5F5B31-9A42-FC8C-0A0B-3B319A358A44}"/>
              </a:ext>
            </a:extLst>
          </p:cNvPr>
          <p:cNvSpPr>
            <a:spLocks noGrp="1"/>
          </p:cNvSpPr>
          <p:nvPr>
            <p:ph type="title"/>
          </p:nvPr>
        </p:nvSpPr>
        <p:spPr>
          <a:xfrm>
            <a:off x="235974" y="108155"/>
            <a:ext cx="10699168" cy="722376"/>
          </a:xfrm>
        </p:spPr>
        <p:txBody>
          <a:bodyPr/>
          <a:lstStyle/>
          <a:p>
            <a:r>
              <a:rPr lang="en-US"/>
              <a:t>Detailed Findings</a:t>
            </a:r>
          </a:p>
        </p:txBody>
      </p:sp>
      <p:sp>
        <p:nvSpPr>
          <p:cNvPr id="2" name="Rectangle 1">
            <a:extLst>
              <a:ext uri="{FF2B5EF4-FFF2-40B4-BE49-F238E27FC236}">
                <a16:creationId xmlns:a16="http://schemas.microsoft.com/office/drawing/2014/main" id="{FD0CD76B-1391-9679-0B5A-BE8BE420978F}"/>
              </a:ext>
            </a:extLst>
          </p:cNvPr>
          <p:cNvSpPr/>
          <p:nvPr/>
        </p:nvSpPr>
        <p:spPr>
          <a:xfrm>
            <a:off x="381740" y="1065320"/>
            <a:ext cx="11567604" cy="51756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kumimoji="1" lang="en-US" dirty="0">
                <a:solidFill>
                  <a:schemeClr val="tx1"/>
                </a:solidFill>
              </a:rPr>
              <a:t>There is no consistent strategy followed across GPS for Automation and Observability.</a:t>
            </a:r>
          </a:p>
          <a:p>
            <a:endParaRPr kumimoji="1" lang="en-US" dirty="0">
              <a:solidFill>
                <a:schemeClr val="tx1"/>
              </a:solidFill>
            </a:endParaRPr>
          </a:p>
          <a:p>
            <a:endParaRPr kumimoji="1" lang="en-US" dirty="0">
              <a:solidFill>
                <a:schemeClr val="tx1"/>
              </a:solidFill>
            </a:endParaRPr>
          </a:p>
          <a:p>
            <a:pPr marL="285750" indent="-285750">
              <a:buFont typeface="Arial" panose="020B0604020202020204" pitchFamily="34" charset="0"/>
              <a:buChar char="•"/>
            </a:pPr>
            <a:r>
              <a:rPr kumimoji="1" lang="en-US" sz="1800" b="0" u="none" strike="noStrike" kern="0" cap="none" spc="0" normalizeH="0" baseline="0" dirty="0">
                <a:ln>
                  <a:noFill/>
                </a:ln>
                <a:solidFill>
                  <a:schemeClr val="tx1"/>
                </a:solidFill>
                <a:effectLst/>
                <a:uLnTx/>
                <a:uFillTx/>
              </a:rPr>
              <a:t>Core Automation Team is formed recently</a:t>
            </a:r>
          </a:p>
          <a:p>
            <a:pPr marL="285750" indent="-285750">
              <a:buFont typeface="Arial" panose="020B0604020202020204" pitchFamily="34" charset="0"/>
              <a:buChar char="•"/>
            </a:pPr>
            <a:r>
              <a:rPr kumimoji="1" lang="en-US" sz="1800" b="0" u="none" strike="noStrike" kern="0" cap="none" spc="0" normalizeH="0" baseline="0" dirty="0">
                <a:ln>
                  <a:noFill/>
                </a:ln>
                <a:solidFill>
                  <a:schemeClr val="tx1"/>
                </a:solidFill>
                <a:effectLst/>
                <a:uLnTx/>
                <a:uFillTx/>
              </a:rPr>
              <a:t>Self Healing capabilities are not defined for applications within GPS</a:t>
            </a:r>
          </a:p>
          <a:p>
            <a:pPr marL="285750" indent="-285750">
              <a:buFont typeface="Arial" panose="020B0604020202020204" pitchFamily="34" charset="0"/>
              <a:buChar char="•"/>
            </a:pPr>
            <a:r>
              <a:rPr kumimoji="1" lang="en-US" kern="0" dirty="0">
                <a:solidFill>
                  <a:schemeClr val="tx1"/>
                </a:solidFill>
              </a:rPr>
              <a:t>SLIs, SLOs, Error Budgets and Metrics are not defined for applications within GPS</a:t>
            </a:r>
          </a:p>
          <a:p>
            <a:pPr marL="285750" indent="-285750">
              <a:buFont typeface="Arial" panose="020B0604020202020204" pitchFamily="34" charset="0"/>
              <a:buChar char="•"/>
            </a:pPr>
            <a:r>
              <a:rPr kumimoji="1" lang="en-US" kern="0" dirty="0">
                <a:solidFill>
                  <a:schemeClr val="tx1"/>
                </a:solidFill>
              </a:rPr>
              <a:t>There is no correlation of data (logs) across the different monitoring tools set up</a:t>
            </a:r>
          </a:p>
          <a:p>
            <a:pPr marL="285750" indent="-285750">
              <a:buFont typeface="Arial" panose="020B0604020202020204" pitchFamily="34" charset="0"/>
              <a:buChar char="•"/>
            </a:pPr>
            <a:r>
              <a:rPr kumimoji="1" lang="en-US" kern="0" dirty="0">
                <a:solidFill>
                  <a:schemeClr val="tx1"/>
                </a:solidFill>
              </a:rPr>
              <a:t>Automation Roadmap is not defined centrally for all applications within GPS whereas PE &amp; IE dashboards are available which are being maintained by Production Support groups</a:t>
            </a:r>
          </a:p>
          <a:p>
            <a:pPr marL="285750" indent="-285750">
              <a:buFont typeface="Arial" panose="020B0604020202020204" pitchFamily="34" charset="0"/>
              <a:buChar char="•"/>
            </a:pPr>
            <a:r>
              <a:rPr kumimoji="1" lang="en-US" kern="0" dirty="0">
                <a:solidFill>
                  <a:schemeClr val="tx1"/>
                </a:solidFill>
              </a:rPr>
              <a:t>Automation adoption is inconsistent across regions (Asia Pacific region has lesser automation adoption compared to other regions)</a:t>
            </a:r>
          </a:p>
          <a:p>
            <a:pPr marL="285750" indent="-285750">
              <a:buFont typeface="Arial" panose="020B0604020202020204" pitchFamily="34" charset="0"/>
              <a:buChar char="•"/>
            </a:pPr>
            <a:r>
              <a:rPr kumimoji="1" lang="en-US" kern="0" dirty="0">
                <a:solidFill>
                  <a:schemeClr val="tx1"/>
                </a:solidFill>
              </a:rPr>
              <a:t>Predictive analysis to determine an issue or likely customer impact is not available</a:t>
            </a:r>
          </a:p>
          <a:p>
            <a:pPr marL="285750" indent="-285750">
              <a:buFont typeface="Arial" panose="020B0604020202020204" pitchFamily="34" charset="0"/>
              <a:buChar char="•"/>
            </a:pPr>
            <a:r>
              <a:rPr kumimoji="1" lang="en-US" kern="0" dirty="0">
                <a:solidFill>
                  <a:schemeClr val="tx1"/>
                </a:solidFill>
              </a:rPr>
              <a:t>Core Automation Team doesn’t have commitments from Production Support group engineers due to their support tasks </a:t>
            </a:r>
            <a:r>
              <a:rPr kumimoji="1" lang="en-US" kern="0">
                <a:solidFill>
                  <a:schemeClr val="tx1"/>
                </a:solidFill>
              </a:rPr>
              <a:t>&amp; activities</a:t>
            </a:r>
          </a:p>
          <a:p>
            <a:pPr marL="285750" indent="-285750">
              <a:buFont typeface="Arial" panose="020B0604020202020204" pitchFamily="34" charset="0"/>
              <a:buChar char="•"/>
            </a:pPr>
            <a:endParaRPr kumimoji="1" lang="en-US" kern="0" dirty="0">
              <a:solidFill>
                <a:schemeClr val="tx1"/>
              </a:solidFill>
            </a:endParaRPr>
          </a:p>
          <a:p>
            <a:pPr marL="285750" indent="-285750">
              <a:buFont typeface="Arial" panose="020B0604020202020204" pitchFamily="34" charset="0"/>
              <a:buChar char="•"/>
            </a:pPr>
            <a:endParaRPr kumimoji="1" lang="en-US" kern="0" dirty="0">
              <a:solidFill>
                <a:schemeClr val="tx1"/>
              </a:solidFill>
            </a:endParaRPr>
          </a:p>
          <a:p>
            <a:pPr marL="285750" indent="-285750">
              <a:buFont typeface="Arial" panose="020B0604020202020204" pitchFamily="34" charset="0"/>
              <a:buChar char="•"/>
            </a:pPr>
            <a:endParaRPr kumimoji="1" lang="en-US" kern="0" dirty="0">
              <a:solidFill>
                <a:schemeClr val="tx1"/>
              </a:solidFill>
            </a:endParaRPr>
          </a:p>
          <a:p>
            <a:pPr marL="285750" indent="-285750">
              <a:buFont typeface="Arial" panose="020B0604020202020204" pitchFamily="34" charset="0"/>
              <a:buChar char="•"/>
            </a:pPr>
            <a:endParaRPr kumimoji="1" lang="en-US" kern="0" dirty="0">
              <a:solidFill>
                <a:schemeClr val="tx1"/>
              </a:solidFill>
            </a:endParaRPr>
          </a:p>
          <a:p>
            <a:pPr marL="285750" indent="-285750">
              <a:buFont typeface="Arial" panose="020B0604020202020204" pitchFamily="34" charset="0"/>
              <a:buChar char="•"/>
            </a:pPr>
            <a:endParaRPr kumimoji="1" lang="en-US" dirty="0">
              <a:solidFill>
                <a:schemeClr val="tx1"/>
              </a:solidFill>
            </a:endParaRPr>
          </a:p>
          <a:p>
            <a:pPr marL="285750" indent="-285750">
              <a:buFont typeface="Arial" panose="020B0604020202020204" pitchFamily="34" charset="0"/>
              <a:buChar char="•"/>
            </a:pPr>
            <a:endParaRPr kumimoji="1" lang="en-US" dirty="0">
              <a:solidFill>
                <a:schemeClr val="tx1"/>
              </a:solidFill>
            </a:endParaRPr>
          </a:p>
          <a:p>
            <a:pPr marL="285750" indent="-285750">
              <a:buFont typeface="Arial" panose="020B0604020202020204" pitchFamily="34" charset="0"/>
              <a:buChar char="•"/>
            </a:pPr>
            <a:endParaRPr kumimoji="1" lang="en-US" dirty="0">
              <a:solidFill>
                <a:schemeClr val="tx1"/>
              </a:solidFill>
            </a:endParaRPr>
          </a:p>
        </p:txBody>
      </p:sp>
    </p:spTree>
    <p:extLst>
      <p:ext uri="{BB962C8B-B14F-4D97-AF65-F5344CB8AC3E}">
        <p14:creationId xmlns:p14="http://schemas.microsoft.com/office/powerpoint/2010/main" val="1890122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AA8813-4E5B-8C16-E359-C6B7BF9C4873}"/>
              </a:ext>
            </a:extLst>
          </p:cNvPr>
          <p:cNvSpPr>
            <a:spLocks noGrp="1"/>
          </p:cNvSpPr>
          <p:nvPr>
            <p:ph type="title"/>
          </p:nvPr>
        </p:nvSpPr>
        <p:spPr>
          <a:xfrm>
            <a:off x="173736" y="0"/>
            <a:ext cx="10515600" cy="722376"/>
          </a:xfrm>
        </p:spPr>
        <p:txBody>
          <a:bodyPr anchor="ctr">
            <a:normAutofit/>
          </a:bodyPr>
          <a:lstStyle/>
          <a:p>
            <a:r>
              <a:rPr lang="en-US" b="1"/>
              <a:t>Some Key Findings</a:t>
            </a:r>
          </a:p>
        </p:txBody>
      </p:sp>
      <p:graphicFrame>
        <p:nvGraphicFramePr>
          <p:cNvPr id="7" name="Table 6">
            <a:extLst>
              <a:ext uri="{FF2B5EF4-FFF2-40B4-BE49-F238E27FC236}">
                <a16:creationId xmlns:a16="http://schemas.microsoft.com/office/drawing/2014/main" id="{D3B607E7-7E77-727C-9AE2-57CBD2808201}"/>
              </a:ext>
            </a:extLst>
          </p:cNvPr>
          <p:cNvGraphicFramePr>
            <a:graphicFrameLocks noGrp="1"/>
          </p:cNvGraphicFramePr>
          <p:nvPr>
            <p:extLst>
              <p:ext uri="{D42A27DB-BD31-4B8C-83A1-F6EECF244321}">
                <p14:modId xmlns:p14="http://schemas.microsoft.com/office/powerpoint/2010/main" val="2361137087"/>
              </p:ext>
            </p:extLst>
          </p:nvPr>
        </p:nvGraphicFramePr>
        <p:xfrm>
          <a:off x="173736" y="843077"/>
          <a:ext cx="11054245" cy="4984861"/>
        </p:xfrm>
        <a:graphic>
          <a:graphicData uri="http://schemas.openxmlformats.org/drawingml/2006/table">
            <a:tbl>
              <a:tblPr firstRow="1" bandRow="1">
                <a:tableStyleId>{5C22544A-7EE6-4342-B048-85BDC9FD1C3A}</a:tableStyleId>
              </a:tblPr>
              <a:tblGrid>
                <a:gridCol w="2009973">
                  <a:extLst>
                    <a:ext uri="{9D8B030D-6E8A-4147-A177-3AD203B41FA5}">
                      <a16:colId xmlns:a16="http://schemas.microsoft.com/office/drawing/2014/main" val="2158578995"/>
                    </a:ext>
                  </a:extLst>
                </a:gridCol>
                <a:gridCol w="9044272">
                  <a:extLst>
                    <a:ext uri="{9D8B030D-6E8A-4147-A177-3AD203B41FA5}">
                      <a16:colId xmlns:a16="http://schemas.microsoft.com/office/drawing/2014/main" val="2558162980"/>
                    </a:ext>
                  </a:extLst>
                </a:gridCol>
              </a:tblGrid>
              <a:tr h="370056">
                <a:tc>
                  <a:txBody>
                    <a:bodyPr/>
                    <a:lstStyle/>
                    <a:p>
                      <a:pPr algn="ctr" rtl="0" fontAlgn="ctr"/>
                      <a:r>
                        <a:rPr lang="en-US" sz="1400" u="none" strike="noStrike">
                          <a:effectLst/>
                          <a:latin typeface="Calibri" panose="020F0502020204030204" pitchFamily="34" charset="0"/>
                          <a:cs typeface="Calibri" panose="020F0502020204030204" pitchFamily="34" charset="0"/>
                        </a:rPr>
                        <a:t>Type</a:t>
                      </a:r>
                      <a:endParaRPr lang="en-US" sz="1400" b="1"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solidFill>
                      <a:schemeClr val="accent1">
                        <a:lumMod val="50000"/>
                      </a:schemeClr>
                    </a:solidFill>
                  </a:tcPr>
                </a:tc>
                <a:tc>
                  <a:txBody>
                    <a:bodyPr/>
                    <a:lstStyle/>
                    <a:p>
                      <a:pPr algn="ctr" rtl="0" fontAlgn="ctr"/>
                      <a:r>
                        <a:rPr lang="en-US" sz="1400" u="none" strike="noStrike">
                          <a:effectLst/>
                          <a:latin typeface="Calibri" panose="020F0502020204030204" pitchFamily="34" charset="0"/>
                          <a:cs typeface="Calibri" panose="020F0502020204030204" pitchFamily="34" charset="0"/>
                        </a:rPr>
                        <a:t>Details</a:t>
                      </a:r>
                      <a:endParaRPr lang="en-US" sz="1400" b="1"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solidFill>
                      <a:schemeClr val="accent1">
                        <a:lumMod val="50000"/>
                      </a:schemeClr>
                    </a:solidFill>
                  </a:tcPr>
                </a:tc>
                <a:extLst>
                  <a:ext uri="{0D108BD9-81ED-4DB2-BD59-A6C34878D82A}">
                    <a16:rowId xmlns:a16="http://schemas.microsoft.com/office/drawing/2014/main" val="1255263369"/>
                  </a:ext>
                </a:extLst>
              </a:tr>
              <a:tr h="477444">
                <a:tc>
                  <a:txBody>
                    <a:bodyPr/>
                    <a:lstStyle/>
                    <a:p>
                      <a:pPr algn="ctr" rtl="0" fontAlgn="ctr"/>
                      <a:r>
                        <a:rPr lang="en-US" sz="1200" u="none" strike="noStrike">
                          <a:effectLst/>
                          <a:latin typeface="Calibri" panose="020F0502020204030204" pitchFamily="34" charset="0"/>
                          <a:cs typeface="Calibri" panose="020F0502020204030204" pitchFamily="34" charset="0"/>
                        </a:rPr>
                        <a:t>Network Monitoring</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tc>
                  <a:txBody>
                    <a:bodyPr/>
                    <a:lstStyle/>
                    <a:p>
                      <a:pPr algn="l" rtl="0" fontAlgn="ctr"/>
                      <a:r>
                        <a:rPr lang="en-US" sz="1200" u="none" strike="noStrike">
                          <a:effectLst/>
                          <a:latin typeface="Calibri" panose="020F0502020204030204" pitchFamily="34" charset="0"/>
                          <a:cs typeface="Calibri" panose="020F0502020204030204" pitchFamily="34" charset="0"/>
                        </a:rPr>
                        <a:t>Network monitoring is not available for any application</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extLst>
                  <a:ext uri="{0D108BD9-81ED-4DB2-BD59-A6C34878D82A}">
                    <a16:rowId xmlns:a16="http://schemas.microsoft.com/office/drawing/2014/main" val="457524050"/>
                  </a:ext>
                </a:extLst>
              </a:tr>
              <a:tr h="467832">
                <a:tc>
                  <a:txBody>
                    <a:bodyPr/>
                    <a:lstStyle/>
                    <a:p>
                      <a:pPr algn="ctr" rtl="0" fontAlgn="ctr"/>
                      <a:r>
                        <a:rPr lang="en-US" sz="1200" u="none" strike="noStrike">
                          <a:effectLst/>
                          <a:latin typeface="Calibri" panose="020F0502020204030204" pitchFamily="34" charset="0"/>
                          <a:cs typeface="Calibri" panose="020F0502020204030204" pitchFamily="34" charset="0"/>
                        </a:rPr>
                        <a:t>Splunk Logging</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tc>
                  <a:txBody>
                    <a:bodyPr/>
                    <a:lstStyle/>
                    <a:p>
                      <a:pPr algn="l" rtl="0" fontAlgn="ctr"/>
                      <a:r>
                        <a:rPr lang="en-US" sz="1200" u="none" strike="noStrike">
                          <a:effectLst/>
                          <a:latin typeface="Calibri" panose="020F0502020204030204" pitchFamily="34" charset="0"/>
                          <a:cs typeface="Calibri" panose="020F0502020204030204" pitchFamily="34" charset="0"/>
                        </a:rPr>
                        <a:t>Only Applications or APIs hosted on IKP have their logs in Splunk. Splunk Implementation across Apps is in Progress.</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extLst>
                  <a:ext uri="{0D108BD9-81ED-4DB2-BD59-A6C34878D82A}">
                    <a16:rowId xmlns:a16="http://schemas.microsoft.com/office/drawing/2014/main" val="896419161"/>
                  </a:ext>
                </a:extLst>
              </a:tr>
              <a:tr h="520996">
                <a:tc>
                  <a:txBody>
                    <a:bodyPr/>
                    <a:lstStyle/>
                    <a:p>
                      <a:pPr algn="ctr" rtl="0" fontAlgn="ctr"/>
                      <a:r>
                        <a:rPr lang="en-US" sz="1200" u="none" strike="noStrike">
                          <a:effectLst/>
                          <a:latin typeface="Calibri" panose="020F0502020204030204" pitchFamily="34" charset="0"/>
                          <a:cs typeface="Calibri" panose="020F0502020204030204" pitchFamily="34" charset="0"/>
                        </a:rPr>
                        <a:t>Historic Data</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tc>
                  <a:txBody>
                    <a:bodyPr/>
                    <a:lstStyle/>
                    <a:p>
                      <a:pPr algn="l" rtl="0" fontAlgn="ctr"/>
                      <a:r>
                        <a:rPr lang="en-US" sz="1200" u="none" strike="noStrike">
                          <a:effectLst/>
                          <a:latin typeface="Calibri" panose="020F0502020204030204" pitchFamily="34" charset="0"/>
                          <a:cs typeface="Calibri" panose="020F0502020204030204" pitchFamily="34" charset="0"/>
                        </a:rPr>
                        <a:t>All Application / Server Logs are available for a period of 30 days only</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extLst>
                  <a:ext uri="{0D108BD9-81ED-4DB2-BD59-A6C34878D82A}">
                    <a16:rowId xmlns:a16="http://schemas.microsoft.com/office/drawing/2014/main" val="3037871084"/>
                  </a:ext>
                </a:extLst>
              </a:tr>
              <a:tr h="489098">
                <a:tc>
                  <a:txBody>
                    <a:bodyPr/>
                    <a:lstStyle/>
                    <a:p>
                      <a:pPr algn="ctr" rtl="0" fontAlgn="ctr"/>
                      <a:r>
                        <a:rPr lang="en-US" sz="1200" u="none" strike="noStrike">
                          <a:effectLst/>
                          <a:latin typeface="Calibri" panose="020F0502020204030204" pitchFamily="34" charset="0"/>
                          <a:cs typeface="Calibri" panose="020F0502020204030204" pitchFamily="34" charset="0"/>
                        </a:rPr>
                        <a:t>App Dynamics Usage</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tc>
                  <a:txBody>
                    <a:bodyPr/>
                    <a:lstStyle/>
                    <a:p>
                      <a:pPr algn="l" rtl="0" fontAlgn="ctr"/>
                      <a:r>
                        <a:rPr lang="en-US" sz="1200" u="none" strike="noStrike">
                          <a:effectLst/>
                          <a:latin typeface="Calibri" panose="020F0502020204030204" pitchFamily="34" charset="0"/>
                          <a:cs typeface="Calibri" panose="020F0502020204030204" pitchFamily="34" charset="0"/>
                        </a:rPr>
                        <a:t>App Dynamics is used to monitor Infra health via graphical interpretation only</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extLst>
                  <a:ext uri="{0D108BD9-81ED-4DB2-BD59-A6C34878D82A}">
                    <a16:rowId xmlns:a16="http://schemas.microsoft.com/office/drawing/2014/main" val="4204904304"/>
                  </a:ext>
                </a:extLst>
              </a:tr>
              <a:tr h="658787">
                <a:tc>
                  <a:txBody>
                    <a:bodyPr/>
                    <a:lstStyle/>
                    <a:p>
                      <a:pPr algn="ctr" rtl="0" fontAlgn="ctr"/>
                      <a:r>
                        <a:rPr lang="en-US" sz="1200" u="none" strike="noStrike">
                          <a:effectLst/>
                          <a:latin typeface="Calibri" panose="020F0502020204030204" pitchFamily="34" charset="0"/>
                          <a:cs typeface="Calibri" panose="020F0502020204030204" pitchFamily="34" charset="0"/>
                        </a:rPr>
                        <a:t>Dashboards availability</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tc>
                  <a:txBody>
                    <a:bodyPr/>
                    <a:lstStyle/>
                    <a:p>
                      <a:pPr algn="l" rtl="0" fontAlgn="ctr"/>
                      <a:r>
                        <a:rPr lang="en-US" sz="1200" u="none" strike="noStrike">
                          <a:effectLst/>
                          <a:latin typeface="Calibri" panose="020F0502020204030204" pitchFamily="34" charset="0"/>
                          <a:cs typeface="Calibri" panose="020F0502020204030204" pitchFamily="34" charset="0"/>
                        </a:rPr>
                        <a:t>Some internal dashboards are built inhouse but there is no standardized adoption of single tool like Grafana across the applications for dashboards creation</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extLst>
                  <a:ext uri="{0D108BD9-81ED-4DB2-BD59-A6C34878D82A}">
                    <a16:rowId xmlns:a16="http://schemas.microsoft.com/office/drawing/2014/main" val="2795937337"/>
                  </a:ext>
                </a:extLst>
              </a:tr>
              <a:tr h="500162">
                <a:tc>
                  <a:txBody>
                    <a:bodyPr/>
                    <a:lstStyle/>
                    <a:p>
                      <a:pPr algn="ctr" rtl="0" fontAlgn="ctr"/>
                      <a:r>
                        <a:rPr lang="en-US" sz="1200" b="0" i="0" u="none" strike="noStrike">
                          <a:solidFill>
                            <a:srgbClr val="404040"/>
                          </a:solidFill>
                          <a:effectLst/>
                          <a:latin typeface="Calibri" panose="020F0502020204030204" pitchFamily="34" charset="0"/>
                          <a:cs typeface="Calibri" panose="020F0502020204030204" pitchFamily="34" charset="0"/>
                        </a:rPr>
                        <a:t>Configuration Revision</a:t>
                      </a:r>
                    </a:p>
                  </a:txBody>
                  <a:tcPr marL="12030" marR="12030" marT="12030" marB="0" anchor="ctr"/>
                </a:tc>
                <a:tc>
                  <a:txBody>
                    <a:bodyPr/>
                    <a:lstStyle/>
                    <a:p>
                      <a:pPr algn="l" rtl="0" fontAlgn="ctr"/>
                      <a:r>
                        <a:rPr lang="en-US" sz="1200" b="0" i="0" u="none" strike="noStrike">
                          <a:solidFill>
                            <a:srgbClr val="404040"/>
                          </a:solidFill>
                          <a:effectLst/>
                          <a:latin typeface="Calibri" panose="020F0502020204030204" pitchFamily="34" charset="0"/>
                          <a:cs typeface="Calibri" panose="020F0502020204030204" pitchFamily="34" charset="0"/>
                        </a:rPr>
                        <a:t>There is no practice to revisit configurations done in any tool today which may lead to unwanted alerts or incidents</a:t>
                      </a:r>
                    </a:p>
                  </a:txBody>
                  <a:tcPr marL="12030" marR="12030" marT="12030" marB="0" anchor="ctr"/>
                </a:tc>
                <a:extLst>
                  <a:ext uri="{0D108BD9-81ED-4DB2-BD59-A6C34878D82A}">
                    <a16:rowId xmlns:a16="http://schemas.microsoft.com/office/drawing/2014/main" val="368552290"/>
                  </a:ext>
                </a:extLst>
              </a:tr>
              <a:tr h="500162">
                <a:tc>
                  <a:txBody>
                    <a:bodyPr/>
                    <a:lstStyle/>
                    <a:p>
                      <a:pPr algn="ctr" rtl="0" fontAlgn="ctr"/>
                      <a:r>
                        <a:rPr lang="en-US" sz="1200" b="0" i="0" u="none" strike="noStrike">
                          <a:solidFill>
                            <a:srgbClr val="404040"/>
                          </a:solidFill>
                          <a:effectLst/>
                          <a:latin typeface="Calibri" panose="020F0502020204030204" pitchFamily="34" charset="0"/>
                          <a:cs typeface="Calibri" panose="020F0502020204030204" pitchFamily="34" charset="0"/>
                        </a:rPr>
                        <a:t>SLI / SLO / Error Budget</a:t>
                      </a:r>
                    </a:p>
                  </a:txBody>
                  <a:tcPr marL="12030" marR="12030" marT="12030" marB="0" anchor="ctr"/>
                </a:tc>
                <a:tc>
                  <a:txBody>
                    <a:bodyPr/>
                    <a:lstStyle/>
                    <a:p>
                      <a:pPr algn="l" rtl="0" fontAlgn="ctr"/>
                      <a:r>
                        <a:rPr lang="en-US" sz="1200" b="0" i="0" u="none" strike="noStrike">
                          <a:solidFill>
                            <a:srgbClr val="404040"/>
                          </a:solidFill>
                          <a:effectLst/>
                          <a:latin typeface="Calibri" panose="020F0502020204030204" pitchFamily="34" charset="0"/>
                          <a:cs typeface="Calibri" panose="020F0502020204030204" pitchFamily="34" charset="0"/>
                        </a:rPr>
                        <a:t>SLIs, SLOs, Error Budgets and Metrics are not available for any application</a:t>
                      </a:r>
                    </a:p>
                  </a:txBody>
                  <a:tcPr marL="12030" marR="12030" marT="12030" marB="0" anchor="ctr"/>
                </a:tc>
                <a:extLst>
                  <a:ext uri="{0D108BD9-81ED-4DB2-BD59-A6C34878D82A}">
                    <a16:rowId xmlns:a16="http://schemas.microsoft.com/office/drawing/2014/main" val="3808427775"/>
                  </a:ext>
                </a:extLst>
              </a:tr>
              <a:tr h="500162">
                <a:tc>
                  <a:txBody>
                    <a:bodyPr/>
                    <a:lstStyle/>
                    <a:p>
                      <a:pPr algn="ctr" rtl="0" fontAlgn="ctr"/>
                      <a:r>
                        <a:rPr lang="en-US" sz="1200" b="0" i="0" u="none" strike="noStrike">
                          <a:solidFill>
                            <a:srgbClr val="404040"/>
                          </a:solidFill>
                          <a:effectLst/>
                          <a:latin typeface="Calibri" panose="020F0502020204030204" pitchFamily="34" charset="0"/>
                          <a:cs typeface="Calibri" panose="020F0502020204030204" pitchFamily="34" charset="0"/>
                        </a:rPr>
                        <a:t>Agile Adoption</a:t>
                      </a:r>
                    </a:p>
                  </a:txBody>
                  <a:tcPr marL="12030" marR="12030" marT="12030" marB="0" anchor="ctr"/>
                </a:tc>
                <a:tc>
                  <a:txBody>
                    <a:bodyPr/>
                    <a:lstStyle/>
                    <a:p>
                      <a:pPr algn="l" rtl="0" fontAlgn="ctr"/>
                      <a:r>
                        <a:rPr lang="en-US" sz="1200" b="0" i="0" u="none" strike="noStrike">
                          <a:solidFill>
                            <a:srgbClr val="404040"/>
                          </a:solidFill>
                          <a:effectLst/>
                          <a:latin typeface="Calibri" panose="020F0502020204030204" pitchFamily="34" charset="0"/>
                          <a:cs typeface="Calibri" panose="020F0502020204030204" pitchFamily="34" charset="0"/>
                        </a:rPr>
                        <a:t>A standard Agile practice is unavailable across Wholesale IT in managing Production Engineering tasks and activities</a:t>
                      </a:r>
                    </a:p>
                  </a:txBody>
                  <a:tcPr marL="12030" marR="12030" marT="12030" marB="0" anchor="ctr"/>
                </a:tc>
                <a:extLst>
                  <a:ext uri="{0D108BD9-81ED-4DB2-BD59-A6C34878D82A}">
                    <a16:rowId xmlns:a16="http://schemas.microsoft.com/office/drawing/2014/main" val="974618734"/>
                  </a:ext>
                </a:extLst>
              </a:tr>
              <a:tr h="500162">
                <a:tc>
                  <a:txBody>
                    <a:bodyPr/>
                    <a:lstStyle/>
                    <a:p>
                      <a:pPr algn="ctr" rtl="0" fontAlgn="ctr"/>
                      <a:r>
                        <a:rPr lang="en-US" sz="1200" u="none" strike="noStrike">
                          <a:effectLst/>
                          <a:latin typeface="Calibri" panose="020F0502020204030204" pitchFamily="34" charset="0"/>
                          <a:cs typeface="Calibri" panose="020F0502020204030204" pitchFamily="34" charset="0"/>
                        </a:rPr>
                        <a:t>Incident Management</a:t>
                      </a:r>
                      <a:endParaRPr lang="en-US" sz="1200" b="0" i="0" u="none" strike="noStrike">
                        <a:solidFill>
                          <a:srgbClr val="404040"/>
                        </a:solidFill>
                        <a:effectLst/>
                        <a:latin typeface="Calibri" panose="020F0502020204030204" pitchFamily="34" charset="0"/>
                        <a:cs typeface="Calibri" panose="020F0502020204030204" pitchFamily="34" charset="0"/>
                      </a:endParaRPr>
                    </a:p>
                  </a:txBody>
                  <a:tcPr marL="12030" marR="12030" marT="12030" marB="0" anchor="ctr"/>
                </a:tc>
                <a:tc>
                  <a:txBody>
                    <a:bodyPr/>
                    <a:lstStyle/>
                    <a:p>
                      <a:pPr algn="l" rtl="0" fontAlgn="ctr"/>
                      <a:r>
                        <a:rPr lang="en-US" sz="1200" b="0" i="0" u="none" strike="noStrike">
                          <a:solidFill>
                            <a:srgbClr val="404040"/>
                          </a:solidFill>
                          <a:effectLst/>
                          <a:latin typeface="Calibri" panose="020F0502020204030204" pitchFamily="34" charset="0"/>
                          <a:cs typeface="Calibri" panose="020F0502020204030204" pitchFamily="34" charset="0"/>
                        </a:rPr>
                        <a:t>A standardized process to manage and work on Incidents is missing across the applications</a:t>
                      </a:r>
                    </a:p>
                  </a:txBody>
                  <a:tcPr marL="12030" marR="12030" marT="12030" marB="0" anchor="ctr"/>
                </a:tc>
                <a:extLst>
                  <a:ext uri="{0D108BD9-81ED-4DB2-BD59-A6C34878D82A}">
                    <a16:rowId xmlns:a16="http://schemas.microsoft.com/office/drawing/2014/main" val="1821879745"/>
                  </a:ext>
                </a:extLst>
              </a:tr>
            </a:tbl>
          </a:graphicData>
        </a:graphic>
      </p:graphicFrame>
    </p:spTree>
    <p:extLst>
      <p:ext uri="{BB962C8B-B14F-4D97-AF65-F5344CB8AC3E}">
        <p14:creationId xmlns:p14="http://schemas.microsoft.com/office/powerpoint/2010/main" val="1556690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901ECB9-E30F-E7D6-EA74-E6B34537F9D0}"/>
              </a:ext>
            </a:extLst>
          </p:cNvPr>
          <p:cNvSpPr>
            <a:spLocks noGrp="1"/>
          </p:cNvSpPr>
          <p:nvPr>
            <p:ph type="title"/>
          </p:nvPr>
        </p:nvSpPr>
        <p:spPr/>
        <p:txBody>
          <a:bodyPr/>
          <a:lstStyle/>
          <a:p>
            <a:r>
              <a:rPr lang="en-US" b="1"/>
              <a:t>Incident Trend Analysis</a:t>
            </a:r>
          </a:p>
        </p:txBody>
      </p:sp>
      <p:graphicFrame>
        <p:nvGraphicFramePr>
          <p:cNvPr id="2" name="Chart 1">
            <a:extLst>
              <a:ext uri="{FF2B5EF4-FFF2-40B4-BE49-F238E27FC236}">
                <a16:creationId xmlns:a16="http://schemas.microsoft.com/office/drawing/2014/main" id="{E11F66A6-2A29-CBC0-5064-D10D3DBDE811}"/>
              </a:ext>
            </a:extLst>
          </p:cNvPr>
          <p:cNvGraphicFramePr>
            <a:graphicFrameLocks/>
          </p:cNvGraphicFramePr>
          <p:nvPr>
            <p:extLst>
              <p:ext uri="{D42A27DB-BD31-4B8C-83A1-F6EECF244321}">
                <p14:modId xmlns:p14="http://schemas.microsoft.com/office/powerpoint/2010/main" val="412872338"/>
              </p:ext>
            </p:extLst>
          </p:nvPr>
        </p:nvGraphicFramePr>
        <p:xfrm>
          <a:off x="343787" y="898451"/>
          <a:ext cx="5530632" cy="23178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AEFBD61C-F12C-3A2A-268B-B92A4EBED92B}"/>
              </a:ext>
            </a:extLst>
          </p:cNvPr>
          <p:cNvGraphicFramePr>
            <a:graphicFrameLocks/>
          </p:cNvGraphicFramePr>
          <p:nvPr>
            <p:extLst>
              <p:ext uri="{D42A27DB-BD31-4B8C-83A1-F6EECF244321}">
                <p14:modId xmlns:p14="http://schemas.microsoft.com/office/powerpoint/2010/main" val="3688771357"/>
              </p:ext>
            </p:extLst>
          </p:nvPr>
        </p:nvGraphicFramePr>
        <p:xfrm>
          <a:off x="343785" y="3478123"/>
          <a:ext cx="5530632" cy="26959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B2C3158B-0283-C0A3-B0CC-84585E02C402}"/>
              </a:ext>
            </a:extLst>
          </p:cNvPr>
          <p:cNvGraphicFramePr>
            <a:graphicFrameLocks/>
          </p:cNvGraphicFramePr>
          <p:nvPr>
            <p:extLst>
              <p:ext uri="{D42A27DB-BD31-4B8C-83A1-F6EECF244321}">
                <p14:modId xmlns:p14="http://schemas.microsoft.com/office/powerpoint/2010/main" val="2936171746"/>
              </p:ext>
            </p:extLst>
          </p:nvPr>
        </p:nvGraphicFramePr>
        <p:xfrm>
          <a:off x="6096000" y="898452"/>
          <a:ext cx="5259572" cy="23178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96584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683D5C-28A2-6D6A-3E5B-88E3B3A22AF0}"/>
              </a:ext>
            </a:extLst>
          </p:cNvPr>
          <p:cNvSpPr>
            <a:spLocks noGrp="1"/>
          </p:cNvSpPr>
          <p:nvPr>
            <p:ph type="title"/>
          </p:nvPr>
        </p:nvSpPr>
        <p:spPr>
          <a:xfrm>
            <a:off x="173736" y="0"/>
            <a:ext cx="10122789" cy="352425"/>
          </a:xfrm>
        </p:spPr>
        <p:txBody>
          <a:bodyPr/>
          <a:lstStyle/>
          <a:p>
            <a:r>
              <a:rPr lang="en-US"/>
              <a:t>Alert  Trend Analysis</a:t>
            </a:r>
          </a:p>
        </p:txBody>
      </p:sp>
      <p:graphicFrame>
        <p:nvGraphicFramePr>
          <p:cNvPr id="4" name="Chart 3">
            <a:extLst>
              <a:ext uri="{FF2B5EF4-FFF2-40B4-BE49-F238E27FC236}">
                <a16:creationId xmlns:a16="http://schemas.microsoft.com/office/drawing/2014/main" id="{4F4D6941-2DFE-1E3E-FB7E-7656BE616861}"/>
              </a:ext>
            </a:extLst>
          </p:cNvPr>
          <p:cNvGraphicFramePr>
            <a:graphicFrameLocks/>
          </p:cNvGraphicFramePr>
          <p:nvPr/>
        </p:nvGraphicFramePr>
        <p:xfrm>
          <a:off x="173735" y="3419475"/>
          <a:ext cx="5179314" cy="29527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466397F1-FB61-D085-F468-7CA6476900BF}"/>
              </a:ext>
            </a:extLst>
          </p:cNvPr>
          <p:cNvGraphicFramePr>
            <a:graphicFrameLocks/>
          </p:cNvGraphicFramePr>
          <p:nvPr/>
        </p:nvGraphicFramePr>
        <p:xfrm>
          <a:off x="173734" y="575507"/>
          <a:ext cx="5179315"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8B7E291-5332-2C56-8D58-C2DF2584C658}"/>
              </a:ext>
            </a:extLst>
          </p:cNvPr>
          <p:cNvGraphicFramePr>
            <a:graphicFrameLocks/>
          </p:cNvGraphicFramePr>
          <p:nvPr/>
        </p:nvGraphicFramePr>
        <p:xfrm>
          <a:off x="6095999" y="575507"/>
          <a:ext cx="5179315" cy="27432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32584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7406" y="100618"/>
            <a:ext cx="7254753" cy="558289"/>
          </a:xfrm>
        </p:spPr>
        <p:txBody>
          <a:bodyPr/>
          <a:lstStyle/>
          <a:p>
            <a:r>
              <a:rPr lang="en-US" sz="2400" b="1"/>
              <a:t>Organization Maturity for E2E Observability</a:t>
            </a:r>
            <a:endParaRPr lang="en-US"/>
          </a:p>
        </p:txBody>
      </p:sp>
      <p:sp>
        <p:nvSpPr>
          <p:cNvPr id="2" name="TextBox 1">
            <a:extLst>
              <a:ext uri="{FF2B5EF4-FFF2-40B4-BE49-F238E27FC236}">
                <a16:creationId xmlns:a16="http://schemas.microsoft.com/office/drawing/2014/main" id="{55FC6ADD-AD4C-66A6-24D3-FA95CA402DE2}"/>
              </a:ext>
            </a:extLst>
          </p:cNvPr>
          <p:cNvSpPr txBox="1"/>
          <p:nvPr/>
        </p:nvSpPr>
        <p:spPr>
          <a:xfrm>
            <a:off x="3737734" y="6514716"/>
            <a:ext cx="103836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a:cs typeface="+mn-cs"/>
              </a:rPr>
              <a:t>Confidential</a:t>
            </a:r>
            <a:endParaRPr kumimoji="0" lang="en-GB" sz="1100" b="0" i="0" u="none" strike="noStrike" kern="1200" cap="none" spc="0" normalizeH="0" baseline="0" noProof="0">
              <a:ln>
                <a:noFill/>
              </a:ln>
              <a:solidFill>
                <a:srgbClr val="FFFFFF"/>
              </a:solidFill>
              <a:effectLst/>
              <a:uLnTx/>
              <a:uFillTx/>
              <a:latin typeface="Arial"/>
              <a:cs typeface="+mn-cs"/>
            </a:endParaRPr>
          </a:p>
        </p:txBody>
      </p:sp>
      <p:sp>
        <p:nvSpPr>
          <p:cNvPr id="64" name="Rectangle: Rounded Corners 63">
            <a:extLst>
              <a:ext uri="{FF2B5EF4-FFF2-40B4-BE49-F238E27FC236}">
                <a16:creationId xmlns:a16="http://schemas.microsoft.com/office/drawing/2014/main" id="{5C3113E6-FBC0-95CE-B5F9-5FB8A42B26F5}"/>
              </a:ext>
            </a:extLst>
          </p:cNvPr>
          <p:cNvSpPr/>
          <p:nvPr/>
        </p:nvSpPr>
        <p:spPr>
          <a:xfrm>
            <a:off x="578288" y="5896376"/>
            <a:ext cx="2556000" cy="369969"/>
          </a:xfrm>
          <a:prstGeom prst="roundRect">
            <a:avLst>
              <a:gd name="adj" fmla="val 5758"/>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2700000" scaled="1"/>
            <a:tileRect/>
          </a:gradFill>
          <a:ln w="12700" cap="flat" cmpd="sng" algn="ctr">
            <a:noFill/>
            <a:prstDash val="solid"/>
            <a:miter lim="800000"/>
          </a:ln>
          <a:effectLst/>
        </p:spPr>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0" u="none" strike="noStrike" kern="0" cap="none" spc="0" normalizeH="0" baseline="0" noProof="0">
                <a:ln>
                  <a:noFill/>
                </a:ln>
                <a:solidFill>
                  <a:srgbClr val="FFFFFF"/>
                </a:solidFill>
                <a:effectLst/>
                <a:uLnTx/>
                <a:uFillTx/>
                <a:latin typeface="Arial" panose="020B0604020202020204" pitchFamily="34" charset="0"/>
                <a:ea typeface="Roboto"/>
                <a:cs typeface="Arial" panose="020B0604020202020204" pitchFamily="34" charset="0"/>
              </a:rPr>
              <a:t>Basic Monitoring</a:t>
            </a:r>
          </a:p>
        </p:txBody>
      </p:sp>
      <p:sp>
        <p:nvSpPr>
          <p:cNvPr id="66" name="Arrow: Chevron 65">
            <a:extLst>
              <a:ext uri="{FF2B5EF4-FFF2-40B4-BE49-F238E27FC236}">
                <a16:creationId xmlns:a16="http://schemas.microsoft.com/office/drawing/2014/main" id="{8F26DF67-4672-AD55-F28A-36060B9D9FA7}"/>
              </a:ext>
            </a:extLst>
          </p:cNvPr>
          <p:cNvSpPr/>
          <p:nvPr/>
        </p:nvSpPr>
        <p:spPr>
          <a:xfrm>
            <a:off x="3229831" y="5976196"/>
            <a:ext cx="204558" cy="197110"/>
          </a:xfrm>
          <a:prstGeom prst="chevron">
            <a:avLst/>
          </a:prstGeom>
          <a:solidFill>
            <a:schemeClr val="accent6">
              <a:lumMod val="60000"/>
              <a:lumOff val="4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Roboto" panose="02000000000000000000" pitchFamily="2"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90C3E566-A4C0-A38F-6E12-02A69BFAA719}"/>
              </a:ext>
            </a:extLst>
          </p:cNvPr>
          <p:cNvSpPr/>
          <p:nvPr/>
        </p:nvSpPr>
        <p:spPr>
          <a:xfrm>
            <a:off x="3492146" y="5886462"/>
            <a:ext cx="2556000" cy="387224"/>
          </a:xfrm>
          <a:prstGeom prst="roundRect">
            <a:avLst>
              <a:gd name="adj" fmla="val 5758"/>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2700000" scaled="1"/>
            <a:tileRect/>
          </a:gradFill>
          <a:ln w="12700" cap="flat" cmpd="sng" algn="ctr">
            <a:noFill/>
            <a:prstDash val="solid"/>
            <a:miter lim="800000"/>
          </a:ln>
          <a:effectLst/>
        </p:spPr>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FFFFFF"/>
                </a:solidFill>
                <a:effectLst/>
                <a:uLnTx/>
                <a:uFillTx/>
                <a:latin typeface="Arial" panose="020B0604020202020204" pitchFamily="34" charset="0"/>
                <a:ea typeface="Roboto"/>
                <a:cs typeface="Arial" panose="020B0604020202020204" pitchFamily="34" charset="0"/>
              </a:rPr>
              <a:t>Immediate Monitoring</a:t>
            </a:r>
            <a:endParaRPr kumimoji="1" lang="en-US" sz="1100" b="1" i="0" u="none" strike="noStrike" kern="0" cap="none" spc="0" normalizeH="0" baseline="0" noProof="0">
              <a:ln>
                <a:noFill/>
              </a:ln>
              <a:solidFill>
                <a:srgbClr val="FFFFFF"/>
              </a:solidFill>
              <a:effectLst/>
              <a:uLnTx/>
              <a:uFillTx/>
              <a:latin typeface="Arial" panose="020B0604020202020204" pitchFamily="34" charset="0"/>
              <a:ea typeface="Roboto" panose="02000000000000000000" pitchFamily="2" charset="0"/>
              <a:cs typeface="Arial" panose="020B0604020202020204" pitchFamily="34" charset="0"/>
            </a:endParaRPr>
          </a:p>
        </p:txBody>
      </p:sp>
      <p:sp>
        <p:nvSpPr>
          <p:cNvPr id="68" name="Rectangle: Rounded Corners 67">
            <a:extLst>
              <a:ext uri="{FF2B5EF4-FFF2-40B4-BE49-F238E27FC236}">
                <a16:creationId xmlns:a16="http://schemas.microsoft.com/office/drawing/2014/main" id="{BE900955-DBE6-EDC4-DCB3-FB26C9258C20}"/>
              </a:ext>
            </a:extLst>
          </p:cNvPr>
          <p:cNvSpPr/>
          <p:nvPr/>
        </p:nvSpPr>
        <p:spPr>
          <a:xfrm>
            <a:off x="6408819" y="5886462"/>
            <a:ext cx="2556000" cy="373794"/>
          </a:xfrm>
          <a:prstGeom prst="roundRect">
            <a:avLst>
              <a:gd name="adj" fmla="val 5758"/>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2700000" scaled="1"/>
            <a:tileRect/>
          </a:gradFill>
          <a:ln w="12700" cap="flat" cmpd="sng" algn="ctr">
            <a:noFill/>
            <a:prstDash val="solid"/>
            <a:miter lim="800000"/>
          </a:ln>
          <a:effectLst/>
        </p:spPr>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FFFFFF"/>
                </a:solidFill>
                <a:effectLst/>
                <a:uLnTx/>
                <a:uFillTx/>
                <a:latin typeface="Arial" panose="020B0604020202020204" pitchFamily="34" charset="0"/>
                <a:ea typeface="Roboto"/>
                <a:cs typeface="Arial" panose="020B0604020202020204" pitchFamily="34" charset="0"/>
              </a:rPr>
              <a:t>Advanced Observability</a:t>
            </a:r>
            <a:endParaRPr kumimoji="1" lang="en-US" sz="1100" b="1" i="0" u="none" strike="noStrike" kern="0" cap="none" spc="0" normalizeH="0" baseline="0" noProof="0">
              <a:ln>
                <a:noFill/>
              </a:ln>
              <a:solidFill>
                <a:srgbClr val="FFFFFF"/>
              </a:solidFill>
              <a:effectLst/>
              <a:uLnTx/>
              <a:uFillTx/>
              <a:latin typeface="Arial" panose="020B0604020202020204" pitchFamily="34" charset="0"/>
              <a:ea typeface="Roboto" panose="02000000000000000000" pitchFamily="2" charset="0"/>
              <a:cs typeface="Arial" panose="020B0604020202020204" pitchFamily="34" charset="0"/>
            </a:endParaRPr>
          </a:p>
        </p:txBody>
      </p:sp>
      <p:sp>
        <p:nvSpPr>
          <p:cNvPr id="69" name="Arrow: Chevron 68">
            <a:extLst>
              <a:ext uri="{FF2B5EF4-FFF2-40B4-BE49-F238E27FC236}">
                <a16:creationId xmlns:a16="http://schemas.microsoft.com/office/drawing/2014/main" id="{E5907841-DA53-04F6-D9A2-04C618E118CF}"/>
              </a:ext>
            </a:extLst>
          </p:cNvPr>
          <p:cNvSpPr/>
          <p:nvPr/>
        </p:nvSpPr>
        <p:spPr>
          <a:xfrm>
            <a:off x="6160630" y="5981612"/>
            <a:ext cx="204558" cy="197110"/>
          </a:xfrm>
          <a:prstGeom prst="chevron">
            <a:avLst/>
          </a:prstGeom>
          <a:solidFill>
            <a:schemeClr val="accent6">
              <a:lumMod val="60000"/>
              <a:lumOff val="4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Roboto" panose="02000000000000000000" pitchFamily="2" charset="0"/>
              <a:cs typeface="Arial" panose="020B0604020202020204" pitchFamily="34" charset="0"/>
            </a:endParaRPr>
          </a:p>
        </p:txBody>
      </p:sp>
      <p:sp>
        <p:nvSpPr>
          <p:cNvPr id="70" name="Freeform: Shape 69">
            <a:extLst>
              <a:ext uri="{FF2B5EF4-FFF2-40B4-BE49-F238E27FC236}">
                <a16:creationId xmlns:a16="http://schemas.microsoft.com/office/drawing/2014/main" id="{49BB822F-34E5-41F2-FD66-80938CE1B7AD}"/>
              </a:ext>
            </a:extLst>
          </p:cNvPr>
          <p:cNvSpPr/>
          <p:nvPr/>
        </p:nvSpPr>
        <p:spPr>
          <a:xfrm>
            <a:off x="3517469" y="1487788"/>
            <a:ext cx="8357268" cy="2983434"/>
          </a:xfrm>
          <a:custGeom>
            <a:avLst/>
            <a:gdLst>
              <a:gd name="connsiteX0" fmla="*/ 7844468 w 8075299"/>
              <a:gd name="connsiteY0" fmla="*/ 0 h 2843560"/>
              <a:gd name="connsiteX1" fmla="*/ 8075299 w 8075299"/>
              <a:gd name="connsiteY1" fmla="*/ 115144 h 2843560"/>
              <a:gd name="connsiteX2" fmla="*/ 7859748 w 8075299"/>
              <a:gd name="connsiteY2" fmla="*/ 256841 h 2843560"/>
              <a:gd name="connsiteX3" fmla="*/ 7854851 w 8075299"/>
              <a:gd name="connsiteY3" fmla="*/ 174535 h 2843560"/>
              <a:gd name="connsiteX4" fmla="*/ 7748495 w 8075299"/>
              <a:gd name="connsiteY4" fmla="*/ 180538 h 2843560"/>
              <a:gd name="connsiteX5" fmla="*/ 6223271 w 8075299"/>
              <a:gd name="connsiteY5" fmla="*/ 290433 h 2843560"/>
              <a:gd name="connsiteX6" fmla="*/ 5073127 w 8075299"/>
              <a:gd name="connsiteY6" fmla="*/ 389652 h 2843560"/>
              <a:gd name="connsiteX7" fmla="*/ 3918221 w 8075299"/>
              <a:gd name="connsiteY7" fmla="*/ 802402 h 2843560"/>
              <a:gd name="connsiteX8" fmla="*/ 2602976 w 8075299"/>
              <a:gd name="connsiteY8" fmla="*/ 1544558 h 2843560"/>
              <a:gd name="connsiteX9" fmla="*/ 1825102 w 8075299"/>
              <a:gd name="connsiteY9" fmla="*/ 2352596 h 2843560"/>
              <a:gd name="connsiteX10" fmla="*/ 0 w 8075299"/>
              <a:gd name="connsiteY10" fmla="*/ 2843560 h 2843560"/>
              <a:gd name="connsiteX11" fmla="*/ 0 w 8075299"/>
              <a:gd name="connsiteY11" fmla="*/ 2750176 h 2843560"/>
              <a:gd name="connsiteX12" fmla="*/ 1784621 w 8075299"/>
              <a:gd name="connsiteY12" fmla="*/ 2281158 h 2843560"/>
              <a:gd name="connsiteX13" fmla="*/ 2575196 w 8075299"/>
              <a:gd name="connsiteY13" fmla="*/ 1454071 h 2843560"/>
              <a:gd name="connsiteX14" fmla="*/ 3868214 w 8075299"/>
              <a:gd name="connsiteY14" fmla="*/ 719058 h 2843560"/>
              <a:gd name="connsiteX15" fmla="*/ 5046140 w 8075299"/>
              <a:gd name="connsiteY15" fmla="*/ 305515 h 2843560"/>
              <a:gd name="connsiteX16" fmla="*/ 5761308 w 8075299"/>
              <a:gd name="connsiteY16" fmla="*/ 230902 h 2843560"/>
              <a:gd name="connsiteX17" fmla="*/ 6832338 w 8075299"/>
              <a:gd name="connsiteY17" fmla="*/ 149598 h 2843560"/>
              <a:gd name="connsiteX18" fmla="*/ 7849402 w 8075299"/>
              <a:gd name="connsiteY18" fmla="*/ 82928 h 284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75299" h="2843560">
                <a:moveTo>
                  <a:pt x="7844468" y="0"/>
                </a:moveTo>
                <a:lnTo>
                  <a:pt x="8075299" y="115144"/>
                </a:lnTo>
                <a:lnTo>
                  <a:pt x="7859748" y="256841"/>
                </a:lnTo>
                <a:lnTo>
                  <a:pt x="7854851" y="174535"/>
                </a:lnTo>
                <a:lnTo>
                  <a:pt x="7748495" y="180538"/>
                </a:lnTo>
                <a:cubicBezTo>
                  <a:pt x="7342570" y="203522"/>
                  <a:pt x="6650946" y="244077"/>
                  <a:pt x="6223271" y="290433"/>
                </a:cubicBezTo>
                <a:lnTo>
                  <a:pt x="5073127" y="389652"/>
                </a:lnTo>
                <a:cubicBezTo>
                  <a:pt x="4426001" y="488800"/>
                  <a:pt x="4335072" y="620236"/>
                  <a:pt x="3918221" y="802402"/>
                </a:cubicBezTo>
                <a:cubicBezTo>
                  <a:pt x="3506132" y="991711"/>
                  <a:pt x="2955004" y="1294527"/>
                  <a:pt x="2602976" y="1544558"/>
                </a:cubicBezTo>
                <a:cubicBezTo>
                  <a:pt x="2230707" y="1851871"/>
                  <a:pt x="2238294" y="2067435"/>
                  <a:pt x="1825102" y="2352596"/>
                </a:cubicBezTo>
                <a:cubicBezTo>
                  <a:pt x="1207123" y="2921123"/>
                  <a:pt x="245049" y="2815397"/>
                  <a:pt x="0" y="2843560"/>
                </a:cubicBezTo>
                <a:lnTo>
                  <a:pt x="0" y="2750176"/>
                </a:lnTo>
                <a:cubicBezTo>
                  <a:pt x="1247556" y="2715973"/>
                  <a:pt x="1307003" y="2580917"/>
                  <a:pt x="1784621" y="2281158"/>
                </a:cubicBezTo>
                <a:cubicBezTo>
                  <a:pt x="2233664" y="1907581"/>
                  <a:pt x="2221712" y="1706351"/>
                  <a:pt x="2575196" y="1454071"/>
                </a:cubicBezTo>
                <a:cubicBezTo>
                  <a:pt x="2917699" y="1206421"/>
                  <a:pt x="3489331" y="900960"/>
                  <a:pt x="3868214" y="719058"/>
                </a:cubicBezTo>
                <a:cubicBezTo>
                  <a:pt x="4208997" y="558588"/>
                  <a:pt x="4592512" y="361474"/>
                  <a:pt x="5046140" y="305515"/>
                </a:cubicBezTo>
                <a:cubicBezTo>
                  <a:pt x="5297361" y="261462"/>
                  <a:pt x="5378237" y="269810"/>
                  <a:pt x="5761308" y="230902"/>
                </a:cubicBezTo>
                <a:cubicBezTo>
                  <a:pt x="6129033" y="197550"/>
                  <a:pt x="6482471" y="172532"/>
                  <a:pt x="6832338" y="149598"/>
                </a:cubicBezTo>
                <a:lnTo>
                  <a:pt x="7849402" y="82928"/>
                </a:lnTo>
                <a:close/>
              </a:path>
            </a:pathLst>
          </a:custGeom>
          <a:solidFill>
            <a:schemeClr val="bg1">
              <a:lumMod val="85000"/>
            </a:scheme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ea typeface="Roboto" panose="02000000000000000000" pitchFamily="2" charset="0"/>
              <a:cs typeface="Arial" panose="020B0604020202020204" pitchFamily="34" charset="0"/>
            </a:endParaRPr>
          </a:p>
        </p:txBody>
      </p:sp>
      <p:cxnSp>
        <p:nvCxnSpPr>
          <p:cNvPr id="71" name="Straight Connector 70">
            <a:extLst>
              <a:ext uri="{FF2B5EF4-FFF2-40B4-BE49-F238E27FC236}">
                <a16:creationId xmlns:a16="http://schemas.microsoft.com/office/drawing/2014/main" id="{A93FAC67-6D1C-C621-92DA-20D4F9D4AB1A}"/>
              </a:ext>
            </a:extLst>
          </p:cNvPr>
          <p:cNvCxnSpPr>
            <a:cxnSpLocks/>
          </p:cNvCxnSpPr>
          <p:nvPr/>
        </p:nvCxnSpPr>
        <p:spPr>
          <a:xfrm flipV="1">
            <a:off x="632500" y="4418833"/>
            <a:ext cx="2893632" cy="9215"/>
          </a:xfrm>
          <a:prstGeom prst="line">
            <a:avLst/>
          </a:prstGeom>
          <a:noFill/>
          <a:ln w="99060" cap="flat" cmpd="sng" algn="ctr">
            <a:solidFill>
              <a:schemeClr val="bg1">
                <a:lumMod val="85000"/>
              </a:schemeClr>
            </a:solidFill>
            <a:prstDash val="solid"/>
            <a:miter lim="800000"/>
          </a:ln>
          <a:effectLst/>
        </p:spPr>
      </p:cxnSp>
      <p:sp>
        <p:nvSpPr>
          <p:cNvPr id="72" name="Rectangle 30">
            <a:extLst>
              <a:ext uri="{FF2B5EF4-FFF2-40B4-BE49-F238E27FC236}">
                <a16:creationId xmlns:a16="http://schemas.microsoft.com/office/drawing/2014/main" id="{DEF23CF2-A941-28C1-5E06-2034F1ACB3B8}"/>
              </a:ext>
            </a:extLst>
          </p:cNvPr>
          <p:cNvSpPr/>
          <p:nvPr/>
        </p:nvSpPr>
        <p:spPr>
          <a:xfrm>
            <a:off x="512527" y="926890"/>
            <a:ext cx="11362210" cy="4563072"/>
          </a:xfrm>
          <a:custGeom>
            <a:avLst/>
            <a:gdLst>
              <a:gd name="connsiteX0" fmla="*/ 0 w 8091486"/>
              <a:gd name="connsiteY0" fmla="*/ 0 h 3152775"/>
              <a:gd name="connsiteX1" fmla="*/ 8091486 w 8091486"/>
              <a:gd name="connsiteY1" fmla="*/ 0 h 3152775"/>
              <a:gd name="connsiteX2" fmla="*/ 8091486 w 8091486"/>
              <a:gd name="connsiteY2" fmla="*/ 3152775 h 3152775"/>
              <a:gd name="connsiteX3" fmla="*/ 0 w 8091486"/>
              <a:gd name="connsiteY3" fmla="*/ 3152775 h 3152775"/>
              <a:gd name="connsiteX4" fmla="*/ 0 w 8091486"/>
              <a:gd name="connsiteY4" fmla="*/ 0 h 3152775"/>
              <a:gd name="connsiteX0" fmla="*/ 8091486 w 8182926"/>
              <a:gd name="connsiteY0" fmla="*/ 0 h 3152775"/>
              <a:gd name="connsiteX1" fmla="*/ 8091486 w 8182926"/>
              <a:gd name="connsiteY1" fmla="*/ 3152775 h 3152775"/>
              <a:gd name="connsiteX2" fmla="*/ 0 w 8182926"/>
              <a:gd name="connsiteY2" fmla="*/ 3152775 h 3152775"/>
              <a:gd name="connsiteX3" fmla="*/ 0 w 8182926"/>
              <a:gd name="connsiteY3" fmla="*/ 0 h 3152775"/>
              <a:gd name="connsiteX4" fmla="*/ 8182926 w 8182926"/>
              <a:gd name="connsiteY4" fmla="*/ 91440 h 3152775"/>
              <a:gd name="connsiteX0" fmla="*/ 8091486 w 8091486"/>
              <a:gd name="connsiteY0" fmla="*/ 0 h 3152775"/>
              <a:gd name="connsiteX1" fmla="*/ 8091486 w 8091486"/>
              <a:gd name="connsiteY1" fmla="*/ 3152775 h 3152775"/>
              <a:gd name="connsiteX2" fmla="*/ 0 w 8091486"/>
              <a:gd name="connsiteY2" fmla="*/ 3152775 h 3152775"/>
              <a:gd name="connsiteX3" fmla="*/ 0 w 8091486"/>
              <a:gd name="connsiteY3" fmla="*/ 0 h 3152775"/>
              <a:gd name="connsiteX0" fmla="*/ 8091486 w 8091486"/>
              <a:gd name="connsiteY0" fmla="*/ 3152775 h 3152775"/>
              <a:gd name="connsiteX1" fmla="*/ 0 w 8091486"/>
              <a:gd name="connsiteY1" fmla="*/ 3152775 h 3152775"/>
              <a:gd name="connsiteX2" fmla="*/ 0 w 8091486"/>
              <a:gd name="connsiteY2" fmla="*/ 0 h 3152775"/>
            </a:gdLst>
            <a:ahLst/>
            <a:cxnLst>
              <a:cxn ang="0">
                <a:pos x="connsiteX0" y="connsiteY0"/>
              </a:cxn>
              <a:cxn ang="0">
                <a:pos x="connsiteX1" y="connsiteY1"/>
              </a:cxn>
              <a:cxn ang="0">
                <a:pos x="connsiteX2" y="connsiteY2"/>
              </a:cxn>
            </a:cxnLst>
            <a:rect l="l" t="t" r="r" b="b"/>
            <a:pathLst>
              <a:path w="8091486" h="3152775">
                <a:moveTo>
                  <a:pt x="8091486" y="3152775"/>
                </a:moveTo>
                <a:lnTo>
                  <a:pt x="0" y="3152775"/>
                </a:lnTo>
                <a:lnTo>
                  <a:pt x="0" y="0"/>
                </a:lnTo>
              </a:path>
            </a:pathLst>
          </a:custGeom>
          <a:noFill/>
          <a:ln w="6350" cap="flat" cmpd="sng" algn="ctr">
            <a:solidFill>
              <a:srgbClr val="000000">
                <a:lumMod val="65000"/>
                <a:lumOff val="35000"/>
              </a:srgbClr>
            </a:solidFill>
            <a:prstDash val="solid"/>
            <a:miter lim="800000"/>
            <a:headEnd type="stealth"/>
            <a:tailEnd type="stealth"/>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pitchFamily="34" charset="0"/>
              <a:ea typeface="Roboto" panose="02000000000000000000" pitchFamily="2" charset="0"/>
              <a:cs typeface="Arial" panose="020B0604020202020204" pitchFamily="34" charset="0"/>
            </a:endParaRPr>
          </a:p>
        </p:txBody>
      </p:sp>
      <p:sp>
        <p:nvSpPr>
          <p:cNvPr id="76" name="Oval 75">
            <a:extLst>
              <a:ext uri="{FF2B5EF4-FFF2-40B4-BE49-F238E27FC236}">
                <a16:creationId xmlns:a16="http://schemas.microsoft.com/office/drawing/2014/main" id="{B9EC8831-D20E-4066-D6D4-91E386D656CC}"/>
              </a:ext>
            </a:extLst>
          </p:cNvPr>
          <p:cNvSpPr/>
          <p:nvPr/>
        </p:nvSpPr>
        <p:spPr>
          <a:xfrm>
            <a:off x="918578" y="4364575"/>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77" name="Oval 76">
            <a:extLst>
              <a:ext uri="{FF2B5EF4-FFF2-40B4-BE49-F238E27FC236}">
                <a16:creationId xmlns:a16="http://schemas.microsoft.com/office/drawing/2014/main" id="{85231FE7-78D5-5533-D7EE-1D5CA32029AC}"/>
              </a:ext>
            </a:extLst>
          </p:cNvPr>
          <p:cNvSpPr/>
          <p:nvPr/>
        </p:nvSpPr>
        <p:spPr>
          <a:xfrm>
            <a:off x="1688770" y="4360656"/>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78" name="Oval 77">
            <a:extLst>
              <a:ext uri="{FF2B5EF4-FFF2-40B4-BE49-F238E27FC236}">
                <a16:creationId xmlns:a16="http://schemas.microsoft.com/office/drawing/2014/main" id="{1D8AAB51-70EF-B0A9-76F5-12A541AC681D}"/>
              </a:ext>
            </a:extLst>
          </p:cNvPr>
          <p:cNvSpPr/>
          <p:nvPr/>
        </p:nvSpPr>
        <p:spPr>
          <a:xfrm>
            <a:off x="2456657" y="4346833"/>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80" name="Oval 79">
            <a:extLst>
              <a:ext uri="{FF2B5EF4-FFF2-40B4-BE49-F238E27FC236}">
                <a16:creationId xmlns:a16="http://schemas.microsoft.com/office/drawing/2014/main" id="{90125CAA-788C-7705-F75A-D01AE665E3D4}"/>
              </a:ext>
            </a:extLst>
          </p:cNvPr>
          <p:cNvSpPr/>
          <p:nvPr/>
        </p:nvSpPr>
        <p:spPr>
          <a:xfrm>
            <a:off x="3716041" y="4347704"/>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84" name="Oval 83">
            <a:extLst>
              <a:ext uri="{FF2B5EF4-FFF2-40B4-BE49-F238E27FC236}">
                <a16:creationId xmlns:a16="http://schemas.microsoft.com/office/drawing/2014/main" id="{B93A1576-6012-3F0F-3C0F-3CB66CA373F2}"/>
              </a:ext>
            </a:extLst>
          </p:cNvPr>
          <p:cNvSpPr/>
          <p:nvPr/>
        </p:nvSpPr>
        <p:spPr>
          <a:xfrm>
            <a:off x="4509046" y="4252219"/>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25A49103-F543-DE11-7E55-381D8BC314FB}"/>
              </a:ext>
            </a:extLst>
          </p:cNvPr>
          <p:cNvCxnSpPr>
            <a:cxnSpLocks/>
          </p:cNvCxnSpPr>
          <p:nvPr/>
        </p:nvCxnSpPr>
        <p:spPr>
          <a:xfrm>
            <a:off x="3788041" y="2689419"/>
            <a:ext cx="0" cy="1689677"/>
          </a:xfrm>
          <a:prstGeom prst="line">
            <a:avLst/>
          </a:prstGeom>
          <a:noFill/>
          <a:ln w="6350" cap="flat" cmpd="sng" algn="ctr">
            <a:solidFill>
              <a:schemeClr val="accent2">
                <a:lumMod val="75000"/>
              </a:schemeClr>
            </a:solidFill>
            <a:prstDash val="solid"/>
            <a:miter lim="800000"/>
          </a:ln>
          <a:effectLst/>
        </p:spPr>
      </p:cxnSp>
      <p:cxnSp>
        <p:nvCxnSpPr>
          <p:cNvPr id="91" name="Straight Connector 90">
            <a:extLst>
              <a:ext uri="{FF2B5EF4-FFF2-40B4-BE49-F238E27FC236}">
                <a16:creationId xmlns:a16="http://schemas.microsoft.com/office/drawing/2014/main" id="{2779B0C2-8757-5541-C2B2-52C9F143F7D1}"/>
              </a:ext>
            </a:extLst>
          </p:cNvPr>
          <p:cNvCxnSpPr>
            <a:cxnSpLocks/>
          </p:cNvCxnSpPr>
          <p:nvPr/>
        </p:nvCxnSpPr>
        <p:spPr>
          <a:xfrm>
            <a:off x="996208" y="2846330"/>
            <a:ext cx="0" cy="1584000"/>
          </a:xfrm>
          <a:prstGeom prst="line">
            <a:avLst/>
          </a:prstGeom>
          <a:noFill/>
          <a:ln w="6350" cap="flat" cmpd="sng" algn="ctr">
            <a:solidFill>
              <a:schemeClr val="accent2">
                <a:lumMod val="75000"/>
              </a:schemeClr>
            </a:solidFill>
            <a:prstDash val="solid"/>
            <a:miter lim="800000"/>
          </a:ln>
          <a:effectLst/>
        </p:spPr>
      </p:cxnSp>
      <p:cxnSp>
        <p:nvCxnSpPr>
          <p:cNvPr id="92" name="Straight Connector 91">
            <a:extLst>
              <a:ext uri="{FF2B5EF4-FFF2-40B4-BE49-F238E27FC236}">
                <a16:creationId xmlns:a16="http://schemas.microsoft.com/office/drawing/2014/main" id="{4E1795D4-12E6-DE0C-3CFE-F9E5872E0C49}"/>
              </a:ext>
            </a:extLst>
          </p:cNvPr>
          <p:cNvCxnSpPr>
            <a:cxnSpLocks/>
            <a:endCxn id="77" idx="0"/>
          </p:cNvCxnSpPr>
          <p:nvPr/>
        </p:nvCxnSpPr>
        <p:spPr>
          <a:xfrm flipH="1">
            <a:off x="1760770" y="4001608"/>
            <a:ext cx="0" cy="359048"/>
          </a:xfrm>
          <a:prstGeom prst="line">
            <a:avLst/>
          </a:prstGeom>
          <a:noFill/>
          <a:ln w="6350" cap="flat" cmpd="sng" algn="ctr">
            <a:solidFill>
              <a:schemeClr val="accent2">
                <a:lumMod val="75000"/>
              </a:schemeClr>
            </a:solidFill>
            <a:prstDash val="solid"/>
            <a:miter lim="800000"/>
          </a:ln>
          <a:effectLst/>
        </p:spPr>
      </p:cxnSp>
      <p:cxnSp>
        <p:nvCxnSpPr>
          <p:cNvPr id="93" name="Straight Connector 92">
            <a:extLst>
              <a:ext uri="{FF2B5EF4-FFF2-40B4-BE49-F238E27FC236}">
                <a16:creationId xmlns:a16="http://schemas.microsoft.com/office/drawing/2014/main" id="{C513289B-9506-8107-A13B-B225C2DA23B3}"/>
              </a:ext>
            </a:extLst>
          </p:cNvPr>
          <p:cNvCxnSpPr>
            <a:cxnSpLocks/>
            <a:stCxn id="171" idx="4"/>
            <a:endCxn id="78" idx="0"/>
          </p:cNvCxnSpPr>
          <p:nvPr/>
        </p:nvCxnSpPr>
        <p:spPr>
          <a:xfrm flipH="1">
            <a:off x="2528657" y="2361422"/>
            <a:ext cx="0" cy="1985411"/>
          </a:xfrm>
          <a:prstGeom prst="line">
            <a:avLst/>
          </a:prstGeom>
          <a:noFill/>
          <a:ln w="6350" cap="flat" cmpd="sng" algn="ctr">
            <a:solidFill>
              <a:schemeClr val="accent2">
                <a:lumMod val="75000"/>
              </a:schemeClr>
            </a:solidFill>
            <a:prstDash val="solid"/>
            <a:miter lim="800000"/>
          </a:ln>
          <a:effectLst/>
        </p:spPr>
      </p:cxnSp>
      <p:cxnSp>
        <p:nvCxnSpPr>
          <p:cNvPr id="100" name="Straight Connector 99">
            <a:extLst>
              <a:ext uri="{FF2B5EF4-FFF2-40B4-BE49-F238E27FC236}">
                <a16:creationId xmlns:a16="http://schemas.microsoft.com/office/drawing/2014/main" id="{632D9AF6-BAD5-2766-6341-11C6B6030C6E}"/>
              </a:ext>
            </a:extLst>
          </p:cNvPr>
          <p:cNvCxnSpPr>
            <a:cxnSpLocks/>
          </p:cNvCxnSpPr>
          <p:nvPr/>
        </p:nvCxnSpPr>
        <p:spPr>
          <a:xfrm>
            <a:off x="4568802" y="3957865"/>
            <a:ext cx="1" cy="360000"/>
          </a:xfrm>
          <a:prstGeom prst="line">
            <a:avLst/>
          </a:prstGeom>
          <a:noFill/>
          <a:ln w="6350" cap="flat" cmpd="sng" algn="ctr">
            <a:solidFill>
              <a:schemeClr val="accent2">
                <a:lumMod val="75000"/>
              </a:schemeClr>
            </a:solidFill>
            <a:prstDash val="solid"/>
            <a:miter lim="800000"/>
          </a:ln>
          <a:effectLst/>
        </p:spPr>
      </p:cxnSp>
      <p:cxnSp>
        <p:nvCxnSpPr>
          <p:cNvPr id="103" name="Straight Connector 102">
            <a:extLst>
              <a:ext uri="{FF2B5EF4-FFF2-40B4-BE49-F238E27FC236}">
                <a16:creationId xmlns:a16="http://schemas.microsoft.com/office/drawing/2014/main" id="{85459A9C-8A6D-2C37-7E02-53A0DB25D2FF}"/>
              </a:ext>
            </a:extLst>
          </p:cNvPr>
          <p:cNvCxnSpPr>
            <a:cxnSpLocks/>
          </p:cNvCxnSpPr>
          <p:nvPr/>
        </p:nvCxnSpPr>
        <p:spPr>
          <a:xfrm flipV="1">
            <a:off x="6665169" y="2248958"/>
            <a:ext cx="0" cy="396000"/>
          </a:xfrm>
          <a:prstGeom prst="line">
            <a:avLst/>
          </a:prstGeom>
          <a:noFill/>
          <a:ln w="6350" cap="flat" cmpd="sng" algn="ctr">
            <a:solidFill>
              <a:schemeClr val="accent2">
                <a:lumMod val="75000"/>
              </a:schemeClr>
            </a:solidFill>
            <a:prstDash val="solid"/>
            <a:miter lim="800000"/>
          </a:ln>
          <a:effectLst/>
        </p:spPr>
      </p:cxnSp>
      <p:cxnSp>
        <p:nvCxnSpPr>
          <p:cNvPr id="105" name="Straight Connector 104">
            <a:extLst>
              <a:ext uri="{FF2B5EF4-FFF2-40B4-BE49-F238E27FC236}">
                <a16:creationId xmlns:a16="http://schemas.microsoft.com/office/drawing/2014/main" id="{F3318C6F-8CF7-7897-C028-D81E30A09D12}"/>
              </a:ext>
            </a:extLst>
          </p:cNvPr>
          <p:cNvCxnSpPr>
            <a:cxnSpLocks/>
          </p:cNvCxnSpPr>
          <p:nvPr/>
        </p:nvCxnSpPr>
        <p:spPr>
          <a:xfrm flipV="1">
            <a:off x="7361362" y="2389861"/>
            <a:ext cx="0" cy="1188000"/>
          </a:xfrm>
          <a:prstGeom prst="line">
            <a:avLst/>
          </a:prstGeom>
          <a:noFill/>
          <a:ln w="6350" cap="flat" cmpd="sng" algn="ctr">
            <a:solidFill>
              <a:schemeClr val="accent2">
                <a:lumMod val="75000"/>
              </a:schemeClr>
            </a:solidFill>
            <a:prstDash val="solid"/>
            <a:miter lim="800000"/>
          </a:ln>
          <a:effectLst/>
        </p:spPr>
      </p:cxnSp>
      <p:cxnSp>
        <p:nvCxnSpPr>
          <p:cNvPr id="106" name="Straight Connector 105">
            <a:extLst>
              <a:ext uri="{FF2B5EF4-FFF2-40B4-BE49-F238E27FC236}">
                <a16:creationId xmlns:a16="http://schemas.microsoft.com/office/drawing/2014/main" id="{B3EEF7B8-73BB-DAD9-5FA3-1959860C7AAC}"/>
              </a:ext>
            </a:extLst>
          </p:cNvPr>
          <p:cNvCxnSpPr>
            <a:cxnSpLocks/>
          </p:cNvCxnSpPr>
          <p:nvPr/>
        </p:nvCxnSpPr>
        <p:spPr>
          <a:xfrm flipV="1">
            <a:off x="9768259" y="1790240"/>
            <a:ext cx="0" cy="554844"/>
          </a:xfrm>
          <a:prstGeom prst="line">
            <a:avLst/>
          </a:prstGeom>
          <a:noFill/>
          <a:ln w="6350" cap="flat" cmpd="sng" algn="ctr">
            <a:solidFill>
              <a:schemeClr val="accent2">
                <a:lumMod val="75000"/>
              </a:schemeClr>
            </a:solidFill>
            <a:prstDash val="solid"/>
            <a:miter lim="800000"/>
          </a:ln>
          <a:effectLst/>
        </p:spPr>
      </p:cxnSp>
      <p:cxnSp>
        <p:nvCxnSpPr>
          <p:cNvPr id="110" name="Straight Connector 109">
            <a:extLst>
              <a:ext uri="{FF2B5EF4-FFF2-40B4-BE49-F238E27FC236}">
                <a16:creationId xmlns:a16="http://schemas.microsoft.com/office/drawing/2014/main" id="{6C614C3E-9B59-5B8A-CA63-9D1D32F9D80A}"/>
              </a:ext>
            </a:extLst>
          </p:cNvPr>
          <p:cNvCxnSpPr>
            <a:cxnSpLocks/>
          </p:cNvCxnSpPr>
          <p:nvPr/>
        </p:nvCxnSpPr>
        <p:spPr>
          <a:xfrm flipH="1" flipV="1">
            <a:off x="8617416" y="1824596"/>
            <a:ext cx="199" cy="936000"/>
          </a:xfrm>
          <a:prstGeom prst="line">
            <a:avLst/>
          </a:prstGeom>
          <a:noFill/>
          <a:ln w="6350" cap="flat" cmpd="sng" algn="ctr">
            <a:solidFill>
              <a:schemeClr val="accent2">
                <a:lumMod val="75000"/>
              </a:schemeClr>
            </a:solidFill>
            <a:prstDash val="solid"/>
            <a:miter lim="800000"/>
          </a:ln>
          <a:effectLst/>
        </p:spPr>
      </p:cxnSp>
      <p:sp>
        <p:nvSpPr>
          <p:cNvPr id="116" name="Oval 115">
            <a:extLst>
              <a:ext uri="{FF2B5EF4-FFF2-40B4-BE49-F238E27FC236}">
                <a16:creationId xmlns:a16="http://schemas.microsoft.com/office/drawing/2014/main" id="{0E8AAA17-BC2F-A429-A496-3704041DD88D}"/>
              </a:ext>
            </a:extLst>
          </p:cNvPr>
          <p:cNvSpPr/>
          <p:nvPr/>
        </p:nvSpPr>
        <p:spPr>
          <a:xfrm>
            <a:off x="3746783" y="2652596"/>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20" name="Oval 119">
            <a:extLst>
              <a:ext uri="{FF2B5EF4-FFF2-40B4-BE49-F238E27FC236}">
                <a16:creationId xmlns:a16="http://schemas.microsoft.com/office/drawing/2014/main" id="{76AD2A93-12B6-3276-5105-E5DF26E1CC47}"/>
              </a:ext>
            </a:extLst>
          </p:cNvPr>
          <p:cNvSpPr/>
          <p:nvPr/>
        </p:nvSpPr>
        <p:spPr>
          <a:xfrm>
            <a:off x="4527046" y="3917770"/>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23" name="Oval 122">
            <a:extLst>
              <a:ext uri="{FF2B5EF4-FFF2-40B4-BE49-F238E27FC236}">
                <a16:creationId xmlns:a16="http://schemas.microsoft.com/office/drawing/2014/main" id="{4C1FB990-43BC-A0AD-112F-6331DFD6934E}"/>
              </a:ext>
            </a:extLst>
          </p:cNvPr>
          <p:cNvSpPr/>
          <p:nvPr/>
        </p:nvSpPr>
        <p:spPr>
          <a:xfrm>
            <a:off x="6616263" y="2238890"/>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24" name="Oval 123">
            <a:extLst>
              <a:ext uri="{FF2B5EF4-FFF2-40B4-BE49-F238E27FC236}">
                <a16:creationId xmlns:a16="http://schemas.microsoft.com/office/drawing/2014/main" id="{825EE145-2810-F750-1920-D547F3E23578}"/>
              </a:ext>
            </a:extLst>
          </p:cNvPr>
          <p:cNvSpPr/>
          <p:nvPr/>
        </p:nvSpPr>
        <p:spPr>
          <a:xfrm>
            <a:off x="7316989" y="3505141"/>
            <a:ext cx="108000" cy="108000"/>
          </a:xfrm>
          <a:prstGeom prst="ellipse">
            <a:avLst/>
          </a:prstGeom>
          <a:solidFill>
            <a:schemeClr val="accent2">
              <a:lumMod val="75000"/>
            </a:schemeClr>
          </a:solidFill>
          <a:ln w="6350" cap="flat" cmpd="sng" algn="ctr">
            <a:solidFill>
              <a:schemeClr val="accent2">
                <a:lumMod val="60000"/>
                <a:lumOff val="40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25" name="Oval 124">
            <a:extLst>
              <a:ext uri="{FF2B5EF4-FFF2-40B4-BE49-F238E27FC236}">
                <a16:creationId xmlns:a16="http://schemas.microsoft.com/office/drawing/2014/main" id="{B8FE22C0-7813-F606-E254-225DC2E490B7}"/>
              </a:ext>
            </a:extLst>
          </p:cNvPr>
          <p:cNvSpPr/>
          <p:nvPr/>
        </p:nvSpPr>
        <p:spPr>
          <a:xfrm>
            <a:off x="7305146" y="2294009"/>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26" name="Oval 125">
            <a:extLst>
              <a:ext uri="{FF2B5EF4-FFF2-40B4-BE49-F238E27FC236}">
                <a16:creationId xmlns:a16="http://schemas.microsoft.com/office/drawing/2014/main" id="{BD58FB26-EF81-F55A-8FA5-1CB93D46EC29}"/>
              </a:ext>
            </a:extLst>
          </p:cNvPr>
          <p:cNvSpPr/>
          <p:nvPr/>
        </p:nvSpPr>
        <p:spPr>
          <a:xfrm>
            <a:off x="8569712" y="2680036"/>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28" name="Oval 127">
            <a:extLst>
              <a:ext uri="{FF2B5EF4-FFF2-40B4-BE49-F238E27FC236}">
                <a16:creationId xmlns:a16="http://schemas.microsoft.com/office/drawing/2014/main" id="{5BD81DCC-661F-57EA-517B-18366A0B092E}"/>
              </a:ext>
            </a:extLst>
          </p:cNvPr>
          <p:cNvSpPr/>
          <p:nvPr/>
        </p:nvSpPr>
        <p:spPr>
          <a:xfrm>
            <a:off x="9698789" y="1680596"/>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34" name="Oval 133">
            <a:extLst>
              <a:ext uri="{FF2B5EF4-FFF2-40B4-BE49-F238E27FC236}">
                <a16:creationId xmlns:a16="http://schemas.microsoft.com/office/drawing/2014/main" id="{E28FAE26-B47A-4F3C-D697-786E5310811D}"/>
              </a:ext>
            </a:extLst>
          </p:cNvPr>
          <p:cNvSpPr/>
          <p:nvPr/>
        </p:nvSpPr>
        <p:spPr>
          <a:xfrm>
            <a:off x="6611539" y="2645788"/>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cxnSp>
        <p:nvCxnSpPr>
          <p:cNvPr id="135" name="Straight Connector 134">
            <a:extLst>
              <a:ext uri="{FF2B5EF4-FFF2-40B4-BE49-F238E27FC236}">
                <a16:creationId xmlns:a16="http://schemas.microsoft.com/office/drawing/2014/main" id="{6E75CF3B-12BE-6595-8600-0DBDF8300DBC}"/>
              </a:ext>
            </a:extLst>
          </p:cNvPr>
          <p:cNvCxnSpPr>
            <a:cxnSpLocks/>
          </p:cNvCxnSpPr>
          <p:nvPr/>
        </p:nvCxnSpPr>
        <p:spPr>
          <a:xfrm flipV="1">
            <a:off x="7955934" y="1626596"/>
            <a:ext cx="0" cy="396000"/>
          </a:xfrm>
          <a:prstGeom prst="line">
            <a:avLst/>
          </a:prstGeom>
          <a:noFill/>
          <a:ln w="6350" cap="flat" cmpd="sng" algn="ctr">
            <a:solidFill>
              <a:schemeClr val="accent2">
                <a:lumMod val="75000"/>
              </a:schemeClr>
            </a:solidFill>
            <a:prstDash val="solid"/>
            <a:miter lim="800000"/>
          </a:ln>
          <a:effectLst/>
        </p:spPr>
      </p:cxnSp>
      <p:sp>
        <p:nvSpPr>
          <p:cNvPr id="136" name="Oval 135">
            <a:extLst>
              <a:ext uri="{FF2B5EF4-FFF2-40B4-BE49-F238E27FC236}">
                <a16:creationId xmlns:a16="http://schemas.microsoft.com/office/drawing/2014/main" id="{2A73C1B4-5197-E70C-DB12-45EE5E7AE98D}"/>
              </a:ext>
            </a:extLst>
          </p:cNvPr>
          <p:cNvSpPr/>
          <p:nvPr/>
        </p:nvSpPr>
        <p:spPr>
          <a:xfrm>
            <a:off x="7901934" y="1563574"/>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37" name="Oval 136">
            <a:extLst>
              <a:ext uri="{FF2B5EF4-FFF2-40B4-BE49-F238E27FC236}">
                <a16:creationId xmlns:a16="http://schemas.microsoft.com/office/drawing/2014/main" id="{24165E88-AD13-84D7-F1A6-05285B0D1518}"/>
              </a:ext>
            </a:extLst>
          </p:cNvPr>
          <p:cNvSpPr/>
          <p:nvPr/>
        </p:nvSpPr>
        <p:spPr>
          <a:xfrm>
            <a:off x="7894709" y="2001843"/>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40" name="TextBox 139">
            <a:extLst>
              <a:ext uri="{FF2B5EF4-FFF2-40B4-BE49-F238E27FC236}">
                <a16:creationId xmlns:a16="http://schemas.microsoft.com/office/drawing/2014/main" id="{0BA99659-C54A-37D4-7AF2-527618F36136}"/>
              </a:ext>
            </a:extLst>
          </p:cNvPr>
          <p:cNvSpPr txBox="1"/>
          <p:nvPr/>
        </p:nvSpPr>
        <p:spPr>
          <a:xfrm>
            <a:off x="3230425" y="4954514"/>
            <a:ext cx="1787689" cy="461665"/>
          </a:xfrm>
          <a:prstGeom prst="rect">
            <a:avLst/>
          </a:prstGeom>
          <a:noFill/>
        </p:spPr>
        <p:txBody>
          <a:bodyPr wrap="square" rtlCol="0" anchor="ctr">
            <a:spAutoFit/>
          </a:bodyPr>
          <a:lstStyle/>
          <a:p>
            <a:pPr marL="0" marR="0" lvl="0" indent="0" algn="ctr" defTabSz="9143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lumMod val="85000"/>
                    <a:lumOff val="15000"/>
                  </a:srgbClr>
                </a:solidFill>
                <a:effectLst/>
                <a:uLnTx/>
                <a:uFillTx/>
                <a:latin typeface="Arial" panose="020B0604020202020204" pitchFamily="34" charset="0"/>
                <a:ea typeface="Roboto" panose="02000000000000000000" pitchFamily="2" charset="0"/>
                <a:cs typeface="Arial" panose="020B0604020202020204" pitchFamily="34" charset="0"/>
              </a:rPr>
              <a:t>Telemetry analysis </a:t>
            </a:r>
          </a:p>
          <a:p>
            <a:pPr marL="0" marR="0" lvl="0" indent="0" algn="ctr" defTabSz="9143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lumMod val="85000"/>
                    <a:lumOff val="15000"/>
                  </a:srgbClr>
                </a:solidFill>
                <a:effectLst/>
                <a:uLnTx/>
                <a:uFillTx/>
                <a:latin typeface="Arial" panose="020B0604020202020204" pitchFamily="34" charset="0"/>
                <a:ea typeface="Roboto" panose="02000000000000000000" pitchFamily="2" charset="0"/>
                <a:cs typeface="Arial" panose="020B0604020202020204" pitchFamily="34" charset="0"/>
              </a:rPr>
              <a:t>and insights</a:t>
            </a:r>
          </a:p>
        </p:txBody>
      </p:sp>
      <p:sp>
        <p:nvSpPr>
          <p:cNvPr id="141" name="TextBox 140">
            <a:extLst>
              <a:ext uri="{FF2B5EF4-FFF2-40B4-BE49-F238E27FC236}">
                <a16:creationId xmlns:a16="http://schemas.microsoft.com/office/drawing/2014/main" id="{C7C7D6EE-65E0-D538-AB6D-7E0FD27E27B5}"/>
              </a:ext>
            </a:extLst>
          </p:cNvPr>
          <p:cNvSpPr txBox="1"/>
          <p:nvPr/>
        </p:nvSpPr>
        <p:spPr>
          <a:xfrm>
            <a:off x="488321" y="4960162"/>
            <a:ext cx="1823951" cy="461665"/>
          </a:xfrm>
          <a:prstGeom prst="rect">
            <a:avLst/>
          </a:prstGeom>
          <a:noFill/>
        </p:spPr>
        <p:txBody>
          <a:bodyPr wrap="square" rtlCol="0" anchor="ctr">
            <a:spAutoFit/>
          </a:bodyPr>
          <a:lstStyle/>
          <a:p>
            <a:pPr marL="0" marR="0" lvl="0" indent="0" algn="ctr" defTabSz="91431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0000">
                    <a:lumMod val="85000"/>
                    <a:lumOff val="15000"/>
                  </a:srgbClr>
                </a:solidFill>
                <a:effectLst/>
                <a:uLnTx/>
                <a:uFillTx/>
                <a:latin typeface="Arial" panose="020B0604020202020204" pitchFamily="34" charset="0"/>
                <a:ea typeface="Roboto" panose="02000000000000000000" pitchFamily="2" charset="0"/>
                <a:cs typeface="Arial" panose="020B0604020202020204" pitchFamily="34" charset="0"/>
              </a:rPr>
              <a:t>Collecting Logs, </a:t>
            </a:r>
          </a:p>
          <a:p>
            <a:pPr marL="0" marR="0" lvl="0" indent="0" algn="ctr" defTabSz="91431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0000">
                    <a:lumMod val="85000"/>
                    <a:lumOff val="15000"/>
                  </a:srgbClr>
                </a:solidFill>
                <a:effectLst/>
                <a:uLnTx/>
                <a:uFillTx/>
                <a:latin typeface="Arial" panose="020B0604020202020204" pitchFamily="34" charset="0"/>
                <a:ea typeface="Roboto" panose="02000000000000000000" pitchFamily="2" charset="0"/>
                <a:cs typeface="Arial" panose="020B0604020202020204" pitchFamily="34" charset="0"/>
              </a:rPr>
              <a:t>Metrics and Traces</a:t>
            </a:r>
          </a:p>
        </p:txBody>
      </p:sp>
      <p:sp>
        <p:nvSpPr>
          <p:cNvPr id="142" name="TextBox 141">
            <a:extLst>
              <a:ext uri="{FF2B5EF4-FFF2-40B4-BE49-F238E27FC236}">
                <a16:creationId xmlns:a16="http://schemas.microsoft.com/office/drawing/2014/main" id="{D6E649CE-E184-ACAC-0CAD-75BCF83F0DC0}"/>
              </a:ext>
            </a:extLst>
          </p:cNvPr>
          <p:cNvSpPr txBox="1"/>
          <p:nvPr/>
        </p:nvSpPr>
        <p:spPr>
          <a:xfrm>
            <a:off x="6267529" y="4960161"/>
            <a:ext cx="1597415" cy="461665"/>
          </a:xfrm>
          <a:prstGeom prst="rect">
            <a:avLst/>
          </a:prstGeom>
          <a:noFill/>
        </p:spPr>
        <p:txBody>
          <a:bodyPr wrap="square" rtlCol="0" anchor="ctr">
            <a:spAutoFit/>
          </a:bodyPr>
          <a:lstStyle/>
          <a:p>
            <a:pPr marL="0" marR="0" lvl="0" indent="0" algn="ctr" defTabSz="9143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lumMod val="85000"/>
                    <a:lumOff val="15000"/>
                  </a:srgbClr>
                </a:solidFill>
                <a:effectLst/>
                <a:uLnTx/>
                <a:uFillTx/>
                <a:latin typeface="Arial" panose="020B0604020202020204" pitchFamily="34" charset="0"/>
                <a:ea typeface="Roboto" panose="02000000000000000000" pitchFamily="2" charset="0"/>
                <a:cs typeface="Arial" panose="020B0604020202020204" pitchFamily="34" charset="0"/>
              </a:rPr>
              <a:t>Correlation and</a:t>
            </a:r>
          </a:p>
          <a:p>
            <a:pPr marL="0" marR="0" lvl="0" indent="0" algn="ctr" defTabSz="914317"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0000">
                    <a:lumMod val="85000"/>
                    <a:lumOff val="15000"/>
                  </a:srgbClr>
                </a:solidFill>
                <a:effectLst/>
                <a:uLnTx/>
                <a:uFillTx/>
                <a:latin typeface="Arial" panose="020B0604020202020204" pitchFamily="34" charset="0"/>
                <a:ea typeface="Roboto" panose="02000000000000000000" pitchFamily="2" charset="0"/>
                <a:cs typeface="Arial" panose="020B0604020202020204" pitchFamily="34" charset="0"/>
              </a:rPr>
              <a:t>anomaly detection</a:t>
            </a:r>
          </a:p>
        </p:txBody>
      </p:sp>
      <p:sp>
        <p:nvSpPr>
          <p:cNvPr id="148" name="Oval 147">
            <a:extLst>
              <a:ext uri="{FF2B5EF4-FFF2-40B4-BE49-F238E27FC236}">
                <a16:creationId xmlns:a16="http://schemas.microsoft.com/office/drawing/2014/main" id="{3B16EF01-E020-2736-374B-EF2D592A8E94}"/>
              </a:ext>
            </a:extLst>
          </p:cNvPr>
          <p:cNvSpPr/>
          <p:nvPr/>
        </p:nvSpPr>
        <p:spPr>
          <a:xfrm>
            <a:off x="9717859" y="2297821"/>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cxnSp>
        <p:nvCxnSpPr>
          <p:cNvPr id="149" name="Straight Connector 148">
            <a:extLst>
              <a:ext uri="{FF2B5EF4-FFF2-40B4-BE49-F238E27FC236}">
                <a16:creationId xmlns:a16="http://schemas.microsoft.com/office/drawing/2014/main" id="{3A06075F-CF75-26FD-4901-EFDE9FE6C36D}"/>
              </a:ext>
            </a:extLst>
          </p:cNvPr>
          <p:cNvCxnSpPr>
            <a:cxnSpLocks/>
          </p:cNvCxnSpPr>
          <p:nvPr/>
        </p:nvCxnSpPr>
        <p:spPr>
          <a:xfrm flipV="1">
            <a:off x="10576404" y="1685233"/>
            <a:ext cx="0" cy="2124000"/>
          </a:xfrm>
          <a:prstGeom prst="line">
            <a:avLst/>
          </a:prstGeom>
          <a:noFill/>
          <a:ln w="6350" cap="flat" cmpd="sng" algn="ctr">
            <a:solidFill>
              <a:schemeClr val="accent2">
                <a:lumMod val="75000"/>
              </a:schemeClr>
            </a:solidFill>
            <a:prstDash val="solid"/>
            <a:miter lim="800000"/>
          </a:ln>
          <a:effectLst/>
        </p:spPr>
      </p:cxnSp>
      <p:sp>
        <p:nvSpPr>
          <p:cNvPr id="150" name="Oval 149">
            <a:extLst>
              <a:ext uri="{FF2B5EF4-FFF2-40B4-BE49-F238E27FC236}">
                <a16:creationId xmlns:a16="http://schemas.microsoft.com/office/drawing/2014/main" id="{B4D7A2A9-8CDA-97C4-81C2-EB6D6962F728}"/>
              </a:ext>
            </a:extLst>
          </p:cNvPr>
          <p:cNvSpPr/>
          <p:nvPr/>
        </p:nvSpPr>
        <p:spPr>
          <a:xfrm>
            <a:off x="10536258" y="3739899"/>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cxnSp>
        <p:nvCxnSpPr>
          <p:cNvPr id="151" name="Straight Connector 150">
            <a:extLst>
              <a:ext uri="{FF2B5EF4-FFF2-40B4-BE49-F238E27FC236}">
                <a16:creationId xmlns:a16="http://schemas.microsoft.com/office/drawing/2014/main" id="{3C964035-4B3E-2E38-9EE5-EE583223E10A}"/>
              </a:ext>
            </a:extLst>
          </p:cNvPr>
          <p:cNvCxnSpPr>
            <a:cxnSpLocks/>
          </p:cNvCxnSpPr>
          <p:nvPr/>
        </p:nvCxnSpPr>
        <p:spPr>
          <a:xfrm flipV="1">
            <a:off x="11358728" y="1650695"/>
            <a:ext cx="0" cy="1188000"/>
          </a:xfrm>
          <a:prstGeom prst="line">
            <a:avLst/>
          </a:prstGeom>
          <a:noFill/>
          <a:ln w="6350" cap="flat" cmpd="sng" algn="ctr">
            <a:solidFill>
              <a:schemeClr val="accent2">
                <a:lumMod val="75000"/>
              </a:schemeClr>
            </a:solidFill>
            <a:prstDash val="solid"/>
            <a:miter lim="800000"/>
          </a:ln>
          <a:effectLst/>
        </p:spPr>
      </p:cxnSp>
      <p:sp>
        <p:nvSpPr>
          <p:cNvPr id="152" name="Oval 151">
            <a:extLst>
              <a:ext uri="{FF2B5EF4-FFF2-40B4-BE49-F238E27FC236}">
                <a16:creationId xmlns:a16="http://schemas.microsoft.com/office/drawing/2014/main" id="{B09A1D3A-2100-5FFA-C560-1F13CDC27631}"/>
              </a:ext>
            </a:extLst>
          </p:cNvPr>
          <p:cNvSpPr/>
          <p:nvPr/>
        </p:nvSpPr>
        <p:spPr>
          <a:xfrm>
            <a:off x="11326950" y="2735576"/>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cxnSp>
        <p:nvCxnSpPr>
          <p:cNvPr id="159" name="Straight Connector 158">
            <a:extLst>
              <a:ext uri="{FF2B5EF4-FFF2-40B4-BE49-F238E27FC236}">
                <a16:creationId xmlns:a16="http://schemas.microsoft.com/office/drawing/2014/main" id="{5FEE54C6-D914-A51D-F30C-0ACFCA880265}"/>
              </a:ext>
            </a:extLst>
          </p:cNvPr>
          <p:cNvCxnSpPr>
            <a:cxnSpLocks/>
          </p:cNvCxnSpPr>
          <p:nvPr/>
        </p:nvCxnSpPr>
        <p:spPr>
          <a:xfrm>
            <a:off x="3261440" y="926890"/>
            <a:ext cx="0" cy="4966287"/>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162" name="Oval 161">
            <a:extLst>
              <a:ext uri="{FF2B5EF4-FFF2-40B4-BE49-F238E27FC236}">
                <a16:creationId xmlns:a16="http://schemas.microsoft.com/office/drawing/2014/main" id="{29DD2A1C-A9BC-7E47-CC7C-99897DC183B4}"/>
              </a:ext>
            </a:extLst>
          </p:cNvPr>
          <p:cNvSpPr/>
          <p:nvPr/>
        </p:nvSpPr>
        <p:spPr>
          <a:xfrm>
            <a:off x="951215" y="2797433"/>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63" name="Oval 162">
            <a:extLst>
              <a:ext uri="{FF2B5EF4-FFF2-40B4-BE49-F238E27FC236}">
                <a16:creationId xmlns:a16="http://schemas.microsoft.com/office/drawing/2014/main" id="{A741F68F-92B7-BCC0-2792-2118925BCA3B}"/>
              </a:ext>
            </a:extLst>
          </p:cNvPr>
          <p:cNvSpPr/>
          <p:nvPr/>
        </p:nvSpPr>
        <p:spPr>
          <a:xfrm>
            <a:off x="1713139" y="3963804"/>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65" name="TextBox 164">
            <a:extLst>
              <a:ext uri="{FF2B5EF4-FFF2-40B4-BE49-F238E27FC236}">
                <a16:creationId xmlns:a16="http://schemas.microsoft.com/office/drawing/2014/main" id="{8962CD79-FD43-9CB5-1B90-3D02C6ADC0A1}"/>
              </a:ext>
            </a:extLst>
          </p:cNvPr>
          <p:cNvSpPr txBox="1"/>
          <p:nvPr/>
        </p:nvSpPr>
        <p:spPr>
          <a:xfrm>
            <a:off x="1169397" y="3224856"/>
            <a:ext cx="1188000" cy="677108"/>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cs typeface="+mn-cs"/>
              </a:rPr>
              <a:t>T</a:t>
            </a:r>
            <a:r>
              <a:rPr kumimoji="0" lang="en-IN" sz="950" b="0" i="0" u="none" strike="noStrike" kern="1200" cap="none" spc="0" normalizeH="0" baseline="0" noProof="0" err="1">
                <a:ln>
                  <a:noFill/>
                </a:ln>
                <a:solidFill>
                  <a:srgbClr val="404040">
                    <a:lumMod val="50000"/>
                  </a:srgbClr>
                </a:solidFill>
                <a:effectLst/>
                <a:uLnTx/>
                <a:uFillTx/>
                <a:latin typeface="Calibri" panose="020F0502020204030204"/>
                <a:ea typeface="+mn-ea"/>
                <a:cs typeface="+mn-cs"/>
              </a:rPr>
              <a:t>eams</a:t>
            </a: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 use different monitoring tools to assess the logs, metrics, or traces</a:t>
            </a:r>
            <a:endParaRPr kumimoji="0" lang="en-US" sz="950" b="0" i="1" u="none" strike="noStrike" kern="0" cap="none" spc="0" normalizeH="0" baseline="0" noProof="0">
              <a:ln>
                <a:noFill/>
              </a:ln>
              <a:solidFill>
                <a:srgbClr val="404040">
                  <a:lumMod val="50000"/>
                </a:srgbClr>
              </a:solidFill>
              <a:effectLst/>
              <a:uLnTx/>
              <a:uFillTx/>
              <a:latin typeface="Arial" panose="020B0604020202020204" pitchFamily="34" charset="0"/>
              <a:cs typeface="Arial" panose="020B0604020202020204" pitchFamily="34" charset="0"/>
            </a:endParaRPr>
          </a:p>
        </p:txBody>
      </p:sp>
      <p:sp>
        <p:nvSpPr>
          <p:cNvPr id="168" name="TextBox 167">
            <a:extLst>
              <a:ext uri="{FF2B5EF4-FFF2-40B4-BE49-F238E27FC236}">
                <a16:creationId xmlns:a16="http://schemas.microsoft.com/office/drawing/2014/main" id="{C33BECD7-4287-04DB-1B60-C2E871B721A4}"/>
              </a:ext>
            </a:extLst>
          </p:cNvPr>
          <p:cNvSpPr txBox="1"/>
          <p:nvPr/>
        </p:nvSpPr>
        <p:spPr>
          <a:xfrm>
            <a:off x="1923419" y="1250062"/>
            <a:ext cx="1188000" cy="969496"/>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Identified events are of little value in terms of debugging any issue or conducting a root cause analysis</a:t>
            </a:r>
            <a:endParaRPr kumimoji="0" lang="en-IN" sz="950" b="0" i="1" u="none" strike="noStrike" kern="0" cap="none" spc="0" normalizeH="0" baseline="0" noProof="0">
              <a:ln>
                <a:noFill/>
              </a:ln>
              <a:solidFill>
                <a:srgbClr val="404040">
                  <a:lumMod val="50000"/>
                </a:srgbClr>
              </a:solidFill>
              <a:effectLst/>
              <a:uLnTx/>
              <a:uFillTx/>
              <a:latin typeface="Arial" panose="020B0604020202020204" pitchFamily="34" charset="0"/>
              <a:cs typeface="Arial" panose="020B0604020202020204" pitchFamily="34" charset="0"/>
            </a:endParaRPr>
          </a:p>
        </p:txBody>
      </p:sp>
      <p:sp>
        <p:nvSpPr>
          <p:cNvPr id="171" name="Oval 170">
            <a:extLst>
              <a:ext uri="{FF2B5EF4-FFF2-40B4-BE49-F238E27FC236}">
                <a16:creationId xmlns:a16="http://schemas.microsoft.com/office/drawing/2014/main" id="{9E30CC61-2099-26FB-B69D-365FE8B98088}"/>
              </a:ext>
            </a:extLst>
          </p:cNvPr>
          <p:cNvSpPr/>
          <p:nvPr/>
        </p:nvSpPr>
        <p:spPr>
          <a:xfrm>
            <a:off x="2491473" y="2253422"/>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72" name="TextBox 171">
            <a:extLst>
              <a:ext uri="{FF2B5EF4-FFF2-40B4-BE49-F238E27FC236}">
                <a16:creationId xmlns:a16="http://schemas.microsoft.com/office/drawing/2014/main" id="{0C8EA76E-C3AA-8ADB-F8E4-B153855CD018}"/>
              </a:ext>
            </a:extLst>
          </p:cNvPr>
          <p:cNvSpPr txBox="1"/>
          <p:nvPr/>
        </p:nvSpPr>
        <p:spPr>
          <a:xfrm>
            <a:off x="450801" y="2077151"/>
            <a:ext cx="1188000" cy="677108"/>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300"/>
              </a:spcBef>
              <a:spcAft>
                <a:spcPts val="300"/>
              </a:spcAft>
              <a:buClrTx/>
              <a:buSzTx/>
              <a:buFontTx/>
              <a:buNone/>
              <a:tabLst/>
              <a:defRPr/>
            </a:pPr>
            <a:r>
              <a:rPr kumimoji="0" lang="en-IN" sz="950" b="0" i="0" u="none" strike="noStrike" kern="0" cap="none" spc="0" normalizeH="0" baseline="0" noProof="0">
                <a:ln>
                  <a:noFill/>
                </a:ln>
                <a:solidFill>
                  <a:srgbClr val="404040">
                    <a:lumMod val="50000"/>
                  </a:srgbClr>
                </a:solidFill>
                <a:effectLst/>
                <a:uLnTx/>
                <a:uFillTx/>
                <a:latin typeface="Calibri" panose="020F0502020204030204" pitchFamily="34" charset="0"/>
                <a:cs typeface="Calibri" panose="020F0502020204030204" pitchFamily="34" charset="0"/>
              </a:rPr>
              <a:t>No clear definition of what is required to monitor the systems health </a:t>
            </a:r>
            <a:endParaRPr kumimoji="0" lang="en-US" sz="950" b="0" i="1" u="none" strike="noStrike" kern="0" cap="none" spc="0" normalizeH="0" baseline="0" noProof="0">
              <a:ln>
                <a:noFill/>
              </a:ln>
              <a:solidFill>
                <a:srgbClr val="404040">
                  <a:lumMod val="50000"/>
                </a:srgbClr>
              </a:solidFill>
              <a:effectLst/>
              <a:uLnTx/>
              <a:uFillTx/>
              <a:latin typeface="Calibri" panose="020F0502020204030204" pitchFamily="34" charset="0"/>
              <a:cs typeface="Calibri" panose="020F0502020204030204" pitchFamily="34" charset="0"/>
            </a:endParaRPr>
          </a:p>
        </p:txBody>
      </p:sp>
      <p:sp>
        <p:nvSpPr>
          <p:cNvPr id="191" name="Rectangle: Rounded Corners 190">
            <a:extLst>
              <a:ext uri="{FF2B5EF4-FFF2-40B4-BE49-F238E27FC236}">
                <a16:creationId xmlns:a16="http://schemas.microsoft.com/office/drawing/2014/main" id="{2C2649D2-31FB-F4E3-6B3A-84942FCFF14A}"/>
              </a:ext>
            </a:extLst>
          </p:cNvPr>
          <p:cNvSpPr/>
          <p:nvPr/>
        </p:nvSpPr>
        <p:spPr>
          <a:xfrm>
            <a:off x="9413320" y="5893177"/>
            <a:ext cx="2556000" cy="373794"/>
          </a:xfrm>
          <a:prstGeom prst="roundRect">
            <a:avLst>
              <a:gd name="adj" fmla="val 5758"/>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2700000" scaled="1"/>
            <a:tileRect/>
          </a:gradFill>
          <a:ln w="12700" cap="flat" cmpd="sng" algn="ctr">
            <a:noFill/>
            <a:prstDash val="solid"/>
            <a:miter lim="800000"/>
          </a:ln>
          <a:effectLst/>
        </p:spPr>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solidFill>
                  <a:srgbClr val="FFFFFF"/>
                </a:solidFill>
                <a:effectLst/>
                <a:uLnTx/>
                <a:uFillTx/>
                <a:latin typeface="Arial" panose="020B0604020202020204" pitchFamily="34" charset="0"/>
                <a:ea typeface="Roboto"/>
                <a:cs typeface="Arial" panose="020B0604020202020204" pitchFamily="34" charset="0"/>
              </a:rPr>
              <a:t>Proactive Observability</a:t>
            </a:r>
            <a:endParaRPr kumimoji="1" lang="en-US" sz="1100" b="1" i="0" u="none" strike="noStrike" kern="0" cap="none" spc="0" normalizeH="0" baseline="0" noProof="0">
              <a:ln>
                <a:noFill/>
              </a:ln>
              <a:solidFill>
                <a:srgbClr val="FFFFFF"/>
              </a:solidFill>
              <a:effectLst/>
              <a:uLnTx/>
              <a:uFillTx/>
              <a:latin typeface="Arial" panose="020B0604020202020204" pitchFamily="34" charset="0"/>
              <a:ea typeface="Roboto" panose="02000000000000000000" pitchFamily="2" charset="0"/>
              <a:cs typeface="Arial" panose="020B0604020202020204" pitchFamily="34" charset="0"/>
            </a:endParaRPr>
          </a:p>
        </p:txBody>
      </p:sp>
      <p:sp>
        <p:nvSpPr>
          <p:cNvPr id="192" name="Arrow: Chevron 191">
            <a:extLst>
              <a:ext uri="{FF2B5EF4-FFF2-40B4-BE49-F238E27FC236}">
                <a16:creationId xmlns:a16="http://schemas.microsoft.com/office/drawing/2014/main" id="{61586B82-7D82-4869-C0E2-A9A0B212D7AD}"/>
              </a:ext>
            </a:extLst>
          </p:cNvPr>
          <p:cNvSpPr/>
          <p:nvPr/>
        </p:nvSpPr>
        <p:spPr>
          <a:xfrm>
            <a:off x="9081449" y="5974293"/>
            <a:ext cx="204558" cy="197110"/>
          </a:xfrm>
          <a:prstGeom prst="chevron">
            <a:avLst/>
          </a:prstGeom>
          <a:solidFill>
            <a:schemeClr val="accent6">
              <a:lumMod val="60000"/>
              <a:lumOff val="40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pitchFamily="34" charset="0"/>
              <a:ea typeface="Roboto" panose="02000000000000000000" pitchFamily="2" charset="0"/>
              <a:cs typeface="Arial" panose="020B0604020202020204" pitchFamily="34" charset="0"/>
            </a:endParaRPr>
          </a:p>
        </p:txBody>
      </p:sp>
      <p:sp>
        <p:nvSpPr>
          <p:cNvPr id="193" name="TextBox 192">
            <a:extLst>
              <a:ext uri="{FF2B5EF4-FFF2-40B4-BE49-F238E27FC236}">
                <a16:creationId xmlns:a16="http://schemas.microsoft.com/office/drawing/2014/main" id="{6DFC63F2-54BF-1714-AEAE-78F1EB345B9E}"/>
              </a:ext>
            </a:extLst>
          </p:cNvPr>
          <p:cNvSpPr txBox="1"/>
          <p:nvPr/>
        </p:nvSpPr>
        <p:spPr>
          <a:xfrm>
            <a:off x="9242727" y="4954513"/>
            <a:ext cx="2101072" cy="461665"/>
          </a:xfrm>
          <a:prstGeom prst="rect">
            <a:avLst/>
          </a:prstGeom>
          <a:noFill/>
        </p:spPr>
        <p:txBody>
          <a:bodyPr wrap="square" rtlCol="0" anchor="ctr">
            <a:spAutoFit/>
          </a:bodyPr>
          <a:lstStyle/>
          <a:p>
            <a:pPr marL="0" marR="0" lvl="0" indent="0" algn="ctr" defTabSz="91431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0000">
                    <a:lumMod val="85000"/>
                    <a:lumOff val="15000"/>
                  </a:srgbClr>
                </a:solidFill>
                <a:effectLst/>
                <a:uLnTx/>
                <a:uFillTx/>
                <a:latin typeface="Arial" panose="020B0604020202020204" pitchFamily="34" charset="0"/>
                <a:ea typeface="Roboto" panose="02000000000000000000" pitchFamily="2" charset="0"/>
                <a:cs typeface="Arial" panose="020B0604020202020204" pitchFamily="34" charset="0"/>
              </a:rPr>
              <a:t>Automatic and Proactive</a:t>
            </a:r>
          </a:p>
          <a:p>
            <a:pPr marL="0" marR="0" lvl="0" indent="0" algn="ctr" defTabSz="91431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000000">
                    <a:lumMod val="85000"/>
                    <a:lumOff val="15000"/>
                  </a:srgbClr>
                </a:solidFill>
                <a:effectLst/>
                <a:uLnTx/>
                <a:uFillTx/>
                <a:latin typeface="Arial" panose="020B0604020202020204" pitchFamily="34" charset="0"/>
                <a:ea typeface="Roboto" panose="02000000000000000000" pitchFamily="2" charset="0"/>
                <a:cs typeface="Arial" panose="020B0604020202020204" pitchFamily="34" charset="0"/>
              </a:rPr>
              <a:t>root cause identification</a:t>
            </a:r>
          </a:p>
        </p:txBody>
      </p:sp>
      <p:sp>
        <p:nvSpPr>
          <p:cNvPr id="207" name="TextBox 206">
            <a:extLst>
              <a:ext uri="{FF2B5EF4-FFF2-40B4-BE49-F238E27FC236}">
                <a16:creationId xmlns:a16="http://schemas.microsoft.com/office/drawing/2014/main" id="{C6000032-9004-6CA6-A416-D4D0E765D6E1}"/>
              </a:ext>
            </a:extLst>
          </p:cNvPr>
          <p:cNvSpPr txBox="1"/>
          <p:nvPr/>
        </p:nvSpPr>
        <p:spPr>
          <a:xfrm flipH="1">
            <a:off x="4868102" y="1122751"/>
            <a:ext cx="1224000" cy="111569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cs typeface="+mn-cs"/>
              </a:rPr>
              <a:t>R</a:t>
            </a:r>
            <a:r>
              <a:rPr kumimoji="0" lang="en-IN" sz="950" b="0" i="0" u="none" strike="noStrike" kern="1200" cap="none" spc="0" normalizeH="0" baseline="0" noProof="0" err="1">
                <a:ln>
                  <a:noFill/>
                </a:ln>
                <a:solidFill>
                  <a:srgbClr val="404040">
                    <a:lumMod val="50000"/>
                  </a:srgbClr>
                </a:solidFill>
                <a:effectLst/>
                <a:uLnTx/>
                <a:uFillTx/>
                <a:latin typeface="Calibri" panose="020F0502020204030204"/>
                <a:ea typeface="+mn-ea"/>
                <a:cs typeface="+mn-cs"/>
              </a:rPr>
              <a:t>esponsible</a:t>
            </a: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 teams able to analyse and troubleshoot based on captured information and historical knowledge </a:t>
            </a:r>
          </a:p>
        </p:txBody>
      </p:sp>
      <p:sp>
        <p:nvSpPr>
          <p:cNvPr id="213" name="TextBox 212">
            <a:extLst>
              <a:ext uri="{FF2B5EF4-FFF2-40B4-BE49-F238E27FC236}">
                <a16:creationId xmlns:a16="http://schemas.microsoft.com/office/drawing/2014/main" id="{DA9E4334-8299-17A2-417B-DC2BC75F4014}"/>
              </a:ext>
            </a:extLst>
          </p:cNvPr>
          <p:cNvSpPr txBox="1"/>
          <p:nvPr/>
        </p:nvSpPr>
        <p:spPr>
          <a:xfrm>
            <a:off x="3243147" y="1491929"/>
            <a:ext cx="1188000" cy="111569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cs typeface="+mn-cs"/>
              </a:rPr>
              <a:t>Gather</a:t>
            </a: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 application logs and create dashboarding and alerting strategies so issues can be prioritized based on well-defined criteria</a:t>
            </a:r>
            <a:endParaRPr kumimoji="1" lang="en-IN" sz="950" b="0" i="0" u="none" strike="noStrike" kern="1200" cap="none" spc="0" normalizeH="0" baseline="0" noProof="0">
              <a:ln>
                <a:noFill/>
              </a:ln>
              <a:solidFill>
                <a:srgbClr val="404040">
                  <a:lumMod val="50000"/>
                </a:srgbClr>
              </a:solidFill>
              <a:effectLst/>
              <a:uLnTx/>
              <a:uFillTx/>
              <a:latin typeface="Arial"/>
              <a:cs typeface="+mn-cs"/>
            </a:endParaRPr>
          </a:p>
        </p:txBody>
      </p:sp>
      <p:sp>
        <p:nvSpPr>
          <p:cNvPr id="219" name="TextBox 218">
            <a:extLst>
              <a:ext uri="{FF2B5EF4-FFF2-40B4-BE49-F238E27FC236}">
                <a16:creationId xmlns:a16="http://schemas.microsoft.com/office/drawing/2014/main" id="{4C08DEC9-436A-037A-7406-5AE8AAA706C6}"/>
              </a:ext>
            </a:extLst>
          </p:cNvPr>
          <p:cNvSpPr txBox="1"/>
          <p:nvPr/>
        </p:nvSpPr>
        <p:spPr>
          <a:xfrm>
            <a:off x="3986780" y="3056209"/>
            <a:ext cx="1188000" cy="82330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Arial"/>
              </a:rPr>
              <a:t>When an issue arises, there is a workflow that triggers required actions</a:t>
            </a:r>
            <a:endParaRPr kumimoji="1" lang="en-IN" sz="950" b="0" i="0" u="none" strike="noStrike" kern="1200" cap="none" spc="0" normalizeH="0" baseline="0" noProof="0">
              <a:ln>
                <a:noFill/>
              </a:ln>
              <a:solidFill>
                <a:srgbClr val="404040">
                  <a:lumMod val="50000"/>
                </a:srgbClr>
              </a:solidFill>
              <a:effectLst/>
              <a:uLnTx/>
              <a:uFillTx/>
              <a:latin typeface="Arial"/>
              <a:cs typeface="+mn-cs"/>
            </a:endParaRPr>
          </a:p>
        </p:txBody>
      </p:sp>
      <p:sp>
        <p:nvSpPr>
          <p:cNvPr id="222" name="Oval 221">
            <a:extLst>
              <a:ext uri="{FF2B5EF4-FFF2-40B4-BE49-F238E27FC236}">
                <a16:creationId xmlns:a16="http://schemas.microsoft.com/office/drawing/2014/main" id="{5635809E-5F1E-59C8-F202-CD2B0586DC12}"/>
              </a:ext>
            </a:extLst>
          </p:cNvPr>
          <p:cNvSpPr/>
          <p:nvPr/>
        </p:nvSpPr>
        <p:spPr>
          <a:xfrm>
            <a:off x="5378072" y="3782523"/>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cxnSp>
        <p:nvCxnSpPr>
          <p:cNvPr id="223" name="Straight Connector 222">
            <a:extLst>
              <a:ext uri="{FF2B5EF4-FFF2-40B4-BE49-F238E27FC236}">
                <a16:creationId xmlns:a16="http://schemas.microsoft.com/office/drawing/2014/main" id="{276C93A6-4939-7BB2-36D9-893DCDFA707B}"/>
              </a:ext>
            </a:extLst>
          </p:cNvPr>
          <p:cNvCxnSpPr>
            <a:cxnSpLocks/>
          </p:cNvCxnSpPr>
          <p:nvPr/>
        </p:nvCxnSpPr>
        <p:spPr>
          <a:xfrm>
            <a:off x="5446112" y="2184890"/>
            <a:ext cx="0" cy="1728000"/>
          </a:xfrm>
          <a:prstGeom prst="line">
            <a:avLst/>
          </a:prstGeom>
          <a:noFill/>
          <a:ln w="6350" cap="flat" cmpd="sng" algn="ctr">
            <a:solidFill>
              <a:schemeClr val="accent2">
                <a:lumMod val="75000"/>
              </a:schemeClr>
            </a:solidFill>
            <a:prstDash val="solid"/>
            <a:miter lim="800000"/>
          </a:ln>
          <a:effectLst/>
        </p:spPr>
      </p:cxnSp>
      <p:sp>
        <p:nvSpPr>
          <p:cNvPr id="224" name="Oval 223">
            <a:extLst>
              <a:ext uri="{FF2B5EF4-FFF2-40B4-BE49-F238E27FC236}">
                <a16:creationId xmlns:a16="http://schemas.microsoft.com/office/drawing/2014/main" id="{68AA4F8F-F2F7-0392-9F63-892752FB6BE6}"/>
              </a:ext>
            </a:extLst>
          </p:cNvPr>
          <p:cNvSpPr/>
          <p:nvPr/>
        </p:nvSpPr>
        <p:spPr>
          <a:xfrm>
            <a:off x="5392112" y="2130890"/>
            <a:ext cx="108000" cy="108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226" name="TextBox 225">
            <a:extLst>
              <a:ext uri="{FF2B5EF4-FFF2-40B4-BE49-F238E27FC236}">
                <a16:creationId xmlns:a16="http://schemas.microsoft.com/office/drawing/2014/main" id="{94A7B7E9-64F7-93E2-6FC4-68E858DE4FCB}"/>
              </a:ext>
            </a:extLst>
          </p:cNvPr>
          <p:cNvSpPr txBox="1"/>
          <p:nvPr/>
        </p:nvSpPr>
        <p:spPr>
          <a:xfrm flipH="1">
            <a:off x="8030812" y="2840788"/>
            <a:ext cx="1188000" cy="9694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PE team look at metrics from the infrastructure and applications – E2E view of the then situation</a:t>
            </a:r>
          </a:p>
        </p:txBody>
      </p:sp>
      <p:sp>
        <p:nvSpPr>
          <p:cNvPr id="230" name="TextBox 229">
            <a:extLst>
              <a:ext uri="{FF2B5EF4-FFF2-40B4-BE49-F238E27FC236}">
                <a16:creationId xmlns:a16="http://schemas.microsoft.com/office/drawing/2014/main" id="{9E6B78C6-49CA-AD14-9CFC-E0DCF2E20810}"/>
              </a:ext>
            </a:extLst>
          </p:cNvPr>
          <p:cNvSpPr txBox="1"/>
          <p:nvPr/>
        </p:nvSpPr>
        <p:spPr>
          <a:xfrm>
            <a:off x="6129438" y="1513752"/>
            <a:ext cx="1188000" cy="67710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Faster root cause  identification and  mature problem management</a:t>
            </a:r>
            <a:endParaRPr kumimoji="1" lang="en-IN" sz="950" b="0" i="0" u="none" strike="noStrike" kern="1200" cap="none" spc="0" normalizeH="0" baseline="0" noProof="0">
              <a:ln>
                <a:noFill/>
              </a:ln>
              <a:solidFill>
                <a:srgbClr val="404040">
                  <a:lumMod val="50000"/>
                </a:srgbClr>
              </a:solidFill>
              <a:effectLst/>
              <a:uLnTx/>
              <a:uFillTx/>
              <a:latin typeface="Arial"/>
              <a:cs typeface="+mn-cs"/>
            </a:endParaRPr>
          </a:p>
        </p:txBody>
      </p:sp>
      <p:sp>
        <p:nvSpPr>
          <p:cNvPr id="238" name="TextBox 237">
            <a:extLst>
              <a:ext uri="{FF2B5EF4-FFF2-40B4-BE49-F238E27FC236}">
                <a16:creationId xmlns:a16="http://schemas.microsoft.com/office/drawing/2014/main" id="{790FE904-E303-E4FA-3E96-379A1B697274}"/>
              </a:ext>
            </a:extLst>
          </p:cNvPr>
          <p:cNvSpPr txBox="1"/>
          <p:nvPr/>
        </p:nvSpPr>
        <p:spPr>
          <a:xfrm>
            <a:off x="6778548" y="3666780"/>
            <a:ext cx="1152000" cy="82330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When issue arises, alerts provide highly contextual information to teams </a:t>
            </a:r>
            <a:endParaRPr kumimoji="1" lang="en-IN" sz="950" b="0" i="0" u="none" strike="noStrike" kern="1200" cap="none" spc="0" normalizeH="0" baseline="0" noProof="0">
              <a:ln>
                <a:noFill/>
              </a:ln>
              <a:solidFill>
                <a:srgbClr val="404040">
                  <a:lumMod val="50000"/>
                </a:srgbClr>
              </a:solidFill>
              <a:effectLst/>
              <a:uLnTx/>
              <a:uFillTx/>
              <a:latin typeface="Arial"/>
              <a:cs typeface="+mn-cs"/>
            </a:endParaRPr>
          </a:p>
        </p:txBody>
      </p:sp>
      <p:sp>
        <p:nvSpPr>
          <p:cNvPr id="242" name="TextBox 241">
            <a:extLst>
              <a:ext uri="{FF2B5EF4-FFF2-40B4-BE49-F238E27FC236}">
                <a16:creationId xmlns:a16="http://schemas.microsoft.com/office/drawing/2014/main" id="{7BBCCF81-F57D-4D0A-4374-E7D296ED6B63}"/>
              </a:ext>
            </a:extLst>
          </p:cNvPr>
          <p:cNvSpPr txBox="1"/>
          <p:nvPr/>
        </p:nvSpPr>
        <p:spPr>
          <a:xfrm>
            <a:off x="7439903" y="859119"/>
            <a:ext cx="1044000" cy="67710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PE teams look at a trace, find the corresponding log events</a:t>
            </a:r>
            <a:endParaRPr kumimoji="1" lang="en-IN" sz="950" b="0" i="0" u="none" strike="noStrike" kern="1200" cap="none" spc="0" normalizeH="0" baseline="0" noProof="0">
              <a:ln>
                <a:noFill/>
              </a:ln>
              <a:solidFill>
                <a:srgbClr val="404040">
                  <a:lumMod val="50000"/>
                </a:srgbClr>
              </a:solidFill>
              <a:effectLst/>
              <a:uLnTx/>
              <a:uFillTx/>
              <a:latin typeface="Arial"/>
              <a:cs typeface="+mn-cs"/>
            </a:endParaRPr>
          </a:p>
        </p:txBody>
      </p:sp>
      <p:sp>
        <p:nvSpPr>
          <p:cNvPr id="85" name="Oval 84">
            <a:extLst>
              <a:ext uri="{FF2B5EF4-FFF2-40B4-BE49-F238E27FC236}">
                <a16:creationId xmlns:a16="http://schemas.microsoft.com/office/drawing/2014/main" id="{9DFD8169-04C9-1EF3-4757-CD29FE64B2A4}"/>
              </a:ext>
            </a:extLst>
          </p:cNvPr>
          <p:cNvSpPr/>
          <p:nvPr/>
        </p:nvSpPr>
        <p:spPr>
          <a:xfrm>
            <a:off x="8551479" y="1792412"/>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243" name="TextBox 242">
            <a:extLst>
              <a:ext uri="{FF2B5EF4-FFF2-40B4-BE49-F238E27FC236}">
                <a16:creationId xmlns:a16="http://schemas.microsoft.com/office/drawing/2014/main" id="{66E3D0DD-CF23-41CF-1C78-51935F4C3726}"/>
              </a:ext>
            </a:extLst>
          </p:cNvPr>
          <p:cNvSpPr txBox="1"/>
          <p:nvPr/>
        </p:nvSpPr>
        <p:spPr>
          <a:xfrm flipH="1">
            <a:off x="10804365" y="2875608"/>
            <a:ext cx="1116000" cy="53091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Monitoring system also </a:t>
            </a:r>
            <a:r>
              <a:rPr kumimoji="0" lang="en-IN" sz="950" b="0" i="0" u="none" strike="noStrike" kern="1200" cap="none" spc="0" normalizeH="0" baseline="0" noProof="0">
                <a:ln>
                  <a:noFill/>
                </a:ln>
                <a:solidFill>
                  <a:srgbClr val="404040">
                    <a:lumMod val="50000"/>
                  </a:srgbClr>
                </a:solidFill>
                <a:effectLst/>
                <a:uLnTx/>
                <a:uFillTx/>
                <a:latin typeface="Calibri" panose="020F0502020204030204"/>
                <a:cs typeface="+mn-cs"/>
              </a:rPr>
              <a:t>help with</a:t>
            </a: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 resolution options</a:t>
            </a:r>
          </a:p>
        </p:txBody>
      </p:sp>
      <p:sp>
        <p:nvSpPr>
          <p:cNvPr id="249" name="TextBox 248">
            <a:extLst>
              <a:ext uri="{FF2B5EF4-FFF2-40B4-BE49-F238E27FC236}">
                <a16:creationId xmlns:a16="http://schemas.microsoft.com/office/drawing/2014/main" id="{ECE74682-B805-EE56-CDE7-605559887890}"/>
              </a:ext>
            </a:extLst>
          </p:cNvPr>
          <p:cNvSpPr txBox="1"/>
          <p:nvPr/>
        </p:nvSpPr>
        <p:spPr>
          <a:xfrm>
            <a:off x="9199434" y="2456586"/>
            <a:ext cx="1152000" cy="111569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Observability data is not only used “after” an issue occurs, but </a:t>
            </a:r>
            <a:r>
              <a:rPr kumimoji="0" lang="en-IN" sz="950" b="0" i="0" u="none" strike="noStrike" kern="1200" cap="none" spc="0" normalizeH="0" baseline="0" noProof="0">
                <a:ln>
                  <a:noFill/>
                </a:ln>
                <a:solidFill>
                  <a:srgbClr val="404040">
                    <a:lumMod val="50000"/>
                  </a:srgbClr>
                </a:solidFill>
                <a:effectLst/>
                <a:uLnTx/>
                <a:uFillTx/>
                <a:latin typeface="Calibri" panose="020F0502020204030204"/>
                <a:cs typeface="+mn-cs"/>
              </a:rPr>
              <a:t>teams </a:t>
            </a: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uses data in real-time “before” an issue occurs. </a:t>
            </a:r>
            <a:endParaRPr kumimoji="1" lang="en-IN" sz="950" b="0" i="0" u="none" strike="noStrike" kern="1200" cap="none" spc="0" normalizeH="0" baseline="0" noProof="0">
              <a:ln>
                <a:noFill/>
              </a:ln>
              <a:solidFill>
                <a:srgbClr val="404040">
                  <a:lumMod val="50000"/>
                </a:srgbClr>
              </a:solidFill>
              <a:effectLst/>
              <a:uLnTx/>
              <a:uFillTx/>
              <a:latin typeface="Arial"/>
              <a:cs typeface="+mn-cs"/>
            </a:endParaRPr>
          </a:p>
        </p:txBody>
      </p:sp>
      <p:sp>
        <p:nvSpPr>
          <p:cNvPr id="254" name="TextBox 253">
            <a:extLst>
              <a:ext uri="{FF2B5EF4-FFF2-40B4-BE49-F238E27FC236}">
                <a16:creationId xmlns:a16="http://schemas.microsoft.com/office/drawing/2014/main" id="{88C6307B-0B73-EE40-581D-616EB1E9844C}"/>
              </a:ext>
            </a:extLst>
          </p:cNvPr>
          <p:cNvSpPr txBox="1"/>
          <p:nvPr/>
        </p:nvSpPr>
        <p:spPr>
          <a:xfrm>
            <a:off x="9982404" y="3894348"/>
            <a:ext cx="1188000" cy="9694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50" b="0" i="0" u="none" strike="noStrike" kern="1200" cap="none" spc="0" normalizeH="0" baseline="0" noProof="0">
                <a:ln>
                  <a:noFill/>
                </a:ln>
                <a:solidFill>
                  <a:srgbClr val="404040">
                    <a:lumMod val="50000"/>
                  </a:srgbClr>
                </a:solidFill>
                <a:effectLst/>
                <a:uLnTx/>
                <a:uFillTx/>
                <a:latin typeface="Calibri" panose="020F0502020204030204"/>
                <a:cs typeface="+mn-cs"/>
              </a:rPr>
              <a:t>M</a:t>
            </a:r>
            <a:r>
              <a:rPr kumimoji="0" lang="en-IN" sz="950" b="0" i="0" u="none" strike="noStrike" kern="1200" cap="none" spc="0" normalizeH="0" baseline="0" noProof="0" err="1">
                <a:ln>
                  <a:noFill/>
                </a:ln>
                <a:solidFill>
                  <a:srgbClr val="404040">
                    <a:lumMod val="50000"/>
                  </a:srgbClr>
                </a:solidFill>
                <a:effectLst/>
                <a:uLnTx/>
                <a:uFillTx/>
                <a:latin typeface="Calibri" panose="020F0502020204030204"/>
                <a:ea typeface="+mn-ea"/>
                <a:cs typeface="+mn-cs"/>
              </a:rPr>
              <a:t>onitoring</a:t>
            </a:r>
            <a:r>
              <a:rPr kumimoji="0" lang="en-IN" sz="950" b="0" i="0" u="none" strike="noStrike" kern="1200" cap="none" spc="0" normalizeH="0" baseline="0" noProof="0">
                <a:ln>
                  <a:noFill/>
                </a:ln>
                <a:solidFill>
                  <a:srgbClr val="404040">
                    <a:lumMod val="50000"/>
                  </a:srgbClr>
                </a:solidFill>
                <a:effectLst/>
                <a:uLnTx/>
                <a:uFillTx/>
                <a:latin typeface="Calibri" panose="020F0502020204030204"/>
                <a:ea typeface="+mn-ea"/>
                <a:cs typeface="+mn-cs"/>
              </a:rPr>
              <a:t> system provide insights into the issues automatically by analysing collected signals </a:t>
            </a:r>
            <a:endParaRPr kumimoji="1" lang="en-IN" sz="950" b="0" i="0" u="none" strike="noStrike" kern="1200" cap="none" spc="0" normalizeH="0" baseline="0" noProof="0">
              <a:ln>
                <a:noFill/>
              </a:ln>
              <a:solidFill>
                <a:srgbClr val="404040">
                  <a:lumMod val="50000"/>
                </a:srgbClr>
              </a:solidFill>
              <a:effectLst/>
              <a:uLnTx/>
              <a:uFillTx/>
              <a:latin typeface="Arial"/>
              <a:cs typeface="+mn-cs"/>
            </a:endParaRPr>
          </a:p>
        </p:txBody>
      </p:sp>
      <p:sp>
        <p:nvSpPr>
          <p:cNvPr id="255" name="Speech Bubble: Rectangle 254">
            <a:extLst>
              <a:ext uri="{FF2B5EF4-FFF2-40B4-BE49-F238E27FC236}">
                <a16:creationId xmlns:a16="http://schemas.microsoft.com/office/drawing/2014/main" id="{C0DC0C96-695A-2CBF-9BE8-4BE13FAF3E3E}"/>
              </a:ext>
            </a:extLst>
          </p:cNvPr>
          <p:cNvSpPr/>
          <p:nvPr/>
        </p:nvSpPr>
        <p:spPr>
          <a:xfrm>
            <a:off x="2874655" y="790977"/>
            <a:ext cx="2016000" cy="298115"/>
          </a:xfrm>
          <a:prstGeom prst="wedgeRectCallout">
            <a:avLst>
              <a:gd name="adj1" fmla="val -31759"/>
              <a:gd name="adj2" fmla="val 91597"/>
            </a:avLst>
          </a:prstGeom>
          <a:solidFill>
            <a:schemeClr val="accent5">
              <a:lumMod val="20000"/>
              <a:lumOff val="80000"/>
            </a:schemeClr>
          </a:solidFill>
          <a:ln>
            <a:solidFill>
              <a:schemeClr val="accent5">
                <a:lumMod val="40000"/>
                <a:lumOff val="6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0" u="none" strike="noStrike" kern="1200" cap="none" spc="0" normalizeH="0" baseline="0" noProof="0">
                <a:ln>
                  <a:noFill/>
                </a:ln>
                <a:solidFill>
                  <a:srgbClr val="83B254"/>
                </a:solidFill>
                <a:effectLst/>
                <a:uLnTx/>
                <a:uFillTx/>
                <a:latin typeface="Calibri" panose="020F0502020204030204" pitchFamily="34" charset="0"/>
                <a:cs typeface="Calibri" panose="020F0502020204030204" pitchFamily="34" charset="0"/>
              </a:rPr>
              <a:t>Current Level of Wholesale GPS</a:t>
            </a:r>
            <a:endParaRPr kumimoji="1" lang="en-IN" sz="1100" b="1" i="0" u="none" strike="noStrike" kern="1200" cap="none" spc="0" normalizeH="0" baseline="0" noProof="0">
              <a:ln>
                <a:noFill/>
              </a:ln>
              <a:solidFill>
                <a:srgbClr val="83B254"/>
              </a:solidFill>
              <a:effectLst/>
              <a:uLnTx/>
              <a:uFillTx/>
              <a:latin typeface="Calibri" panose="020F0502020204030204" pitchFamily="34" charset="0"/>
              <a:cs typeface="Calibri" panose="020F0502020204030204" pitchFamily="34" charset="0"/>
            </a:endParaRPr>
          </a:p>
        </p:txBody>
      </p:sp>
      <p:sp>
        <p:nvSpPr>
          <p:cNvPr id="87" name="Oval 86">
            <a:extLst>
              <a:ext uri="{FF2B5EF4-FFF2-40B4-BE49-F238E27FC236}">
                <a16:creationId xmlns:a16="http://schemas.microsoft.com/office/drawing/2014/main" id="{FB4F3374-E01E-7C7D-578C-56F4CD44A2F0}"/>
              </a:ext>
            </a:extLst>
          </p:cNvPr>
          <p:cNvSpPr/>
          <p:nvPr/>
        </p:nvSpPr>
        <p:spPr>
          <a:xfrm>
            <a:off x="10507677" y="1625649"/>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sp>
        <p:nvSpPr>
          <p:cNvPr id="157" name="Oval 156">
            <a:extLst>
              <a:ext uri="{FF2B5EF4-FFF2-40B4-BE49-F238E27FC236}">
                <a16:creationId xmlns:a16="http://schemas.microsoft.com/office/drawing/2014/main" id="{6007F833-824D-0E7E-872F-FCD934529F2B}"/>
              </a:ext>
            </a:extLst>
          </p:cNvPr>
          <p:cNvSpPr/>
          <p:nvPr/>
        </p:nvSpPr>
        <p:spPr>
          <a:xfrm>
            <a:off x="11289366" y="1577997"/>
            <a:ext cx="144000" cy="144000"/>
          </a:xfrm>
          <a:prstGeom prst="ellipse">
            <a:avLst/>
          </a:prstGeom>
          <a:solidFill>
            <a:schemeClr val="accent2">
              <a:lumMod val="75000"/>
            </a:schemeClr>
          </a:solidFill>
          <a:ln w="635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04040"/>
              </a:solidFill>
              <a:effectLst/>
              <a:uLnTx/>
              <a:uFillTx/>
              <a:latin typeface="Arial" panose="020B0604020202020204" pitchFamily="34" charset="0"/>
              <a:cs typeface="Arial" panose="020B0604020202020204" pitchFamily="34" charset="0"/>
            </a:endParaRPr>
          </a:p>
        </p:txBody>
      </p:sp>
      <p:cxnSp>
        <p:nvCxnSpPr>
          <p:cNvPr id="261" name="Straight Connector 260">
            <a:extLst>
              <a:ext uri="{FF2B5EF4-FFF2-40B4-BE49-F238E27FC236}">
                <a16:creationId xmlns:a16="http://schemas.microsoft.com/office/drawing/2014/main" id="{9B48E608-6DEB-CBAA-0665-FB52A6EF34A3}"/>
              </a:ext>
            </a:extLst>
          </p:cNvPr>
          <p:cNvCxnSpPr>
            <a:cxnSpLocks/>
          </p:cNvCxnSpPr>
          <p:nvPr/>
        </p:nvCxnSpPr>
        <p:spPr>
          <a:xfrm>
            <a:off x="6214567" y="920175"/>
            <a:ext cx="0" cy="4966287"/>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2" name="Straight Connector 261">
            <a:extLst>
              <a:ext uri="{FF2B5EF4-FFF2-40B4-BE49-F238E27FC236}">
                <a16:creationId xmlns:a16="http://schemas.microsoft.com/office/drawing/2014/main" id="{18C5902E-6A22-F850-6A7C-800AA3B508FE}"/>
              </a:ext>
            </a:extLst>
          </p:cNvPr>
          <p:cNvCxnSpPr>
            <a:cxnSpLocks/>
          </p:cNvCxnSpPr>
          <p:nvPr/>
        </p:nvCxnSpPr>
        <p:spPr>
          <a:xfrm>
            <a:off x="9183728" y="926890"/>
            <a:ext cx="0" cy="4966287"/>
          </a:xfrm>
          <a:prstGeom prst="line">
            <a:avLst/>
          </a:prstGeom>
          <a:ln w="12700">
            <a:solidFill>
              <a:schemeClr val="accent6"/>
            </a:solidFill>
            <a:prstDash val="dash"/>
          </a:ln>
          <a:effectLst/>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1C112F5-B21F-A841-0D67-E60DE1B4E2E1}"/>
              </a:ext>
            </a:extLst>
          </p:cNvPr>
          <p:cNvSpPr txBox="1"/>
          <p:nvPr/>
        </p:nvSpPr>
        <p:spPr>
          <a:xfrm>
            <a:off x="5378072" y="5538101"/>
            <a:ext cx="1484919" cy="252000"/>
          </a:xfrm>
          <a:prstGeom prst="rect">
            <a:avLst/>
          </a:prstGeom>
          <a:solidFill>
            <a:schemeClr val="bg1"/>
          </a:solidFill>
        </p:spPr>
        <p:txBody>
          <a:bodyPr wrap="square" rtlCol="0" anchor="ctr">
            <a:spAutoFit/>
          </a:bodyPr>
          <a:lstStyle/>
          <a:p>
            <a:pPr marL="0" marR="0" lvl="0" indent="0" algn="ctr" defTabSz="914317"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lumMod val="85000"/>
                    <a:lumOff val="15000"/>
                  </a:srgbClr>
                </a:solidFill>
                <a:effectLst/>
                <a:uLnTx/>
                <a:uFillTx/>
                <a:latin typeface="Arial" panose="020B0604020202020204" pitchFamily="34" charset="0"/>
                <a:ea typeface="Roboto" panose="02000000000000000000" pitchFamily="2" charset="0"/>
                <a:cs typeface="Arial" panose="020B0604020202020204" pitchFamily="34" charset="0"/>
              </a:rPr>
              <a:t>Maturity Level</a:t>
            </a:r>
          </a:p>
        </p:txBody>
      </p:sp>
    </p:spTree>
    <p:extLst>
      <p:ext uri="{BB962C8B-B14F-4D97-AF65-F5344CB8AC3E}">
        <p14:creationId xmlns:p14="http://schemas.microsoft.com/office/powerpoint/2010/main" val="23059315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84231A-698B-1CD7-9C9C-07C80E767649}"/>
              </a:ext>
            </a:extLst>
          </p:cNvPr>
          <p:cNvSpPr>
            <a:spLocks noGrp="1"/>
          </p:cNvSpPr>
          <p:nvPr>
            <p:ph type="body" sz="quarter" idx="16"/>
          </p:nvPr>
        </p:nvSpPr>
        <p:spPr/>
        <p:txBody>
          <a:bodyPr/>
          <a:lstStyle/>
          <a:p>
            <a:endParaRPr lang="en-US"/>
          </a:p>
        </p:txBody>
      </p:sp>
      <p:sp>
        <p:nvSpPr>
          <p:cNvPr id="3" name="Text Placeholder 2">
            <a:extLst>
              <a:ext uri="{FF2B5EF4-FFF2-40B4-BE49-F238E27FC236}">
                <a16:creationId xmlns:a16="http://schemas.microsoft.com/office/drawing/2014/main" id="{44C646E6-7F2F-BEB8-0627-9D45D8AE4CAE}"/>
              </a:ext>
            </a:extLst>
          </p:cNvPr>
          <p:cNvSpPr>
            <a:spLocks noGrp="1"/>
          </p:cNvSpPr>
          <p:nvPr>
            <p:ph type="body" sz="quarter" idx="21"/>
          </p:nvPr>
        </p:nvSpPr>
        <p:spPr/>
        <p:txBody>
          <a:bodyPr/>
          <a:lstStyle/>
          <a:p>
            <a:endParaRPr lang="en-US"/>
          </a:p>
        </p:txBody>
      </p:sp>
      <p:sp>
        <p:nvSpPr>
          <p:cNvPr id="6" name="Title 5">
            <a:extLst>
              <a:ext uri="{FF2B5EF4-FFF2-40B4-BE49-F238E27FC236}">
                <a16:creationId xmlns:a16="http://schemas.microsoft.com/office/drawing/2014/main" id="{0BD1FB29-9673-16B0-DC1D-B96C222FCCA8}"/>
              </a:ext>
            </a:extLst>
          </p:cNvPr>
          <p:cNvSpPr>
            <a:spLocks noGrp="1"/>
          </p:cNvSpPr>
          <p:nvPr>
            <p:ph type="ctrTitle"/>
          </p:nvPr>
        </p:nvSpPr>
        <p:spPr>
          <a:xfrm>
            <a:off x="4694873" y="2257425"/>
            <a:ext cx="3487102" cy="1371600"/>
          </a:xfrm>
        </p:spPr>
        <p:txBody>
          <a:bodyPr/>
          <a:lstStyle/>
          <a:p>
            <a:r>
              <a:rPr lang="en-US"/>
              <a:t>Appendix</a:t>
            </a:r>
          </a:p>
        </p:txBody>
      </p:sp>
      <p:sp>
        <p:nvSpPr>
          <p:cNvPr id="8" name="Text Placeholder 7">
            <a:extLst>
              <a:ext uri="{FF2B5EF4-FFF2-40B4-BE49-F238E27FC236}">
                <a16:creationId xmlns:a16="http://schemas.microsoft.com/office/drawing/2014/main" id="{B5B4BB27-4DDD-F53C-CB53-EE28CE74181A}"/>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69411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a:t>Engagement Overview</a:t>
            </a:r>
            <a:endParaRPr lang="en-US"/>
          </a:p>
        </p:txBody>
      </p:sp>
      <p:sp>
        <p:nvSpPr>
          <p:cNvPr id="2" name="TextBox 1">
            <a:extLst>
              <a:ext uri="{FF2B5EF4-FFF2-40B4-BE49-F238E27FC236}">
                <a16:creationId xmlns:a16="http://schemas.microsoft.com/office/drawing/2014/main" id="{55FC6ADD-AD4C-66A6-24D3-FA95CA402DE2}"/>
              </a:ext>
            </a:extLst>
          </p:cNvPr>
          <p:cNvSpPr txBox="1"/>
          <p:nvPr/>
        </p:nvSpPr>
        <p:spPr>
          <a:xfrm>
            <a:off x="3737734" y="6514716"/>
            <a:ext cx="103836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a:cs typeface="+mn-cs"/>
              </a:rPr>
              <a:t>Confidential</a:t>
            </a:r>
            <a:endParaRPr kumimoji="0" lang="en-GB" sz="1100" b="0" i="0" u="none" strike="noStrike" kern="1200" cap="none" spc="0" normalizeH="0" baseline="0" noProof="0">
              <a:ln>
                <a:noFill/>
              </a:ln>
              <a:solidFill>
                <a:srgbClr val="FFFFFF"/>
              </a:solidFill>
              <a:effectLst/>
              <a:uLnTx/>
              <a:uFillTx/>
              <a:latin typeface="Arial"/>
              <a:cs typeface="+mn-cs"/>
            </a:endParaRPr>
          </a:p>
        </p:txBody>
      </p:sp>
      <p:sp>
        <p:nvSpPr>
          <p:cNvPr id="9" name="Rectangle 8">
            <a:extLst>
              <a:ext uri="{FF2B5EF4-FFF2-40B4-BE49-F238E27FC236}">
                <a16:creationId xmlns:a16="http://schemas.microsoft.com/office/drawing/2014/main" id="{63B31BAF-0B68-7966-8692-054F96BD4806}"/>
              </a:ext>
            </a:extLst>
          </p:cNvPr>
          <p:cNvSpPr/>
          <p:nvPr/>
        </p:nvSpPr>
        <p:spPr>
          <a:xfrm>
            <a:off x="222531" y="798440"/>
            <a:ext cx="11832666" cy="1640109"/>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IN" sz="1800" b="0" i="0" u="none" strike="noStrike" kern="1200" cap="none" spc="0" normalizeH="0" baseline="0" noProof="0">
              <a:ln>
                <a:noFill/>
              </a:ln>
              <a:solidFill>
                <a:srgbClr val="FFFFFF"/>
              </a:solidFill>
              <a:effectLst/>
              <a:uLnTx/>
              <a:uFillTx/>
              <a:latin typeface="Arial"/>
              <a:cs typeface="+mn-cs"/>
            </a:endParaRPr>
          </a:p>
        </p:txBody>
      </p:sp>
      <p:cxnSp>
        <p:nvCxnSpPr>
          <p:cNvPr id="10" name="Straight Connector 9">
            <a:extLst>
              <a:ext uri="{FF2B5EF4-FFF2-40B4-BE49-F238E27FC236}">
                <a16:creationId xmlns:a16="http://schemas.microsoft.com/office/drawing/2014/main" id="{1A7CCC82-93AE-CFAF-1B14-1E37AEF31B8D}"/>
              </a:ext>
            </a:extLst>
          </p:cNvPr>
          <p:cNvCxnSpPr>
            <a:cxnSpLocks/>
          </p:cNvCxnSpPr>
          <p:nvPr/>
        </p:nvCxnSpPr>
        <p:spPr>
          <a:xfrm>
            <a:off x="7117096" y="83802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4DAD7F94-3F51-6291-E875-603233BF5B98}"/>
              </a:ext>
            </a:extLst>
          </p:cNvPr>
          <p:cNvSpPr/>
          <p:nvPr/>
        </p:nvSpPr>
        <p:spPr>
          <a:xfrm>
            <a:off x="231814" y="853804"/>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0</a:t>
            </a:r>
            <a:endParaRPr kumimoji="1" lang="en-IN" sz="1100" b="1" i="1" u="none" strike="noStrike" kern="1200" cap="none" spc="0" normalizeH="0" baseline="0" noProof="0">
              <a:ln>
                <a:noFill/>
              </a:ln>
              <a:solidFill>
                <a:srgbClr val="0F1C50"/>
              </a:solidFill>
              <a:effectLst/>
              <a:uLnTx/>
              <a:uFillTx/>
              <a:latin typeface="Arial"/>
              <a:cs typeface="+mn-cs"/>
            </a:endParaRPr>
          </a:p>
        </p:txBody>
      </p:sp>
      <p:cxnSp>
        <p:nvCxnSpPr>
          <p:cNvPr id="20" name="Straight Connector 19">
            <a:extLst>
              <a:ext uri="{FF2B5EF4-FFF2-40B4-BE49-F238E27FC236}">
                <a16:creationId xmlns:a16="http://schemas.microsoft.com/office/drawing/2014/main" id="{87C9102E-2687-0364-4421-D103E916B8AE}"/>
              </a:ext>
            </a:extLst>
          </p:cNvPr>
          <p:cNvCxnSpPr>
            <a:cxnSpLocks/>
          </p:cNvCxnSpPr>
          <p:nvPr/>
        </p:nvCxnSpPr>
        <p:spPr>
          <a:xfrm>
            <a:off x="2982460" y="83802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2CD297AF-A347-9BD7-E04B-5B37F295BDBE}"/>
              </a:ext>
            </a:extLst>
          </p:cNvPr>
          <p:cNvCxnSpPr>
            <a:cxnSpLocks/>
          </p:cNvCxnSpPr>
          <p:nvPr/>
        </p:nvCxnSpPr>
        <p:spPr>
          <a:xfrm>
            <a:off x="4360672" y="83802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FB8751E-D5EE-D91C-6ABE-08B81923C5D2}"/>
              </a:ext>
            </a:extLst>
          </p:cNvPr>
          <p:cNvCxnSpPr>
            <a:cxnSpLocks/>
          </p:cNvCxnSpPr>
          <p:nvPr/>
        </p:nvCxnSpPr>
        <p:spPr>
          <a:xfrm>
            <a:off x="5738884" y="83802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0FDC4E5-DAA5-F887-7ED3-F3F2F2573412}"/>
              </a:ext>
            </a:extLst>
          </p:cNvPr>
          <p:cNvCxnSpPr>
            <a:cxnSpLocks/>
          </p:cNvCxnSpPr>
          <p:nvPr/>
        </p:nvCxnSpPr>
        <p:spPr>
          <a:xfrm>
            <a:off x="1604248" y="83802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Arrow: Pentagon 23">
            <a:extLst>
              <a:ext uri="{FF2B5EF4-FFF2-40B4-BE49-F238E27FC236}">
                <a16:creationId xmlns:a16="http://schemas.microsoft.com/office/drawing/2014/main" id="{4CE7DBCE-87CE-3988-C88D-BABAC01F8845}"/>
              </a:ext>
            </a:extLst>
          </p:cNvPr>
          <p:cNvSpPr/>
          <p:nvPr/>
        </p:nvSpPr>
        <p:spPr>
          <a:xfrm>
            <a:off x="216607" y="1122369"/>
            <a:ext cx="797467" cy="245058"/>
          </a:xfrm>
          <a:prstGeom prst="homePlat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cs typeface="+mn-cs"/>
              </a:rPr>
              <a:t>Pre onboarding</a:t>
            </a:r>
            <a:endParaRPr kumimoji="1" lang="en-IN" sz="800" b="0" i="0" u="none" strike="noStrike" kern="1200" cap="none" spc="0" normalizeH="0" baseline="0" noProof="0">
              <a:ln>
                <a:noFill/>
              </a:ln>
              <a:solidFill>
                <a:srgbClr val="FFFFFF"/>
              </a:solidFill>
              <a:effectLst/>
              <a:uLnTx/>
              <a:uFillTx/>
              <a:latin typeface="Arial"/>
              <a:cs typeface="+mn-cs"/>
            </a:endParaRPr>
          </a:p>
        </p:txBody>
      </p:sp>
      <p:sp>
        <p:nvSpPr>
          <p:cNvPr id="28" name="Arrow: Pentagon 27">
            <a:extLst>
              <a:ext uri="{FF2B5EF4-FFF2-40B4-BE49-F238E27FC236}">
                <a16:creationId xmlns:a16="http://schemas.microsoft.com/office/drawing/2014/main" id="{EB6CB354-40F2-6181-75EA-0EF95B6D45BA}"/>
              </a:ext>
            </a:extLst>
          </p:cNvPr>
          <p:cNvSpPr/>
          <p:nvPr/>
        </p:nvSpPr>
        <p:spPr>
          <a:xfrm>
            <a:off x="1606135" y="1556804"/>
            <a:ext cx="5508000" cy="183794"/>
          </a:xfrm>
          <a:prstGeom prst="homePlat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srgbClr val="FFFFFF"/>
                </a:solidFill>
                <a:effectLst/>
                <a:uLnTx/>
                <a:uFillTx/>
                <a:latin typeface="Arial"/>
                <a:cs typeface="+mn-cs"/>
              </a:rPr>
              <a:t>Current State Assessment</a:t>
            </a:r>
          </a:p>
        </p:txBody>
      </p:sp>
      <p:sp>
        <p:nvSpPr>
          <p:cNvPr id="29" name="Arrow: Pentagon 28">
            <a:extLst>
              <a:ext uri="{FF2B5EF4-FFF2-40B4-BE49-F238E27FC236}">
                <a16:creationId xmlns:a16="http://schemas.microsoft.com/office/drawing/2014/main" id="{87554916-6923-8D76-35A6-8C960AF37D68}"/>
              </a:ext>
            </a:extLst>
          </p:cNvPr>
          <p:cNvSpPr/>
          <p:nvPr/>
        </p:nvSpPr>
        <p:spPr>
          <a:xfrm>
            <a:off x="7825349" y="1976803"/>
            <a:ext cx="1281874" cy="178296"/>
          </a:xfrm>
          <a:prstGeom prst="homePlat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cs typeface="+mn-cs"/>
              </a:rPr>
              <a:t>Roadmap Submission</a:t>
            </a:r>
            <a:endParaRPr kumimoji="1" lang="en-IN" sz="800" b="0" i="0" u="none" strike="noStrike" kern="1200" cap="none" spc="0" normalizeH="0" baseline="0" noProof="0">
              <a:ln>
                <a:noFill/>
              </a:ln>
              <a:solidFill>
                <a:srgbClr val="FFFFFF"/>
              </a:solidFill>
              <a:effectLst/>
              <a:uLnTx/>
              <a:uFillTx/>
              <a:latin typeface="Arial"/>
              <a:cs typeface="+mn-cs"/>
            </a:endParaRPr>
          </a:p>
        </p:txBody>
      </p:sp>
      <p:sp>
        <p:nvSpPr>
          <p:cNvPr id="30" name="Arrow: Pentagon 29">
            <a:extLst>
              <a:ext uri="{FF2B5EF4-FFF2-40B4-BE49-F238E27FC236}">
                <a16:creationId xmlns:a16="http://schemas.microsoft.com/office/drawing/2014/main" id="{CBEEC283-A48E-0A27-BD89-A0A5AEF2B46E}"/>
              </a:ext>
            </a:extLst>
          </p:cNvPr>
          <p:cNvSpPr/>
          <p:nvPr/>
        </p:nvSpPr>
        <p:spPr>
          <a:xfrm>
            <a:off x="2987025" y="1774458"/>
            <a:ext cx="5508000" cy="183794"/>
          </a:xfrm>
          <a:prstGeom prst="homePlat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a:ln>
                  <a:noFill/>
                </a:ln>
                <a:solidFill>
                  <a:srgbClr val="FFFFFF"/>
                </a:solidFill>
                <a:effectLst/>
                <a:uLnTx/>
                <a:uFillTx/>
                <a:latin typeface="Arial"/>
                <a:cs typeface="+mn-cs"/>
              </a:rPr>
              <a:t>Analysis and Roadmap </a:t>
            </a:r>
            <a:endParaRPr kumimoji="1" lang="en-IN" sz="800" b="0" i="0" u="none" strike="noStrike" kern="1200" cap="none" spc="0" normalizeH="0" baseline="0" noProof="0">
              <a:ln>
                <a:noFill/>
              </a:ln>
              <a:solidFill>
                <a:srgbClr val="FFFFFF"/>
              </a:solidFill>
              <a:effectLst/>
              <a:uLnTx/>
              <a:uFillTx/>
              <a:latin typeface="Arial"/>
              <a:cs typeface="+mn-cs"/>
            </a:endParaRPr>
          </a:p>
        </p:txBody>
      </p:sp>
      <p:cxnSp>
        <p:nvCxnSpPr>
          <p:cNvPr id="51" name="Straight Connector 50">
            <a:extLst>
              <a:ext uri="{FF2B5EF4-FFF2-40B4-BE49-F238E27FC236}">
                <a16:creationId xmlns:a16="http://schemas.microsoft.com/office/drawing/2014/main" id="{15E43076-C5DC-92E4-96B8-32438C94D49E}"/>
              </a:ext>
            </a:extLst>
          </p:cNvPr>
          <p:cNvCxnSpPr>
            <a:cxnSpLocks/>
          </p:cNvCxnSpPr>
          <p:nvPr/>
        </p:nvCxnSpPr>
        <p:spPr>
          <a:xfrm>
            <a:off x="915142" y="851560"/>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2CDB2366-6828-BE0F-63CB-EFEECEE3CD5B}"/>
              </a:ext>
            </a:extLst>
          </p:cNvPr>
          <p:cNvSpPr/>
          <p:nvPr/>
        </p:nvSpPr>
        <p:spPr>
          <a:xfrm>
            <a:off x="914949" y="849273"/>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1</a:t>
            </a:r>
            <a:endParaRPr kumimoji="1" lang="en-IN" sz="1100" b="1" i="1" u="none" strike="noStrike" kern="1200" cap="none" spc="0" normalizeH="0" baseline="0" noProof="0">
              <a:ln>
                <a:noFill/>
              </a:ln>
              <a:solidFill>
                <a:srgbClr val="0F1C50"/>
              </a:solidFill>
              <a:effectLst/>
              <a:uLnTx/>
              <a:uFillTx/>
              <a:latin typeface="Arial"/>
              <a:cs typeface="+mn-cs"/>
            </a:endParaRPr>
          </a:p>
        </p:txBody>
      </p:sp>
      <p:sp>
        <p:nvSpPr>
          <p:cNvPr id="53" name="Rectangle 52">
            <a:extLst>
              <a:ext uri="{FF2B5EF4-FFF2-40B4-BE49-F238E27FC236}">
                <a16:creationId xmlns:a16="http://schemas.microsoft.com/office/drawing/2014/main" id="{B84CA0BE-4F1B-3222-2A9C-33AD6329D01E}"/>
              </a:ext>
            </a:extLst>
          </p:cNvPr>
          <p:cNvSpPr/>
          <p:nvPr/>
        </p:nvSpPr>
        <p:spPr>
          <a:xfrm>
            <a:off x="1627846" y="852111"/>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2</a:t>
            </a:r>
            <a:endParaRPr kumimoji="1" lang="en-IN" sz="1100" b="1" i="1" u="none" strike="noStrike" kern="1200" cap="none" spc="0" normalizeH="0" baseline="0" noProof="0">
              <a:ln>
                <a:noFill/>
              </a:ln>
              <a:solidFill>
                <a:srgbClr val="0F1C50"/>
              </a:solidFill>
              <a:effectLst/>
              <a:uLnTx/>
              <a:uFillTx/>
              <a:latin typeface="Arial"/>
              <a:cs typeface="+mn-cs"/>
            </a:endParaRPr>
          </a:p>
        </p:txBody>
      </p:sp>
      <p:cxnSp>
        <p:nvCxnSpPr>
          <p:cNvPr id="54" name="Straight Connector 53">
            <a:extLst>
              <a:ext uri="{FF2B5EF4-FFF2-40B4-BE49-F238E27FC236}">
                <a16:creationId xmlns:a16="http://schemas.microsoft.com/office/drawing/2014/main" id="{9BAA2E7F-E2F7-1984-58B3-A0E8705010A7}"/>
              </a:ext>
            </a:extLst>
          </p:cNvPr>
          <p:cNvCxnSpPr>
            <a:cxnSpLocks/>
          </p:cNvCxnSpPr>
          <p:nvPr/>
        </p:nvCxnSpPr>
        <p:spPr>
          <a:xfrm>
            <a:off x="2293354" y="846921"/>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E27EA3DF-EC06-0D0A-6A7F-F078982DC5B4}"/>
              </a:ext>
            </a:extLst>
          </p:cNvPr>
          <p:cNvSpPr/>
          <p:nvPr/>
        </p:nvSpPr>
        <p:spPr>
          <a:xfrm>
            <a:off x="2307049" y="856103"/>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3</a:t>
            </a:r>
            <a:endParaRPr kumimoji="1" lang="en-IN" sz="1100" b="1" i="1" u="none" strike="noStrike" kern="1200" cap="none" spc="0" normalizeH="0" baseline="0" noProof="0">
              <a:ln>
                <a:noFill/>
              </a:ln>
              <a:solidFill>
                <a:srgbClr val="0F1C50"/>
              </a:solidFill>
              <a:effectLst/>
              <a:uLnTx/>
              <a:uFillTx/>
              <a:latin typeface="Arial"/>
              <a:cs typeface="+mn-cs"/>
            </a:endParaRPr>
          </a:p>
        </p:txBody>
      </p:sp>
      <p:sp>
        <p:nvSpPr>
          <p:cNvPr id="56" name="Rectangle 55">
            <a:extLst>
              <a:ext uri="{FF2B5EF4-FFF2-40B4-BE49-F238E27FC236}">
                <a16:creationId xmlns:a16="http://schemas.microsoft.com/office/drawing/2014/main" id="{F1B8A5DD-90E8-0DD7-08F4-BF1C24D71AF7}"/>
              </a:ext>
            </a:extLst>
          </p:cNvPr>
          <p:cNvSpPr/>
          <p:nvPr/>
        </p:nvSpPr>
        <p:spPr>
          <a:xfrm>
            <a:off x="2994259" y="850714"/>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4</a:t>
            </a:r>
            <a:endParaRPr kumimoji="1" lang="en-IN" sz="1100" b="1" i="1" u="none" strike="noStrike" kern="1200" cap="none" spc="0" normalizeH="0" baseline="0" noProof="0">
              <a:ln>
                <a:noFill/>
              </a:ln>
              <a:solidFill>
                <a:srgbClr val="0F1C50"/>
              </a:solidFill>
              <a:effectLst/>
              <a:uLnTx/>
              <a:uFillTx/>
              <a:latin typeface="Arial"/>
              <a:cs typeface="+mn-cs"/>
            </a:endParaRPr>
          </a:p>
        </p:txBody>
      </p:sp>
      <p:cxnSp>
        <p:nvCxnSpPr>
          <p:cNvPr id="57" name="Straight Connector 56">
            <a:extLst>
              <a:ext uri="{FF2B5EF4-FFF2-40B4-BE49-F238E27FC236}">
                <a16:creationId xmlns:a16="http://schemas.microsoft.com/office/drawing/2014/main" id="{B07B6EA0-C9EA-8A18-EC6F-A18D8F526886}"/>
              </a:ext>
            </a:extLst>
          </p:cNvPr>
          <p:cNvCxnSpPr>
            <a:cxnSpLocks/>
          </p:cNvCxnSpPr>
          <p:nvPr/>
        </p:nvCxnSpPr>
        <p:spPr>
          <a:xfrm>
            <a:off x="5049777" y="811366"/>
            <a:ext cx="0" cy="1576459"/>
          </a:xfrm>
          <a:prstGeom prst="line">
            <a:avLst/>
          </a:prstGeom>
          <a:ln/>
        </p:spPr>
        <p:style>
          <a:lnRef idx="3">
            <a:schemeClr val="accent5"/>
          </a:lnRef>
          <a:fillRef idx="0">
            <a:schemeClr val="accent5"/>
          </a:fillRef>
          <a:effectRef idx="2">
            <a:schemeClr val="accent5"/>
          </a:effectRef>
          <a:fontRef idx="minor">
            <a:schemeClr val="tx1"/>
          </a:fontRef>
        </p:style>
      </p:cxnSp>
      <p:sp>
        <p:nvSpPr>
          <p:cNvPr id="58" name="Rectangle 57">
            <a:extLst>
              <a:ext uri="{FF2B5EF4-FFF2-40B4-BE49-F238E27FC236}">
                <a16:creationId xmlns:a16="http://schemas.microsoft.com/office/drawing/2014/main" id="{50D42544-EC7B-3307-7743-A89A6FCC63ED}"/>
              </a:ext>
            </a:extLst>
          </p:cNvPr>
          <p:cNvSpPr/>
          <p:nvPr/>
        </p:nvSpPr>
        <p:spPr>
          <a:xfrm>
            <a:off x="3690722" y="847121"/>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5</a:t>
            </a:r>
            <a:endParaRPr kumimoji="1" lang="en-IN" sz="1100" b="1" i="1" u="none" strike="noStrike" kern="1200" cap="none" spc="0" normalizeH="0" baseline="0" noProof="0">
              <a:ln>
                <a:noFill/>
              </a:ln>
              <a:solidFill>
                <a:srgbClr val="0F1C50"/>
              </a:solidFill>
              <a:effectLst/>
              <a:uLnTx/>
              <a:uFillTx/>
              <a:latin typeface="Arial"/>
              <a:cs typeface="+mn-cs"/>
            </a:endParaRPr>
          </a:p>
        </p:txBody>
      </p:sp>
      <p:sp>
        <p:nvSpPr>
          <p:cNvPr id="59" name="Rectangle 58">
            <a:extLst>
              <a:ext uri="{FF2B5EF4-FFF2-40B4-BE49-F238E27FC236}">
                <a16:creationId xmlns:a16="http://schemas.microsoft.com/office/drawing/2014/main" id="{A8CCDB4F-C312-13CD-6AB2-34B65705CC38}"/>
              </a:ext>
            </a:extLst>
          </p:cNvPr>
          <p:cNvSpPr/>
          <p:nvPr/>
        </p:nvSpPr>
        <p:spPr>
          <a:xfrm>
            <a:off x="4368932" y="854306"/>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6</a:t>
            </a:r>
            <a:endParaRPr kumimoji="1" lang="en-IN" sz="1100" b="1" i="1" u="none" strike="noStrike" kern="1200" cap="none" spc="0" normalizeH="0" baseline="0" noProof="0">
              <a:ln>
                <a:noFill/>
              </a:ln>
              <a:solidFill>
                <a:srgbClr val="0F1C50"/>
              </a:solidFill>
              <a:effectLst/>
              <a:uLnTx/>
              <a:uFillTx/>
              <a:latin typeface="Arial"/>
              <a:cs typeface="+mn-cs"/>
            </a:endParaRPr>
          </a:p>
        </p:txBody>
      </p:sp>
      <p:cxnSp>
        <p:nvCxnSpPr>
          <p:cNvPr id="60" name="Straight Connector 59">
            <a:extLst>
              <a:ext uri="{FF2B5EF4-FFF2-40B4-BE49-F238E27FC236}">
                <a16:creationId xmlns:a16="http://schemas.microsoft.com/office/drawing/2014/main" id="{D6E8303B-5DBB-7790-6B93-86549F28FCAC}"/>
              </a:ext>
            </a:extLst>
          </p:cNvPr>
          <p:cNvCxnSpPr>
            <a:cxnSpLocks/>
          </p:cNvCxnSpPr>
          <p:nvPr/>
        </p:nvCxnSpPr>
        <p:spPr>
          <a:xfrm>
            <a:off x="5728390" y="89472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61" name="Rectangle 60">
            <a:extLst>
              <a:ext uri="{FF2B5EF4-FFF2-40B4-BE49-F238E27FC236}">
                <a16:creationId xmlns:a16="http://schemas.microsoft.com/office/drawing/2014/main" id="{D5371A80-2F92-3C57-E3AC-B8C47052B98C}"/>
              </a:ext>
            </a:extLst>
          </p:cNvPr>
          <p:cNvSpPr/>
          <p:nvPr/>
        </p:nvSpPr>
        <p:spPr>
          <a:xfrm>
            <a:off x="5049777" y="852510"/>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7</a:t>
            </a:r>
            <a:endParaRPr kumimoji="1" lang="en-IN" sz="1100" b="1" i="1" u="none" strike="noStrike" kern="1200" cap="none" spc="0" normalizeH="0" baseline="0" noProof="0">
              <a:ln>
                <a:noFill/>
              </a:ln>
              <a:solidFill>
                <a:srgbClr val="0F1C50"/>
              </a:solidFill>
              <a:effectLst/>
              <a:uLnTx/>
              <a:uFillTx/>
              <a:latin typeface="Arial"/>
              <a:cs typeface="+mn-cs"/>
            </a:endParaRPr>
          </a:p>
        </p:txBody>
      </p:sp>
      <p:sp>
        <p:nvSpPr>
          <p:cNvPr id="62" name="Rectangle 61">
            <a:extLst>
              <a:ext uri="{FF2B5EF4-FFF2-40B4-BE49-F238E27FC236}">
                <a16:creationId xmlns:a16="http://schemas.microsoft.com/office/drawing/2014/main" id="{29A894AF-125E-BDA2-C4F9-FEDE637BECAB}"/>
              </a:ext>
            </a:extLst>
          </p:cNvPr>
          <p:cNvSpPr/>
          <p:nvPr/>
        </p:nvSpPr>
        <p:spPr>
          <a:xfrm>
            <a:off x="5754287" y="845325"/>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8</a:t>
            </a:r>
            <a:endParaRPr kumimoji="1" lang="en-IN" sz="1100" b="1" i="1" u="none" strike="noStrike" kern="1200" cap="none" spc="0" normalizeH="0" baseline="0" noProof="0">
              <a:ln>
                <a:noFill/>
              </a:ln>
              <a:solidFill>
                <a:srgbClr val="0F1C50"/>
              </a:solidFill>
              <a:effectLst/>
              <a:uLnTx/>
              <a:uFillTx/>
              <a:latin typeface="Arial"/>
              <a:cs typeface="+mn-cs"/>
            </a:endParaRPr>
          </a:p>
        </p:txBody>
      </p:sp>
      <p:cxnSp>
        <p:nvCxnSpPr>
          <p:cNvPr id="63" name="Straight Connector 62">
            <a:extLst>
              <a:ext uri="{FF2B5EF4-FFF2-40B4-BE49-F238E27FC236}">
                <a16:creationId xmlns:a16="http://schemas.microsoft.com/office/drawing/2014/main" id="{E594B206-86A8-397B-A956-78BB10E44784}"/>
              </a:ext>
            </a:extLst>
          </p:cNvPr>
          <p:cNvCxnSpPr>
            <a:cxnSpLocks/>
          </p:cNvCxnSpPr>
          <p:nvPr/>
        </p:nvCxnSpPr>
        <p:spPr>
          <a:xfrm>
            <a:off x="6427990" y="84208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81768C7-E353-85C6-FE38-77A40A36A829}"/>
              </a:ext>
            </a:extLst>
          </p:cNvPr>
          <p:cNvSpPr/>
          <p:nvPr/>
        </p:nvSpPr>
        <p:spPr>
          <a:xfrm>
            <a:off x="6425856" y="848918"/>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9</a:t>
            </a:r>
            <a:endParaRPr kumimoji="1" lang="en-IN" sz="1100" b="1" i="1" u="none" strike="noStrike" kern="1200" cap="none" spc="0" normalizeH="0" baseline="0" noProof="0">
              <a:ln>
                <a:noFill/>
              </a:ln>
              <a:solidFill>
                <a:srgbClr val="0F1C50"/>
              </a:solidFill>
              <a:effectLst/>
              <a:uLnTx/>
              <a:uFillTx/>
              <a:latin typeface="Arial"/>
              <a:cs typeface="+mn-cs"/>
            </a:endParaRPr>
          </a:p>
        </p:txBody>
      </p:sp>
      <p:sp>
        <p:nvSpPr>
          <p:cNvPr id="65" name="Rectangle 64">
            <a:extLst>
              <a:ext uri="{FF2B5EF4-FFF2-40B4-BE49-F238E27FC236}">
                <a16:creationId xmlns:a16="http://schemas.microsoft.com/office/drawing/2014/main" id="{98D93C1A-0F2B-0602-31E4-38220F761C81}"/>
              </a:ext>
            </a:extLst>
          </p:cNvPr>
          <p:cNvSpPr/>
          <p:nvPr/>
        </p:nvSpPr>
        <p:spPr>
          <a:xfrm>
            <a:off x="7114960" y="845879"/>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10</a:t>
            </a:r>
            <a:endParaRPr kumimoji="1" lang="en-IN" sz="1100" b="1" i="1" u="none" strike="noStrike" kern="1200" cap="none" spc="0" normalizeH="0" baseline="0" noProof="0">
              <a:ln>
                <a:noFill/>
              </a:ln>
              <a:solidFill>
                <a:srgbClr val="0F1C50"/>
              </a:solidFill>
              <a:effectLst/>
              <a:uLnTx/>
              <a:uFillTx/>
              <a:latin typeface="Arial"/>
              <a:cs typeface="+mn-cs"/>
            </a:endParaRPr>
          </a:p>
        </p:txBody>
      </p:sp>
      <p:cxnSp>
        <p:nvCxnSpPr>
          <p:cNvPr id="66" name="Straight Connector 65">
            <a:extLst>
              <a:ext uri="{FF2B5EF4-FFF2-40B4-BE49-F238E27FC236}">
                <a16:creationId xmlns:a16="http://schemas.microsoft.com/office/drawing/2014/main" id="{08258DC5-5F23-B98E-DAE9-99CF1E76304A}"/>
              </a:ext>
            </a:extLst>
          </p:cNvPr>
          <p:cNvCxnSpPr>
            <a:cxnSpLocks/>
          </p:cNvCxnSpPr>
          <p:nvPr/>
        </p:nvCxnSpPr>
        <p:spPr>
          <a:xfrm>
            <a:off x="7806202" y="856013"/>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47842A8B-D6FE-C553-A5FA-0C67F90898D1}"/>
              </a:ext>
            </a:extLst>
          </p:cNvPr>
          <p:cNvSpPr/>
          <p:nvPr/>
        </p:nvSpPr>
        <p:spPr>
          <a:xfrm>
            <a:off x="7784377" y="856103"/>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11</a:t>
            </a:r>
            <a:endParaRPr kumimoji="1" lang="en-IN" sz="1100" b="1" i="1" u="none" strike="noStrike" kern="1200" cap="none" spc="0" normalizeH="0" baseline="0" noProof="0">
              <a:ln>
                <a:noFill/>
              </a:ln>
              <a:solidFill>
                <a:srgbClr val="0F1C50"/>
              </a:solidFill>
              <a:effectLst/>
              <a:uLnTx/>
              <a:uFillTx/>
              <a:latin typeface="Arial"/>
              <a:cs typeface="+mn-cs"/>
            </a:endParaRPr>
          </a:p>
        </p:txBody>
      </p:sp>
      <p:sp>
        <p:nvSpPr>
          <p:cNvPr id="3" name="Right Arrow 25">
            <a:extLst>
              <a:ext uri="{FF2B5EF4-FFF2-40B4-BE49-F238E27FC236}">
                <a16:creationId xmlns:a16="http://schemas.microsoft.com/office/drawing/2014/main" id="{C11DFA21-0AEA-FC0A-1595-7AD53E786B09}"/>
              </a:ext>
            </a:extLst>
          </p:cNvPr>
          <p:cNvSpPr/>
          <p:nvPr/>
        </p:nvSpPr>
        <p:spPr>
          <a:xfrm>
            <a:off x="180237" y="2473751"/>
            <a:ext cx="11891763" cy="144828"/>
          </a:xfrm>
          <a:prstGeom prst="rightArrow">
            <a:avLst/>
          </a:prstGeom>
          <a:solidFill>
            <a:srgbClr val="FFFFFF">
              <a:lumMod val="65000"/>
            </a:srgbClr>
          </a:solidFill>
          <a:ln w="28575">
            <a:solidFill>
              <a:srgbClr val="FFFFFF"/>
            </a:solidFill>
          </a:ln>
          <a:effectLst/>
        </p:spPr>
        <p:txBody>
          <a:bodyPr wrap="square" lIns="91436" tIns="45718" rIns="91436" bIns="45718" rtlCol="0" anchor="t">
            <a:normAutofit fontScale="25000" lnSpcReduction="20000"/>
          </a:bodyPr>
          <a:lstStyle/>
          <a:p>
            <a:pPr marL="0" marR="0" lvl="0" indent="0" algn="ctr" defTabSz="685800" rtl="0" eaLnBrk="1" fontAlgn="auto" latinLnBrk="0" hangingPunct="1">
              <a:lnSpc>
                <a:spcPct val="90000"/>
              </a:lnSpc>
              <a:spcBef>
                <a:spcPts val="100"/>
              </a:spcBef>
              <a:spcAft>
                <a:spcPts val="100"/>
              </a:spcAft>
              <a:buClrTx/>
              <a:buSzTx/>
              <a:buFontTx/>
              <a:buNone/>
              <a:tabLst/>
              <a:defRPr/>
            </a:pPr>
            <a:endParaRPr kumimoji="1" lang="en-US" sz="3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4" name="Diamond 13">
            <a:extLst>
              <a:ext uri="{FF2B5EF4-FFF2-40B4-BE49-F238E27FC236}">
                <a16:creationId xmlns:a16="http://schemas.microsoft.com/office/drawing/2014/main" id="{9EA3E403-CB9D-3A97-1001-75982116E946}"/>
              </a:ext>
            </a:extLst>
          </p:cNvPr>
          <p:cNvSpPr/>
          <p:nvPr/>
        </p:nvSpPr>
        <p:spPr>
          <a:xfrm>
            <a:off x="834715" y="2484348"/>
            <a:ext cx="154400" cy="120273"/>
          </a:xfrm>
          <a:prstGeom prst="diamond">
            <a:avLst/>
          </a:prstGeom>
          <a:solidFill>
            <a:srgbClr val="404040"/>
          </a:solidFill>
          <a:ln>
            <a:noFill/>
          </a:ln>
          <a:effectLst/>
        </p:spPr>
        <p:txBody>
          <a:bodyPr wrap="square" lIns="91436" tIns="45718" rIns="91436" bIns="45718" rtlCol="0" anchor="t">
            <a:normAutofit fontScale="25000" lnSpcReduction="20000"/>
          </a:bodyPr>
          <a:lstStyle/>
          <a:p>
            <a:pPr marL="0" marR="0" lvl="0" indent="0" algn="ctr" defTabSz="685800" rtl="0" eaLnBrk="1" fontAlgn="auto" latinLnBrk="0" hangingPunct="1">
              <a:lnSpc>
                <a:spcPct val="90000"/>
              </a:lnSpc>
              <a:spcBef>
                <a:spcPts val="100"/>
              </a:spcBef>
              <a:spcAft>
                <a:spcPts val="100"/>
              </a:spcAft>
              <a:buClrTx/>
              <a:buSzTx/>
              <a:buFontTx/>
              <a:buNone/>
              <a:tabLst/>
              <a:defRPr/>
            </a:pPr>
            <a:endParaRPr kumimoji="1" lang="en-US" sz="3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0A978AA5-A6C9-A5B5-3FAA-D9DA01E0A663}"/>
              </a:ext>
            </a:extLst>
          </p:cNvPr>
          <p:cNvSpPr txBox="1"/>
          <p:nvPr/>
        </p:nvSpPr>
        <p:spPr>
          <a:xfrm>
            <a:off x="10270926" y="2584848"/>
            <a:ext cx="1921074" cy="196411"/>
          </a:xfrm>
          <a:prstGeom prst="rect">
            <a:avLst/>
          </a:prstGeom>
          <a:noFill/>
        </p:spPr>
        <p:txBody>
          <a:bodyPr wrap="square" lIns="91436" tIns="45718" rIns="91436" bIns="45718" rtlCol="0">
            <a:spAutoFit/>
          </a:bodyPr>
          <a:lstStyle/>
          <a:p>
            <a:pPr marL="0" marR="0" lvl="0" indent="0" algn="ctr" defTabSz="685800" rtl="0" eaLnBrk="1" fontAlgn="auto" latinLnBrk="0" hangingPunct="1">
              <a:lnSpc>
                <a:spcPct val="90000"/>
              </a:lnSpc>
              <a:spcBef>
                <a:spcPts val="100"/>
              </a:spcBef>
              <a:spcAft>
                <a:spcPts val="100"/>
              </a:spcAft>
              <a:buClr>
                <a:srgbClr val="0085C3"/>
              </a:buClr>
              <a:buSzTx/>
              <a:buFontTx/>
              <a:buNone/>
              <a:tabLst/>
              <a:defRPr/>
            </a:pPr>
            <a:r>
              <a:rPr kumimoji="1" lang="en-US" sz="1000" b="1" i="0" u="none" strike="noStrike" kern="0" cap="none" spc="0" normalizeH="0" baseline="0" noProof="0">
                <a:ln>
                  <a:noFill/>
                </a:ln>
                <a:solidFill>
                  <a:srgbClr val="0080B1"/>
                </a:solidFill>
                <a:effectLst/>
                <a:uLnTx/>
                <a:uFillTx/>
                <a:latin typeface="Arial" panose="020B0604020202020204"/>
                <a:ea typeface="+mn-ea"/>
                <a:cs typeface="+mn-cs"/>
              </a:rPr>
              <a:t>Mid of Dec’23 ~ </a:t>
            </a:r>
            <a:r>
              <a:rPr kumimoji="1" lang="en-US" sz="1000" b="1" i="0" u="none" strike="noStrike" kern="0" cap="none" spc="0" normalizeH="0" baseline="0" noProof="0">
                <a:ln>
                  <a:noFill/>
                </a:ln>
                <a:solidFill>
                  <a:srgbClr val="0080B1"/>
                </a:solidFill>
                <a:effectLst/>
                <a:uLnTx/>
                <a:uFillTx/>
                <a:latin typeface="Arial" panose="020B0604020202020204"/>
                <a:cs typeface="+mn-cs"/>
              </a:rPr>
              <a:t>20</a:t>
            </a:r>
            <a:r>
              <a:rPr kumimoji="1" lang="en-US" sz="1000" b="1" i="0" u="none" strike="noStrike" kern="0" cap="none" spc="0" normalizeH="0" baseline="0" noProof="0">
                <a:ln>
                  <a:noFill/>
                </a:ln>
                <a:solidFill>
                  <a:srgbClr val="0080B1"/>
                </a:solidFill>
                <a:effectLst/>
                <a:uLnTx/>
                <a:uFillTx/>
                <a:latin typeface="Arial" panose="020B0604020202020204"/>
                <a:ea typeface="+mn-ea"/>
                <a:cs typeface="+mn-cs"/>
              </a:rPr>
              <a:t> Weeks</a:t>
            </a:r>
          </a:p>
        </p:txBody>
      </p:sp>
      <p:cxnSp>
        <p:nvCxnSpPr>
          <p:cNvPr id="36" name="Straight Connector 35">
            <a:extLst>
              <a:ext uri="{FF2B5EF4-FFF2-40B4-BE49-F238E27FC236}">
                <a16:creationId xmlns:a16="http://schemas.microsoft.com/office/drawing/2014/main" id="{EF12ED5B-E180-DF7A-DFF7-D480B11DD234}"/>
              </a:ext>
            </a:extLst>
          </p:cNvPr>
          <p:cNvCxnSpPr>
            <a:cxnSpLocks/>
          </p:cNvCxnSpPr>
          <p:nvPr/>
        </p:nvCxnSpPr>
        <p:spPr>
          <a:xfrm>
            <a:off x="8495308" y="856013"/>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DC0C0331-B7DA-741D-AFBE-FFBE83956950}"/>
              </a:ext>
            </a:extLst>
          </p:cNvPr>
          <p:cNvCxnSpPr>
            <a:cxnSpLocks/>
          </p:cNvCxnSpPr>
          <p:nvPr/>
        </p:nvCxnSpPr>
        <p:spPr>
          <a:xfrm>
            <a:off x="10636048" y="83802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38" name="Diamond 37">
            <a:extLst>
              <a:ext uri="{FF2B5EF4-FFF2-40B4-BE49-F238E27FC236}">
                <a16:creationId xmlns:a16="http://schemas.microsoft.com/office/drawing/2014/main" id="{B842B68A-200C-AB97-5DC3-B6798337B117}"/>
              </a:ext>
            </a:extLst>
          </p:cNvPr>
          <p:cNvSpPr/>
          <p:nvPr/>
        </p:nvSpPr>
        <p:spPr>
          <a:xfrm>
            <a:off x="9129720" y="2519510"/>
            <a:ext cx="154400" cy="120273"/>
          </a:xfrm>
          <a:prstGeom prst="diamond">
            <a:avLst/>
          </a:prstGeom>
          <a:solidFill>
            <a:srgbClr val="404040"/>
          </a:solidFill>
          <a:ln>
            <a:noFill/>
          </a:ln>
          <a:effectLst/>
        </p:spPr>
        <p:txBody>
          <a:bodyPr wrap="square" lIns="91436" tIns="45718" rIns="91436" bIns="45718" rtlCol="0" anchor="t">
            <a:normAutofit fontScale="25000" lnSpcReduction="20000"/>
          </a:bodyPr>
          <a:lstStyle/>
          <a:p>
            <a:pPr marL="0" marR="0" lvl="0" indent="0" algn="ctr" defTabSz="685800" rtl="0" eaLnBrk="1" fontAlgn="auto" latinLnBrk="0" hangingPunct="1">
              <a:lnSpc>
                <a:spcPct val="90000"/>
              </a:lnSpc>
              <a:spcBef>
                <a:spcPts val="100"/>
              </a:spcBef>
              <a:spcAft>
                <a:spcPts val="100"/>
              </a:spcAft>
              <a:buClrTx/>
              <a:buSzTx/>
              <a:buFontTx/>
              <a:buNone/>
              <a:tabLst/>
              <a:defRPr/>
            </a:pPr>
            <a:endParaRPr kumimoji="1" lang="en-US" sz="3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39" name="Diamond 38">
            <a:extLst>
              <a:ext uri="{FF2B5EF4-FFF2-40B4-BE49-F238E27FC236}">
                <a16:creationId xmlns:a16="http://schemas.microsoft.com/office/drawing/2014/main" id="{D8ACF1A5-B78F-B745-EE5D-0FE1502160B9}"/>
              </a:ext>
            </a:extLst>
          </p:cNvPr>
          <p:cNvSpPr/>
          <p:nvPr/>
        </p:nvSpPr>
        <p:spPr>
          <a:xfrm>
            <a:off x="11947757" y="2482798"/>
            <a:ext cx="154400" cy="120273"/>
          </a:xfrm>
          <a:prstGeom prst="diamond">
            <a:avLst/>
          </a:prstGeom>
          <a:solidFill>
            <a:srgbClr val="404040"/>
          </a:solidFill>
          <a:ln>
            <a:noFill/>
          </a:ln>
          <a:effectLst/>
        </p:spPr>
        <p:txBody>
          <a:bodyPr wrap="square" lIns="91436" tIns="45718" rIns="91436" bIns="45718" rtlCol="0" anchor="t">
            <a:normAutofit fontScale="25000" lnSpcReduction="20000"/>
          </a:bodyPr>
          <a:lstStyle/>
          <a:p>
            <a:pPr marL="0" marR="0" lvl="0" indent="0" algn="ctr" defTabSz="685800" rtl="0" eaLnBrk="1" fontAlgn="auto" latinLnBrk="0" hangingPunct="1">
              <a:lnSpc>
                <a:spcPct val="90000"/>
              </a:lnSpc>
              <a:spcBef>
                <a:spcPts val="100"/>
              </a:spcBef>
              <a:spcAft>
                <a:spcPts val="100"/>
              </a:spcAft>
              <a:buClrTx/>
              <a:buSzTx/>
              <a:buFontTx/>
              <a:buNone/>
              <a:tabLst/>
              <a:defRPr/>
            </a:pPr>
            <a:endParaRPr kumimoji="1" lang="en-US" sz="3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8" name="Arrow: Pentagon 47">
            <a:extLst>
              <a:ext uri="{FF2B5EF4-FFF2-40B4-BE49-F238E27FC236}">
                <a16:creationId xmlns:a16="http://schemas.microsoft.com/office/drawing/2014/main" id="{C568FB7A-5649-D691-0B58-B79673ADA446}"/>
              </a:ext>
            </a:extLst>
          </p:cNvPr>
          <p:cNvSpPr/>
          <p:nvPr/>
        </p:nvSpPr>
        <p:spPr>
          <a:xfrm>
            <a:off x="9232866" y="843738"/>
            <a:ext cx="2806363" cy="183794"/>
          </a:xfrm>
          <a:prstGeom prst="homePlate">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13 – </a:t>
            </a: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20</a:t>
            </a:r>
            <a:endParaRPr kumimoji="1" lang="en-IN" sz="1100" b="1" i="1" u="none" strike="noStrike" kern="1200" cap="none" spc="0" normalizeH="0" baseline="0" noProof="0">
              <a:ln>
                <a:noFill/>
              </a:ln>
              <a:solidFill>
                <a:srgbClr val="0F1C50"/>
              </a:solidFill>
              <a:effectLst/>
              <a:uLnTx/>
              <a:uFillTx/>
              <a:latin typeface="Arial"/>
              <a:cs typeface="+mn-cs"/>
            </a:endParaRPr>
          </a:p>
        </p:txBody>
      </p:sp>
      <p:sp>
        <p:nvSpPr>
          <p:cNvPr id="70" name="TextBox 69">
            <a:extLst>
              <a:ext uri="{FF2B5EF4-FFF2-40B4-BE49-F238E27FC236}">
                <a16:creationId xmlns:a16="http://schemas.microsoft.com/office/drawing/2014/main" id="{379BAB30-592B-DBA2-E451-CC6DA59E00D1}"/>
              </a:ext>
            </a:extLst>
          </p:cNvPr>
          <p:cNvSpPr txBox="1"/>
          <p:nvPr/>
        </p:nvSpPr>
        <p:spPr>
          <a:xfrm>
            <a:off x="2748279" y="2568206"/>
            <a:ext cx="1921074" cy="196411"/>
          </a:xfrm>
          <a:prstGeom prst="rect">
            <a:avLst/>
          </a:prstGeom>
          <a:noFill/>
        </p:spPr>
        <p:txBody>
          <a:bodyPr wrap="square" lIns="91436" tIns="45718" rIns="91436" bIns="45718" rtlCol="0">
            <a:spAutoFit/>
          </a:bodyPr>
          <a:lstStyle/>
          <a:p>
            <a:pPr marL="0" marR="0" lvl="0" indent="0" algn="ctr" defTabSz="685800" rtl="0" eaLnBrk="1" fontAlgn="auto" latinLnBrk="0" hangingPunct="1">
              <a:lnSpc>
                <a:spcPct val="90000"/>
              </a:lnSpc>
              <a:spcBef>
                <a:spcPts val="100"/>
              </a:spcBef>
              <a:spcAft>
                <a:spcPts val="100"/>
              </a:spcAft>
              <a:buClr>
                <a:srgbClr val="0085C3"/>
              </a:buClr>
              <a:buSzTx/>
              <a:buFontTx/>
              <a:buNone/>
              <a:tabLst/>
              <a:defRPr/>
            </a:pPr>
            <a:r>
              <a:rPr kumimoji="1" lang="en-US" sz="1000" b="1" i="0" u="none" strike="noStrike" kern="0" cap="none" spc="0" normalizeH="0" baseline="0" noProof="0">
                <a:ln>
                  <a:noFill/>
                </a:ln>
                <a:solidFill>
                  <a:srgbClr val="0080B1"/>
                </a:solidFill>
                <a:effectLst/>
                <a:uLnTx/>
                <a:uFillTx/>
                <a:latin typeface="Arial" panose="020B0604020202020204"/>
                <a:ea typeface="+mn-ea"/>
                <a:cs typeface="+mn-cs"/>
              </a:rPr>
              <a:t>25</a:t>
            </a:r>
            <a:r>
              <a:rPr kumimoji="1" lang="en-US" sz="1000" b="1" i="0" u="none" strike="noStrike" kern="0" cap="none" spc="0" normalizeH="0" baseline="30000" noProof="0">
                <a:ln>
                  <a:noFill/>
                </a:ln>
                <a:solidFill>
                  <a:srgbClr val="0080B1"/>
                </a:solidFill>
                <a:effectLst/>
                <a:uLnTx/>
                <a:uFillTx/>
                <a:latin typeface="Arial" panose="020B0604020202020204"/>
                <a:ea typeface="+mn-ea"/>
                <a:cs typeface="+mn-cs"/>
              </a:rPr>
              <a:t>th</a:t>
            </a:r>
            <a:r>
              <a:rPr kumimoji="1" lang="en-US" sz="1000" b="1" i="0" u="none" strike="noStrike" kern="0" cap="none" spc="0" normalizeH="0" baseline="0" noProof="0">
                <a:ln>
                  <a:noFill/>
                </a:ln>
                <a:solidFill>
                  <a:srgbClr val="0080B1"/>
                </a:solidFill>
                <a:effectLst/>
                <a:uLnTx/>
                <a:uFillTx/>
                <a:latin typeface="Arial" panose="020B0604020202020204"/>
                <a:ea typeface="+mn-ea"/>
                <a:cs typeface="+mn-cs"/>
              </a:rPr>
              <a:t> Aug</a:t>
            </a:r>
          </a:p>
        </p:txBody>
      </p:sp>
      <p:sp>
        <p:nvSpPr>
          <p:cNvPr id="71" name="Diamond 70">
            <a:extLst>
              <a:ext uri="{FF2B5EF4-FFF2-40B4-BE49-F238E27FC236}">
                <a16:creationId xmlns:a16="http://schemas.microsoft.com/office/drawing/2014/main" id="{5EC6EA6D-6132-14A8-F397-13ED9D1D095A}"/>
              </a:ext>
            </a:extLst>
          </p:cNvPr>
          <p:cNvSpPr/>
          <p:nvPr/>
        </p:nvSpPr>
        <p:spPr>
          <a:xfrm>
            <a:off x="3640018" y="2471183"/>
            <a:ext cx="154400" cy="120273"/>
          </a:xfrm>
          <a:prstGeom prst="diamond">
            <a:avLst/>
          </a:prstGeom>
          <a:solidFill>
            <a:srgbClr val="404040"/>
          </a:solidFill>
          <a:ln>
            <a:noFill/>
          </a:ln>
          <a:effectLst/>
        </p:spPr>
        <p:txBody>
          <a:bodyPr wrap="square" lIns="91436" tIns="45718" rIns="91436" bIns="45718" rtlCol="0" anchor="t">
            <a:normAutofit fontScale="25000" lnSpcReduction="20000"/>
          </a:bodyPr>
          <a:lstStyle/>
          <a:p>
            <a:pPr marL="0" marR="0" lvl="0" indent="0" algn="ctr" defTabSz="685800" rtl="0" eaLnBrk="1" fontAlgn="auto" latinLnBrk="0" hangingPunct="1">
              <a:lnSpc>
                <a:spcPct val="90000"/>
              </a:lnSpc>
              <a:spcBef>
                <a:spcPts val="100"/>
              </a:spcBef>
              <a:spcAft>
                <a:spcPts val="100"/>
              </a:spcAft>
              <a:buClrTx/>
              <a:buSzTx/>
              <a:buFontTx/>
              <a:buNone/>
              <a:tabLst/>
              <a:defRPr/>
            </a:pPr>
            <a:endParaRPr kumimoji="1" lang="en-US" sz="3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2" name="Diamond 71">
            <a:extLst>
              <a:ext uri="{FF2B5EF4-FFF2-40B4-BE49-F238E27FC236}">
                <a16:creationId xmlns:a16="http://schemas.microsoft.com/office/drawing/2014/main" id="{A53B6633-5FF9-3F53-A2D5-DD3676853DC8}"/>
              </a:ext>
            </a:extLst>
          </p:cNvPr>
          <p:cNvSpPr/>
          <p:nvPr/>
        </p:nvSpPr>
        <p:spPr>
          <a:xfrm>
            <a:off x="5656159" y="2488611"/>
            <a:ext cx="154400" cy="120273"/>
          </a:xfrm>
          <a:prstGeom prst="diamond">
            <a:avLst/>
          </a:prstGeom>
          <a:solidFill>
            <a:srgbClr val="404040"/>
          </a:solidFill>
          <a:ln>
            <a:noFill/>
          </a:ln>
          <a:effectLst/>
        </p:spPr>
        <p:txBody>
          <a:bodyPr wrap="square" lIns="91436" tIns="45718" rIns="91436" bIns="45718" rtlCol="0" anchor="t">
            <a:normAutofit fontScale="25000" lnSpcReduction="20000"/>
          </a:bodyPr>
          <a:lstStyle/>
          <a:p>
            <a:pPr marL="0" marR="0" lvl="0" indent="0" algn="ctr" defTabSz="685800" rtl="0" eaLnBrk="1" fontAlgn="auto" latinLnBrk="0" hangingPunct="1">
              <a:lnSpc>
                <a:spcPct val="90000"/>
              </a:lnSpc>
              <a:spcBef>
                <a:spcPts val="100"/>
              </a:spcBef>
              <a:spcAft>
                <a:spcPts val="100"/>
              </a:spcAft>
              <a:buClrTx/>
              <a:buSzTx/>
              <a:buFontTx/>
              <a:buNone/>
              <a:tabLst/>
              <a:defRPr/>
            </a:pPr>
            <a:endParaRPr kumimoji="1" lang="en-US" sz="3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75" name="Arrow: Pentagon 74">
            <a:extLst>
              <a:ext uri="{FF2B5EF4-FFF2-40B4-BE49-F238E27FC236}">
                <a16:creationId xmlns:a16="http://schemas.microsoft.com/office/drawing/2014/main" id="{FBE996EB-001C-77BA-0204-0E3E9CEA2DAF}"/>
              </a:ext>
            </a:extLst>
          </p:cNvPr>
          <p:cNvSpPr/>
          <p:nvPr/>
        </p:nvSpPr>
        <p:spPr>
          <a:xfrm>
            <a:off x="8495025" y="2232994"/>
            <a:ext cx="3583094" cy="190386"/>
          </a:xfrm>
          <a:prstGeom prst="homePlat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cs typeface="+mn-cs"/>
              </a:rPr>
              <a:t>P</a:t>
            </a:r>
            <a:r>
              <a:rPr kumimoji="0" lang="en-IN" sz="800" b="0" i="0" u="none" strike="noStrike" kern="1200" cap="none" spc="0" normalizeH="0" baseline="0" noProof="0">
                <a:ln>
                  <a:noFill/>
                </a:ln>
                <a:solidFill>
                  <a:srgbClr val="FFFFFF"/>
                </a:solidFill>
                <a:effectLst/>
                <a:uLnTx/>
                <a:uFillTx/>
                <a:latin typeface="Arial"/>
                <a:cs typeface="+mn-cs"/>
              </a:rPr>
              <a:t>roof Of Value</a:t>
            </a:r>
            <a:endParaRPr kumimoji="1" lang="en-IN" sz="800" b="0" i="0" u="none" strike="noStrike" kern="1200" cap="none" spc="0" normalizeH="0" baseline="0" noProof="0">
              <a:ln>
                <a:noFill/>
              </a:ln>
              <a:solidFill>
                <a:srgbClr val="FFFFFF"/>
              </a:solidFill>
              <a:effectLst/>
              <a:uLnTx/>
              <a:uFillTx/>
              <a:latin typeface="Arial"/>
              <a:cs typeface="+mn-cs"/>
            </a:endParaRPr>
          </a:p>
        </p:txBody>
      </p:sp>
      <p:sp>
        <p:nvSpPr>
          <p:cNvPr id="78" name="Arrow: Pentagon 77">
            <a:extLst>
              <a:ext uri="{FF2B5EF4-FFF2-40B4-BE49-F238E27FC236}">
                <a16:creationId xmlns:a16="http://schemas.microsoft.com/office/drawing/2014/main" id="{9CAB86E6-135C-4B12-C39D-DD82177EC033}"/>
              </a:ext>
            </a:extLst>
          </p:cNvPr>
          <p:cNvSpPr/>
          <p:nvPr/>
        </p:nvSpPr>
        <p:spPr>
          <a:xfrm>
            <a:off x="911915" y="1338959"/>
            <a:ext cx="1404000" cy="183794"/>
          </a:xfrm>
          <a:prstGeom prst="homePlat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cs typeface="+mn-cs"/>
              </a:rPr>
              <a:t>Onboarding Activities </a:t>
            </a:r>
            <a:endParaRPr kumimoji="1" lang="en-IN" sz="800" b="0" i="0" u="none" strike="noStrike" kern="1200" cap="none" spc="0" normalizeH="0" baseline="0" noProof="0">
              <a:ln>
                <a:noFill/>
              </a:ln>
              <a:solidFill>
                <a:srgbClr val="FFFFFF"/>
              </a:solidFill>
              <a:effectLst/>
              <a:uLnTx/>
              <a:uFillTx/>
              <a:latin typeface="Arial"/>
              <a:cs typeface="+mn-cs"/>
            </a:endParaRPr>
          </a:p>
        </p:txBody>
      </p:sp>
      <p:cxnSp>
        <p:nvCxnSpPr>
          <p:cNvPr id="80" name="Straight Connector 79">
            <a:extLst>
              <a:ext uri="{FF2B5EF4-FFF2-40B4-BE49-F238E27FC236}">
                <a16:creationId xmlns:a16="http://schemas.microsoft.com/office/drawing/2014/main" id="{BD71D353-5781-6ADA-9148-9315D9BC09BD}"/>
              </a:ext>
            </a:extLst>
          </p:cNvPr>
          <p:cNvCxnSpPr>
            <a:cxnSpLocks/>
          </p:cNvCxnSpPr>
          <p:nvPr/>
        </p:nvCxnSpPr>
        <p:spPr>
          <a:xfrm>
            <a:off x="9184413" y="83802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B81F20A1-E8CD-ABA5-AD14-AFC7F91D6942}"/>
              </a:ext>
            </a:extLst>
          </p:cNvPr>
          <p:cNvSpPr/>
          <p:nvPr/>
        </p:nvSpPr>
        <p:spPr>
          <a:xfrm>
            <a:off x="8480183" y="846921"/>
            <a:ext cx="706366" cy="17066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100" b="1" i="1" u="none" strike="noStrike" kern="1200" cap="none" spc="0" normalizeH="0" baseline="0" noProof="0" err="1">
                <a:ln>
                  <a:noFill/>
                </a:ln>
                <a:solidFill>
                  <a:srgbClr val="0F1C50"/>
                </a:solidFill>
                <a:effectLst/>
                <a:uLnTx/>
                <a:uFillTx/>
                <a:latin typeface="Arial"/>
                <a:cs typeface="+mn-cs"/>
              </a:rPr>
              <a:t>Wk</a:t>
            </a:r>
            <a:r>
              <a:rPr kumimoji="1" lang="en-US" sz="1100" b="1" i="1" u="none" strike="noStrike" kern="1200" cap="none" spc="0" normalizeH="0" baseline="0" noProof="0">
                <a:ln>
                  <a:noFill/>
                </a:ln>
                <a:solidFill>
                  <a:srgbClr val="0F1C50"/>
                </a:solidFill>
                <a:effectLst/>
                <a:uLnTx/>
                <a:uFillTx/>
                <a:latin typeface="Arial"/>
                <a:cs typeface="+mn-cs"/>
              </a:rPr>
              <a:t> 12</a:t>
            </a:r>
            <a:endParaRPr kumimoji="1" lang="en-IN" sz="1100" b="1" i="1" u="none" strike="noStrike" kern="1200" cap="none" spc="0" normalizeH="0" baseline="0" noProof="0">
              <a:ln>
                <a:noFill/>
              </a:ln>
              <a:solidFill>
                <a:srgbClr val="0F1C50"/>
              </a:solidFill>
              <a:effectLst/>
              <a:uLnTx/>
              <a:uFillTx/>
              <a:latin typeface="Arial"/>
              <a:cs typeface="+mn-cs"/>
            </a:endParaRPr>
          </a:p>
        </p:txBody>
      </p:sp>
      <p:sp>
        <p:nvSpPr>
          <p:cNvPr id="17" name="TextBox 16">
            <a:extLst>
              <a:ext uri="{FF2B5EF4-FFF2-40B4-BE49-F238E27FC236}">
                <a16:creationId xmlns:a16="http://schemas.microsoft.com/office/drawing/2014/main" id="{A63661EC-EE89-C527-AD92-6082CDF3B8E0}"/>
              </a:ext>
            </a:extLst>
          </p:cNvPr>
          <p:cNvSpPr txBox="1"/>
          <p:nvPr/>
        </p:nvSpPr>
        <p:spPr>
          <a:xfrm>
            <a:off x="4043905" y="1130824"/>
            <a:ext cx="2663637"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404040"/>
                </a:solidFill>
                <a:effectLst/>
                <a:uLnTx/>
                <a:uFillTx/>
                <a:latin typeface="Arial"/>
                <a:cs typeface="+mn-cs"/>
              </a:rPr>
              <a:t>                        We are here</a:t>
            </a:r>
            <a:endParaRPr kumimoji="0" lang="en-IN" sz="800" b="0" i="0" u="none" strike="noStrike" kern="1200" cap="none" spc="0" normalizeH="0" baseline="0" noProof="0">
              <a:ln>
                <a:noFill/>
              </a:ln>
              <a:solidFill>
                <a:srgbClr val="404040"/>
              </a:solidFill>
              <a:effectLst/>
              <a:uLnTx/>
              <a:uFillTx/>
              <a:latin typeface="Arial"/>
              <a:cs typeface="+mn-cs"/>
            </a:endParaRPr>
          </a:p>
        </p:txBody>
      </p:sp>
      <p:cxnSp>
        <p:nvCxnSpPr>
          <p:cNvPr id="31" name="Connector: Elbow 30">
            <a:extLst>
              <a:ext uri="{FF2B5EF4-FFF2-40B4-BE49-F238E27FC236}">
                <a16:creationId xmlns:a16="http://schemas.microsoft.com/office/drawing/2014/main" id="{CA1CD241-90C5-A441-EBB9-3037CCBC829F}"/>
              </a:ext>
            </a:extLst>
          </p:cNvPr>
          <p:cNvCxnSpPr/>
          <p:nvPr/>
        </p:nvCxnSpPr>
        <p:spPr>
          <a:xfrm>
            <a:off x="4543539" y="1252800"/>
            <a:ext cx="488099" cy="93391"/>
          </a:xfrm>
          <a:prstGeom prst="bentConnector3">
            <a:avLst>
              <a:gd name="adj1" fmla="val 143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3E88AFD0-4A6B-EEAD-8D27-492EC4DD67B2}"/>
              </a:ext>
            </a:extLst>
          </p:cNvPr>
          <p:cNvCxnSpPr>
            <a:cxnSpLocks/>
          </p:cNvCxnSpPr>
          <p:nvPr/>
        </p:nvCxnSpPr>
        <p:spPr>
          <a:xfrm>
            <a:off x="3717218" y="838024"/>
            <a:ext cx="0" cy="1576459"/>
          </a:xfrm>
          <a:prstGeom prst="line">
            <a:avLst/>
          </a:prstGeom>
          <a:ln w="9525">
            <a:solidFill>
              <a:schemeClr val="accent2"/>
            </a:solidFill>
            <a:prstDash val="dash"/>
          </a:ln>
          <a:effectLst/>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8FC0EE58-B56B-391D-0E0A-48DF52A3F5B2}"/>
              </a:ext>
            </a:extLst>
          </p:cNvPr>
          <p:cNvSpPr/>
          <p:nvPr/>
        </p:nvSpPr>
        <p:spPr>
          <a:xfrm>
            <a:off x="231814" y="3000652"/>
            <a:ext cx="11807415" cy="318191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0" i="0" u="none" strike="noStrike" kern="1200" cap="none" spc="0" normalizeH="0" baseline="0" noProof="0">
                <a:ln>
                  <a:noFill/>
                </a:ln>
                <a:solidFill>
                  <a:srgbClr val="404040"/>
                </a:solidFill>
                <a:effectLst/>
                <a:uLnTx/>
                <a:uFillTx/>
                <a:latin typeface="Arial"/>
                <a:cs typeface="+mn-cs"/>
              </a:rPr>
              <a:t>During our current state analysis, we focused on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IN" sz="1200" b="0" i="0" u="none" strike="noStrike" kern="1200" cap="none" spc="0" normalizeH="0" baseline="0" noProof="0">
                <a:ln>
                  <a:noFill/>
                </a:ln>
                <a:solidFill>
                  <a:srgbClr val="404040"/>
                </a:solidFill>
                <a:effectLst/>
                <a:uLnTx/>
                <a:uFillTx/>
                <a:latin typeface="Arial"/>
                <a:cs typeface="Times New Roman"/>
              </a:rPr>
              <a:t>Assessment of current ITSM processes including Problem Management, Incident Management, and Change Management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IN" sz="1200" b="0" i="0" u="none" strike="noStrike" kern="1200" cap="none" spc="0" normalizeH="0" baseline="0" noProof="0">
                <a:ln>
                  <a:noFill/>
                </a:ln>
                <a:solidFill>
                  <a:srgbClr val="404040"/>
                </a:solidFill>
                <a:effectLst/>
                <a:uLnTx/>
                <a:uFillTx/>
                <a:latin typeface="Arial"/>
                <a:cs typeface="Times New Roman"/>
              </a:rPr>
              <a:t>Assessment of payment flows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IN" sz="1200" b="0" i="0" u="none" strike="noStrike" kern="1200" cap="none" spc="0" normalizeH="0" baseline="0" noProof="0">
                <a:ln>
                  <a:noFill/>
                </a:ln>
                <a:solidFill>
                  <a:srgbClr val="404040"/>
                </a:solidFill>
                <a:effectLst/>
                <a:uLnTx/>
                <a:uFillTx/>
                <a:latin typeface="Arial"/>
                <a:cs typeface="Times New Roman"/>
              </a:rPr>
              <a:t>Review of the payment transaction monitoring, tools, and technology used by the various teams to support business assurance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IN" sz="1200" b="0" i="0" u="none" strike="noStrike" kern="1200" cap="none" spc="0" normalizeH="0" baseline="0" noProof="0">
                <a:ln>
                  <a:noFill/>
                </a:ln>
                <a:solidFill>
                  <a:srgbClr val="404040"/>
                </a:solidFill>
                <a:effectLst/>
                <a:uLnTx/>
                <a:uFillTx/>
                <a:latin typeface="Arial"/>
                <a:cs typeface="Times New Roman"/>
              </a:rPr>
              <a:t>Review of the platform's capability in correlation of failures to other environment signals, hot spot detection, request tracing, alerting configurations.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1" lang="en-IN" sz="1200" b="0" i="0" u="none" strike="noStrike" kern="1200" cap="none" spc="0" normalizeH="0" baseline="0" noProof="0">
                <a:ln>
                  <a:noFill/>
                </a:ln>
                <a:solidFill>
                  <a:srgbClr val="404040"/>
                </a:solidFill>
                <a:effectLst/>
                <a:uLnTx/>
                <a:uFillTx/>
                <a:latin typeface="Arial"/>
                <a:cs typeface="Times New Roman"/>
              </a:rPr>
              <a:t>Assessment of the overall tooling &amp; automation strategy in place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kumimoji="1" lang="en-IN" sz="1200" b="0" i="0" u="none" strike="noStrike" kern="1200" cap="none" spc="0" normalizeH="0" baseline="0" noProof="0">
              <a:ln>
                <a:noFill/>
              </a:ln>
              <a:solidFill>
                <a:srgbClr val="404040"/>
              </a:solidFill>
              <a:effectLst/>
              <a:uLnTx/>
              <a:uFillTx/>
              <a:latin typeface="Arial"/>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IN" sz="1200" b="0" i="0" u="none" strike="noStrike" kern="1200" cap="none" spc="0" normalizeH="0" baseline="0" noProof="0">
                <a:ln>
                  <a:noFill/>
                </a:ln>
                <a:solidFill>
                  <a:srgbClr val="404040"/>
                </a:solidFill>
                <a:effectLst/>
                <a:uLnTx/>
                <a:uFillTx/>
                <a:latin typeface="Arial"/>
                <a:cs typeface="Times New Roman"/>
              </a:rPr>
              <a:t>Step wise approach followed for application deep dive: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200" b="0" i="0" u="none" strike="noStrike" kern="1200" cap="none" spc="0" normalizeH="0" baseline="0" noProof="0">
                <a:ln>
                  <a:noFill/>
                </a:ln>
                <a:solidFill>
                  <a:srgbClr val="404040"/>
                </a:solidFill>
                <a:effectLst/>
                <a:uLnTx/>
                <a:uFillTx/>
                <a:latin typeface="Arial"/>
                <a:cs typeface="+mn-cs"/>
              </a:rPr>
              <a:t>Understand geographical distribution of HSBC’s payment operations and major geographies by payment transaction volumes and values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200" b="0" i="0" u="none" strike="noStrike" kern="1200" cap="none" spc="0" normalizeH="0" baseline="0" noProof="0">
                <a:ln>
                  <a:noFill/>
                </a:ln>
                <a:solidFill>
                  <a:srgbClr val="404040"/>
                </a:solidFill>
                <a:effectLst/>
                <a:uLnTx/>
                <a:uFillTx/>
                <a:latin typeface="Arial"/>
                <a:cs typeface="+mn-cs"/>
              </a:rPr>
              <a:t>Consolidated payment flows available across regions for various flows like Real time High Value, Low Value, Cross Border Payments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200" b="0" i="0" u="none" strike="noStrike" kern="1200" cap="none" spc="0" normalizeH="0" baseline="0" noProof="0">
                <a:ln>
                  <a:noFill/>
                </a:ln>
                <a:solidFill>
                  <a:srgbClr val="404040"/>
                </a:solidFill>
                <a:effectLst/>
                <a:uLnTx/>
                <a:uFillTx/>
                <a:latin typeface="Arial"/>
                <a:cs typeface="+mn-cs"/>
              </a:rPr>
              <a:t>Built understanding of few payment flows like UK CHAPS, US CHIPS, HK CHATS with respect to applications and respective downstream &amp; upstream interactions.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IN" sz="1200" b="0" i="0" u="none" strike="noStrike" kern="1200" cap="none" spc="0" normalizeH="0" baseline="0" noProof="0">
                <a:ln>
                  <a:noFill/>
                </a:ln>
                <a:solidFill>
                  <a:srgbClr val="404040"/>
                </a:solidFill>
                <a:effectLst/>
                <a:uLnTx/>
                <a:uFillTx/>
                <a:latin typeface="Arial"/>
                <a:cs typeface="+mn-cs"/>
              </a:rPr>
              <a:t>Detailed analysis of five tier 0 applications which are used across different payment flows. GPE, WOLF, POL, GMG and PDP are the tier 0 applications being analysed</a:t>
            </a:r>
          </a:p>
        </p:txBody>
      </p:sp>
      <p:sp>
        <p:nvSpPr>
          <p:cNvPr id="33" name="TextBox 32">
            <a:extLst>
              <a:ext uri="{FF2B5EF4-FFF2-40B4-BE49-F238E27FC236}">
                <a16:creationId xmlns:a16="http://schemas.microsoft.com/office/drawing/2014/main" id="{44119F21-4BF1-B9AB-064E-13667AA1C297}"/>
              </a:ext>
            </a:extLst>
          </p:cNvPr>
          <p:cNvSpPr txBox="1"/>
          <p:nvPr/>
        </p:nvSpPr>
        <p:spPr>
          <a:xfrm>
            <a:off x="624636" y="2624798"/>
            <a:ext cx="627087" cy="230828"/>
          </a:xfrm>
          <a:prstGeom prst="rect">
            <a:avLst/>
          </a:prstGeom>
          <a:noFill/>
        </p:spPr>
        <p:txBody>
          <a:bodyPr wrap="none" lIns="91436" tIns="45718" rIns="91436" bIns="45718" rtlCol="0">
            <a:spAutoFit/>
          </a:bodyPr>
          <a:lstStyle/>
          <a:p>
            <a:pPr marL="0" marR="0" lvl="0" indent="0" algn="ctr" defTabSz="685800" rtl="0" eaLnBrk="1" fontAlgn="auto" latinLnBrk="0" hangingPunct="1">
              <a:lnSpc>
                <a:spcPct val="90000"/>
              </a:lnSpc>
              <a:spcBef>
                <a:spcPts val="100"/>
              </a:spcBef>
              <a:spcAft>
                <a:spcPts val="100"/>
              </a:spcAft>
              <a:buClr>
                <a:srgbClr val="0085C3"/>
              </a:buClr>
              <a:buSzTx/>
              <a:buFontTx/>
              <a:buNone/>
              <a:tabLst/>
              <a:defRPr/>
            </a:pPr>
            <a:r>
              <a:rPr kumimoji="1" lang="en-US" sz="1000" b="1" i="0" u="none" strike="noStrike" kern="0" cap="none" spc="0" normalizeH="0" baseline="0" noProof="0">
                <a:ln>
                  <a:noFill/>
                </a:ln>
                <a:solidFill>
                  <a:srgbClr val="0080B1"/>
                </a:solidFill>
                <a:effectLst/>
                <a:uLnTx/>
                <a:uFillTx/>
                <a:latin typeface="Arial" panose="020B0604020202020204"/>
                <a:cs typeface="+mn-cs"/>
              </a:rPr>
              <a:t>26</a:t>
            </a:r>
            <a:r>
              <a:rPr kumimoji="1" lang="en-US" sz="1000" b="1" i="0" u="none" strike="noStrike" kern="0" cap="none" spc="0" normalizeH="0" baseline="30000" noProof="0">
                <a:ln>
                  <a:noFill/>
                </a:ln>
                <a:solidFill>
                  <a:srgbClr val="0080B1"/>
                </a:solidFill>
                <a:effectLst/>
                <a:uLnTx/>
                <a:uFillTx/>
                <a:latin typeface="Arial" panose="020B0604020202020204"/>
                <a:cs typeface="+mn-cs"/>
              </a:rPr>
              <a:t>th</a:t>
            </a:r>
            <a:r>
              <a:rPr kumimoji="1" lang="en-US" sz="1000" b="1" i="0" u="none" strike="noStrike" kern="0" cap="none" spc="0" normalizeH="0" baseline="0" noProof="0">
                <a:ln>
                  <a:noFill/>
                </a:ln>
                <a:solidFill>
                  <a:srgbClr val="0080B1"/>
                </a:solidFill>
                <a:effectLst/>
                <a:uLnTx/>
                <a:uFillTx/>
                <a:latin typeface="Arial" panose="020B0604020202020204"/>
                <a:cs typeface="+mn-cs"/>
              </a:rPr>
              <a:t> Jul</a:t>
            </a:r>
            <a:endParaRPr kumimoji="1" lang="en-US" sz="1000" b="1" i="0" u="none" strike="noStrike" kern="0" cap="none" spc="0" normalizeH="0" baseline="0" noProof="0">
              <a:ln>
                <a:noFill/>
              </a:ln>
              <a:solidFill>
                <a:srgbClr val="0080B1"/>
              </a:solidFill>
              <a:effectLst/>
              <a:uLnTx/>
              <a:uFillTx/>
              <a:latin typeface="Arial" panose="020B0604020202020204"/>
              <a:ea typeface="+mn-ea"/>
              <a:cs typeface="+mn-cs"/>
            </a:endParaRPr>
          </a:p>
        </p:txBody>
      </p:sp>
      <p:sp>
        <p:nvSpPr>
          <p:cNvPr id="4" name="TextBox 3">
            <a:extLst>
              <a:ext uri="{FF2B5EF4-FFF2-40B4-BE49-F238E27FC236}">
                <a16:creationId xmlns:a16="http://schemas.microsoft.com/office/drawing/2014/main" id="{CEB3AC7F-03BE-82EA-D61E-F2A704C99A73}"/>
              </a:ext>
            </a:extLst>
          </p:cNvPr>
          <p:cNvSpPr txBox="1"/>
          <p:nvPr/>
        </p:nvSpPr>
        <p:spPr>
          <a:xfrm>
            <a:off x="4795353" y="2596339"/>
            <a:ext cx="1921074" cy="230828"/>
          </a:xfrm>
          <a:prstGeom prst="rect">
            <a:avLst/>
          </a:prstGeom>
          <a:noFill/>
        </p:spPr>
        <p:txBody>
          <a:bodyPr wrap="square" lIns="91436" tIns="45718" rIns="91436" bIns="45718" rtlCol="0">
            <a:spAutoFit/>
          </a:bodyPr>
          <a:lstStyle/>
          <a:p>
            <a:pPr marL="0" marR="0" lvl="0" indent="0" algn="ctr" defTabSz="685800" rtl="0" eaLnBrk="1" fontAlgn="auto" latinLnBrk="0" hangingPunct="1">
              <a:lnSpc>
                <a:spcPct val="90000"/>
              </a:lnSpc>
              <a:spcBef>
                <a:spcPts val="100"/>
              </a:spcBef>
              <a:spcAft>
                <a:spcPts val="100"/>
              </a:spcAft>
              <a:buClr>
                <a:srgbClr val="0085C3"/>
              </a:buClr>
              <a:buSzTx/>
              <a:buFontTx/>
              <a:buNone/>
              <a:tabLst/>
              <a:defRPr/>
            </a:pPr>
            <a:r>
              <a:rPr kumimoji="1" lang="en-US" sz="1000" b="1" i="0" u="none" strike="noStrike" kern="0" cap="none" spc="0" normalizeH="0" baseline="0" noProof="0">
                <a:ln>
                  <a:noFill/>
                </a:ln>
                <a:solidFill>
                  <a:srgbClr val="0080B1"/>
                </a:solidFill>
                <a:effectLst/>
                <a:uLnTx/>
                <a:uFillTx/>
                <a:latin typeface="Arial" panose="020B0604020202020204"/>
                <a:ea typeface="+mn-ea"/>
                <a:cs typeface="+mn-cs"/>
              </a:rPr>
              <a:t>15</a:t>
            </a:r>
            <a:r>
              <a:rPr kumimoji="1" lang="en-US" sz="1000" b="1" i="0" u="none" strike="noStrike" kern="0" cap="none" spc="0" normalizeH="0" baseline="30000" noProof="0">
                <a:ln>
                  <a:noFill/>
                </a:ln>
                <a:solidFill>
                  <a:srgbClr val="0080B1"/>
                </a:solidFill>
                <a:effectLst/>
                <a:uLnTx/>
                <a:uFillTx/>
                <a:latin typeface="Arial" panose="020B0604020202020204"/>
                <a:ea typeface="+mn-ea"/>
                <a:cs typeface="+mn-cs"/>
              </a:rPr>
              <a:t>th</a:t>
            </a:r>
            <a:r>
              <a:rPr kumimoji="1" lang="en-US" sz="1000" b="1" i="0" u="none" strike="noStrike" kern="0" cap="none" spc="0" normalizeH="0" baseline="0" noProof="0">
                <a:ln>
                  <a:noFill/>
                </a:ln>
                <a:solidFill>
                  <a:srgbClr val="0080B1"/>
                </a:solidFill>
                <a:effectLst/>
                <a:uLnTx/>
                <a:uFillTx/>
                <a:latin typeface="Arial" panose="020B0604020202020204"/>
                <a:ea typeface="+mn-ea"/>
                <a:cs typeface="+mn-cs"/>
              </a:rPr>
              <a:t> Sep</a:t>
            </a:r>
          </a:p>
        </p:txBody>
      </p:sp>
      <p:sp>
        <p:nvSpPr>
          <p:cNvPr id="6" name="Rectangle 5">
            <a:extLst>
              <a:ext uri="{FF2B5EF4-FFF2-40B4-BE49-F238E27FC236}">
                <a16:creationId xmlns:a16="http://schemas.microsoft.com/office/drawing/2014/main" id="{C447DEB7-B2BB-1E9C-883D-0438FE83AB5F}"/>
              </a:ext>
            </a:extLst>
          </p:cNvPr>
          <p:cNvSpPr/>
          <p:nvPr/>
        </p:nvSpPr>
        <p:spPr>
          <a:xfrm>
            <a:off x="9001957" y="221942"/>
            <a:ext cx="2539014" cy="3571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t>Sharang</a:t>
            </a:r>
          </a:p>
        </p:txBody>
      </p:sp>
    </p:spTree>
    <p:extLst>
      <p:ext uri="{BB962C8B-B14F-4D97-AF65-F5344CB8AC3E}">
        <p14:creationId xmlns:p14="http://schemas.microsoft.com/office/powerpoint/2010/main" val="256511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a:t>Workshops conducted</a:t>
            </a:r>
            <a:endParaRPr lang="en-US"/>
          </a:p>
        </p:txBody>
      </p:sp>
      <p:sp>
        <p:nvSpPr>
          <p:cNvPr id="2" name="TextBox 1">
            <a:extLst>
              <a:ext uri="{FF2B5EF4-FFF2-40B4-BE49-F238E27FC236}">
                <a16:creationId xmlns:a16="http://schemas.microsoft.com/office/drawing/2014/main" id="{55FC6ADD-AD4C-66A6-24D3-FA95CA402DE2}"/>
              </a:ext>
            </a:extLst>
          </p:cNvPr>
          <p:cNvSpPr txBox="1"/>
          <p:nvPr/>
        </p:nvSpPr>
        <p:spPr>
          <a:xfrm>
            <a:off x="3737734" y="6514716"/>
            <a:ext cx="103836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a:cs typeface="+mn-cs"/>
              </a:rPr>
              <a:t>Confidential</a:t>
            </a:r>
            <a:endParaRPr kumimoji="0" lang="en-GB" sz="1100" b="0" i="0" u="none" strike="noStrike" kern="1200" cap="none" spc="0" normalizeH="0" baseline="0" noProof="0">
              <a:ln>
                <a:noFill/>
              </a:ln>
              <a:solidFill>
                <a:srgbClr val="FFFFFF"/>
              </a:solidFill>
              <a:effectLst/>
              <a:uLnTx/>
              <a:uFillTx/>
              <a:latin typeface="Arial"/>
              <a:cs typeface="+mn-cs"/>
            </a:endParaRPr>
          </a:p>
        </p:txBody>
      </p:sp>
      <p:graphicFrame>
        <p:nvGraphicFramePr>
          <p:cNvPr id="4" name="Table 4">
            <a:extLst>
              <a:ext uri="{FF2B5EF4-FFF2-40B4-BE49-F238E27FC236}">
                <a16:creationId xmlns:a16="http://schemas.microsoft.com/office/drawing/2014/main" id="{DF0DD0D5-1355-53D1-AB92-4A700D615C4C}"/>
              </a:ext>
            </a:extLst>
          </p:cNvPr>
          <p:cNvGraphicFramePr>
            <a:graphicFrameLocks noGrp="1"/>
          </p:cNvGraphicFramePr>
          <p:nvPr>
            <p:extLst>
              <p:ext uri="{D42A27DB-BD31-4B8C-83A1-F6EECF244321}">
                <p14:modId xmlns:p14="http://schemas.microsoft.com/office/powerpoint/2010/main" val="3628314258"/>
              </p:ext>
            </p:extLst>
          </p:nvPr>
        </p:nvGraphicFramePr>
        <p:xfrm>
          <a:off x="336011" y="1040948"/>
          <a:ext cx="11519977" cy="5239799"/>
        </p:xfrm>
        <a:graphic>
          <a:graphicData uri="http://schemas.openxmlformats.org/drawingml/2006/table">
            <a:tbl>
              <a:tblPr firstRow="1" bandRow="1">
                <a:tableStyleId>{21E4AEA4-8DFA-4A89-87EB-49C32662AFE0}</a:tableStyleId>
              </a:tblPr>
              <a:tblGrid>
                <a:gridCol w="2010750">
                  <a:extLst>
                    <a:ext uri="{9D8B030D-6E8A-4147-A177-3AD203B41FA5}">
                      <a16:colId xmlns:a16="http://schemas.microsoft.com/office/drawing/2014/main" val="764717013"/>
                    </a:ext>
                  </a:extLst>
                </a:gridCol>
                <a:gridCol w="4397988">
                  <a:extLst>
                    <a:ext uri="{9D8B030D-6E8A-4147-A177-3AD203B41FA5}">
                      <a16:colId xmlns:a16="http://schemas.microsoft.com/office/drawing/2014/main" val="3064712618"/>
                    </a:ext>
                  </a:extLst>
                </a:gridCol>
                <a:gridCol w="5111239">
                  <a:extLst>
                    <a:ext uri="{9D8B030D-6E8A-4147-A177-3AD203B41FA5}">
                      <a16:colId xmlns:a16="http://schemas.microsoft.com/office/drawing/2014/main" val="2348301523"/>
                    </a:ext>
                  </a:extLst>
                </a:gridCol>
              </a:tblGrid>
              <a:tr h="370840">
                <a:tc>
                  <a:txBody>
                    <a:bodyPr/>
                    <a:lstStyle/>
                    <a:p>
                      <a:pPr algn="ctr"/>
                      <a:r>
                        <a:rPr lang="en-US" sz="1100"/>
                        <a:t>Domain</a:t>
                      </a:r>
                    </a:p>
                  </a:txBody>
                  <a:tcPr anchor="ctr"/>
                </a:tc>
                <a:tc>
                  <a:txBody>
                    <a:bodyPr/>
                    <a:lstStyle/>
                    <a:p>
                      <a:pPr algn="ctr"/>
                      <a:r>
                        <a:rPr lang="en-US" sz="1100"/>
                        <a:t>Topics of discussion</a:t>
                      </a:r>
                    </a:p>
                  </a:txBody>
                  <a:tcPr anchor="ctr"/>
                </a:tc>
                <a:tc>
                  <a:txBody>
                    <a:bodyPr/>
                    <a:lstStyle/>
                    <a:p>
                      <a:pPr algn="ctr"/>
                      <a:r>
                        <a:rPr lang="en-US" sz="1100"/>
                        <a:t>Key HSBC Personnel </a:t>
                      </a:r>
                    </a:p>
                  </a:txBody>
                  <a:tcPr anchor="ctr"/>
                </a:tc>
                <a:extLst>
                  <a:ext uri="{0D108BD9-81ED-4DB2-BD59-A6C34878D82A}">
                    <a16:rowId xmlns:a16="http://schemas.microsoft.com/office/drawing/2014/main" val="1388152501"/>
                  </a:ext>
                </a:extLst>
              </a:tr>
              <a:tr h="370840">
                <a:tc>
                  <a:txBody>
                    <a:bodyPr/>
                    <a:lstStyle/>
                    <a:p>
                      <a:pPr algn="ctr"/>
                      <a:r>
                        <a:rPr lang="en-US" sz="1000"/>
                        <a:t>GPE Application</a:t>
                      </a:r>
                      <a:endParaRPr lang="en-US" sz="1000">
                        <a:latin typeface="+mn-lt"/>
                      </a:endParaRPr>
                    </a:p>
                  </a:txBody>
                  <a:tcPr anchor="ctr"/>
                </a:tc>
                <a:tc>
                  <a:txBody>
                    <a:bodyPr/>
                    <a:lstStyle/>
                    <a:p>
                      <a:pPr marL="171450" indent="-171450">
                        <a:buFont typeface="Arial" panose="020B0604020202020204" pitchFamily="34" charset="0"/>
                        <a:buChar char="•"/>
                      </a:pPr>
                      <a:r>
                        <a:rPr lang="en-US" sz="1000"/>
                        <a:t>Understanding of PE and Development Processes</a:t>
                      </a:r>
                    </a:p>
                    <a:p>
                      <a:pPr marL="171450" indent="-171450">
                        <a:buFont typeface="Arial" panose="020B0604020202020204" pitchFamily="34" charset="0"/>
                        <a:buChar char="•"/>
                      </a:pPr>
                      <a:r>
                        <a:rPr lang="en-US" sz="1000"/>
                        <a:t>Incident and Change Management activities</a:t>
                      </a:r>
                    </a:p>
                  </a:txBody>
                  <a:tcPr anchor="ctr"/>
                </a:tc>
                <a:tc>
                  <a:txBody>
                    <a:bodyPr/>
                    <a:lstStyle/>
                    <a:p>
                      <a:r>
                        <a:rPr lang="en-US" sz="1000"/>
                        <a:t>Manoj Kumar Dash (GPE PE Lead)</a:t>
                      </a:r>
                    </a:p>
                    <a:p>
                      <a:r>
                        <a:rPr lang="en-US" sz="1000"/>
                        <a:t>Deepak Kumar (GPE Dev Sr. Engineer)</a:t>
                      </a:r>
                    </a:p>
                    <a:p>
                      <a:r>
                        <a:rPr lang="en-US" sz="1000"/>
                        <a:t>Girish Kale (GPE Dev Sr. Engineer)</a:t>
                      </a:r>
                    </a:p>
                    <a:p>
                      <a:r>
                        <a:rPr lang="en-US" sz="1000"/>
                        <a:t>Rajiv Atal (GPE Dev Sr. Engineer)</a:t>
                      </a:r>
                      <a:endParaRPr lang="en-US" sz="1000">
                        <a:latin typeface="+mn-lt"/>
                      </a:endParaRPr>
                    </a:p>
                  </a:txBody>
                  <a:tcPr anchor="ctr"/>
                </a:tc>
                <a:extLst>
                  <a:ext uri="{0D108BD9-81ED-4DB2-BD59-A6C34878D82A}">
                    <a16:rowId xmlns:a16="http://schemas.microsoft.com/office/drawing/2014/main" val="1095658986"/>
                  </a:ext>
                </a:extLst>
              </a:tr>
              <a:tr h="370840">
                <a:tc>
                  <a:txBody>
                    <a:bodyPr/>
                    <a:lstStyle/>
                    <a:p>
                      <a:pPr algn="ctr"/>
                      <a:r>
                        <a:rPr lang="en-US" sz="1000"/>
                        <a:t>WOLF Application</a:t>
                      </a:r>
                      <a:endParaRPr lang="en-US" sz="1000">
                        <a:latin typeface="+mn-lt"/>
                      </a:endParaRPr>
                    </a:p>
                  </a:txBody>
                  <a:tcPr anchor="ctr"/>
                </a:tc>
                <a:tc>
                  <a:txBody>
                    <a:bodyPr/>
                    <a:lstStyle/>
                    <a:p>
                      <a:pPr marL="171450" indent="-171450">
                        <a:buFont typeface="Arial" panose="020B0604020202020204" pitchFamily="34" charset="0"/>
                        <a:buChar char="•"/>
                      </a:pPr>
                      <a:r>
                        <a:rPr lang="en-US" sz="1000"/>
                        <a:t>Understanding of PE and Development Processes</a:t>
                      </a:r>
                    </a:p>
                    <a:p>
                      <a:pPr marL="171450" indent="-171450">
                        <a:buFont typeface="Arial" panose="020B0604020202020204" pitchFamily="34" charset="0"/>
                        <a:buChar char="•"/>
                      </a:pPr>
                      <a:r>
                        <a:rPr lang="en-US" sz="1000"/>
                        <a:t>Incident and Change Management activities</a:t>
                      </a:r>
                    </a:p>
                  </a:txBody>
                  <a:tcPr anchor="ctr"/>
                </a:tc>
                <a:tc>
                  <a:txBody>
                    <a:bodyPr/>
                    <a:lstStyle/>
                    <a:p>
                      <a:r>
                        <a:rPr lang="en-US" sz="1000"/>
                        <a:t>Chetan Trivedi (WOLF Dev Consultant)</a:t>
                      </a:r>
                    </a:p>
                    <a:p>
                      <a:r>
                        <a:rPr lang="en-US" sz="1000"/>
                        <a:t>Sri </a:t>
                      </a:r>
                      <a:r>
                        <a:rPr lang="en-US" sz="1000" err="1"/>
                        <a:t>Praneeth</a:t>
                      </a:r>
                      <a:r>
                        <a:rPr lang="en-US" sz="1000"/>
                        <a:t> </a:t>
                      </a:r>
                      <a:r>
                        <a:rPr lang="en-US" sz="1000" err="1"/>
                        <a:t>Dintakurthi</a:t>
                      </a:r>
                      <a:r>
                        <a:rPr lang="en-US" sz="1000"/>
                        <a:t> (WOLF PE Lead)</a:t>
                      </a:r>
                    </a:p>
                    <a:p>
                      <a:r>
                        <a:rPr lang="en-US" sz="1000"/>
                        <a:t>Gayatri </a:t>
                      </a:r>
                      <a:r>
                        <a:rPr lang="en-US" sz="1000" err="1"/>
                        <a:t>Namratha</a:t>
                      </a:r>
                      <a:r>
                        <a:rPr lang="en-US" sz="1000"/>
                        <a:t> </a:t>
                      </a:r>
                      <a:r>
                        <a:rPr lang="en-US" sz="1000" err="1"/>
                        <a:t>Indukuri</a:t>
                      </a:r>
                      <a:r>
                        <a:rPr lang="en-US" sz="1000"/>
                        <a:t> (WOLF PE Engineer)</a:t>
                      </a:r>
                      <a:endParaRPr lang="en-US" sz="1000">
                        <a:latin typeface="+mn-lt"/>
                      </a:endParaRPr>
                    </a:p>
                  </a:txBody>
                  <a:tcPr anchor="ctr"/>
                </a:tc>
                <a:extLst>
                  <a:ext uri="{0D108BD9-81ED-4DB2-BD59-A6C34878D82A}">
                    <a16:rowId xmlns:a16="http://schemas.microsoft.com/office/drawing/2014/main" val="1427802252"/>
                  </a:ext>
                </a:extLst>
              </a:tr>
              <a:tr h="370840">
                <a:tc>
                  <a:txBody>
                    <a:bodyPr/>
                    <a:lstStyle/>
                    <a:p>
                      <a:pPr algn="ctr"/>
                      <a:r>
                        <a:rPr lang="en-US" sz="1000"/>
                        <a:t>POL Application</a:t>
                      </a:r>
                      <a:endParaRPr lang="en-US" sz="1000">
                        <a:latin typeface="+mn-lt"/>
                      </a:endParaRPr>
                    </a:p>
                  </a:txBody>
                  <a:tcPr anchor="ctr"/>
                </a:tc>
                <a:tc>
                  <a:txBody>
                    <a:bodyPr/>
                    <a:lstStyle/>
                    <a:p>
                      <a:pPr marL="171450" indent="-171450">
                        <a:buFont typeface="Arial" panose="020B0604020202020204" pitchFamily="34" charset="0"/>
                        <a:buChar char="•"/>
                      </a:pPr>
                      <a:r>
                        <a:rPr lang="en-US" sz="1000"/>
                        <a:t>Overview of POL Application</a:t>
                      </a:r>
                    </a:p>
                    <a:p>
                      <a:pPr marL="171450" indent="-171450">
                        <a:buFont typeface="Arial" panose="020B0604020202020204" pitchFamily="34" charset="0"/>
                        <a:buChar char="•"/>
                      </a:pPr>
                      <a:r>
                        <a:rPr lang="en-US" sz="1000"/>
                        <a:t>Understanding of POL DevOps Process</a:t>
                      </a:r>
                    </a:p>
                    <a:p>
                      <a:pPr marL="171450" indent="-171450">
                        <a:buFont typeface="Arial" panose="020B0604020202020204" pitchFamily="34" charset="0"/>
                        <a:buChar char="•"/>
                      </a:pPr>
                      <a:r>
                        <a:rPr lang="en-US" sz="1000"/>
                        <a:t>Understanding of POL PE Process (planned)</a:t>
                      </a:r>
                    </a:p>
                    <a:p>
                      <a:pPr marL="171450" indent="-171450">
                        <a:buFont typeface="Arial" panose="020B0604020202020204" pitchFamily="34" charset="0"/>
                        <a:buChar char="•"/>
                      </a:pPr>
                      <a:r>
                        <a:rPr lang="en-US" sz="1000">
                          <a:latin typeface="+mn-lt"/>
                        </a:rPr>
                        <a:t>Observability Implementation in POL</a:t>
                      </a:r>
                    </a:p>
                  </a:txBody>
                  <a:tcPr anchor="ctr"/>
                </a:tc>
                <a:tc>
                  <a:txBody>
                    <a:bodyPr/>
                    <a:lstStyle/>
                    <a:p>
                      <a:r>
                        <a:rPr lang="en-US" sz="1000"/>
                        <a:t>Dibyalok P (POL DevOps Lead)</a:t>
                      </a:r>
                    </a:p>
                    <a:p>
                      <a:r>
                        <a:rPr lang="en-US" sz="1000"/>
                        <a:t>Ashish P Ubale (POL DevOps PM)</a:t>
                      </a:r>
                    </a:p>
                    <a:p>
                      <a:r>
                        <a:rPr lang="en-US" sz="1000"/>
                        <a:t>Atul </a:t>
                      </a:r>
                      <a:r>
                        <a:rPr lang="en-US" sz="1000" err="1"/>
                        <a:t>Mangam</a:t>
                      </a:r>
                      <a:r>
                        <a:rPr lang="en-US" sz="1000"/>
                        <a:t> (POL Mule PE Consultant)</a:t>
                      </a:r>
                    </a:p>
                    <a:p>
                      <a:r>
                        <a:rPr lang="en-US" sz="1000">
                          <a:latin typeface="+mn-lt"/>
                        </a:rPr>
                        <a:t>Vikas </a:t>
                      </a:r>
                      <a:r>
                        <a:rPr lang="en-US" sz="1000" err="1">
                          <a:latin typeface="+mn-lt"/>
                        </a:rPr>
                        <a:t>Ratnawat</a:t>
                      </a:r>
                      <a:r>
                        <a:rPr lang="en-US" sz="1000">
                          <a:latin typeface="+mn-lt"/>
                        </a:rPr>
                        <a:t> (POL DevOps Engineer)</a:t>
                      </a:r>
                    </a:p>
                    <a:p>
                      <a:r>
                        <a:rPr lang="en-US" sz="1000">
                          <a:latin typeface="+mn-lt"/>
                        </a:rPr>
                        <a:t>Bembi R J Lin (POL PE Lead)</a:t>
                      </a:r>
                    </a:p>
                  </a:txBody>
                  <a:tcPr anchor="ctr"/>
                </a:tc>
                <a:extLst>
                  <a:ext uri="{0D108BD9-81ED-4DB2-BD59-A6C34878D82A}">
                    <a16:rowId xmlns:a16="http://schemas.microsoft.com/office/drawing/2014/main" val="2510886332"/>
                  </a:ext>
                </a:extLst>
              </a:tr>
              <a:tr h="370840">
                <a:tc>
                  <a:txBody>
                    <a:bodyPr/>
                    <a:lstStyle/>
                    <a:p>
                      <a:pPr algn="ctr"/>
                      <a:r>
                        <a:rPr lang="en-US" sz="1000"/>
                        <a:t>Automation Team</a:t>
                      </a:r>
                      <a:endParaRPr lang="en-US" sz="1000">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u="none" strike="noStrike">
                          <a:effectLst/>
                        </a:rPr>
                        <a:t>Overview of Payment Flows and associated application ecosystem</a:t>
                      </a:r>
                      <a:endParaRPr lang="en-US" sz="1000" u="none" strike="noStrike">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u="none" strike="noStrike">
                          <a:solidFill>
                            <a:srgbClr val="000000"/>
                          </a:solidFill>
                          <a:effectLst/>
                        </a:rPr>
                        <a:t>Splunk Onboarding 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u="none" strike="noStrike">
                          <a:effectLst/>
                        </a:rPr>
                        <a:t>Monitoring Tools Overview</a:t>
                      </a:r>
                      <a:endParaRPr lang="en-IN" sz="1000" b="0" u="none" strike="noStrike">
                        <a:solidFill>
                          <a:srgbClr val="000000"/>
                        </a:solidFill>
                        <a:effectLst/>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u="none" strike="noStrike">
                          <a:solidFill>
                            <a:srgbClr val="000000"/>
                          </a:solidFill>
                          <a:effectLst/>
                        </a:rPr>
                        <a:t>Team Structure Overview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u="none" strike="noStrike">
                          <a:solidFill>
                            <a:srgbClr val="000000"/>
                          </a:solidFill>
                          <a:effectLst/>
                        </a:rPr>
                        <a:t>Discussion on Automation Roadmap</a:t>
                      </a:r>
                      <a:endParaRPr lang="en-IN" sz="1000" b="0" i="0" u="none" strike="noStrike">
                        <a:solidFill>
                          <a:srgbClr val="000000"/>
                        </a:solidFill>
                        <a:effectLst/>
                        <a:latin typeface="+mn-lt"/>
                      </a:endParaRPr>
                    </a:p>
                  </a:txBody>
                  <a:tcPr anchor="ctr"/>
                </a:tc>
                <a:tc>
                  <a:txBody>
                    <a:bodyPr/>
                    <a:lstStyle/>
                    <a:p>
                      <a:r>
                        <a:rPr lang="en-US" sz="1000"/>
                        <a:t>Mayuresh Mohan </a:t>
                      </a:r>
                      <a:r>
                        <a:rPr lang="en-US" sz="1000" err="1"/>
                        <a:t>Pardeshi</a:t>
                      </a:r>
                      <a:r>
                        <a:rPr lang="en-US" sz="1000"/>
                        <a:t> (Automation Lead)</a:t>
                      </a:r>
                    </a:p>
                    <a:p>
                      <a:r>
                        <a:rPr lang="en-US" sz="1000"/>
                        <a:t>Megha Agarwal (Automation Engineer)</a:t>
                      </a:r>
                    </a:p>
                    <a:p>
                      <a:r>
                        <a:rPr lang="en-US" sz="1000"/>
                        <a:t>Ash Wall (Automation Engineer)</a:t>
                      </a:r>
                    </a:p>
                    <a:p>
                      <a:r>
                        <a:rPr lang="en-US" sz="1000"/>
                        <a:t>Przemyslaw M </a:t>
                      </a:r>
                      <a:r>
                        <a:rPr lang="en-US" sz="1000" err="1"/>
                        <a:t>Gawlak</a:t>
                      </a:r>
                      <a:r>
                        <a:rPr lang="en-US" sz="1000"/>
                        <a:t> (Automation Engineer)</a:t>
                      </a:r>
                    </a:p>
                    <a:p>
                      <a:r>
                        <a:rPr lang="en-US" sz="1000"/>
                        <a:t>Abhishek Kumar (Automation Engineer)</a:t>
                      </a:r>
                    </a:p>
                    <a:p>
                      <a:r>
                        <a:rPr lang="en-US" sz="1000"/>
                        <a:t>Waldemar </a:t>
                      </a:r>
                      <a:r>
                        <a:rPr lang="en-US" sz="1000" err="1"/>
                        <a:t>Malecki</a:t>
                      </a:r>
                      <a:r>
                        <a:rPr lang="en-US" sz="1000"/>
                        <a:t> (Automation Engineer)</a:t>
                      </a:r>
                      <a:endParaRPr lang="en-US" sz="1000">
                        <a:latin typeface="+mn-lt"/>
                      </a:endParaRPr>
                    </a:p>
                  </a:txBody>
                  <a:tcPr anchor="ctr"/>
                </a:tc>
                <a:extLst>
                  <a:ext uri="{0D108BD9-81ED-4DB2-BD59-A6C34878D82A}">
                    <a16:rowId xmlns:a16="http://schemas.microsoft.com/office/drawing/2014/main" val="951730303"/>
                  </a:ext>
                </a:extLst>
              </a:tr>
              <a:tr h="309659">
                <a:tc>
                  <a:txBody>
                    <a:bodyPr/>
                    <a:lstStyle/>
                    <a:p>
                      <a:pPr algn="ctr"/>
                      <a:r>
                        <a:rPr lang="en-US" sz="1000"/>
                        <a:t>Change Management</a:t>
                      </a:r>
                      <a:endParaRPr lang="en-US" sz="1000">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strike="noStrike">
                          <a:solidFill>
                            <a:srgbClr val="000000"/>
                          </a:solidFill>
                          <a:effectLst/>
                        </a:rPr>
                        <a:t>Change Management Process in GPS</a:t>
                      </a:r>
                      <a:endParaRPr lang="en-IN" sz="1000" b="0" i="0" u="none" strike="noStrike">
                        <a:solidFill>
                          <a:srgbClr val="000000"/>
                        </a:solidFill>
                        <a:effectLst/>
                        <a:latin typeface="+mn-lt"/>
                      </a:endParaRPr>
                    </a:p>
                  </a:txBody>
                  <a:tcPr anchor="ctr"/>
                </a:tc>
                <a:tc>
                  <a:txBody>
                    <a:bodyPr/>
                    <a:lstStyle/>
                    <a:p>
                      <a:r>
                        <a:rPr lang="en-US" sz="1000" err="1"/>
                        <a:t>Gurdit</a:t>
                      </a:r>
                      <a:r>
                        <a:rPr lang="en-US" sz="1000"/>
                        <a:t> </a:t>
                      </a:r>
                      <a:r>
                        <a:rPr lang="en-IN" sz="1000" u="none" strike="noStrike">
                          <a:effectLst/>
                        </a:rPr>
                        <a:t>Singh Panesar (Head of Service &amp; Change Management)</a:t>
                      </a:r>
                      <a:endParaRPr lang="en-US" sz="1000">
                        <a:latin typeface="+mn-lt"/>
                      </a:endParaRPr>
                    </a:p>
                  </a:txBody>
                  <a:tcPr anchor="ctr"/>
                </a:tc>
                <a:extLst>
                  <a:ext uri="{0D108BD9-81ED-4DB2-BD59-A6C34878D82A}">
                    <a16:rowId xmlns:a16="http://schemas.microsoft.com/office/drawing/2014/main" val="1491585429"/>
                  </a:ext>
                </a:extLst>
              </a:tr>
              <a:tr h="228600">
                <a:tc>
                  <a:txBody>
                    <a:bodyPr/>
                    <a:lstStyle/>
                    <a:p>
                      <a:pPr algn="ctr"/>
                      <a:r>
                        <a:rPr lang="en-US" sz="1000"/>
                        <a:t>Incident Management</a:t>
                      </a:r>
                      <a:endParaRPr lang="en-US" sz="1000">
                        <a:latin typeface="+mn-lt"/>
                      </a:endParaRP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u="none" strike="noStrike">
                          <a:solidFill>
                            <a:srgbClr val="000000"/>
                          </a:solidFill>
                          <a:effectLst/>
                        </a:rPr>
                        <a:t>Incident Management Processes and KPIs in GPS </a:t>
                      </a:r>
                      <a:endParaRPr lang="en-IN" sz="1000" b="0" i="0" u="none" strike="noStrike">
                        <a:solidFill>
                          <a:srgbClr val="000000"/>
                        </a:solidFill>
                        <a:effectLst/>
                        <a:latin typeface="+mn-lt"/>
                      </a:endParaRPr>
                    </a:p>
                  </a:txBody>
                  <a:tcPr anchor="ctr"/>
                </a:tc>
                <a:tc>
                  <a:txBody>
                    <a:bodyPr/>
                    <a:lstStyle/>
                    <a:p>
                      <a:r>
                        <a:rPr lang="en-US" sz="1000"/>
                        <a:t>Richard Clark (Head of Quality &amp; Service Management)</a:t>
                      </a:r>
                      <a:endParaRPr lang="en-US" sz="1000">
                        <a:latin typeface="+mn-lt"/>
                      </a:endParaRPr>
                    </a:p>
                  </a:txBody>
                  <a:tcPr anchor="ctr"/>
                </a:tc>
                <a:extLst>
                  <a:ext uri="{0D108BD9-81ED-4DB2-BD59-A6C34878D82A}">
                    <a16:rowId xmlns:a16="http://schemas.microsoft.com/office/drawing/2014/main" val="3240400906"/>
                  </a:ext>
                </a:extLst>
              </a:tr>
              <a:tr h="370840">
                <a:tc>
                  <a:txBody>
                    <a:bodyPr/>
                    <a:lstStyle/>
                    <a:p>
                      <a:pPr algn="ctr"/>
                      <a:r>
                        <a:rPr lang="en-US" sz="1000">
                          <a:latin typeface="+mn-lt"/>
                        </a:rPr>
                        <a:t>GMG Application</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a:solidFill>
                            <a:srgbClr val="000000"/>
                          </a:solidFill>
                          <a:effectLst/>
                          <a:latin typeface="+mn-lt"/>
                        </a:rPr>
                        <a:t>Overview of GMG Application</a:t>
                      </a:r>
                    </a:p>
                  </a:txBody>
                  <a:tcPr anchor="ctr"/>
                </a:tc>
                <a:tc>
                  <a:txBody>
                    <a:bodyPr/>
                    <a:lstStyle/>
                    <a:p>
                      <a:r>
                        <a:rPr lang="en-US" sz="1000">
                          <a:latin typeface="+mn-lt"/>
                        </a:rPr>
                        <a:t>Sanjeev Jha (GMG PE Lead)</a:t>
                      </a:r>
                    </a:p>
                    <a:p>
                      <a:r>
                        <a:rPr lang="en-US" sz="1000">
                          <a:latin typeface="+mn-lt"/>
                        </a:rPr>
                        <a:t>Savita </a:t>
                      </a:r>
                      <a:r>
                        <a:rPr lang="en-US" sz="1000" err="1">
                          <a:latin typeface="+mn-lt"/>
                        </a:rPr>
                        <a:t>Pardeshi</a:t>
                      </a:r>
                      <a:r>
                        <a:rPr lang="en-US" sz="1000">
                          <a:latin typeface="+mn-lt"/>
                        </a:rPr>
                        <a:t> (GMG Dev Senior Consultant)</a:t>
                      </a:r>
                    </a:p>
                    <a:p>
                      <a:r>
                        <a:rPr lang="en-US" sz="1000" err="1">
                          <a:latin typeface="+mn-lt"/>
                        </a:rPr>
                        <a:t>Bhagath</a:t>
                      </a:r>
                      <a:r>
                        <a:rPr lang="en-US" sz="1000">
                          <a:latin typeface="+mn-lt"/>
                        </a:rPr>
                        <a:t> </a:t>
                      </a:r>
                      <a:r>
                        <a:rPr lang="en-US" sz="1000" err="1">
                          <a:latin typeface="+mn-lt"/>
                        </a:rPr>
                        <a:t>Tanniru</a:t>
                      </a:r>
                      <a:r>
                        <a:rPr lang="en-US" sz="1000">
                          <a:latin typeface="+mn-lt"/>
                        </a:rPr>
                        <a:t> (GMG PE Senior Consultant)</a:t>
                      </a:r>
                    </a:p>
                  </a:txBody>
                  <a:tcPr anchor="ctr"/>
                </a:tc>
                <a:extLst>
                  <a:ext uri="{0D108BD9-81ED-4DB2-BD59-A6C34878D82A}">
                    <a16:rowId xmlns:a16="http://schemas.microsoft.com/office/drawing/2014/main" val="977025643"/>
                  </a:ext>
                </a:extLst>
              </a:tr>
              <a:tr h="370840">
                <a:tc>
                  <a:txBody>
                    <a:bodyPr/>
                    <a:lstStyle/>
                    <a:p>
                      <a:pPr algn="ctr"/>
                      <a:r>
                        <a:rPr lang="en-US" sz="1000">
                          <a:latin typeface="+mn-lt"/>
                        </a:rPr>
                        <a:t>PDP Application</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a:solidFill>
                            <a:srgbClr val="000000"/>
                          </a:solidFill>
                          <a:effectLst/>
                          <a:latin typeface="+mn-lt"/>
                        </a:rPr>
                        <a:t>Overview of PDP Application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a:solidFill>
                            <a:srgbClr val="000000"/>
                          </a:solidFill>
                          <a:effectLst/>
                          <a:latin typeface="+mn-lt"/>
                        </a:rPr>
                        <a:t>Understanding of PE Processes</a:t>
                      </a:r>
                    </a:p>
                  </a:txBody>
                  <a:tcPr anchor="ctr"/>
                </a:tc>
                <a:tc>
                  <a:txBody>
                    <a:bodyPr/>
                    <a:lstStyle/>
                    <a:p>
                      <a:r>
                        <a:rPr lang="en-US" sz="1000">
                          <a:latin typeface="+mn-lt"/>
                        </a:rPr>
                        <a:t>Aishwarya Pillai (PDP POD Lead)</a:t>
                      </a:r>
                    </a:p>
                    <a:p>
                      <a:r>
                        <a:rPr lang="en-US" sz="1000">
                          <a:latin typeface="+mn-lt"/>
                        </a:rPr>
                        <a:t>Dattatray Doke (PDP PE Lead)</a:t>
                      </a:r>
                    </a:p>
                  </a:txBody>
                  <a:tcPr anchor="ctr"/>
                </a:tc>
                <a:extLst>
                  <a:ext uri="{0D108BD9-81ED-4DB2-BD59-A6C34878D82A}">
                    <a16:rowId xmlns:a16="http://schemas.microsoft.com/office/drawing/2014/main" val="2525923559"/>
                  </a:ext>
                </a:extLst>
              </a:tr>
              <a:tr h="261620">
                <a:tc>
                  <a:txBody>
                    <a:bodyPr/>
                    <a:lstStyle/>
                    <a:p>
                      <a:pPr algn="ctr"/>
                      <a:r>
                        <a:rPr lang="en-US" sz="1000">
                          <a:latin typeface="+mn-lt"/>
                        </a:rPr>
                        <a:t>Architecture</a:t>
                      </a:r>
                    </a:p>
                  </a:txBody>
                  <a:tcPr anchor="ct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u="none" strike="noStrike">
                          <a:solidFill>
                            <a:srgbClr val="000000"/>
                          </a:solidFill>
                          <a:effectLst/>
                          <a:latin typeface="+mn-lt"/>
                        </a:rPr>
                        <a:t>Observability Roadmap</a:t>
                      </a:r>
                    </a:p>
                  </a:txBody>
                  <a:tcPr anchor="ctr"/>
                </a:tc>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lang="en-US" sz="1000">
                          <a:latin typeface="+mn-lt"/>
                        </a:rPr>
                        <a:t>Charlie J Evans (Architect for cross border payments)</a:t>
                      </a:r>
                    </a:p>
                  </a:txBody>
                  <a:tcPr anchor="ctr"/>
                </a:tc>
                <a:extLst>
                  <a:ext uri="{0D108BD9-81ED-4DB2-BD59-A6C34878D82A}">
                    <a16:rowId xmlns:a16="http://schemas.microsoft.com/office/drawing/2014/main" val="686704281"/>
                  </a:ext>
                </a:extLst>
              </a:tr>
            </a:tbl>
          </a:graphicData>
        </a:graphic>
      </p:graphicFrame>
      <p:sp>
        <p:nvSpPr>
          <p:cNvPr id="6" name="Title 2">
            <a:extLst>
              <a:ext uri="{FF2B5EF4-FFF2-40B4-BE49-F238E27FC236}">
                <a16:creationId xmlns:a16="http://schemas.microsoft.com/office/drawing/2014/main" id="{FCC3ED9D-053A-DF9E-1BD9-1F6171CE0A0D}"/>
              </a:ext>
            </a:extLst>
          </p:cNvPr>
          <p:cNvSpPr txBox="1">
            <a:spLocks/>
          </p:cNvSpPr>
          <p:nvPr/>
        </p:nvSpPr>
        <p:spPr>
          <a:xfrm>
            <a:off x="173736" y="672271"/>
            <a:ext cx="11519977" cy="284074"/>
          </a:xfrm>
          <a:prstGeom prst="rect">
            <a:avLst/>
          </a:prstGeom>
        </p:spPr>
        <p:txBody>
          <a:bodyPr vert="horz" lIns="91440" tIns="0" rIns="91440" bIns="0" rtlCol="0" anchor="ctr" anchorCtr="0">
            <a:noAutofit/>
          </a:bodyPr>
          <a:lstStyle>
            <a:lvl1pPr marL="226468" marR="0" indent="-226468" algn="l" defTabSz="609555" rtl="0" eaLnBrk="1" fontAlgn="base" latinLnBrk="0" hangingPunct="1">
              <a:lnSpc>
                <a:spcPct val="100000"/>
              </a:lnSpc>
              <a:spcBef>
                <a:spcPct val="20000"/>
              </a:spcBef>
              <a:spcAft>
                <a:spcPct val="0"/>
              </a:spcAft>
              <a:buClrTx/>
              <a:buSzTx/>
              <a:tabLst/>
              <a:defRPr kumimoji="1" lang="en-US" sz="2400" b="0" i="0" kern="1200" spc="0" baseline="0">
                <a:solidFill>
                  <a:schemeClr val="tx1"/>
                </a:solidFill>
                <a:latin typeface="+mn-lt"/>
                <a:ea typeface="+mj-ea"/>
                <a:cs typeface="Arial"/>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marL="50800" marR="0" lvl="0" indent="-11113" algn="l" defTabSz="609555" rtl="0" eaLnBrk="1" fontAlgn="base" latinLnBrk="0" hangingPunct="1">
              <a:lnSpc>
                <a:spcPct val="100000"/>
              </a:lnSpc>
              <a:spcBef>
                <a:spcPct val="20000"/>
              </a:spcBef>
              <a:spcAft>
                <a:spcPct val="0"/>
              </a:spcAft>
              <a:buClrTx/>
              <a:buSzTx/>
              <a:buFontTx/>
              <a:buNone/>
              <a:tabLst/>
              <a:defRPr/>
            </a:pPr>
            <a:r>
              <a:rPr kumimoji="1" lang="en-US" sz="1200" b="0" i="0" u="none" strike="noStrike" kern="1200" cap="none" spc="0" normalizeH="0" baseline="0" noProof="0">
                <a:ln>
                  <a:noFill/>
                </a:ln>
                <a:solidFill>
                  <a:srgbClr val="404040"/>
                </a:solidFill>
                <a:effectLst/>
                <a:uLnTx/>
                <a:uFillTx/>
                <a:latin typeface="Arial"/>
                <a:cs typeface="Arial"/>
              </a:rPr>
              <a:t>NTT Data consultants met with key HSBC stakeholders along with their subject matter experts to understand/analyze current state from Process and Tools perspective</a:t>
            </a:r>
          </a:p>
        </p:txBody>
      </p:sp>
    </p:spTree>
    <p:extLst>
      <p:ext uri="{BB962C8B-B14F-4D97-AF65-F5344CB8AC3E}">
        <p14:creationId xmlns:p14="http://schemas.microsoft.com/office/powerpoint/2010/main" val="1003387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C3C52D-A47E-6FCF-AAE6-614464EDC24F}"/>
              </a:ext>
            </a:extLst>
          </p:cNvPr>
          <p:cNvSpPr>
            <a:spLocks noGrp="1"/>
          </p:cNvSpPr>
          <p:nvPr>
            <p:ph idx="1"/>
          </p:nvPr>
        </p:nvSpPr>
        <p:spPr/>
        <p:txBody>
          <a:bodyPr/>
          <a:lstStyle/>
          <a:p>
            <a:pPr marL="0" indent="0">
              <a:buNone/>
            </a:pPr>
            <a:r>
              <a:rPr lang="en-US"/>
              <a:t>Current State Assessment – Executive Summary</a:t>
            </a:r>
          </a:p>
        </p:txBody>
      </p:sp>
    </p:spTree>
    <p:extLst>
      <p:ext uri="{BB962C8B-B14F-4D97-AF65-F5344CB8AC3E}">
        <p14:creationId xmlns:p14="http://schemas.microsoft.com/office/powerpoint/2010/main" val="199344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dirty="0"/>
              <a:t>Summary of Key Themes Identified</a:t>
            </a:r>
            <a:endParaRPr lang="en-US" dirty="0"/>
          </a:p>
        </p:txBody>
      </p:sp>
      <p:sp>
        <p:nvSpPr>
          <p:cNvPr id="2" name="TextBox 1">
            <a:extLst>
              <a:ext uri="{FF2B5EF4-FFF2-40B4-BE49-F238E27FC236}">
                <a16:creationId xmlns:a16="http://schemas.microsoft.com/office/drawing/2014/main" id="{55FC6ADD-AD4C-66A6-24D3-FA95CA402DE2}"/>
              </a:ext>
            </a:extLst>
          </p:cNvPr>
          <p:cNvSpPr txBox="1"/>
          <p:nvPr/>
        </p:nvSpPr>
        <p:spPr>
          <a:xfrm>
            <a:off x="3737734" y="6514716"/>
            <a:ext cx="103836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a:cs typeface="+mn-cs"/>
              </a:rPr>
              <a:t>Confidential</a:t>
            </a:r>
            <a:endParaRPr kumimoji="0" lang="en-GB" sz="1100" b="0" i="0" u="none" strike="noStrike" kern="1200" cap="none" spc="0" normalizeH="0" baseline="0" noProof="0">
              <a:ln>
                <a:noFill/>
              </a:ln>
              <a:solidFill>
                <a:srgbClr val="FFFFFF"/>
              </a:solidFill>
              <a:effectLst/>
              <a:uLnTx/>
              <a:uFillTx/>
              <a:latin typeface="Arial"/>
              <a:cs typeface="+mn-cs"/>
            </a:endParaRPr>
          </a:p>
        </p:txBody>
      </p:sp>
      <p:sp>
        <p:nvSpPr>
          <p:cNvPr id="6" name="Title 2">
            <a:extLst>
              <a:ext uri="{FF2B5EF4-FFF2-40B4-BE49-F238E27FC236}">
                <a16:creationId xmlns:a16="http://schemas.microsoft.com/office/drawing/2014/main" id="{FCC3ED9D-053A-DF9E-1BD9-1F6171CE0A0D}"/>
              </a:ext>
            </a:extLst>
          </p:cNvPr>
          <p:cNvSpPr txBox="1">
            <a:spLocks/>
          </p:cNvSpPr>
          <p:nvPr/>
        </p:nvSpPr>
        <p:spPr>
          <a:xfrm>
            <a:off x="173736" y="672271"/>
            <a:ext cx="11032101" cy="649938"/>
          </a:xfrm>
          <a:prstGeom prst="rect">
            <a:avLst/>
          </a:prstGeom>
        </p:spPr>
        <p:txBody>
          <a:bodyPr vert="horz" lIns="91440" tIns="0" rIns="91440" bIns="0" rtlCol="0" anchor="ctr" anchorCtr="0">
            <a:noAutofit/>
          </a:bodyPr>
          <a:lstStyle>
            <a:lvl1pPr marL="226468" marR="0" indent="-226468" algn="l" defTabSz="609555" rtl="0" eaLnBrk="1" fontAlgn="base" latinLnBrk="0" hangingPunct="1">
              <a:lnSpc>
                <a:spcPct val="100000"/>
              </a:lnSpc>
              <a:spcBef>
                <a:spcPct val="20000"/>
              </a:spcBef>
              <a:spcAft>
                <a:spcPct val="0"/>
              </a:spcAft>
              <a:buClrTx/>
              <a:buSzTx/>
              <a:tabLst/>
              <a:defRPr kumimoji="1" lang="en-US" sz="2400" b="0" i="0" kern="1200" spc="0" baseline="0">
                <a:solidFill>
                  <a:schemeClr val="tx1"/>
                </a:solidFill>
                <a:latin typeface="+mn-lt"/>
                <a:ea typeface="+mj-ea"/>
                <a:cs typeface="Arial"/>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marL="50800" marR="0" lvl="0" indent="-11113" algn="l" defTabSz="609555" rtl="0" eaLnBrk="1" fontAlgn="base" latinLnBrk="0" hangingPunct="1">
              <a:lnSpc>
                <a:spcPct val="100000"/>
              </a:lnSpc>
              <a:spcBef>
                <a:spcPct val="20000"/>
              </a:spcBef>
              <a:spcAft>
                <a:spcPct val="0"/>
              </a:spcAft>
              <a:buClrTx/>
              <a:buSzTx/>
              <a:buFontTx/>
              <a:buNone/>
              <a:tabLst/>
              <a:defRPr/>
            </a:pPr>
            <a:r>
              <a:rPr kumimoji="1" lang="en-US" sz="1500" b="0" i="0" u="none" strike="noStrike" kern="1200" cap="none" spc="0" normalizeH="0" baseline="0" noProof="0" dirty="0">
                <a:ln>
                  <a:noFill/>
                </a:ln>
                <a:solidFill>
                  <a:srgbClr val="404040"/>
                </a:solidFill>
                <a:effectLst/>
                <a:uLnTx/>
                <a:uFillTx/>
                <a:latin typeface="Arial"/>
                <a:cs typeface="Arial"/>
              </a:rPr>
              <a:t>The following themes represent the top-most observations from the workshops, artifacts and discussions with HSBC GPS subject matter experts</a:t>
            </a:r>
          </a:p>
        </p:txBody>
      </p:sp>
      <p:graphicFrame>
        <p:nvGraphicFramePr>
          <p:cNvPr id="4" name="Table 6">
            <a:extLst>
              <a:ext uri="{FF2B5EF4-FFF2-40B4-BE49-F238E27FC236}">
                <a16:creationId xmlns:a16="http://schemas.microsoft.com/office/drawing/2014/main" id="{D77677E2-415D-EA48-F9BD-AE0D0781AE5D}"/>
              </a:ext>
            </a:extLst>
          </p:cNvPr>
          <p:cNvGraphicFramePr>
            <a:graphicFrameLocks noGrp="1"/>
          </p:cNvGraphicFramePr>
          <p:nvPr>
            <p:extLst>
              <p:ext uri="{D42A27DB-BD31-4B8C-83A1-F6EECF244321}">
                <p14:modId xmlns:p14="http://schemas.microsoft.com/office/powerpoint/2010/main" val="2025547856"/>
              </p:ext>
            </p:extLst>
          </p:nvPr>
        </p:nvGraphicFramePr>
        <p:xfrm>
          <a:off x="312256" y="1478537"/>
          <a:ext cx="11205828" cy="4267200"/>
        </p:xfrm>
        <a:graphic>
          <a:graphicData uri="http://schemas.openxmlformats.org/drawingml/2006/table">
            <a:tbl>
              <a:tblPr firstRow="1" bandRow="1">
                <a:tableStyleId>{5C22544A-7EE6-4342-B048-85BDC9FD1C3A}</a:tableStyleId>
              </a:tblPr>
              <a:tblGrid>
                <a:gridCol w="4377190">
                  <a:extLst>
                    <a:ext uri="{9D8B030D-6E8A-4147-A177-3AD203B41FA5}">
                      <a16:colId xmlns:a16="http://schemas.microsoft.com/office/drawing/2014/main" val="4010269592"/>
                    </a:ext>
                  </a:extLst>
                </a:gridCol>
                <a:gridCol w="6828638">
                  <a:extLst>
                    <a:ext uri="{9D8B030D-6E8A-4147-A177-3AD203B41FA5}">
                      <a16:colId xmlns:a16="http://schemas.microsoft.com/office/drawing/2014/main" val="429307768"/>
                    </a:ext>
                  </a:extLst>
                </a:gridCol>
              </a:tblGrid>
              <a:tr h="370840">
                <a:tc>
                  <a:txBody>
                    <a:bodyPr/>
                    <a:lstStyle/>
                    <a:p>
                      <a:pPr algn="ctr"/>
                      <a:r>
                        <a:rPr lang="en-US" sz="1600">
                          <a:solidFill>
                            <a:schemeClr val="tx1"/>
                          </a:solidFill>
                        </a:rPr>
                        <a:t>Theme</a:t>
                      </a:r>
                    </a:p>
                  </a:txBody>
                  <a:tcPr anchor="ctr"/>
                </a:tc>
                <a:tc>
                  <a:txBody>
                    <a:bodyPr/>
                    <a:lstStyle/>
                    <a:p>
                      <a:pPr algn="ctr"/>
                      <a:r>
                        <a:rPr lang="en-US" sz="1600">
                          <a:solidFill>
                            <a:schemeClr val="tx1"/>
                          </a:solidFill>
                        </a:rPr>
                        <a:t>Description</a:t>
                      </a:r>
                    </a:p>
                  </a:txBody>
                  <a:tcPr anchor="ctr"/>
                </a:tc>
                <a:extLst>
                  <a:ext uri="{0D108BD9-81ED-4DB2-BD59-A6C34878D82A}">
                    <a16:rowId xmlns:a16="http://schemas.microsoft.com/office/drawing/2014/main" val="1874270726"/>
                  </a:ext>
                </a:extLst>
              </a:tr>
              <a:tr h="370840">
                <a:tc>
                  <a:txBody>
                    <a:bodyPr/>
                    <a:lstStyle/>
                    <a:p>
                      <a:r>
                        <a:rPr lang="en-US" sz="1600"/>
                        <a:t>Alerting, Tools &amp; Monitoring</a:t>
                      </a:r>
                    </a:p>
                  </a:txBody>
                  <a:tcPr anchor="ctr"/>
                </a:tc>
                <a:tc>
                  <a:txBody>
                    <a:bodyPr/>
                    <a:lstStyle/>
                    <a:p>
                      <a:pPr algn="ctr"/>
                      <a:r>
                        <a:rPr kumimoji="1" lang="en-US" sz="1050" b="1" u="none" strike="noStrike" kern="0" cap="none" spc="0" normalizeH="0" baseline="0" noProof="0">
                          <a:ln>
                            <a:noFill/>
                          </a:ln>
                          <a:effectLst/>
                          <a:uLnTx/>
                          <a:uFillTx/>
                        </a:rPr>
                        <a:t>Implementation of alerting tools is not defined centrally, and tool adoption is based on strategy driven by each support group</a:t>
                      </a:r>
                    </a:p>
                    <a:p>
                      <a:pPr marL="0" marR="0" lvl="0" indent="0" algn="ctr" defTabSz="609555" rtl="0" eaLnBrk="1" fontAlgn="auto" latinLnBrk="0" hangingPunct="1">
                        <a:lnSpc>
                          <a:spcPct val="100000"/>
                        </a:lnSpc>
                        <a:spcBef>
                          <a:spcPts val="0"/>
                        </a:spcBef>
                        <a:spcAft>
                          <a:spcPts val="0"/>
                        </a:spcAft>
                        <a:buClrTx/>
                        <a:buSzTx/>
                        <a:buFontTx/>
                        <a:buNone/>
                        <a:tabLst/>
                        <a:defRPr/>
                      </a:pPr>
                      <a:r>
                        <a:rPr kumimoji="1" lang="en-US" sz="1050" u="none" strike="noStrike" kern="0" cap="none" spc="0" normalizeH="0" baseline="0" noProof="0">
                          <a:ln>
                            <a:noFill/>
                          </a:ln>
                          <a:effectLst/>
                          <a:uLnTx/>
                          <a:uFillTx/>
                        </a:rPr>
                        <a:t>Historical alert data is not available in PATROL to perform any analysis or predictive analytics. All the application logs are purged after 30 days period.</a:t>
                      </a:r>
                    </a:p>
                    <a:p>
                      <a:pPr marL="0" marR="0" lvl="0" indent="0" algn="ctr" defTabSz="609555" rtl="0" eaLnBrk="1" fontAlgn="auto" latinLnBrk="0" hangingPunct="1">
                        <a:lnSpc>
                          <a:spcPct val="100000"/>
                        </a:lnSpc>
                        <a:spcBef>
                          <a:spcPts val="0"/>
                        </a:spcBef>
                        <a:spcAft>
                          <a:spcPts val="0"/>
                        </a:spcAft>
                        <a:buClrTx/>
                        <a:buSzTx/>
                        <a:buFontTx/>
                        <a:buNone/>
                        <a:tabLst/>
                        <a:defRPr/>
                      </a:pPr>
                      <a:r>
                        <a:rPr lang="en-US" sz="1050" b="1"/>
                        <a:t>There are no observability dashboards to give view by payment flow, application or individual IT components:</a:t>
                      </a:r>
                    </a:p>
                  </a:txBody>
                  <a:tcPr anchor="ctr"/>
                </a:tc>
                <a:extLst>
                  <a:ext uri="{0D108BD9-81ED-4DB2-BD59-A6C34878D82A}">
                    <a16:rowId xmlns:a16="http://schemas.microsoft.com/office/drawing/2014/main" val="2651243406"/>
                  </a:ext>
                </a:extLst>
              </a:tr>
              <a:tr h="370840">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kumimoji="1" lang="en-US" sz="1600" kern="1200">
                          <a:solidFill>
                            <a:schemeClr val="dk1"/>
                          </a:solidFill>
                          <a:latin typeface="+mn-lt"/>
                          <a:ea typeface="+mn-ea"/>
                          <a:cs typeface="+mn-cs"/>
                        </a:rPr>
                        <a:t>Incident, Change &amp; Problem Management Processes</a:t>
                      </a:r>
                    </a:p>
                  </a:txBody>
                  <a:tcPr anchor="ctr"/>
                </a:tc>
                <a:tc>
                  <a:txBody>
                    <a:bodyP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1" lang="en-US" sz="1050" b="1" u="none" strike="noStrike" kern="0" cap="none" spc="0" normalizeH="0" baseline="0">
                          <a:ln>
                            <a:noFill/>
                          </a:ln>
                          <a:effectLst/>
                          <a:uLnTx/>
                          <a:uFillTx/>
                        </a:rPr>
                        <a:t>Incident Management practices across applications groups is inconsistent and s</a:t>
                      </a:r>
                      <a:r>
                        <a:rPr lang="en-US" sz="1050" b="1"/>
                        <a:t>upport is in “reactive” mode.</a:t>
                      </a:r>
                      <a:endParaRPr kumimoji="1" lang="en-US" sz="1050" b="1" u="none" strike="noStrike" kern="0" cap="none" spc="0" normalizeH="0" baseline="0">
                        <a:ln>
                          <a:noFill/>
                        </a:ln>
                        <a:effectLst/>
                        <a:uLnTx/>
                        <a:uFillTx/>
                      </a:endParaRPr>
                    </a:p>
                  </a:txBody>
                  <a:tcPr anchor="ctr"/>
                </a:tc>
                <a:extLst>
                  <a:ext uri="{0D108BD9-81ED-4DB2-BD59-A6C34878D82A}">
                    <a16:rowId xmlns:a16="http://schemas.microsoft.com/office/drawing/2014/main" val="3241406167"/>
                  </a:ext>
                </a:extLst>
              </a:tr>
              <a:tr h="370840">
                <a:tc>
                  <a:txBody>
                    <a:bodyPr/>
                    <a:lstStyle/>
                    <a:p>
                      <a:pPr algn="l"/>
                      <a:r>
                        <a:rPr lang="en-US" sz="1600">
                          <a:solidFill>
                            <a:schemeClr val="tx1"/>
                          </a:solidFill>
                        </a:rPr>
                        <a:t>Automation Strategy &amp; Roadmap</a:t>
                      </a:r>
                    </a:p>
                  </a:txBody>
                  <a:tcPr anchor="ctr"/>
                </a:tc>
                <a:tc>
                  <a:txBody>
                    <a:bodyP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1" lang="en-US" sz="1050" b="1" u="none" strike="noStrike" kern="0" cap="none" spc="0" normalizeH="0" baseline="0">
                          <a:ln>
                            <a:noFill/>
                          </a:ln>
                          <a:solidFill>
                            <a:schemeClr val="tx1"/>
                          </a:solidFill>
                          <a:effectLst/>
                          <a:uLnTx/>
                          <a:uFillTx/>
                          <a:latin typeface="+mn-lt"/>
                          <a:ea typeface="+mn-ea"/>
                          <a:cs typeface="+mn-cs"/>
                        </a:rPr>
                        <a:t>No defined automation roadmap available.</a:t>
                      </a:r>
                      <a:r>
                        <a:rPr kumimoji="1" lang="en-US" sz="1050" b="0" u="none" strike="noStrike" kern="0" cap="none" spc="0" normalizeH="0" baseline="0">
                          <a:ln>
                            <a:noFill/>
                          </a:ln>
                          <a:solidFill>
                            <a:schemeClr val="tx1"/>
                          </a:solidFill>
                          <a:effectLst/>
                          <a:uLnTx/>
                          <a:uFillTx/>
                          <a:latin typeface="+mn-lt"/>
                          <a:ea typeface="+mn-ea"/>
                          <a:cs typeface="+mn-cs"/>
                        </a:rPr>
                        <a:t> </a:t>
                      </a:r>
                    </a:p>
                  </a:txBody>
                  <a:tcPr anchor="ctr"/>
                </a:tc>
                <a:extLst>
                  <a:ext uri="{0D108BD9-81ED-4DB2-BD59-A6C34878D82A}">
                    <a16:rowId xmlns:a16="http://schemas.microsoft.com/office/drawing/2014/main" val="3738856299"/>
                  </a:ext>
                </a:extLst>
              </a:tr>
              <a:tr h="370840">
                <a:tc>
                  <a:txBody>
                    <a:bodyPr/>
                    <a:lstStyle/>
                    <a:p>
                      <a:pPr algn="l"/>
                      <a:r>
                        <a:rPr lang="en-US" sz="1600" dirty="0">
                          <a:solidFill>
                            <a:schemeClr val="tx1"/>
                          </a:solidFill>
                        </a:rPr>
                        <a:t>Knowledge Library</a:t>
                      </a:r>
                    </a:p>
                  </a:txBody>
                  <a:tcPr anchor="ctr"/>
                </a:tc>
                <a:tc>
                  <a:txBody>
                    <a:bodyPr/>
                    <a:lstStyle/>
                    <a:p>
                      <a:pPr marL="0" marR="0" lvl="0" indent="0" algn="ctr" defTabSz="609555" rtl="0" eaLnBrk="1" fontAlgn="auto" latinLnBrk="0" hangingPunct="1">
                        <a:lnSpc>
                          <a:spcPct val="100000"/>
                        </a:lnSpc>
                        <a:spcBef>
                          <a:spcPts val="0"/>
                        </a:spcBef>
                        <a:spcAft>
                          <a:spcPts val="0"/>
                        </a:spcAft>
                        <a:buClrTx/>
                        <a:buSzTx/>
                        <a:buFontTx/>
                        <a:buNone/>
                        <a:tabLst/>
                        <a:defRPr/>
                      </a:pPr>
                      <a:r>
                        <a:rPr kumimoji="1" lang="en-US" sz="1050" b="1" u="none" strike="noStrike" kern="0" cap="none" spc="0" normalizeH="0" baseline="0">
                          <a:ln>
                            <a:noFill/>
                          </a:ln>
                          <a:solidFill>
                            <a:schemeClr val="tx1"/>
                          </a:solidFill>
                          <a:effectLst/>
                          <a:uLnTx/>
                          <a:uFillTx/>
                        </a:rPr>
                        <a:t>There is no Central Knowledge Management repository.</a:t>
                      </a:r>
                      <a:r>
                        <a:rPr kumimoji="1" lang="en-US" sz="1050" u="none" strike="noStrike" kern="0" cap="none" spc="0" normalizeH="0" baseline="0">
                          <a:ln>
                            <a:noFill/>
                          </a:ln>
                          <a:solidFill>
                            <a:schemeClr val="tx1"/>
                          </a:solidFill>
                          <a:effectLst/>
                          <a:uLnTx/>
                          <a:uFillTx/>
                        </a:rPr>
                        <a:t> </a:t>
                      </a:r>
                    </a:p>
                  </a:txBody>
                  <a:tcPr anchor="ctr"/>
                </a:tc>
                <a:extLst>
                  <a:ext uri="{0D108BD9-81ED-4DB2-BD59-A6C34878D82A}">
                    <a16:rowId xmlns:a16="http://schemas.microsoft.com/office/drawing/2014/main" val="3064795998"/>
                  </a:ext>
                </a:extLst>
              </a:tr>
              <a:tr h="370840">
                <a:tc>
                  <a:txBody>
                    <a:bodyPr/>
                    <a:lstStyle/>
                    <a:p>
                      <a:pPr algn="l"/>
                      <a:r>
                        <a:rPr lang="en-US" sz="1600">
                          <a:solidFill>
                            <a:schemeClr val="tx1"/>
                          </a:solidFill>
                        </a:rPr>
                        <a:t>End to End payments Observability</a:t>
                      </a:r>
                    </a:p>
                  </a:txBody>
                  <a:tcPr anchor="ctr"/>
                </a:tc>
                <a:tc>
                  <a:txBody>
                    <a:bodyPr/>
                    <a:lstStyle/>
                    <a:p>
                      <a:pPr marL="0" marR="0" lvl="0" indent="0" algn="ctr" defTabSz="609555" rtl="0" eaLnBrk="1" fontAlgn="auto" latinLnBrk="0" hangingPunct="1">
                        <a:lnSpc>
                          <a:spcPct val="100000"/>
                        </a:lnSpc>
                        <a:spcBef>
                          <a:spcPts val="0"/>
                        </a:spcBef>
                        <a:spcAft>
                          <a:spcPts val="0"/>
                        </a:spcAft>
                        <a:buClrTx/>
                        <a:buSzTx/>
                        <a:buFontTx/>
                        <a:buNone/>
                        <a:tabLst/>
                        <a:defRPr/>
                      </a:pPr>
                      <a:r>
                        <a:rPr lang="en-US" sz="1050" b="1"/>
                        <a:t>No end to end tracking available for any payment transaction across the applications</a:t>
                      </a:r>
                      <a:r>
                        <a:rPr lang="en-US" sz="1050"/>
                        <a:t>. </a:t>
                      </a:r>
                    </a:p>
                    <a:p>
                      <a:pPr algn="ctr"/>
                      <a:r>
                        <a:rPr lang="en-US" sz="1050">
                          <a:solidFill>
                            <a:schemeClr val="tx1"/>
                          </a:solidFill>
                        </a:rPr>
                        <a:t>Customer impact assessment, payment reconciliation</a:t>
                      </a:r>
                    </a:p>
                  </a:txBody>
                  <a:tcPr anchor="ctr"/>
                </a:tc>
                <a:extLst>
                  <a:ext uri="{0D108BD9-81ED-4DB2-BD59-A6C34878D82A}">
                    <a16:rowId xmlns:a16="http://schemas.microsoft.com/office/drawing/2014/main" val="2505038046"/>
                  </a:ext>
                </a:extLst>
              </a:tr>
              <a:tr h="370840">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r>
                        <a:rPr lang="en-US" sz="1600">
                          <a:solidFill>
                            <a:schemeClr val="tx1"/>
                          </a:solidFill>
                        </a:rPr>
                        <a:t>Ways of Working &amp; Resource skillsets</a:t>
                      </a:r>
                    </a:p>
                  </a:txBody>
                  <a:tcPr anchor="ctr"/>
                </a:tc>
                <a:tc>
                  <a:txBody>
                    <a:bodyPr/>
                    <a:lstStyle/>
                    <a:p>
                      <a:pPr algn="ctr"/>
                      <a:endParaRPr lang="en-US" sz="1050">
                        <a:solidFill>
                          <a:schemeClr val="tx1"/>
                        </a:solidFill>
                      </a:endParaRPr>
                    </a:p>
                  </a:txBody>
                  <a:tcPr anchor="ctr"/>
                </a:tc>
                <a:extLst>
                  <a:ext uri="{0D108BD9-81ED-4DB2-BD59-A6C34878D82A}">
                    <a16:rowId xmlns:a16="http://schemas.microsoft.com/office/drawing/2014/main" val="1957497057"/>
                  </a:ext>
                </a:extLst>
              </a:tr>
              <a:tr h="370840">
                <a:tc>
                  <a:txBody>
                    <a:bodyPr/>
                    <a:lstStyle/>
                    <a:p>
                      <a:pPr marL="0" marR="0" lvl="0" indent="0" algn="l" defTabSz="609555" rtl="0" eaLnBrk="1" fontAlgn="auto" latinLnBrk="0" hangingPunct="1">
                        <a:lnSpc>
                          <a:spcPct val="100000"/>
                        </a:lnSpc>
                        <a:spcBef>
                          <a:spcPts val="0"/>
                        </a:spcBef>
                        <a:spcAft>
                          <a:spcPts val="0"/>
                        </a:spcAft>
                        <a:buClrTx/>
                        <a:buSzTx/>
                        <a:buFontTx/>
                        <a:buNone/>
                        <a:tabLst/>
                        <a:defRPr/>
                      </a:pPr>
                      <a:endParaRPr lang="en-US" sz="1600">
                        <a:solidFill>
                          <a:schemeClr val="tx1"/>
                        </a:solidFill>
                      </a:endParaRPr>
                    </a:p>
                  </a:txBody>
                  <a:tcPr anchor="ctr"/>
                </a:tc>
                <a:tc>
                  <a:txBody>
                    <a:bodyPr/>
                    <a:lstStyle/>
                    <a:p>
                      <a:pPr algn="ctr"/>
                      <a:endParaRPr lang="en-US" sz="1050">
                        <a:solidFill>
                          <a:schemeClr val="tx1"/>
                        </a:solidFill>
                      </a:endParaRPr>
                    </a:p>
                  </a:txBody>
                  <a:tcPr anchor="ctr"/>
                </a:tc>
                <a:extLst>
                  <a:ext uri="{0D108BD9-81ED-4DB2-BD59-A6C34878D82A}">
                    <a16:rowId xmlns:a16="http://schemas.microsoft.com/office/drawing/2014/main" val="125924820"/>
                  </a:ext>
                </a:extLst>
              </a:tr>
              <a:tr h="370840">
                <a:tc>
                  <a:txBody>
                    <a:bodyPr/>
                    <a:lstStyle/>
                    <a:p>
                      <a:pPr algn="ctr"/>
                      <a:endParaRPr lang="en-US" sz="1600">
                        <a:solidFill>
                          <a:schemeClr val="tx1"/>
                        </a:solidFill>
                      </a:endParaRPr>
                    </a:p>
                  </a:txBody>
                  <a:tcPr anchor="ctr"/>
                </a:tc>
                <a:tc>
                  <a:txBody>
                    <a:bodyPr/>
                    <a:lstStyle/>
                    <a:p>
                      <a:pPr algn="ctr"/>
                      <a:endParaRPr lang="en-US" sz="1050" dirty="0">
                        <a:solidFill>
                          <a:schemeClr val="tx1"/>
                        </a:solidFill>
                      </a:endParaRPr>
                    </a:p>
                  </a:txBody>
                  <a:tcPr anchor="ctr"/>
                </a:tc>
                <a:extLst>
                  <a:ext uri="{0D108BD9-81ED-4DB2-BD59-A6C34878D82A}">
                    <a16:rowId xmlns:a16="http://schemas.microsoft.com/office/drawing/2014/main" val="1497599262"/>
                  </a:ext>
                </a:extLst>
              </a:tr>
            </a:tbl>
          </a:graphicData>
        </a:graphic>
      </p:graphicFrame>
      <p:sp>
        <p:nvSpPr>
          <p:cNvPr id="3" name="Rectangle 2">
            <a:extLst>
              <a:ext uri="{FF2B5EF4-FFF2-40B4-BE49-F238E27FC236}">
                <a16:creationId xmlns:a16="http://schemas.microsoft.com/office/drawing/2014/main" id="{14E385B5-6797-DD47-2466-97CBBA6E6E34}"/>
              </a:ext>
            </a:extLst>
          </p:cNvPr>
          <p:cNvSpPr/>
          <p:nvPr/>
        </p:nvSpPr>
        <p:spPr>
          <a:xfrm>
            <a:off x="9001957" y="221942"/>
            <a:ext cx="2539014" cy="3571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t>Sharang</a:t>
            </a:r>
          </a:p>
        </p:txBody>
      </p:sp>
    </p:spTree>
    <p:extLst>
      <p:ext uri="{BB962C8B-B14F-4D97-AF65-F5344CB8AC3E}">
        <p14:creationId xmlns:p14="http://schemas.microsoft.com/office/powerpoint/2010/main" val="439498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a:t>Summary of Key Themes Identified</a:t>
            </a:r>
            <a:endParaRPr lang="en-US"/>
          </a:p>
        </p:txBody>
      </p:sp>
      <p:sp>
        <p:nvSpPr>
          <p:cNvPr id="2" name="TextBox 1">
            <a:extLst>
              <a:ext uri="{FF2B5EF4-FFF2-40B4-BE49-F238E27FC236}">
                <a16:creationId xmlns:a16="http://schemas.microsoft.com/office/drawing/2014/main" id="{55FC6ADD-AD4C-66A6-24D3-FA95CA402DE2}"/>
              </a:ext>
            </a:extLst>
          </p:cNvPr>
          <p:cNvSpPr txBox="1"/>
          <p:nvPr/>
        </p:nvSpPr>
        <p:spPr>
          <a:xfrm>
            <a:off x="3737734" y="6514716"/>
            <a:ext cx="103836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a:cs typeface="+mn-cs"/>
              </a:rPr>
              <a:t>Confidential</a:t>
            </a:r>
            <a:endParaRPr kumimoji="0" lang="en-GB" sz="1100" b="0" i="0" u="none" strike="noStrike" kern="1200" cap="none" spc="0" normalizeH="0" baseline="0" noProof="0">
              <a:ln>
                <a:noFill/>
              </a:ln>
              <a:solidFill>
                <a:srgbClr val="FFFFFF"/>
              </a:solidFill>
              <a:effectLst/>
              <a:uLnTx/>
              <a:uFillTx/>
              <a:latin typeface="Arial"/>
              <a:cs typeface="+mn-cs"/>
            </a:endParaRPr>
          </a:p>
        </p:txBody>
      </p:sp>
      <p:sp>
        <p:nvSpPr>
          <p:cNvPr id="6" name="Title 2">
            <a:extLst>
              <a:ext uri="{FF2B5EF4-FFF2-40B4-BE49-F238E27FC236}">
                <a16:creationId xmlns:a16="http://schemas.microsoft.com/office/drawing/2014/main" id="{FCC3ED9D-053A-DF9E-1BD9-1F6171CE0A0D}"/>
              </a:ext>
            </a:extLst>
          </p:cNvPr>
          <p:cNvSpPr txBox="1">
            <a:spLocks/>
          </p:cNvSpPr>
          <p:nvPr/>
        </p:nvSpPr>
        <p:spPr>
          <a:xfrm>
            <a:off x="173736" y="672271"/>
            <a:ext cx="11032101" cy="649938"/>
          </a:xfrm>
          <a:prstGeom prst="rect">
            <a:avLst/>
          </a:prstGeom>
        </p:spPr>
        <p:txBody>
          <a:bodyPr vert="horz" lIns="91440" tIns="0" rIns="91440" bIns="0" rtlCol="0" anchor="ctr" anchorCtr="0">
            <a:noAutofit/>
          </a:bodyPr>
          <a:lstStyle>
            <a:lvl1pPr marL="226468" marR="0" indent="-226468" algn="l" defTabSz="609555" rtl="0" eaLnBrk="1" fontAlgn="base" latinLnBrk="0" hangingPunct="1">
              <a:lnSpc>
                <a:spcPct val="100000"/>
              </a:lnSpc>
              <a:spcBef>
                <a:spcPct val="20000"/>
              </a:spcBef>
              <a:spcAft>
                <a:spcPct val="0"/>
              </a:spcAft>
              <a:buClrTx/>
              <a:buSzTx/>
              <a:tabLst/>
              <a:defRPr kumimoji="1" lang="en-US" sz="2400" b="0" i="0" kern="1200" spc="0" baseline="0">
                <a:solidFill>
                  <a:schemeClr val="tx1"/>
                </a:solidFill>
                <a:latin typeface="+mn-lt"/>
                <a:ea typeface="+mj-ea"/>
                <a:cs typeface="Arial"/>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marL="50800" marR="0" lvl="0" indent="-11113" algn="l" defTabSz="609555" rtl="0" eaLnBrk="1" fontAlgn="base" latinLnBrk="0" hangingPunct="1">
              <a:lnSpc>
                <a:spcPct val="100000"/>
              </a:lnSpc>
              <a:spcBef>
                <a:spcPct val="20000"/>
              </a:spcBef>
              <a:spcAft>
                <a:spcPct val="0"/>
              </a:spcAft>
              <a:buClrTx/>
              <a:buSzTx/>
              <a:buFontTx/>
              <a:buNone/>
              <a:tabLst/>
              <a:defRPr/>
            </a:pPr>
            <a:r>
              <a:rPr kumimoji="1" lang="en-US" sz="1500" b="0" i="0" u="none" strike="noStrike" kern="1200" cap="none" spc="0" normalizeH="0" baseline="0" noProof="0">
                <a:ln>
                  <a:noFill/>
                </a:ln>
                <a:solidFill>
                  <a:srgbClr val="404040"/>
                </a:solidFill>
                <a:effectLst/>
                <a:uLnTx/>
                <a:uFillTx/>
                <a:latin typeface="Arial"/>
                <a:cs typeface="Arial"/>
              </a:rPr>
              <a:t>The following themes represent the top-most observations from the workshops, artifacts and discussions with HSBC GPS subject matter experts</a:t>
            </a:r>
          </a:p>
        </p:txBody>
      </p:sp>
      <p:graphicFrame>
        <p:nvGraphicFramePr>
          <p:cNvPr id="3" name="Table 6">
            <a:extLst>
              <a:ext uri="{FF2B5EF4-FFF2-40B4-BE49-F238E27FC236}">
                <a16:creationId xmlns:a16="http://schemas.microsoft.com/office/drawing/2014/main" id="{6F11E16E-A8E1-0EE8-14DE-499E87759E14}"/>
              </a:ext>
            </a:extLst>
          </p:cNvPr>
          <p:cNvGraphicFramePr>
            <a:graphicFrameLocks noGrp="1"/>
          </p:cNvGraphicFramePr>
          <p:nvPr/>
        </p:nvGraphicFramePr>
        <p:xfrm>
          <a:off x="305170" y="1298093"/>
          <a:ext cx="11581660" cy="4731029"/>
        </p:xfrm>
        <a:graphic>
          <a:graphicData uri="http://schemas.openxmlformats.org/drawingml/2006/table">
            <a:tbl>
              <a:tblPr firstRow="1" bandRow="1">
                <a:tableStyleId>{72833802-FEF1-4C79-8D5D-14CF1EAF98D9}</a:tableStyleId>
              </a:tblPr>
              <a:tblGrid>
                <a:gridCol w="2227992">
                  <a:extLst>
                    <a:ext uri="{9D8B030D-6E8A-4147-A177-3AD203B41FA5}">
                      <a16:colId xmlns:a16="http://schemas.microsoft.com/office/drawing/2014/main" val="448808835"/>
                    </a:ext>
                  </a:extLst>
                </a:gridCol>
                <a:gridCol w="9353668">
                  <a:extLst>
                    <a:ext uri="{9D8B030D-6E8A-4147-A177-3AD203B41FA5}">
                      <a16:colId xmlns:a16="http://schemas.microsoft.com/office/drawing/2014/main" val="3563504183"/>
                    </a:ext>
                  </a:extLst>
                </a:gridCol>
              </a:tblGrid>
              <a:tr h="462035">
                <a:tc>
                  <a:txBody>
                    <a:bodyPr/>
                    <a:lstStyle/>
                    <a:p>
                      <a:pPr algn="ctr"/>
                      <a:r>
                        <a:rPr lang="en-US" sz="1400">
                          <a:solidFill>
                            <a:schemeClr val="bg1"/>
                          </a:solidFill>
                        </a:rPr>
                        <a:t>Theme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400">
                          <a:solidFill>
                            <a:schemeClr val="bg1"/>
                          </a:solidFill>
                        </a:rPr>
                        <a:t>Analysis Summary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083827572"/>
                  </a:ext>
                </a:extLst>
              </a:tr>
              <a:tr h="493681">
                <a:tc>
                  <a:txBody>
                    <a:bodyPr/>
                    <a:lstStyle/>
                    <a:p>
                      <a:r>
                        <a:rPr kumimoji="1" lang="en-US" sz="1000" b="1" u="none" strike="noStrike" kern="0" cap="none" spc="0" normalizeH="0" baseline="0">
                          <a:ln>
                            <a:noFill/>
                          </a:ln>
                          <a:solidFill>
                            <a:schemeClr val="bg2">
                              <a:lumMod val="50000"/>
                            </a:schemeClr>
                          </a:solidFill>
                          <a:effectLst/>
                          <a:uLnTx/>
                          <a:uFillTx/>
                        </a:rPr>
                        <a:t>Inconsistent alerting tools and mechanism</a:t>
                      </a:r>
                      <a:endParaRPr kumimoji="1" lang="en-US" sz="1000" b="1" u="none" strike="noStrike" kern="0" cap="none" spc="0" normalizeH="0" baseline="0">
                        <a:ln>
                          <a:noFill/>
                        </a:ln>
                        <a:solidFill>
                          <a:schemeClr val="bg2">
                            <a:lumMod val="50000"/>
                          </a:schemeClr>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b="1" u="none" strike="noStrike" kern="0" cap="none" spc="0" normalizeH="0" baseline="0" noProof="0" dirty="0">
                          <a:ln>
                            <a:noFill/>
                          </a:ln>
                          <a:effectLst/>
                          <a:uLnTx/>
                          <a:uFillTx/>
                        </a:rPr>
                        <a:t>Implementation of alerting tools is not defined centrally, and tool adoption is based on strategy driven by each support group</a:t>
                      </a:r>
                      <a:r>
                        <a:rPr kumimoji="1" lang="en-US" sz="1000" u="none" strike="noStrike" kern="0" cap="none" spc="0" normalizeH="0" baseline="0" noProof="0" dirty="0">
                          <a:ln>
                            <a:noFill/>
                          </a:ln>
                          <a:effectLst/>
                          <a:uLnTx/>
                          <a:uFillTx/>
                        </a:rPr>
                        <a:t>. Majority of alerts are configured on legacy BMC PATROL platform and there is varied degree of implementation of AppDynamics for infrastructure monitoring.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000" u="none" strike="noStrike" kern="0" cap="none" spc="0" normalizeH="0" baseline="0" noProof="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u="none" strike="noStrike" kern="0" cap="none" spc="0" normalizeH="0" baseline="0" noProof="0" dirty="0">
                          <a:ln>
                            <a:noFill/>
                          </a:ln>
                          <a:effectLst/>
                          <a:uLnTx/>
                          <a:uFillTx/>
                        </a:rPr>
                        <a:t>AppDynamics is not implemented strategically but only for process adherence. Grafana and Splunk (via Prometheus and JMX interface) are used for monitoring of IKP components.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000" u="none" strike="noStrike" kern="0" cap="none" spc="0" normalizeH="0" baseline="0" noProof="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u="none" strike="noStrike" kern="0" cap="none" spc="0" normalizeH="0" baseline="0" noProof="0" dirty="0">
                          <a:ln>
                            <a:noFill/>
                          </a:ln>
                          <a:effectLst/>
                          <a:uLnTx/>
                          <a:uFillTx/>
                        </a:rPr>
                        <a:t>Process for alerting configurations in PATROL is not consistent and configurations are not reviewed basis incidents historical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000" u="none" strike="noStrike" kern="0" cap="none" spc="0" normalizeH="0" baseline="0" noProof="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u="none" strike="noStrike" kern="0" cap="none" spc="0" normalizeH="0" baseline="0" noProof="0" dirty="0">
                          <a:ln>
                            <a:noFill/>
                          </a:ln>
                          <a:effectLst/>
                          <a:uLnTx/>
                          <a:uFillTx/>
                        </a:rPr>
                        <a:t>Overlaps between alerting configurations of PATROL and App Dynamics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663060483"/>
                  </a:ext>
                </a:extLst>
              </a:tr>
              <a:tr h="493681">
                <a:tc>
                  <a:txBody>
                    <a:bodyPr/>
                    <a:lstStyle/>
                    <a:p>
                      <a:r>
                        <a:rPr kumimoji="1" lang="en-US" sz="1000" b="1" u="none" strike="noStrike" kern="0" cap="none" spc="0" normalizeH="0" baseline="0">
                          <a:ln>
                            <a:noFill/>
                          </a:ln>
                          <a:solidFill>
                            <a:schemeClr val="bg2">
                              <a:lumMod val="50000"/>
                            </a:schemeClr>
                          </a:solidFill>
                          <a:effectLst/>
                          <a:uLnTx/>
                          <a:uFillTx/>
                        </a:rPr>
                        <a:t>Inconsistent Incident management</a:t>
                      </a:r>
                      <a:endParaRPr kumimoji="1" lang="en-US" sz="1000" b="1" u="none" strike="noStrike" kern="0" cap="none" spc="0" normalizeH="0" baseline="0">
                        <a:ln>
                          <a:noFill/>
                        </a:ln>
                        <a:solidFill>
                          <a:schemeClr val="bg2">
                            <a:lumMod val="50000"/>
                          </a:schemeClr>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b="1" u="none" strike="noStrike" kern="0" cap="none" spc="0" normalizeH="0" baseline="0" dirty="0">
                          <a:ln>
                            <a:noFill/>
                          </a:ln>
                          <a:effectLst/>
                          <a:uLnTx/>
                          <a:uFillTx/>
                        </a:rPr>
                        <a:t>Incident Management practices across applications groups is inconsistent and s</a:t>
                      </a:r>
                      <a:r>
                        <a:rPr lang="en-US" sz="1000" b="1" dirty="0"/>
                        <a:t>upport is in “reactive” mode.</a:t>
                      </a:r>
                      <a:endParaRPr kumimoji="1" lang="en-US" sz="1000" b="1" u="none" strike="noStrike" kern="0" cap="none" spc="0" normalizeH="0" baseline="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000" b="1" u="none" strike="noStrike" kern="0" cap="none" spc="0" normalizeH="0" baseline="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b="0" u="none" strike="noStrike" kern="0" cap="none" spc="0" normalizeH="0" baseline="0" dirty="0">
                          <a:ln>
                            <a:noFill/>
                          </a:ln>
                          <a:effectLst/>
                          <a:uLnTx/>
                          <a:uFillTx/>
                        </a:rPr>
                        <a:t>Severity and priority are not defined on basis of standardized parameters like customer impact, regulatory impact, reputational impact,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000" b="0" u="none" strike="noStrike" kern="0" cap="none" spc="0" normalizeH="0" baseline="0" dirty="0">
                          <a:ln>
                            <a:noFill/>
                          </a:ln>
                          <a:effectLst/>
                          <a:uLnTx/>
                          <a:uFillTx/>
                        </a:rPr>
                        <a:t>For GPE Application, there is no standard rule to define incident severity and priority. PE Team determines incident impact, urgency and priority based on support personnel historical knowledge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000" b="0" u="none" strike="noStrike" kern="0" cap="none" spc="0" normalizeH="0" baseline="0" dirty="0">
                          <a:ln>
                            <a:noFill/>
                          </a:ln>
                          <a:effectLst/>
                          <a:uLnTx/>
                          <a:uFillTx/>
                        </a:rPr>
                        <a:t>For WOLF application, parameters are defined to assign severity and priority based on understanding of PE &amp; dev teams for potential impact.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000" u="none" strike="noStrike" kern="0" cap="none" spc="0" normalizeH="0" baseline="0" dirty="0">
                        <a:ln>
                          <a:noFill/>
                        </a:ln>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b="1" u="none" strike="noStrike" kern="0" cap="none" spc="0" normalizeH="0" baseline="0" dirty="0">
                          <a:ln>
                            <a:noFill/>
                          </a:ln>
                          <a:effectLst/>
                          <a:uLnTx/>
                          <a:uFillTx/>
                        </a:rPr>
                        <a:t>Alert and incident creation process are varied across application support teams.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000" u="none" strike="noStrike" kern="0" cap="none" spc="0" normalizeH="0" baseline="0" dirty="0">
                          <a:ln>
                            <a:noFill/>
                          </a:ln>
                          <a:effectLst/>
                          <a:uLnTx/>
                          <a:uFillTx/>
                        </a:rPr>
                        <a:t>In GPE, alerts or incidents are created based on defined thresholds.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sz="1000" u="none" strike="noStrike" kern="0" cap="none" spc="0" normalizeH="0" baseline="0" dirty="0">
                          <a:ln>
                            <a:noFill/>
                          </a:ln>
                          <a:effectLst/>
                          <a:uLnTx/>
                          <a:uFillTx/>
                        </a:rPr>
                        <a:t>In WOLF, only alerts are created by default and few alerts are converted to incidents based on PE analysis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883509097"/>
                  </a:ext>
                </a:extLst>
              </a:tr>
              <a:tr h="337074">
                <a:tc>
                  <a:txBody>
                    <a:bodyPr/>
                    <a:lstStyle/>
                    <a:p>
                      <a:r>
                        <a:rPr kumimoji="1" lang="en-US" sz="1000" b="1" u="none" strike="noStrike" kern="0" cap="none" spc="0" normalizeH="0" baseline="0">
                          <a:ln>
                            <a:noFill/>
                          </a:ln>
                          <a:solidFill>
                            <a:schemeClr val="bg2">
                              <a:lumMod val="50000"/>
                            </a:schemeClr>
                          </a:solidFill>
                          <a:effectLst/>
                          <a:uLnTx/>
                          <a:uFillTx/>
                        </a:rPr>
                        <a:t>Historical Data not available</a:t>
                      </a:r>
                      <a:endParaRPr kumimoji="1" lang="en-US" sz="1000" b="1" u="none" strike="noStrike" kern="0" cap="none" spc="0" normalizeH="0" baseline="0">
                        <a:ln>
                          <a:noFill/>
                        </a:ln>
                        <a:solidFill>
                          <a:schemeClr val="bg2">
                            <a:lumMod val="50000"/>
                          </a:schemeClr>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u="none" strike="noStrike" kern="0" cap="none" spc="0" normalizeH="0" baseline="0" noProof="0">
                          <a:ln>
                            <a:noFill/>
                          </a:ln>
                          <a:effectLst/>
                          <a:uLnTx/>
                          <a:uFillTx/>
                        </a:rPr>
                        <a:t>Historical alert data is not available in PATROL to perform any analysis or predictive analytics. All the application logs are purged after 30 days period.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2410180"/>
                  </a:ext>
                </a:extLst>
              </a:tr>
              <a:tr h="493681">
                <a:tc>
                  <a:txBody>
                    <a:bodyPr/>
                    <a:lstStyle/>
                    <a:p>
                      <a:r>
                        <a:rPr kumimoji="1" lang="en-US" sz="1000" b="1" u="none" strike="noStrike" kern="0" cap="none" spc="0" normalizeH="0" baseline="0">
                          <a:ln>
                            <a:noFill/>
                          </a:ln>
                          <a:solidFill>
                            <a:schemeClr val="bg2">
                              <a:lumMod val="50000"/>
                            </a:schemeClr>
                          </a:solidFill>
                          <a:effectLst/>
                          <a:uLnTx/>
                          <a:uFillTx/>
                        </a:rPr>
                        <a:t>No observability or monitoring Dashboards</a:t>
                      </a:r>
                      <a:endParaRPr kumimoji="1" lang="en-US" sz="1000" b="1" u="none" strike="noStrike" kern="0" cap="none" spc="0" normalizeH="0" baseline="0">
                        <a:ln>
                          <a:noFill/>
                        </a:ln>
                        <a:solidFill>
                          <a:schemeClr val="bg2">
                            <a:lumMod val="50000"/>
                          </a:schemeClr>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There are no observability dashboards to give view by payment flow, application or individual IT components: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All PE Teams monitor default dashboards and application flow map in App Dynamics post receiving alert/incident mail notification.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POL Team has created dashboards in Grafana for monitoring of infra components in IKP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QlikView dashboards are available for Incident &amp; Service Management view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dirty="0"/>
                        <a:t>Network dashboards are not available for APIs/Gateways monitoring.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567959164"/>
                  </a:ext>
                </a:extLst>
              </a:tr>
            </a:tbl>
          </a:graphicData>
        </a:graphic>
      </p:graphicFrame>
    </p:spTree>
    <p:extLst>
      <p:ext uri="{BB962C8B-B14F-4D97-AF65-F5344CB8AC3E}">
        <p14:creationId xmlns:p14="http://schemas.microsoft.com/office/powerpoint/2010/main" val="2928109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400" b="1"/>
              <a:t>Summary of Key Themes Identified</a:t>
            </a:r>
            <a:endParaRPr lang="en-US"/>
          </a:p>
        </p:txBody>
      </p:sp>
      <p:sp>
        <p:nvSpPr>
          <p:cNvPr id="2" name="TextBox 1">
            <a:extLst>
              <a:ext uri="{FF2B5EF4-FFF2-40B4-BE49-F238E27FC236}">
                <a16:creationId xmlns:a16="http://schemas.microsoft.com/office/drawing/2014/main" id="{55FC6ADD-AD4C-66A6-24D3-FA95CA402DE2}"/>
              </a:ext>
            </a:extLst>
          </p:cNvPr>
          <p:cNvSpPr txBox="1"/>
          <p:nvPr/>
        </p:nvSpPr>
        <p:spPr>
          <a:xfrm>
            <a:off x="3737734" y="6514716"/>
            <a:ext cx="1038363" cy="2616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Arial"/>
                <a:cs typeface="+mn-cs"/>
              </a:rPr>
              <a:t>Confidential</a:t>
            </a:r>
            <a:endParaRPr kumimoji="0" lang="en-GB" sz="1100" b="0" i="0" u="none" strike="noStrike" kern="1200" cap="none" spc="0" normalizeH="0" baseline="0" noProof="0">
              <a:ln>
                <a:noFill/>
              </a:ln>
              <a:solidFill>
                <a:srgbClr val="FFFFFF"/>
              </a:solidFill>
              <a:effectLst/>
              <a:uLnTx/>
              <a:uFillTx/>
              <a:latin typeface="Arial"/>
              <a:cs typeface="+mn-cs"/>
            </a:endParaRPr>
          </a:p>
        </p:txBody>
      </p:sp>
      <p:sp>
        <p:nvSpPr>
          <p:cNvPr id="6" name="Title 2">
            <a:extLst>
              <a:ext uri="{FF2B5EF4-FFF2-40B4-BE49-F238E27FC236}">
                <a16:creationId xmlns:a16="http://schemas.microsoft.com/office/drawing/2014/main" id="{FCC3ED9D-053A-DF9E-1BD9-1F6171CE0A0D}"/>
              </a:ext>
            </a:extLst>
          </p:cNvPr>
          <p:cNvSpPr txBox="1">
            <a:spLocks/>
          </p:cNvSpPr>
          <p:nvPr/>
        </p:nvSpPr>
        <p:spPr>
          <a:xfrm>
            <a:off x="173736" y="672271"/>
            <a:ext cx="11032101" cy="649938"/>
          </a:xfrm>
          <a:prstGeom prst="rect">
            <a:avLst/>
          </a:prstGeom>
        </p:spPr>
        <p:txBody>
          <a:bodyPr vert="horz" lIns="91440" tIns="0" rIns="91440" bIns="0" rtlCol="0" anchor="ctr" anchorCtr="0">
            <a:noAutofit/>
          </a:bodyPr>
          <a:lstStyle>
            <a:lvl1pPr marL="226468" marR="0" indent="-226468" algn="l" defTabSz="609555" rtl="0" eaLnBrk="1" fontAlgn="base" latinLnBrk="0" hangingPunct="1">
              <a:lnSpc>
                <a:spcPct val="100000"/>
              </a:lnSpc>
              <a:spcBef>
                <a:spcPct val="20000"/>
              </a:spcBef>
              <a:spcAft>
                <a:spcPct val="0"/>
              </a:spcAft>
              <a:buClrTx/>
              <a:buSzTx/>
              <a:tabLst/>
              <a:defRPr kumimoji="1" lang="en-US" sz="2400" b="0" i="0" kern="1200" spc="0" baseline="0">
                <a:solidFill>
                  <a:schemeClr val="tx1"/>
                </a:solidFill>
                <a:latin typeface="+mn-lt"/>
                <a:ea typeface="+mj-ea"/>
                <a:cs typeface="Arial"/>
              </a:defRPr>
            </a:lvl1pPr>
            <a:lvl2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2pPr>
            <a:lvl3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3pPr>
            <a:lvl4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4pPr>
            <a:lvl5pPr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5pPr>
            <a:lvl6pPr marL="609555"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6pPr>
            <a:lvl7pPr marL="1219110"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7pPr>
            <a:lvl8pPr marL="1828664"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8pPr>
            <a:lvl9pPr marL="2438218" algn="l" defTabSz="609555" rtl="0" eaLnBrk="1" fontAlgn="base" hangingPunct="1">
              <a:spcBef>
                <a:spcPct val="0"/>
              </a:spcBef>
              <a:spcAft>
                <a:spcPct val="0"/>
              </a:spcAft>
              <a:defRPr kumimoji="1" sz="2667">
                <a:solidFill>
                  <a:schemeClr val="tx1"/>
                </a:solidFill>
                <a:latin typeface="Arial" pitchFamily="34" charset="0"/>
                <a:ea typeface="HGP創英角ｺﾞｼｯｸUB"/>
                <a:cs typeface="Arial" pitchFamily="34" charset="0"/>
              </a:defRPr>
            </a:lvl9pPr>
          </a:lstStyle>
          <a:p>
            <a:pPr marL="50800" marR="0" lvl="0" indent="-11113" algn="l" defTabSz="609555" rtl="0" eaLnBrk="1" fontAlgn="base" latinLnBrk="0" hangingPunct="1">
              <a:lnSpc>
                <a:spcPct val="100000"/>
              </a:lnSpc>
              <a:spcBef>
                <a:spcPct val="20000"/>
              </a:spcBef>
              <a:spcAft>
                <a:spcPct val="0"/>
              </a:spcAft>
              <a:buClrTx/>
              <a:buSzTx/>
              <a:buFontTx/>
              <a:buNone/>
              <a:tabLst/>
              <a:defRPr/>
            </a:pPr>
            <a:r>
              <a:rPr kumimoji="1" lang="en-US" sz="1500" b="0" i="0" u="none" strike="noStrike" kern="1200" cap="none" spc="0" normalizeH="0" baseline="0" noProof="0">
                <a:ln>
                  <a:noFill/>
                </a:ln>
                <a:solidFill>
                  <a:srgbClr val="404040"/>
                </a:solidFill>
                <a:effectLst/>
                <a:uLnTx/>
                <a:uFillTx/>
                <a:latin typeface="Arial"/>
                <a:cs typeface="Arial"/>
              </a:rPr>
              <a:t>The following themes represent the top-most observations from the workshops, artifacts and discussions with HSBC GPS subject matter experts</a:t>
            </a:r>
          </a:p>
        </p:txBody>
      </p:sp>
      <p:graphicFrame>
        <p:nvGraphicFramePr>
          <p:cNvPr id="3" name="Table 6">
            <a:extLst>
              <a:ext uri="{FF2B5EF4-FFF2-40B4-BE49-F238E27FC236}">
                <a16:creationId xmlns:a16="http://schemas.microsoft.com/office/drawing/2014/main" id="{6F11E16E-A8E1-0EE8-14DE-499E87759E14}"/>
              </a:ext>
            </a:extLst>
          </p:cNvPr>
          <p:cNvGraphicFramePr>
            <a:graphicFrameLocks noGrp="1"/>
          </p:cNvGraphicFramePr>
          <p:nvPr/>
        </p:nvGraphicFramePr>
        <p:xfrm>
          <a:off x="305540" y="1394647"/>
          <a:ext cx="11049000" cy="3936755"/>
        </p:xfrm>
        <a:graphic>
          <a:graphicData uri="http://schemas.openxmlformats.org/drawingml/2006/table">
            <a:tbl>
              <a:tblPr firstRow="1" bandRow="1">
                <a:tableStyleId>{72833802-FEF1-4C79-8D5D-14CF1EAF98D9}</a:tableStyleId>
              </a:tblPr>
              <a:tblGrid>
                <a:gridCol w="2125523">
                  <a:extLst>
                    <a:ext uri="{9D8B030D-6E8A-4147-A177-3AD203B41FA5}">
                      <a16:colId xmlns:a16="http://schemas.microsoft.com/office/drawing/2014/main" val="448808835"/>
                    </a:ext>
                  </a:extLst>
                </a:gridCol>
                <a:gridCol w="8923477">
                  <a:extLst>
                    <a:ext uri="{9D8B030D-6E8A-4147-A177-3AD203B41FA5}">
                      <a16:colId xmlns:a16="http://schemas.microsoft.com/office/drawing/2014/main" val="3563504183"/>
                    </a:ext>
                  </a:extLst>
                </a:gridCol>
              </a:tblGrid>
              <a:tr h="462035">
                <a:tc>
                  <a:txBody>
                    <a:bodyPr/>
                    <a:lstStyle/>
                    <a:p>
                      <a:pPr algn="ctr"/>
                      <a:r>
                        <a:rPr lang="en-US" sz="1400">
                          <a:solidFill>
                            <a:schemeClr val="bg1"/>
                          </a:solidFill>
                        </a:rPr>
                        <a:t>Theme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algn="ctr"/>
                      <a:r>
                        <a:rPr lang="en-US" sz="1400">
                          <a:solidFill>
                            <a:schemeClr val="bg1"/>
                          </a:solidFill>
                        </a:rPr>
                        <a:t>Analysis Summary</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083827572"/>
                  </a:ext>
                </a:extLst>
              </a:tr>
              <a:tr h="493681">
                <a:tc>
                  <a:txBody>
                    <a:bodyPr/>
                    <a:lstStyle/>
                    <a:p>
                      <a:r>
                        <a:rPr kumimoji="1" lang="en-US" sz="1000" b="1" u="none" strike="noStrike" kern="0" cap="none" spc="0" normalizeH="0" baseline="0">
                          <a:ln>
                            <a:noFill/>
                          </a:ln>
                          <a:solidFill>
                            <a:schemeClr val="bg2">
                              <a:lumMod val="50000"/>
                            </a:schemeClr>
                          </a:solidFill>
                          <a:effectLst/>
                          <a:uLnTx/>
                          <a:uFillTx/>
                        </a:rPr>
                        <a:t>E2E payment flow tracking and single pane view not available</a:t>
                      </a:r>
                      <a:endParaRPr kumimoji="1" lang="en-US" sz="1000" b="1" u="none" strike="noStrike" kern="0" cap="none" spc="0" normalizeH="0" baseline="0">
                        <a:ln>
                          <a:noFill/>
                        </a:ln>
                        <a:solidFill>
                          <a:schemeClr val="bg2">
                            <a:lumMod val="50000"/>
                          </a:schemeClr>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a:t>No end to end tracking available for any payment transaction across the applications</a:t>
                      </a:r>
                      <a:r>
                        <a:rPr lang="en-US" sz="100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If any issue happen at customer end, PE teams are being notified by customer directly via incidents/service desk requests post which issue is triaged and resolved. Payment transaction reconciliation across the applications is a time taking exercise due to unavailable E2E flow and knowledge of linkages across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663060483"/>
                  </a:ext>
                </a:extLst>
              </a:tr>
              <a:tr h="493681">
                <a:tc>
                  <a:txBody>
                    <a:bodyPr/>
                    <a:lstStyle/>
                    <a:p>
                      <a:r>
                        <a:rPr kumimoji="1" lang="en-US" sz="1000" b="1" u="none" strike="noStrike" kern="0" cap="none" spc="0" normalizeH="0" baseline="0">
                          <a:ln>
                            <a:noFill/>
                          </a:ln>
                          <a:solidFill>
                            <a:schemeClr val="bg2">
                              <a:lumMod val="50000"/>
                            </a:schemeClr>
                          </a:solidFill>
                          <a:effectLst/>
                          <a:uLnTx/>
                          <a:uFillTx/>
                        </a:rPr>
                        <a:t>Knowledge management</a:t>
                      </a:r>
                      <a:endParaRPr kumimoji="1" lang="en-US" sz="1000" b="1" u="none" strike="noStrike" kern="0" cap="none" spc="0" normalizeH="0" baseline="0">
                        <a:ln>
                          <a:noFill/>
                        </a:ln>
                        <a:solidFill>
                          <a:schemeClr val="bg2">
                            <a:lumMod val="50000"/>
                          </a:schemeClr>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b="1" u="none" strike="noStrike" kern="0" cap="none" spc="0" normalizeH="0" baseline="0">
                          <a:ln>
                            <a:noFill/>
                          </a:ln>
                          <a:solidFill>
                            <a:schemeClr val="tx1"/>
                          </a:solidFill>
                          <a:effectLst/>
                          <a:uLnTx/>
                          <a:uFillTx/>
                        </a:rPr>
                        <a:t>There is no Central Knowledge Management repository.</a:t>
                      </a:r>
                      <a:r>
                        <a:rPr kumimoji="1" lang="en-US" sz="1000" u="none" strike="noStrike" kern="0" cap="none" spc="0" normalizeH="0" baseline="0">
                          <a:ln>
                            <a:noFill/>
                          </a:ln>
                          <a:solidFill>
                            <a:schemeClr val="tx1"/>
                          </a:solidFill>
                          <a:effectLst/>
                          <a:uLnTx/>
                          <a:uFillTx/>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000" u="none" strike="noStrike" kern="0" cap="none" spc="0" normalizeH="0" baseline="0">
                        <a:ln>
                          <a:noFill/>
                        </a:ln>
                        <a:solidFill>
                          <a:schemeClr val="tx1"/>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u="none" strike="noStrike" kern="0" cap="none" spc="0" normalizeH="0" baseline="0">
                          <a:ln>
                            <a:noFill/>
                          </a:ln>
                          <a:solidFill>
                            <a:schemeClr val="tx1"/>
                          </a:solidFill>
                          <a:effectLst/>
                          <a:uLnTx/>
                          <a:uFillTx/>
                        </a:rPr>
                        <a:t>Knowledge articles are available in One Note which are maintained by respective application support groups.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u="none" strike="noStrike" kern="0" cap="none" spc="0" normalizeH="0" baseline="0">
                          <a:ln>
                            <a:noFill/>
                          </a:ln>
                          <a:solidFill>
                            <a:schemeClr val="tx1"/>
                          </a:solidFill>
                          <a:effectLst/>
                          <a:uLnTx/>
                          <a:uFillTx/>
                        </a:rPr>
                        <a:t>When an incident comes to support group’s queue, they browse through this One Note Knowledge Book to determine if it’s a repeated incident and follows documented steps to resolve the same, there is no incident correlation or suggested solution that is available today.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u="none" strike="noStrike" kern="0" cap="none" spc="0" normalizeH="0" baseline="0">
                          <a:ln>
                            <a:noFill/>
                          </a:ln>
                          <a:solidFill>
                            <a:schemeClr val="tx1"/>
                          </a:solidFill>
                          <a:effectLst/>
                          <a:uLnTx/>
                          <a:uFillTx/>
                        </a:rPr>
                        <a:t>PE Teams follow this One Note knowledge book only for resolving repetitive incidents.</a:t>
                      </a:r>
                      <a:endParaRPr kumimoji="1" lang="en-US" sz="1000" u="none" strike="noStrike" kern="0" cap="none" spc="0" normalizeH="0" baseline="0">
                        <a:ln>
                          <a:noFill/>
                        </a:ln>
                        <a:solidFill>
                          <a:schemeClr val="tx1"/>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883509097"/>
                  </a:ext>
                </a:extLst>
              </a:tr>
              <a:tr h="493681">
                <a:tc>
                  <a:txBody>
                    <a:bodyPr/>
                    <a:lstStyle/>
                    <a:p>
                      <a:r>
                        <a:rPr kumimoji="1" lang="en-US" sz="1000" b="1" u="none" strike="noStrike" kern="0" cap="none" spc="0" normalizeH="0" baseline="0">
                          <a:ln>
                            <a:noFill/>
                          </a:ln>
                          <a:solidFill>
                            <a:schemeClr val="bg2">
                              <a:lumMod val="50000"/>
                            </a:schemeClr>
                          </a:solidFill>
                          <a:effectLst/>
                          <a:uLnTx/>
                          <a:uFillTx/>
                          <a:latin typeface="+mn-lt"/>
                          <a:ea typeface="+mn-ea"/>
                          <a:cs typeface="+mn-cs"/>
                        </a:rPr>
                        <a:t>Automation Roadmap</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b="1" u="none" strike="noStrike" kern="0" cap="none" spc="0" normalizeH="0" baseline="0">
                          <a:ln>
                            <a:noFill/>
                          </a:ln>
                          <a:solidFill>
                            <a:schemeClr val="tx1"/>
                          </a:solidFill>
                          <a:effectLst/>
                          <a:uLnTx/>
                          <a:uFillTx/>
                          <a:latin typeface="+mn-lt"/>
                          <a:ea typeface="+mn-ea"/>
                          <a:cs typeface="+mn-cs"/>
                        </a:rPr>
                        <a:t>No defined automation roadmap available.</a:t>
                      </a:r>
                      <a:r>
                        <a:rPr kumimoji="1" lang="en-US" sz="1000" b="0" u="none" strike="noStrike" kern="0" cap="none" spc="0" normalizeH="0" baseline="0">
                          <a:ln>
                            <a:noFill/>
                          </a:ln>
                          <a:solidFill>
                            <a:schemeClr val="tx1"/>
                          </a:solidFill>
                          <a:effectLst/>
                          <a:uLnTx/>
                          <a:uFillTx/>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000" b="0" u="none" strike="noStrike" kern="0" cap="none" spc="0" normalizeH="0" baseline="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b="0" u="none" strike="noStrike" kern="0" cap="none" spc="0" normalizeH="0" baseline="0">
                          <a:ln>
                            <a:noFill/>
                          </a:ln>
                          <a:solidFill>
                            <a:schemeClr val="tx1"/>
                          </a:solidFill>
                          <a:effectLst/>
                          <a:uLnTx/>
                          <a:uFillTx/>
                          <a:latin typeface="+mn-lt"/>
                          <a:ea typeface="+mn-ea"/>
                          <a:cs typeface="+mn-cs"/>
                        </a:rPr>
                        <a:t>IE and PE backlogs are prepared on basis of inputs given by respective teams. These backlogs are maintained in JIRA by support teams.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b="0" u="none" strike="noStrike" kern="0" cap="none" spc="0" normalizeH="0" baseline="0">
                          <a:ln>
                            <a:noFill/>
                          </a:ln>
                          <a:solidFill>
                            <a:schemeClr val="tx1"/>
                          </a:solidFill>
                          <a:effectLst/>
                          <a:uLnTx/>
                          <a:uFillTx/>
                          <a:latin typeface="+mn-lt"/>
                          <a:ea typeface="+mn-ea"/>
                          <a:cs typeface="+mn-cs"/>
                        </a:rPr>
                        <a:t>There is no prioritization and ROI case to support these backlog items.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000" b="0" u="none" strike="noStrike" kern="0" cap="none" spc="0" normalizeH="0" baseline="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000" b="0" u="none" strike="noStrike" kern="0" cap="none" spc="0" normalizeH="0" baseline="0">
                          <a:ln>
                            <a:noFill/>
                          </a:ln>
                          <a:solidFill>
                            <a:schemeClr val="tx1"/>
                          </a:solidFill>
                          <a:effectLst/>
                          <a:uLnTx/>
                          <a:uFillTx/>
                          <a:latin typeface="+mn-lt"/>
                          <a:ea typeface="+mn-ea"/>
                          <a:cs typeface="+mn-cs"/>
                        </a:rPr>
                        <a:t>A few members from each application support group has joined automation team however they are not dedicated to automation and are working on PE activities in parallel due to which there are availability issues for these resources. </a:t>
                      </a:r>
                      <a:endParaRPr kumimoji="1" lang="en-US" sz="1000" b="1" u="none" strike="noStrike" kern="0" cap="none" spc="0" normalizeH="0" baseline="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sz="1000" u="none" strike="noStrike" kern="0" cap="none" spc="0" normalizeH="0" baseline="0">
                        <a:ln>
                          <a:noFill/>
                        </a:ln>
                        <a:solidFill>
                          <a:schemeClr val="tx1"/>
                        </a:solidFill>
                        <a:effectLst/>
                        <a:uLnTx/>
                        <a:uFillTx/>
                        <a:latin typeface="+mn-lt"/>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72410180"/>
                  </a:ext>
                </a:extLst>
              </a:tr>
            </a:tbl>
          </a:graphicData>
        </a:graphic>
      </p:graphicFrame>
    </p:spTree>
    <p:extLst>
      <p:ext uri="{BB962C8B-B14F-4D97-AF65-F5344CB8AC3E}">
        <p14:creationId xmlns:p14="http://schemas.microsoft.com/office/powerpoint/2010/main" val="1388177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C3C52D-A47E-6FCF-AAE6-614464EDC24F}"/>
              </a:ext>
            </a:extLst>
          </p:cNvPr>
          <p:cNvSpPr>
            <a:spLocks noGrp="1"/>
          </p:cNvSpPr>
          <p:nvPr>
            <p:ph idx="1"/>
          </p:nvPr>
        </p:nvSpPr>
        <p:spPr/>
        <p:txBody>
          <a:bodyPr/>
          <a:lstStyle/>
          <a:p>
            <a:pPr marL="0" indent="0">
              <a:buNone/>
            </a:pPr>
            <a:r>
              <a:rPr lang="en-US"/>
              <a:t>GPS Overview</a:t>
            </a:r>
          </a:p>
        </p:txBody>
      </p:sp>
    </p:spTree>
    <p:extLst>
      <p:ext uri="{BB962C8B-B14F-4D97-AF65-F5344CB8AC3E}">
        <p14:creationId xmlns:p14="http://schemas.microsoft.com/office/powerpoint/2010/main" val="1958826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okyoPRD_2016PPTTemplate_v1">
  <a:themeElements>
    <a:clrScheme name="Custom 5">
      <a:dk1>
        <a:srgbClr val="404040"/>
      </a:dk1>
      <a:lt1>
        <a:srgbClr val="FFFFFF"/>
      </a:lt1>
      <a:dk2>
        <a:srgbClr val="0F1C50"/>
      </a:dk2>
      <a:lt2>
        <a:srgbClr val="0080B1"/>
      </a:lt2>
      <a:accent1>
        <a:srgbClr val="C2CEE6"/>
      </a:accent1>
      <a:accent2>
        <a:srgbClr val="6785C1"/>
      </a:accent2>
      <a:accent3>
        <a:srgbClr val="E6B600"/>
      </a:accent3>
      <a:accent4>
        <a:srgbClr val="BC4328"/>
      </a:accent4>
      <a:accent5>
        <a:srgbClr val="83B254"/>
      </a:accent5>
      <a:accent6>
        <a:srgbClr val="AA3C80"/>
      </a:accent6>
      <a:hlink>
        <a:srgbClr val="0080B1"/>
      </a:hlink>
      <a:folHlink>
        <a:srgbClr val="800080"/>
      </a:folHlink>
    </a:clrScheme>
    <a:fontScheme name="源真ゴシック P">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95279F7A-F980-4B91-BD47-D55E3B153C03}" vid="{1CDBC4A0-7BAD-4595-A1AB-2A5BC8BBA6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199B643E9DE8438B15D1910488A8BE" ma:contentTypeVersion="16" ma:contentTypeDescription="Create a new document." ma:contentTypeScope="" ma:versionID="5c5216e0d84b00abcab22e8d62c6ec0d">
  <xsd:schema xmlns:xsd="http://www.w3.org/2001/XMLSchema" xmlns:xs="http://www.w3.org/2001/XMLSchema" xmlns:p="http://schemas.microsoft.com/office/2006/metadata/properties" xmlns:ns2="77db2234-6cfa-48b7-b7f4-42038c039349" xmlns:ns3="88277476-d7b8-4914-a8c1-9da81a4263ec" xmlns:ns4="124485a2-7345-4370-82e5-2b9bcf4cf7ea" targetNamespace="http://schemas.microsoft.com/office/2006/metadata/properties" ma:root="true" ma:fieldsID="7bf561487cc6e99a30da21a1f07a97f3" ns2:_="" ns3:_="" ns4:_="">
    <xsd:import namespace="77db2234-6cfa-48b7-b7f4-42038c039349"/>
    <xsd:import namespace="88277476-d7b8-4914-a8c1-9da81a4263ec"/>
    <xsd:import namespace="124485a2-7345-4370-82e5-2b9bcf4cf7e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ObjectDetectorVersions" minOccurs="0"/>
                <xsd:element ref="ns4:SharedWithUsers" minOccurs="0"/>
                <xsd:element ref="ns4:SharedWithDetails" minOccurs="0"/>
                <xsd:element ref="ns2:MediaServiceDateTaken"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db2234-6cfa-48b7-b7f4-42038c0393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6ec8287-7dca-4284-bf64-ff5b888be501"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8277476-d7b8-4914-a8c1-9da81a4263e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001731f-01db-45fe-87f5-e50e82362f0c}" ma:internalName="TaxCatchAll" ma:showField="CatchAllData" ma:web="124485a2-7345-4370-82e5-2b9bcf4cf7e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24485a2-7345-4370-82e5-2b9bcf4cf7ea"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7db2234-6cfa-48b7-b7f4-42038c039349">
      <Terms xmlns="http://schemas.microsoft.com/office/infopath/2007/PartnerControls"/>
    </lcf76f155ced4ddcb4097134ff3c332f>
    <TaxCatchAll xmlns="88277476-d7b8-4914-a8c1-9da81a4263ec" xsi:nil="true"/>
  </documentManagement>
</p:properties>
</file>

<file path=customXml/itemProps1.xml><?xml version="1.0" encoding="utf-8"?>
<ds:datastoreItem xmlns:ds="http://schemas.openxmlformats.org/officeDocument/2006/customXml" ds:itemID="{4156F1B1-D427-4BCB-8AAA-E3C6A6241B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db2234-6cfa-48b7-b7f4-42038c039349"/>
    <ds:schemaRef ds:uri="88277476-d7b8-4914-a8c1-9da81a4263ec"/>
    <ds:schemaRef ds:uri="124485a2-7345-4370-82e5-2b9bcf4cf7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2E2D89-1FAA-4DDA-B3BC-50C23040488D}">
  <ds:schemaRefs>
    <ds:schemaRef ds:uri="http://schemas.microsoft.com/sharepoint/v3/contenttype/forms"/>
  </ds:schemaRefs>
</ds:datastoreItem>
</file>

<file path=customXml/itemProps3.xml><?xml version="1.0" encoding="utf-8"?>
<ds:datastoreItem xmlns:ds="http://schemas.openxmlformats.org/officeDocument/2006/customXml" ds:itemID="{342509BA-125F-4526-8339-84D73A81C286}">
  <ds:schemaRefs>
    <ds:schemaRef ds:uri="http://schemas.microsoft.com/office/2006/metadata/properties"/>
    <ds:schemaRef ds:uri="http://schemas.microsoft.com/office/infopath/2007/PartnerControls"/>
    <ds:schemaRef ds:uri="77db2234-6cfa-48b7-b7f4-42038c039349"/>
    <ds:schemaRef ds:uri="88277476-d7b8-4914-a8c1-9da81a4263ec"/>
  </ds:schemaRefs>
</ds:datastoreItem>
</file>

<file path=docProps/app.xml><?xml version="1.0" encoding="utf-8"?>
<Properties xmlns="http://schemas.openxmlformats.org/officeDocument/2006/extended-properties" xmlns:vt="http://schemas.openxmlformats.org/officeDocument/2006/docPropsVTypes">
  <TotalTime>1708</TotalTime>
  <Words>3553</Words>
  <Application>Microsoft Office PowerPoint</Application>
  <PresentationFormat>Widescreen</PresentationFormat>
  <Paragraphs>585</Paragraphs>
  <Slides>29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29</vt:i4>
      </vt:variant>
    </vt:vector>
  </HeadingPairs>
  <TitlesOfParts>
    <vt:vector size="39" baseType="lpstr">
      <vt:lpstr>HGPGothicE</vt:lpstr>
      <vt:lpstr>Arial</vt:lpstr>
      <vt:lpstr>Calibri</vt:lpstr>
      <vt:lpstr>Calibri Light</vt:lpstr>
      <vt:lpstr>Google Sans</vt:lpstr>
      <vt:lpstr>Roboto</vt:lpstr>
      <vt:lpstr>Segoe UI</vt:lpstr>
      <vt:lpstr>Times New Roman</vt:lpstr>
      <vt:lpstr>Office Theme</vt:lpstr>
      <vt:lpstr>3_TokyoPRD_2016PPTTemplate_v1</vt:lpstr>
      <vt:lpstr>HSBC Wholesale IT GPS</vt:lpstr>
      <vt:lpstr>Contents</vt:lpstr>
      <vt:lpstr>Engagement Overview</vt:lpstr>
      <vt:lpstr>Workshops conducted</vt:lpstr>
      <vt:lpstr>PowerPoint Presentation</vt:lpstr>
      <vt:lpstr>Summary of Key Themes Identified</vt:lpstr>
      <vt:lpstr>Summary of Key Themes Identified</vt:lpstr>
      <vt:lpstr>Summary of Key Themes Identified</vt:lpstr>
      <vt:lpstr>PowerPoint Presentation</vt:lpstr>
      <vt:lpstr>GPS Overview</vt:lpstr>
      <vt:lpstr>HSBC Wholesale IT Key Stakeholders</vt:lpstr>
      <vt:lpstr>PowerPoint Presentation</vt:lpstr>
      <vt:lpstr>Payment Type</vt:lpstr>
      <vt:lpstr>PowerPoint Presentation</vt:lpstr>
      <vt:lpstr>Flow Of Funds – ACH Credit</vt:lpstr>
      <vt:lpstr>HSBC Wholesale IT Key Stakeholders</vt:lpstr>
      <vt:lpstr>Flow Of Funds – ACH Credit</vt:lpstr>
      <vt:lpstr>GPS Overview – System wise distribution of payments</vt:lpstr>
      <vt:lpstr>PowerPoint Presentation</vt:lpstr>
      <vt:lpstr>Detailed Findings</vt:lpstr>
      <vt:lpstr>PowerPoint Presentation</vt:lpstr>
      <vt:lpstr>Detailed Findings</vt:lpstr>
      <vt:lpstr>PowerPoint Presentation</vt:lpstr>
      <vt:lpstr>Detailed Findings</vt:lpstr>
      <vt:lpstr>Some Key Findings</vt:lpstr>
      <vt:lpstr>Incident Trend Analysis</vt:lpstr>
      <vt:lpstr>Alert  Trend Analysis</vt:lpstr>
      <vt:lpstr>Organization Maturity for E2E Observability</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HSBC Wholesale IT GPS</dc:title>
  <dc:creator>Sohit PRUTHI</dc:creator>
  <cp:lastModifiedBy>Ashish Kumar Tripathi</cp:lastModifiedBy>
  <cp:revision>3</cp:revision>
  <dcterms:created xsi:type="dcterms:W3CDTF">2023-09-12T06:16:41Z</dcterms:created>
  <dcterms:modified xsi:type="dcterms:W3CDTF">2024-06-21T04:09:39Z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a8e637f-7bb7-4040-a22f-4e3924ef3558_Enabled">
    <vt:lpwstr>true</vt:lpwstr>
  </property>
  <property fmtid="{D5CDD505-2E9C-101B-9397-08002B2CF9AE}" pid="3" name="MSIP_Label_0a8e637f-7bb7-4040-a22f-4e3924ef3558_SetDate">
    <vt:lpwstr>2023-09-14T19:33:47Z</vt:lpwstr>
  </property>
  <property fmtid="{D5CDD505-2E9C-101B-9397-08002B2CF9AE}" pid="4" name="MSIP_Label_0a8e637f-7bb7-4040-a22f-4e3924ef3558_Method">
    <vt:lpwstr>Privileged</vt:lpwstr>
  </property>
  <property fmtid="{D5CDD505-2E9C-101B-9397-08002B2CF9AE}" pid="5" name="MSIP_Label_0a8e637f-7bb7-4040-a22f-4e3924ef3558_Name">
    <vt:lpwstr>CLAINTERN</vt:lpwstr>
  </property>
  <property fmtid="{D5CDD505-2E9C-101B-9397-08002B2CF9AE}" pid="6" name="MSIP_Label_0a8e637f-7bb7-4040-a22f-4e3924ef3558_SiteId">
    <vt:lpwstr>e0fd434d-ba64-497b-90d2-859c472e1a92</vt:lpwstr>
  </property>
  <property fmtid="{D5CDD505-2E9C-101B-9397-08002B2CF9AE}" pid="7" name="MSIP_Label_0a8e637f-7bb7-4040-a22f-4e3924ef3558_ActionId">
    <vt:lpwstr>e95ac07b-81e5-487a-8934-d24e7eb862d0</vt:lpwstr>
  </property>
  <property fmtid="{D5CDD505-2E9C-101B-9397-08002B2CF9AE}" pid="8" name="MSIP_Label_0a8e637f-7bb7-4040-a22f-4e3924ef3558_ContentBits">
    <vt:lpwstr>2</vt:lpwstr>
  </property>
  <property fmtid="{D5CDD505-2E9C-101B-9397-08002B2CF9AE}" pid="9" name="Classification">
    <vt:lpwstr>INTERNAL</vt:lpwstr>
  </property>
  <property fmtid="{D5CDD505-2E9C-101B-9397-08002B2CF9AE}" pid="10" name="ContentTypeId">
    <vt:lpwstr>0x0101005C199B643E9DE8438B15D1910488A8BE</vt:lpwstr>
  </property>
  <property fmtid="{D5CDD505-2E9C-101B-9397-08002B2CF9AE}" pid="11" name="MediaServiceImageTags">
    <vt:lpwstr/>
  </property>
</Properties>
</file>