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74814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FDF-5C50-7D6E-1396-4AB6F67E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AE3BE-78FD-736D-52B8-46BE632A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66F6-7BDC-04F5-5617-E215EF05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B374-FB6D-6076-9B33-B0B3399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D2558-0C72-85A2-5341-53364DF1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96FD-977C-EFC9-4985-D8EE71D6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B78A4-676C-EAD2-DFA9-C51BE1C9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E519-FA4A-F633-EAF9-7A2D9C1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A0A7-FCB4-C114-F8F5-CB7D6676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5294-526A-7CC4-CA1F-DBB32EEF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927A0-849B-91F5-9A72-F0FE3C9F4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8AAE7-2F91-2BC4-9802-F212B0706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4DBF-0087-1E77-215A-273828AB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B922-5491-605E-E99C-9F6F7745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1CD7-9524-39CB-1250-BC639BC1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F111-04F4-4738-D975-1BAAA45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4A9B-67AA-7F58-1EB8-A8E00A12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4A146-B18B-04CF-336C-23159E62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FD0D-7A18-CBEE-949A-57617D38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2F9B-DBB7-380F-7EA2-7FBC486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9F94-3595-EFE5-25C5-859F2201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7C6F-1E61-532D-8F9C-C68685A9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64AA-EFEA-75C7-5F69-C55FA41A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D844-BFD9-615D-710A-0D3A623A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A40A-788E-E153-AAF9-15642A63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903D-BF15-2073-690B-6AF2CA32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09A-6206-F224-C3E5-0662C61E7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B1EA0-583D-C5BD-4974-4CC6D64D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E8D7-9C06-8D15-3EE5-A29666C6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83FB1-695A-E869-3FD6-D7EC8661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09A9-A852-5A21-4276-80B4F9F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F352-1DD6-6DC6-EC92-15B46301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CB3F-61D8-3650-951C-75C05A22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26186-B8F9-5245-2FDE-E2B80B6F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F9EE7-353E-8342-7FBD-6FA93876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86FB4-E13D-8224-F9A2-331711B4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59CF7-3946-4FF1-2C33-4C7315B6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97ADB-3FED-5D02-C10E-E0974A0F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82497-AF61-E084-C848-BB62F695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3004-CAEA-FEE4-66FB-A29EFA2E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92A65-14A8-E1CD-7E68-559CAE97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A55E8-364A-7507-A547-16F1F751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6B00-5C97-9D64-6D52-2F87E102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0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6D306-D3BB-6FFE-D74D-0A80C695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60B8D-CC6A-FC6C-E150-26F2A90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7499-498D-CCA6-0EBE-66966A10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632C-7D42-12DB-D177-25915402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DEA3-AD4D-97AA-9B9A-7C700CAF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45529-7A67-5EE6-74B4-870C94E6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AA8E0-BA89-E29E-02C1-551F2E38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7D81-475B-EADB-C784-015EF158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FC73C-AB8D-7ED7-EF7A-3690E3BC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9FB1-9ADF-68FE-ADEF-5EF30366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89CA5-0C21-9739-3DA0-9655BF0A6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2FDA9-626C-B9FB-D3FD-7634A4A2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8CAB-B5F1-E001-071A-C12DF430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422D-E89D-5B07-C0EB-94642D9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A5A0-E865-1741-A79C-BC0C2F54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F4641-6B39-2231-A0F3-ED1B1E5E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FBD0-A415-AEA2-5311-F56B7868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EF62-1484-1C3A-95A6-D8D622D0D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1C6F5-5B81-4F24-8657-CEE51857EF0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D5D1-BB0C-2D1E-70B3-C8791188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1F97-9239-428E-0200-F5D636A9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FC6DE-567E-4216-83E0-9E4FAE20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AC08-632B-225A-D122-A348436DE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AEA5C-7C06-F192-9022-F2F7A0642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CD74-CB2A-1B40-22BD-5688F0F2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D31EA-0AF2-6A8E-666E-B7007A03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July 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1F435-D97B-13C1-BC35-432F926A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© 2024 NTT DATA, Inc.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A696042-75D5-594F-1E0F-833559161AA6}"/>
              </a:ext>
            </a:extLst>
          </p:cNvPr>
          <p:cNvSpPr/>
          <p:nvPr/>
        </p:nvSpPr>
        <p:spPr>
          <a:xfrm>
            <a:off x="5303912" y="3403476"/>
            <a:ext cx="504056" cy="4320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1FED68B-C0FF-6DEE-547F-054EBC4C477E}"/>
              </a:ext>
            </a:extLst>
          </p:cNvPr>
          <p:cNvSpPr/>
          <p:nvPr/>
        </p:nvSpPr>
        <p:spPr>
          <a:xfrm rot="10800000">
            <a:off x="5888977" y="3403476"/>
            <a:ext cx="504056" cy="432048"/>
          </a:xfrm>
          <a:prstGeom prst="rightArrow">
            <a:avLst/>
          </a:prstGeom>
          <a:solidFill>
            <a:srgbClr val="FFA7A7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7220FD-8A76-F160-023C-870298357900}"/>
              </a:ext>
            </a:extLst>
          </p:cNvPr>
          <p:cNvGrpSpPr/>
          <p:nvPr/>
        </p:nvGrpSpPr>
        <p:grpSpPr>
          <a:xfrm>
            <a:off x="6474041" y="1351248"/>
            <a:ext cx="4536504" cy="4536504"/>
            <a:chOff x="6600056" y="1351248"/>
            <a:chExt cx="4536504" cy="4536504"/>
          </a:xfrm>
          <a:solidFill>
            <a:srgbClr val="C00000">
              <a:alpha val="10196"/>
            </a:srgb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972080-2C62-B716-9EF3-D467BAAACB55}"/>
                </a:ext>
              </a:extLst>
            </p:cNvPr>
            <p:cNvSpPr/>
            <p:nvPr/>
          </p:nvSpPr>
          <p:spPr>
            <a:xfrm>
              <a:off x="6600056" y="1351248"/>
              <a:ext cx="4536504" cy="4536504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85B1D4-7CD9-94F4-E7CE-7A1B1B4328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600056" y="3619500"/>
              <a:ext cx="2268252" cy="0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FA9535-FDFD-3347-F67A-2BF40CB8F582}"/>
                </a:ext>
              </a:extLst>
            </p:cNvPr>
            <p:cNvCxnSpPr>
              <a:cxnSpLocks/>
            </p:cNvCxnSpPr>
            <p:nvPr/>
          </p:nvCxnSpPr>
          <p:spPr>
            <a:xfrm>
              <a:off x="8868308" y="3619500"/>
              <a:ext cx="1260140" cy="1887252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D87EFA-AF91-CD75-BA2D-462355FE1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8308" y="1628800"/>
              <a:ext cx="1098122" cy="1990700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319E21-FF43-7376-1C76-FC075099B74D}"/>
              </a:ext>
            </a:extLst>
          </p:cNvPr>
          <p:cNvGrpSpPr/>
          <p:nvPr/>
        </p:nvGrpSpPr>
        <p:grpSpPr>
          <a:xfrm>
            <a:off x="831516" y="1339474"/>
            <a:ext cx="4536504" cy="4536504"/>
            <a:chOff x="935101" y="1351248"/>
            <a:chExt cx="4536504" cy="453650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1A96F-A1EA-7AC4-9ECC-DD4D3BB673F9}"/>
                </a:ext>
              </a:extLst>
            </p:cNvPr>
            <p:cNvSpPr/>
            <p:nvPr/>
          </p:nvSpPr>
          <p:spPr>
            <a:xfrm>
              <a:off x="935101" y="1351248"/>
              <a:ext cx="4536504" cy="4536504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C39A17-51F0-9330-16A2-45992165B4CB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3203352" y="3619500"/>
              <a:ext cx="2268253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06E59B-8D89-ABE5-4E7A-00A6D735D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101" y="3619499"/>
              <a:ext cx="2268251" cy="2268253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261B1-36F9-D418-714D-CF1064A26DA8}"/>
                </a:ext>
              </a:extLst>
            </p:cNvPr>
            <p:cNvCxnSpPr>
              <a:cxnSpLocks/>
            </p:cNvCxnSpPr>
            <p:nvPr/>
          </p:nvCxnSpPr>
          <p:spPr>
            <a:xfrm>
              <a:off x="935101" y="1351248"/>
              <a:ext cx="2268251" cy="2268251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FCCED69-3F70-3C95-3644-DF779A5BB238}"/>
              </a:ext>
            </a:extLst>
          </p:cNvPr>
          <p:cNvSpPr txBox="1"/>
          <p:nvPr/>
        </p:nvSpPr>
        <p:spPr>
          <a:xfrm>
            <a:off x="6416455" y="1003988"/>
            <a:ext cx="1666384" cy="516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Aptos Narrow" panose="020B0004020202020204" pitchFamily="34" charset="0"/>
              </a:rPr>
              <a:t>GAINS</a:t>
            </a:r>
            <a:r>
              <a:rPr lang="en-US" sz="1400" b="1" dirty="0">
                <a:latin typeface="Aptos Narrow" panose="020B0004020202020204" pitchFamily="34" charset="0"/>
              </a:rPr>
              <a:t> </a:t>
            </a:r>
            <a:r>
              <a:rPr lang="en-US" sz="1400" dirty="0">
                <a:latin typeface="Aptos Narrow" panose="020B0004020202020204" pitchFamily="34" charset="0"/>
              </a:rPr>
              <a:t>| What is expected or needed?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0591E-76FE-A7EF-D8D9-A039B532A3DE}"/>
              </a:ext>
            </a:extLst>
          </p:cNvPr>
          <p:cNvSpPr txBox="1"/>
          <p:nvPr/>
        </p:nvSpPr>
        <p:spPr>
          <a:xfrm>
            <a:off x="11087218" y="3092057"/>
            <a:ext cx="1021450" cy="6738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Aptos Narrow" panose="020B0004020202020204" pitchFamily="34" charset="0"/>
              </a:rPr>
              <a:t>JOBS</a:t>
            </a:r>
            <a:r>
              <a:rPr lang="en-US" sz="1400" dirty="0">
                <a:solidFill>
                  <a:schemeClr val="bg1"/>
                </a:solidFill>
                <a:latin typeface="Aptos Narrow" panose="020B0004020202020204" pitchFamily="34" charset="0"/>
              </a:rPr>
              <a:t> |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ptos Narrow" panose="020B0004020202020204" pitchFamily="34" charset="0"/>
              </a:rPr>
              <a:t>What do you need to do?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728D1-3761-A00E-904C-7271959A7424}"/>
              </a:ext>
            </a:extLst>
          </p:cNvPr>
          <p:cNvSpPr txBox="1"/>
          <p:nvPr/>
        </p:nvSpPr>
        <p:spPr>
          <a:xfrm>
            <a:off x="6434332" y="5718091"/>
            <a:ext cx="2920029" cy="44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Aptos Narrow" panose="020B0004020202020204" pitchFamily="34" charset="0"/>
              </a:rPr>
              <a:t>PAINS</a:t>
            </a:r>
            <a:r>
              <a:rPr lang="en-US" sz="1400" dirty="0">
                <a:latin typeface="Aptos Narrow" panose="020B0004020202020204" pitchFamily="34" charset="0"/>
              </a:rPr>
              <a:t> | </a:t>
            </a:r>
          </a:p>
          <a:p>
            <a:pPr algn="l"/>
            <a:r>
              <a:rPr lang="en-US" sz="1400" dirty="0">
                <a:latin typeface="Aptos Narrow" panose="020B0004020202020204" pitchFamily="34" charset="0"/>
              </a:rPr>
              <a:t>What do you experience during the job?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2B3CC0-2D57-ABF1-EF0D-C412AB9BA7DA}"/>
              </a:ext>
            </a:extLst>
          </p:cNvPr>
          <p:cNvSpPr txBox="1"/>
          <p:nvPr/>
        </p:nvSpPr>
        <p:spPr>
          <a:xfrm>
            <a:off x="2662405" y="924949"/>
            <a:ext cx="3142976" cy="270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Aptos Narrow" panose="020B0004020202020204" pitchFamily="34" charset="0"/>
              </a:rPr>
              <a:t>GAIN CREATORS </a:t>
            </a:r>
            <a:r>
              <a:rPr lang="en-US" sz="1400" dirty="0">
                <a:latin typeface="Aptos Narrow" panose="020B0004020202020204" pitchFamily="34" charset="0"/>
              </a:rPr>
              <a:t>|</a:t>
            </a:r>
            <a:r>
              <a:rPr lang="en-US" sz="1400" b="1" dirty="0">
                <a:latin typeface="Aptos Narrow" panose="020B0004020202020204" pitchFamily="34" charset="0"/>
              </a:rPr>
              <a:t> </a:t>
            </a:r>
            <a:r>
              <a:rPr lang="en-US" sz="1400" dirty="0">
                <a:latin typeface="Aptos Narrow" panose="020B0004020202020204" pitchFamily="34" charset="0"/>
              </a:rPr>
              <a:t>What did we receive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9F619-F9F6-A33A-ED7C-330E48306FE4}"/>
              </a:ext>
            </a:extLst>
          </p:cNvPr>
          <p:cNvSpPr txBox="1"/>
          <p:nvPr/>
        </p:nvSpPr>
        <p:spPr>
          <a:xfrm>
            <a:off x="1890658" y="5934669"/>
            <a:ext cx="3332246" cy="224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Aptos Narrow" panose="020B0004020202020204" pitchFamily="34" charset="0"/>
              </a:rPr>
              <a:t>PAIN REDUCERS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400" dirty="0">
                <a:latin typeface="Aptos Narrow" panose="020B0004020202020204" pitchFamily="34" charset="0"/>
              </a:rPr>
              <a:t>| What pain we take away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4E5302-B561-3A34-2E1E-30A658353530}"/>
              </a:ext>
            </a:extLst>
          </p:cNvPr>
          <p:cNvSpPr txBox="1"/>
          <p:nvPr/>
        </p:nvSpPr>
        <p:spPr>
          <a:xfrm rot="16200000">
            <a:off x="-1350313" y="3340274"/>
            <a:ext cx="3581699" cy="247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latin typeface="Aptos Narrow" panose="020B0004020202020204" pitchFamily="34" charset="0"/>
              </a:rPr>
              <a:t>OBSERVABILITY PRODUCTS, SERVICES</a:t>
            </a:r>
            <a:endParaRPr lang="en-US" sz="1400" b="1" dirty="0">
              <a:latin typeface="Aptos Narrow" panose="020B00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1493C5-ECBE-A151-E359-1EF39806B2F4}"/>
              </a:ext>
            </a:extLst>
          </p:cNvPr>
          <p:cNvSpPr/>
          <p:nvPr/>
        </p:nvSpPr>
        <p:spPr>
          <a:xfrm>
            <a:off x="7568016" y="2131921"/>
            <a:ext cx="1174278" cy="3012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dirty="0">
                <a:solidFill>
                  <a:schemeClr val="bg1"/>
                </a:solidFill>
                <a:latin typeface="Aptos Narrow" panose="020B0004020202020204" pitchFamily="34" charset="0"/>
              </a:rPr>
              <a:t>Cost savings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B942C9-0CF5-492C-4F2B-1808D2193641}"/>
              </a:ext>
            </a:extLst>
          </p:cNvPr>
          <p:cNvSpPr/>
          <p:nvPr/>
        </p:nvSpPr>
        <p:spPr>
          <a:xfrm>
            <a:off x="7952617" y="1636387"/>
            <a:ext cx="1286234" cy="2951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Reduced </a:t>
            </a:r>
            <a:r>
              <a:rPr lang="en-US" sz="1400" b="1" kern="0" spc="0" dirty="0" err="1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MTTR</a:t>
            </a:r>
            <a:endParaRPr lang="en-US" sz="1400" b="1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9A04D0-2E5D-5C38-2EE5-C0063C1DDCC4}"/>
              </a:ext>
            </a:extLst>
          </p:cNvPr>
          <p:cNvSpPr/>
          <p:nvPr/>
        </p:nvSpPr>
        <p:spPr>
          <a:xfrm>
            <a:off x="6997305" y="3038378"/>
            <a:ext cx="1009616" cy="4130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Improved collaboration</a:t>
            </a:r>
            <a:endParaRPr lang="en-US" sz="1200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15C129-A7CA-FC15-1545-49B03CB20B5F}"/>
              </a:ext>
            </a:extLst>
          </p:cNvPr>
          <p:cNvSpPr/>
          <p:nvPr/>
        </p:nvSpPr>
        <p:spPr>
          <a:xfrm>
            <a:off x="7104617" y="2589886"/>
            <a:ext cx="1360970" cy="2951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Less downtime</a:t>
            </a:r>
            <a:endParaRPr lang="en-US" sz="1400" b="1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F09A9-9D53-FB86-3E73-A4B60EDD1F4A}"/>
              </a:ext>
            </a:extLst>
          </p:cNvPr>
          <p:cNvSpPr/>
          <p:nvPr/>
        </p:nvSpPr>
        <p:spPr>
          <a:xfrm>
            <a:off x="6860044" y="3722114"/>
            <a:ext cx="964904" cy="3374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Alert noise</a:t>
            </a:r>
            <a:endParaRPr lang="en-US" sz="1200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71B24B-CE1D-AC3B-A3B1-DBC486160B9E}"/>
              </a:ext>
            </a:extLst>
          </p:cNvPr>
          <p:cNvSpPr/>
          <p:nvPr/>
        </p:nvSpPr>
        <p:spPr>
          <a:xfrm>
            <a:off x="7104617" y="4194008"/>
            <a:ext cx="1804608" cy="3377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Repetitive, manual tasks</a:t>
            </a:r>
            <a:endParaRPr lang="en-US" sz="1200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6EA400-7435-4C65-AB5C-02DAFA380B66}"/>
              </a:ext>
            </a:extLst>
          </p:cNvPr>
          <p:cNvSpPr/>
          <p:nvPr/>
        </p:nvSpPr>
        <p:spPr>
          <a:xfrm>
            <a:off x="8157229" y="5255703"/>
            <a:ext cx="1365793" cy="448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Reactive incident management</a:t>
            </a:r>
            <a:endParaRPr lang="en-US" sz="1200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054D88-DC94-AE29-0801-9E1996FCA4E7}"/>
              </a:ext>
            </a:extLst>
          </p:cNvPr>
          <p:cNvSpPr/>
          <p:nvPr/>
        </p:nvSpPr>
        <p:spPr>
          <a:xfrm>
            <a:off x="9581761" y="2433199"/>
            <a:ext cx="1005736" cy="3995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Incident resolution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89BA75-6C0D-5658-2ADB-70FFF4ABC792}"/>
              </a:ext>
            </a:extLst>
          </p:cNvPr>
          <p:cNvSpPr/>
          <p:nvPr/>
        </p:nvSpPr>
        <p:spPr>
          <a:xfrm>
            <a:off x="9581761" y="2989862"/>
            <a:ext cx="1005736" cy="4337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Problem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E55BC-697C-7AEA-8654-D829BFD9DC41}"/>
              </a:ext>
            </a:extLst>
          </p:cNvPr>
          <p:cNvSpPr/>
          <p:nvPr/>
        </p:nvSpPr>
        <p:spPr>
          <a:xfrm>
            <a:off x="9595254" y="3580748"/>
            <a:ext cx="992243" cy="4157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Service </a:t>
            </a:r>
            <a:r>
              <a:rPr lang="en-US" sz="1200" b="1" kern="0" dirty="0">
                <a:solidFill>
                  <a:schemeClr val="bg1"/>
                </a:solidFill>
                <a:latin typeface="Aptos Narrow" panose="020B0004020202020204" pitchFamily="34" charset="0"/>
              </a:rPr>
              <a:t>m</a:t>
            </a:r>
            <a:r>
              <a:rPr lang="en-US" sz="12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A9285B-57ED-83EB-A050-4470511F62DF}"/>
              </a:ext>
            </a:extLst>
          </p:cNvPr>
          <p:cNvSpPr/>
          <p:nvPr/>
        </p:nvSpPr>
        <p:spPr>
          <a:xfrm>
            <a:off x="9595254" y="4149844"/>
            <a:ext cx="1012200" cy="433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Continuous improvement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40D9-C382-016B-3942-4AF7436A3157}"/>
              </a:ext>
            </a:extLst>
          </p:cNvPr>
          <p:cNvSpPr/>
          <p:nvPr/>
        </p:nvSpPr>
        <p:spPr>
          <a:xfrm>
            <a:off x="7571548" y="4680607"/>
            <a:ext cx="1667303" cy="447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Silos and communication </a:t>
            </a:r>
            <a:r>
              <a:rPr lang="en-US" sz="1200" kern="0" dirty="0">
                <a:solidFill>
                  <a:schemeClr val="bg1"/>
                </a:solidFill>
                <a:latin typeface="Aptos Narrow" panose="020B0004020202020204" pitchFamily="34" charset="0"/>
              </a:rPr>
              <a:t>g</a:t>
            </a: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aps</a:t>
            </a:r>
            <a:endParaRPr lang="en-US" sz="1200" kern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A5CDE36-B0F3-A056-5978-8ECACC7F69E5}"/>
              </a:ext>
            </a:extLst>
          </p:cNvPr>
          <p:cNvGrpSpPr/>
          <p:nvPr/>
        </p:nvGrpSpPr>
        <p:grpSpPr>
          <a:xfrm>
            <a:off x="8429968" y="3284292"/>
            <a:ext cx="646869" cy="646869"/>
            <a:chOff x="8429968" y="3284292"/>
            <a:chExt cx="646869" cy="64686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88BFC52-B1C4-CEFA-7E76-B8577ECBE872}"/>
                </a:ext>
              </a:extLst>
            </p:cNvPr>
            <p:cNvSpPr/>
            <p:nvPr/>
          </p:nvSpPr>
          <p:spPr>
            <a:xfrm>
              <a:off x="8465586" y="3337945"/>
              <a:ext cx="579582" cy="555927"/>
            </a:xfrm>
            <a:prstGeom prst="rect">
              <a:avLst/>
            </a:prstGeom>
            <a:solidFill>
              <a:srgbClr val="FFA7A7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/>
                </a:solidFill>
              </a:endParaRPr>
            </a:p>
          </p:txBody>
        </p:sp>
        <p:pic>
          <p:nvPicPr>
            <p:cNvPr id="73" name="Graphic 72" descr="User with solid fill">
              <a:extLst>
                <a:ext uri="{FF2B5EF4-FFF2-40B4-BE49-F238E27FC236}">
                  <a16:creationId xmlns:a16="http://schemas.microsoft.com/office/drawing/2014/main" id="{46E5905B-3EE2-EA5A-B116-F01821A08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9968" y="3284292"/>
              <a:ext cx="646869" cy="64686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08847A-CACA-8203-A610-FFFAA140AFBE}"/>
              </a:ext>
            </a:extLst>
          </p:cNvPr>
          <p:cNvGrpSpPr/>
          <p:nvPr/>
        </p:nvGrpSpPr>
        <p:grpSpPr>
          <a:xfrm>
            <a:off x="2573601" y="3240343"/>
            <a:ext cx="681090" cy="681090"/>
            <a:chOff x="2573601" y="3240343"/>
            <a:chExt cx="681090" cy="6810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583C4C7-F439-A6BF-0851-633006FEB7CC}"/>
                </a:ext>
              </a:extLst>
            </p:cNvPr>
            <p:cNvSpPr/>
            <p:nvPr/>
          </p:nvSpPr>
          <p:spPr>
            <a:xfrm>
              <a:off x="2600183" y="3288331"/>
              <a:ext cx="633307" cy="607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bg1"/>
                </a:solidFill>
              </a:endParaRPr>
            </a:p>
          </p:txBody>
        </p:sp>
        <p:pic>
          <p:nvPicPr>
            <p:cNvPr id="67" name="Graphic 66" descr="Present with solid fill">
              <a:extLst>
                <a:ext uri="{FF2B5EF4-FFF2-40B4-BE49-F238E27FC236}">
                  <a16:creationId xmlns:a16="http://schemas.microsoft.com/office/drawing/2014/main" id="{E442711A-DEA3-BE6F-AD84-A74650B0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3601" y="3240343"/>
              <a:ext cx="681090" cy="681090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64021AD0-6C3C-64BD-B82D-29098E472542}"/>
              </a:ext>
            </a:extLst>
          </p:cNvPr>
          <p:cNvSpPr/>
          <p:nvPr/>
        </p:nvSpPr>
        <p:spPr>
          <a:xfrm>
            <a:off x="1067420" y="1436233"/>
            <a:ext cx="1257950" cy="415914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Tool Agnostic monitoring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2297F4-3E6F-B435-1C86-60B2081CD9FC}"/>
              </a:ext>
            </a:extLst>
          </p:cNvPr>
          <p:cNvSpPr/>
          <p:nvPr/>
        </p:nvSpPr>
        <p:spPr>
          <a:xfrm>
            <a:off x="2692254" y="4057831"/>
            <a:ext cx="1383965" cy="2584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Alert noise reduction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F2AC5-9243-C9CD-11CB-09E079EBAD4E}"/>
              </a:ext>
            </a:extLst>
          </p:cNvPr>
          <p:cNvSpPr/>
          <p:nvPr/>
        </p:nvSpPr>
        <p:spPr>
          <a:xfrm>
            <a:off x="3035658" y="1452458"/>
            <a:ext cx="130575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Incident enrichment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162C92-27D5-5D92-4E22-2200C98AC787}"/>
              </a:ext>
            </a:extLst>
          </p:cNvPr>
          <p:cNvSpPr/>
          <p:nvPr/>
        </p:nvSpPr>
        <p:spPr>
          <a:xfrm>
            <a:off x="3557432" y="2232860"/>
            <a:ext cx="1566244" cy="447805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Data visualization (dashboards, charts)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A81E37-EA3C-AD45-0FD9-A6896DDB5704}"/>
              </a:ext>
            </a:extLst>
          </p:cNvPr>
          <p:cNvSpPr/>
          <p:nvPr/>
        </p:nvSpPr>
        <p:spPr>
          <a:xfrm>
            <a:off x="3908369" y="4426037"/>
            <a:ext cx="115351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Context-rich RCA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57A674-7D6D-DB89-8849-ACCCC2C5C7F4}"/>
              </a:ext>
            </a:extLst>
          </p:cNvPr>
          <p:cNvSpPr/>
          <p:nvPr/>
        </p:nvSpPr>
        <p:spPr>
          <a:xfrm>
            <a:off x="2063279" y="1815389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Anomaly detection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78E0F6-D065-ACAA-A529-5D33274F4717}"/>
              </a:ext>
            </a:extLst>
          </p:cNvPr>
          <p:cNvSpPr/>
          <p:nvPr/>
        </p:nvSpPr>
        <p:spPr>
          <a:xfrm>
            <a:off x="3887678" y="1773914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Predictive analytics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106C0E-77D6-592E-ACA5-969CE1650C8B}"/>
              </a:ext>
            </a:extLst>
          </p:cNvPr>
          <p:cNvSpPr/>
          <p:nvPr/>
        </p:nvSpPr>
        <p:spPr>
          <a:xfrm>
            <a:off x="2448222" y="2808919"/>
            <a:ext cx="1383965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Traces,Metrices,logs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5790A5D-49FD-D88B-FA35-50793CC5912D}"/>
              </a:ext>
            </a:extLst>
          </p:cNvPr>
          <p:cNvSpPr/>
          <p:nvPr/>
        </p:nvSpPr>
        <p:spPr>
          <a:xfrm>
            <a:off x="3772709" y="5255088"/>
            <a:ext cx="1257951" cy="4680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Connecting SMEs to the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F2C229-0E85-9EC1-D9C8-1B3D110B4252}"/>
              </a:ext>
            </a:extLst>
          </p:cNvPr>
          <p:cNvSpPr/>
          <p:nvPr/>
        </p:nvSpPr>
        <p:spPr>
          <a:xfrm>
            <a:off x="2063279" y="2194544"/>
            <a:ext cx="1320958" cy="40263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Service level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monitoring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EEF7E85-91FF-A3A6-A0E1-2B16551A49D2}"/>
              </a:ext>
            </a:extLst>
          </p:cNvPr>
          <p:cNvSpPr/>
          <p:nvPr/>
        </p:nvSpPr>
        <p:spPr>
          <a:xfrm>
            <a:off x="3876173" y="3215499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Log analytics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9A41AC-12AA-3E0F-5878-9C607396A626}"/>
              </a:ext>
            </a:extLst>
          </p:cNvPr>
          <p:cNvSpPr/>
          <p:nvPr/>
        </p:nvSpPr>
        <p:spPr>
          <a:xfrm>
            <a:off x="2189567" y="4426037"/>
            <a:ext cx="130575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 Narrow" panose="020B0004020202020204" pitchFamily="34" charset="0"/>
              </a:rPr>
              <a:t>Service dashboards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00C0F3-2394-6F7A-FF67-9EECF2B9B5B6}"/>
              </a:ext>
            </a:extLst>
          </p:cNvPr>
          <p:cNvSpPr/>
          <p:nvPr/>
        </p:nvSpPr>
        <p:spPr>
          <a:xfrm>
            <a:off x="2515551" y="4780636"/>
            <a:ext cx="2320335" cy="304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Proactive incident </a:t>
            </a:r>
            <a:r>
              <a:rPr lang="en-US" sz="1200" kern="0" dirty="0">
                <a:solidFill>
                  <a:schemeClr val="bg1"/>
                </a:solidFill>
                <a:latin typeface="Aptos Narrow" panose="020B0004020202020204" pitchFamily="34" charset="0"/>
              </a:rPr>
              <a:t>m</a:t>
            </a: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anagement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621943-4B95-6EC6-4B68-55EF1D824585}"/>
              </a:ext>
            </a:extLst>
          </p:cNvPr>
          <p:cNvSpPr/>
          <p:nvPr/>
        </p:nvSpPr>
        <p:spPr>
          <a:xfrm>
            <a:off x="1127274" y="5538201"/>
            <a:ext cx="1038520" cy="25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Time-saving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C6D7F4-44CC-2939-EFB3-5D9B4D73227B}"/>
              </a:ext>
            </a:extLst>
          </p:cNvPr>
          <p:cNvSpPr/>
          <p:nvPr/>
        </p:nvSpPr>
        <p:spPr>
          <a:xfrm>
            <a:off x="3574307" y="3705604"/>
            <a:ext cx="1551091" cy="258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Complexity reduction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B51429-D6A8-28F2-CF3A-500B47C16A4B}"/>
              </a:ext>
            </a:extLst>
          </p:cNvPr>
          <p:cNvSpPr/>
          <p:nvPr/>
        </p:nvSpPr>
        <p:spPr>
          <a:xfrm>
            <a:off x="2420186" y="5355498"/>
            <a:ext cx="1038520" cy="25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Silo breaking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2D8C4F-A0CF-65E0-3C0E-9812E63156B4}"/>
              </a:ext>
            </a:extLst>
          </p:cNvPr>
          <p:cNvSpPr/>
          <p:nvPr/>
        </p:nvSpPr>
        <p:spPr>
          <a:xfrm>
            <a:off x="836316" y="3346748"/>
            <a:ext cx="1433220" cy="7368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ptos Narrow" panose="020B0004020202020204" pitchFamily="34" charset="0"/>
              </a:rPr>
              <a:t>SEE NEXT SLIDE…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6265C-5FC8-6284-FD0E-762450ECAF29}"/>
              </a:ext>
            </a:extLst>
          </p:cNvPr>
          <p:cNvSpPr/>
          <p:nvPr/>
        </p:nvSpPr>
        <p:spPr>
          <a:xfrm>
            <a:off x="10210800" y="6356350"/>
            <a:ext cx="1262743" cy="257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HSBC</a:t>
            </a:r>
          </a:p>
        </p:txBody>
      </p:sp>
    </p:spTree>
    <p:extLst>
      <p:ext uri="{BB962C8B-B14F-4D97-AF65-F5344CB8AC3E}">
        <p14:creationId xmlns:p14="http://schemas.microsoft.com/office/powerpoint/2010/main" val="31301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PowerPoint Presentation</vt:lpstr>
      <vt:lpstr>Value proposition canvas</vt:lpstr>
    </vt:vector>
  </TitlesOfParts>
  <Company>NTT DATA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 Tripathi</dc:creator>
  <cp:lastModifiedBy>Ashish Kumar Tripathi</cp:lastModifiedBy>
  <cp:revision>1</cp:revision>
  <dcterms:created xsi:type="dcterms:W3CDTF">2025-01-20T05:31:36Z</dcterms:created>
  <dcterms:modified xsi:type="dcterms:W3CDTF">2025-01-20T06:27:02Z</dcterms:modified>
</cp:coreProperties>
</file>