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1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1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39" r:id="rId4"/>
    <p:sldMasterId id="2147484075" r:id="rId5"/>
    <p:sldMasterId id="2147484065" r:id="rId6"/>
    <p:sldMasterId id="2147484182" r:id="rId7"/>
    <p:sldMasterId id="2147484229" r:id="rId8"/>
    <p:sldMasterId id="2147484150" r:id="rId9"/>
    <p:sldMasterId id="2147484154" r:id="rId10"/>
    <p:sldMasterId id="2147484045" r:id="rId11"/>
    <p:sldMasterId id="2147484054" r:id="rId12"/>
    <p:sldMasterId id="2147484203" r:id="rId13"/>
    <p:sldMasterId id="2147484224" r:id="rId14"/>
    <p:sldMasterId id="2147484171" r:id="rId15"/>
    <p:sldMasterId id="2147484175" r:id="rId16"/>
    <p:sldMasterId id="2147484234" r:id="rId17"/>
  </p:sldMasterIdLst>
  <p:notesMasterIdLst>
    <p:notesMasterId r:id="rId33"/>
  </p:notesMasterIdLst>
  <p:handoutMasterIdLst>
    <p:handoutMasterId r:id="rId34"/>
  </p:handoutMasterIdLst>
  <p:sldIdLst>
    <p:sldId id="2147481405" r:id="rId18"/>
    <p:sldId id="2147481418" r:id="rId19"/>
    <p:sldId id="2147481412" r:id="rId20"/>
    <p:sldId id="2147481413" r:id="rId21"/>
    <p:sldId id="2147481427" r:id="rId22"/>
    <p:sldId id="2147481409" r:id="rId23"/>
    <p:sldId id="2147481414" r:id="rId24"/>
    <p:sldId id="2147481415" r:id="rId25"/>
    <p:sldId id="2147481419" r:id="rId26"/>
    <p:sldId id="2147481416" r:id="rId27"/>
    <p:sldId id="2147481417" r:id="rId28"/>
    <p:sldId id="2147481429" r:id="rId29"/>
    <p:sldId id="2147481425" r:id="rId30"/>
    <p:sldId id="2147481428" r:id="rId31"/>
    <p:sldId id="214748142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74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A7"/>
    <a:srgbClr val="C00000"/>
    <a:srgbClr val="F2F2F2"/>
    <a:srgbClr val="949494"/>
    <a:srgbClr val="CFDAE2"/>
    <a:srgbClr val="E5E5E5"/>
    <a:srgbClr val="19A3FC"/>
    <a:srgbClr val="000000"/>
    <a:srgbClr val="050D2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EA8F1-C790-411F-8A6E-56EDA09C8972}" v="290" dt="2024-08-08T10:12:33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9" autoAdjust="0"/>
    <p:restoredTop sz="97589" autoAdjust="0"/>
  </p:normalViewPr>
  <p:slideViewPr>
    <p:cSldViewPr>
      <p:cViewPr varScale="1">
        <p:scale>
          <a:sx n="104" d="100"/>
          <a:sy n="104" d="100"/>
        </p:scale>
        <p:origin x="810" y="114"/>
      </p:cViewPr>
      <p:guideLst>
        <p:guide orient="horz" pos="2160"/>
        <p:guide pos="3840"/>
        <p:guide pos="240"/>
        <p:guide pos="74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microsoft.com/office/2015/10/relationships/revisionInfo" Target="revisionInfo.xml"/><Relationship Id="rId21" Type="http://schemas.openxmlformats.org/officeDocument/2006/relationships/slide" Target="slides/slide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8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5F3CF2-0D2F-62EB-F9FA-5289929439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D0CDA-4A74-7373-1A98-BA772C315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F9E0-02C4-234E-AF12-F32F5E61E023}" type="datetimeFigureOut">
              <a:rPr lang="en-US" smtClean="0">
                <a:latin typeface="Arial" panose="020B0604020202020204" pitchFamily="34" charset="0"/>
              </a:rPr>
              <a:t>8/8/2024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38906-40BE-6961-6268-E0C407BC82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C8528-A8AA-EDCA-B140-81A4C4FD1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23CE-3F45-1C4A-8C37-B8E64C81DE38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6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BACC3CC-056C-4C7B-97E3-8A853401A333}" type="datetimeFigureOut">
              <a:rPr lang="en-US" smtClean="0"/>
              <a:pPr/>
              <a:t>8/8/2024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ABF52DC-EC59-4DE1-BAC7-23B3848E6B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3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Weaknesses – slight typo, should be “fully manual”</a:t>
            </a:r>
          </a:p>
          <a:p>
            <a:r>
              <a:rPr lang="en-IE" dirty="0"/>
              <a:t>Network Monitoring and </a:t>
            </a:r>
            <a:r>
              <a:rPr lang="en-IE" dirty="0" err="1"/>
              <a:t>ThousandEyes</a:t>
            </a:r>
            <a:r>
              <a:rPr lang="en-IE" dirty="0"/>
              <a:t> – still in italics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F52DC-EC59-4DE1-BAC7-23B3848E6B8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8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F52DC-EC59-4DE1-BAC7-23B3848E6B8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3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4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, 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 Navy SemiTrans Overlay">
            <a:extLst>
              <a:ext uri="{FF2B5EF4-FFF2-40B4-BE49-F238E27FC236}">
                <a16:creationId xmlns:a16="http://schemas.microsoft.com/office/drawing/2014/main" id="{3F234039-F9BC-AAAE-A07E-DCF4926965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Innovation Curve Overlay">
            <a:extLst>
              <a:ext uri="{FF2B5EF4-FFF2-40B4-BE49-F238E27FC236}">
                <a16:creationId xmlns:a16="http://schemas.microsoft.com/office/drawing/2014/main" id="{67EFF21B-9583-6EE9-5F33-149287A6B0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screen">
              <a:alphaModFix amt="4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 ..</a:t>
            </a:r>
          </a:p>
        </p:txBody>
      </p:sp>
      <p:sp>
        <p:nvSpPr>
          <p:cNvPr id="8" name="Cover Photo Placeholder">
            <a:extLst>
              <a:ext uri="{FF2B5EF4-FFF2-40B4-BE49-F238E27FC236}">
                <a16:creationId xmlns:a16="http://schemas.microsoft.com/office/drawing/2014/main" id="{4B3E92DB-5563-6F86-C3D4-DF362E507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D87E2A77-DBB3-3923-0029-4D3148E74DC9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81000" y="6324601"/>
            <a:ext cx="1295400" cy="304800"/>
          </a:xfrm>
        </p:spPr>
        <p:txBody>
          <a:bodyPr/>
          <a:lstStyle/>
          <a:p>
            <a:r>
              <a:rPr lang="en-ZA" noProof="0"/>
              <a:t>November 2023</a:t>
            </a:r>
            <a:endParaRPr lang="en-US" noProof="0"/>
          </a:p>
        </p:txBody>
      </p:sp>
      <p:sp>
        <p:nvSpPr>
          <p:cNvPr id="13" name="Legal Line">
            <a:extLst>
              <a:ext uri="{FF2B5EF4-FFF2-40B4-BE49-F238E27FC236}">
                <a16:creationId xmlns:a16="http://schemas.microsoft.com/office/drawing/2014/main" id="{36D0E9C7-1F5A-81CC-4242-80983EF9D3C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828800" y="6324602"/>
            <a:ext cx="4114800" cy="3048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14" name="Information Type">
            <a:extLst>
              <a:ext uri="{FF2B5EF4-FFF2-40B4-BE49-F238E27FC236}">
                <a16:creationId xmlns:a16="http://schemas.microsoft.com/office/drawing/2014/main" id="{F8A3F60F-BBBB-8A08-44FD-39E6AB0E20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359796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  <p:sp>
        <p:nvSpPr>
          <p:cNvPr id="7" name="NTT DATA Global Logo" descr="NTT DATA Global Logo">
            <a:extLst>
              <a:ext uri="{FF2B5EF4-FFF2-40B4-BE49-F238E27FC236}">
                <a16:creationId xmlns:a16="http://schemas.microsoft.com/office/drawing/2014/main" id="{67CD9146-46D1-2584-90C9-AC323E0D78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/>
          </p:nvPr>
        </p:nvSpPr>
        <p:spPr bwMode="black">
          <a:xfrm>
            <a:off x="402336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89963B8-6E2F-5789-EF80-E5E2D21D18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810000"/>
            <a:ext cx="4800600" cy="533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dirty="0" smtClean="0"/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32F4D80C-C221-F8D0-FC62-DDD4F8E72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48006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82195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1143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143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6817-B6CF-A2DE-966F-DB9281D3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5562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829AD-F282-6D19-1BDE-62A372EE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371600"/>
            <a:ext cx="5562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FB687-132C-1CA9-8A9A-779EFBB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F7A9-35D1-1344-0A60-0E8C3F56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646E-BBCC-2CA0-9416-FFBF3870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3CBC-D481-CBC2-5EFC-A4CAE03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1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6817-B6CF-A2DE-966F-DB9281D3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829AD-F282-6D19-1BDE-62A372EE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BCA8BAD-045F-5449-26C8-1CC7E5D921A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34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FB687-132C-1CA9-8A9A-779EFBB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F7A9-35D1-1344-0A60-0E8C3F56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646E-BBCC-2CA0-9416-FFBF3870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3CBC-D481-CBC2-5EFC-A4CAE03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3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114300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3268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5562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71A1A39-1496-229F-4AC6-886D7CFB5B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8400" y="1676400"/>
            <a:ext cx="5562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3045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71A1A39-1496-229F-4AC6-886D7CFB5B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672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DFD2628-F803-8221-12EB-7198D350225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534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23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85800"/>
            <a:ext cx="11430000" cy="1066800"/>
          </a:xfrm>
        </p:spPr>
        <p:txBody>
          <a:bodyPr lIns="0" rIns="0"/>
          <a:lstStyle>
            <a:lvl1pPr>
              <a:defRPr lang="en-US" sz="2800" dirty="0" smtClean="0">
                <a:solidFill>
                  <a:schemeClr val="tx2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2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85800"/>
            <a:ext cx="11430000" cy="1066800"/>
          </a:xfrm>
        </p:spPr>
        <p:txBody>
          <a:bodyPr lIns="0" rIns="0"/>
          <a:lstStyle>
            <a:lvl1pPr>
              <a:defRPr lang="en-US" sz="2800" dirty="0" smtClean="0">
                <a:solidFill>
                  <a:schemeClr val="tx2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981200"/>
            <a:ext cx="114300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4979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C1029E4-1377-300E-C065-31436ED68BA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8400" y="1981200"/>
            <a:ext cx="55626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85800"/>
            <a:ext cx="11430000" cy="1066800"/>
          </a:xfrm>
        </p:spPr>
        <p:txBody>
          <a:bodyPr lIns="0" rIns="0"/>
          <a:lstStyle>
            <a:lvl1pPr>
              <a:defRPr lang="en-US" sz="2800" dirty="0" smtClean="0">
                <a:solidFill>
                  <a:schemeClr val="tx2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981200"/>
            <a:ext cx="55626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489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, Paartia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 Navy SemiTrans Overlay">
            <a:extLst>
              <a:ext uri="{FF2B5EF4-FFF2-40B4-BE49-F238E27FC236}">
                <a16:creationId xmlns:a16="http://schemas.microsoft.com/office/drawing/2014/main" id="{3F234039-F9BC-AAAE-A07E-DCF4926965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D87E2A77-DBB3-3923-0029-4D3148E74DC9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81000" y="6324601"/>
            <a:ext cx="1295400" cy="304800"/>
          </a:xfrm>
        </p:spPr>
        <p:txBody>
          <a:bodyPr/>
          <a:lstStyle/>
          <a:p>
            <a:r>
              <a:rPr lang="en-ZA" noProof="0"/>
              <a:t>November 2023</a:t>
            </a:r>
            <a:endParaRPr lang="en-US" noProof="0"/>
          </a:p>
        </p:txBody>
      </p:sp>
      <p:sp>
        <p:nvSpPr>
          <p:cNvPr id="13" name="Legal Line">
            <a:extLst>
              <a:ext uri="{FF2B5EF4-FFF2-40B4-BE49-F238E27FC236}">
                <a16:creationId xmlns:a16="http://schemas.microsoft.com/office/drawing/2014/main" id="{36D0E9C7-1F5A-81CC-4242-80983EF9D3C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828800" y="6324602"/>
            <a:ext cx="4114800" cy="3048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14" name="Information Type">
            <a:extLst>
              <a:ext uri="{FF2B5EF4-FFF2-40B4-BE49-F238E27FC236}">
                <a16:creationId xmlns:a16="http://schemas.microsoft.com/office/drawing/2014/main" id="{F8A3F60F-BBBB-8A08-44FD-39E6AB0E206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359796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[Information Type]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FD957E5C-35D4-A4D9-6D53-531FEABE9B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screen">
              <a:alphaModFix amt="4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  =</a:t>
            </a:r>
          </a:p>
        </p:txBody>
      </p:sp>
      <p:sp>
        <p:nvSpPr>
          <p:cNvPr id="8" name="Cover Photo Placeholder">
            <a:extLst>
              <a:ext uri="{FF2B5EF4-FFF2-40B4-BE49-F238E27FC236}">
                <a16:creationId xmlns:a16="http://schemas.microsoft.com/office/drawing/2014/main" id="{4B3E92DB-5563-6F86-C3D4-DF362E507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  <p:sp>
        <p:nvSpPr>
          <p:cNvPr id="7" name="NTT DATA Global Logo" descr="NTT DATA Global Logo">
            <a:extLst>
              <a:ext uri="{FF2B5EF4-FFF2-40B4-BE49-F238E27FC236}">
                <a16:creationId xmlns:a16="http://schemas.microsoft.com/office/drawing/2014/main" id="{67CD9146-46D1-2584-90C9-AC323E0D78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/>
          </p:nvPr>
        </p:nvSpPr>
        <p:spPr bwMode="black">
          <a:xfrm>
            <a:off x="402336" y="320040"/>
            <a:ext cx="1959724" cy="40007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89963B8-6E2F-5789-EF80-E5E2D21D18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810000"/>
            <a:ext cx="4800600" cy="533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dirty="0" smtClean="0"/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32F4D80C-C221-F8D0-FC62-DDD4F8E72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48006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48400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C1029E4-1377-300E-C065-31436ED68BA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67200" y="1981200"/>
            <a:ext cx="36576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981200"/>
            <a:ext cx="36576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8F30C4A1-C250-7BEF-3BC2-9CFB6304F3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53400" y="1981200"/>
            <a:ext cx="36576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85800"/>
            <a:ext cx="11430000" cy="1066800"/>
          </a:xfrm>
        </p:spPr>
        <p:txBody>
          <a:bodyPr lIns="0" rIns="0"/>
          <a:lstStyle>
            <a:lvl1pPr>
              <a:defRPr lang="en-US" sz="2800" dirty="0" smtClean="0">
                <a:solidFill>
                  <a:schemeClr val="tx2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Curv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novation Curve">
            <a:extLst>
              <a:ext uri="{FF2B5EF4-FFF2-40B4-BE49-F238E27FC236}">
                <a16:creationId xmlns:a16="http://schemas.microsoft.com/office/drawing/2014/main" id="{8BB232A3-2995-9204-E802-F3C30F0CB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0773" y="2431973"/>
            <a:ext cx="3740227" cy="3740227"/>
          </a:xfrm>
          <a:prstGeom prst="rect">
            <a:avLst/>
          </a:prstGeom>
        </p:spPr>
      </p:pic>
      <p:sp>
        <p:nvSpPr>
          <p:cNvPr id="6" name="Date">
            <a:extLst>
              <a:ext uri="{FF2B5EF4-FFF2-40B4-BE49-F238E27FC236}">
                <a16:creationId xmlns:a16="http://schemas.microsoft.com/office/drawing/2014/main" id="{89BF2500-0204-6794-6117-9948430692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D7F3AF08-D3FE-D48F-2C81-D85ABE9C5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07343D4-00F3-960A-5C32-DA3E33AB59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86000"/>
            <a:ext cx="7239000" cy="3886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E2042BF-1D87-6AA4-DDBE-C7FEC20F5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0" tIns="0" rIns="0" bIns="0"/>
          <a:lstStyle/>
          <a:p>
            <a:fld id="{58D24BC2-2B9E-4076-8133-31C4983A0E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ection Number">
            <a:extLst>
              <a:ext uri="{FF2B5EF4-FFF2-40B4-BE49-F238E27FC236}">
                <a16:creationId xmlns:a16="http://schemas.microsoft.com/office/drawing/2014/main" id="{4387841E-BCE3-E808-6ADE-02F702DCA4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52400"/>
            <a:ext cx="11430000" cy="16002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9" name="InformationType">
            <a:extLst>
              <a:ext uri="{FF2B5EF4-FFF2-40B4-BE49-F238E27FC236}">
                <a16:creationId xmlns:a16="http://schemas.microsoft.com/office/drawing/2014/main" id="{274D0AF7-1A05-1559-4931-0828264A67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58000" y="640003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8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1009628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 Curve with Embedded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novation Curve Grid">
            <a:extLst>
              <a:ext uri="{FF2B5EF4-FFF2-40B4-BE49-F238E27FC236}">
                <a16:creationId xmlns:a16="http://schemas.microsoft.com/office/drawing/2014/main" id="{5F909AEB-096B-408B-7E00-05020CE68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" y="2447060"/>
            <a:ext cx="3718800" cy="3718800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FEDEDAD-5176-6B46-6061-8EFC6B3906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96000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12700">
            <a:solidFill>
              <a:schemeClr val="tx1">
                <a:lumMod val="65000"/>
              </a:schemeClr>
            </a:solidFill>
          </a:ln>
          <a:effectLst/>
        </p:spPr>
        <p:txBody>
          <a:bodyPr wrap="none" lIns="0" tIns="1371600" rIns="0" anchor="t"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Click to add picture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8C7EA28C-8B63-7DD1-EDD6-535B46EC3F8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6897360E-9D4A-FD52-676D-E4BF4B702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8862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A7AEA8C-8EEB-CD6B-7753-A7002EA38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lIns="0" tIns="0" rIns="0" bIns="0"/>
          <a:lstStyle/>
          <a:p>
            <a:fld id="{58D24BC2-2B9E-4076-8133-31C4983A0E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9" name="InformationType">
            <a:extLst>
              <a:ext uri="{FF2B5EF4-FFF2-40B4-BE49-F238E27FC236}">
                <a16:creationId xmlns:a16="http://schemas.microsoft.com/office/drawing/2014/main" id="{5872B4FB-4C21-1855-289C-D882501BA8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58000" y="640003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8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2253760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ideba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F741D54-F18D-E80B-E1F9-560492621C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DF94F6E8-6831-27C9-61B5-A91A50CA57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495800" y="6400800"/>
            <a:ext cx="909320" cy="304799"/>
          </a:xfrm>
          <a:ln w="3175">
            <a:noFill/>
          </a:ln>
        </p:spPr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6" name="Legal">
            <a:extLst>
              <a:ext uri="{FF2B5EF4-FFF2-40B4-BE49-F238E27FC236}">
                <a16:creationId xmlns:a16="http://schemas.microsoft.com/office/drawing/2014/main" id="{3F699943-421D-6DD0-F669-4FB43527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79269" y="6400801"/>
            <a:ext cx="2364251" cy="304799"/>
          </a:xfrm>
          <a:ln w="3175">
            <a:noFill/>
          </a:ln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378ED44B-0811-B32D-0C14-3157DD853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8862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CB869EF-7066-7A3E-AA6F-C7CD49114F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973400" y="6400800"/>
            <a:ext cx="360000" cy="304801"/>
          </a:xfrm>
          <a:ln w="3175">
            <a:noFill/>
          </a:ln>
        </p:spPr>
        <p:txBody>
          <a:bodyPr/>
          <a:lstStyle/>
          <a:p>
            <a:fld id="{58D24BC2-2B9E-4076-8133-31C4983A0E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Section Number">
            <a:extLst>
              <a:ext uri="{FF2B5EF4-FFF2-40B4-BE49-F238E27FC236}">
                <a16:creationId xmlns:a16="http://schemas.microsoft.com/office/drawing/2014/main" id="{D2FA19E7-E40A-0756-7707-A3998AC3C7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9" name="InformationType">
            <a:extLst>
              <a:ext uri="{FF2B5EF4-FFF2-40B4-BE49-F238E27FC236}">
                <a16:creationId xmlns:a16="http://schemas.microsoft.com/office/drawing/2014/main" id="{9B54D94D-E040-EB57-692A-F673B1C0049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49720" y="6400031"/>
            <a:ext cx="2065880" cy="3048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>
              <a:defRPr lang="en-US" sz="8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2890114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>
            <a:extLst>
              <a:ext uri="{FF2B5EF4-FFF2-40B4-BE49-F238E27FC236}">
                <a16:creationId xmlns:a16="http://schemas.microsoft.com/office/drawing/2014/main" id="{EE784A98-DD2F-9213-B452-0888E8DA5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050D24"/>
                </a:solidFill>
              </a:defRPr>
            </a:lvl1pPr>
          </a:lstStyle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6" name="Legal">
            <a:extLst>
              <a:ext uri="{FF2B5EF4-FFF2-40B4-BE49-F238E27FC236}">
                <a16:creationId xmlns:a16="http://schemas.microsoft.com/office/drawing/2014/main" id="{07FB7D70-C72D-6A53-CBE5-DAE9C28DC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599" y="6400800"/>
            <a:ext cx="4114801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rgbClr val="050D24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A1D7C05-6427-2687-6EB6-39368CA8EE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562600" y="6400800"/>
            <a:ext cx="1066800" cy="304800"/>
          </a:xfrm>
        </p:spPr>
        <p:txBody>
          <a:bodyPr lIns="0" tIns="0" rIns="0" bIns="0"/>
          <a:lstStyle/>
          <a:p>
            <a:pPr algn="ctr"/>
            <a:fld id="{83ADEA99-682E-4231-A4C9-95AE759D37D5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6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892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, Full Innovation Curv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4" name="Innovation Cuver Over">
            <a:extLst>
              <a:ext uri="{FF2B5EF4-FFF2-40B4-BE49-F238E27FC236}">
                <a16:creationId xmlns:a16="http://schemas.microsoft.com/office/drawing/2014/main" id="{B6F394B1-2E3B-BF77-C553-C0A61B07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0574" y="3733800"/>
            <a:ext cx="2723626" cy="27432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63438233-72EE-8BA4-9BBA-043E2EBD661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81000" y="3049200"/>
            <a:ext cx="1315720" cy="304800"/>
          </a:xfrm>
        </p:spPr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2438400"/>
            <a:ext cx="11430000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enter the subtitle text</a:t>
            </a:r>
          </a:p>
        </p:txBody>
      </p:sp>
      <p:sp>
        <p:nvSpPr>
          <p:cNvPr id="2" name="Main Title">
            <a:extLst>
              <a:ext uri="{FF2B5EF4-FFF2-40B4-BE49-F238E27FC236}">
                <a16:creationId xmlns:a16="http://schemas.microsoft.com/office/drawing/2014/main" id="{2D27416B-E7EB-58FC-6089-EFC25F90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11430000" cy="1371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95537A3D-A82B-E164-8992-B04EE50C03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848600" y="3049200"/>
            <a:ext cx="3962400" cy="304800"/>
          </a:xfrm>
        </p:spPr>
        <p:txBody>
          <a:bodyPr/>
          <a:lstStyle>
            <a:lvl1pPr algn="r"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3" name="InformationType">
            <a:extLst>
              <a:ext uri="{FF2B5EF4-FFF2-40B4-BE49-F238E27FC236}">
                <a16:creationId xmlns:a16="http://schemas.microsoft.com/office/drawing/2014/main" id="{3FB62210-704E-0AA6-FD3C-50952599D5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3060" y="3043518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3273427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, Full Innovation Curv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4" name="Innovation Curve Over">
            <a:extLst>
              <a:ext uri="{FF2B5EF4-FFF2-40B4-BE49-F238E27FC236}">
                <a16:creationId xmlns:a16="http://schemas.microsoft.com/office/drawing/2014/main" id="{B8631883-9801-E2CA-CA11-CDED97BC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67800" y="3733800"/>
            <a:ext cx="2741663" cy="27432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88AC34A6-2AC7-FC55-26A6-E925A628AC5C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81000" y="3049200"/>
            <a:ext cx="1315720" cy="304800"/>
          </a:xfrm>
        </p:spPr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2438400"/>
            <a:ext cx="11430000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enter the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2D27416B-E7EB-58FC-6089-EFC25F90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11430000" cy="13716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38082150-82CC-B102-D30B-562E582481E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43800" y="3049200"/>
            <a:ext cx="4267200" cy="304800"/>
          </a:xfrm>
        </p:spPr>
        <p:txBody>
          <a:bodyPr/>
          <a:lstStyle>
            <a:lvl1pPr algn="r"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3" name="InformationType">
            <a:extLst>
              <a:ext uri="{FF2B5EF4-FFF2-40B4-BE49-F238E27FC236}">
                <a16:creationId xmlns:a16="http://schemas.microsoft.com/office/drawing/2014/main" id="{C8CF5306-C118-5506-EE7B-F7E980B08B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3060" y="3043518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451958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novation Curve">
            <a:extLst>
              <a:ext uri="{FF2B5EF4-FFF2-40B4-BE49-F238E27FC236}">
                <a16:creationId xmlns:a16="http://schemas.microsoft.com/office/drawing/2014/main" id="{EDBA60DD-C22A-9316-ED2B-2ACC0A685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4" name="Date">
            <a:extLst>
              <a:ext uri="{FF2B5EF4-FFF2-40B4-BE49-F238E27FC236}">
                <a16:creationId xmlns:a16="http://schemas.microsoft.com/office/drawing/2014/main" id="{D755FCDF-1757-0DDE-B664-6E18DF38351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89963B8-6E2F-5789-EF80-E5E2D21D18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810000"/>
            <a:ext cx="4800600" cy="533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dirty="0" smtClean="0"/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32F4D80C-C221-F8D0-FC62-DDD4F8E72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48006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7" name="Legal">
            <a:extLst>
              <a:ext uri="{FF2B5EF4-FFF2-40B4-BE49-F238E27FC236}">
                <a16:creationId xmlns:a16="http://schemas.microsoft.com/office/drawing/2014/main" id="{D1339E27-17FE-46DF-AFFB-73BFB115335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8" name="InformationType">
            <a:extLst>
              <a:ext uri="{FF2B5EF4-FFF2-40B4-BE49-F238E27FC236}">
                <a16:creationId xmlns:a16="http://schemas.microsoft.com/office/drawing/2014/main" id="{97777627-C09C-D1AD-CBD9-F5839460373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632460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8211609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a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novation Curve">
            <a:extLst>
              <a:ext uri="{FF2B5EF4-FFF2-40B4-BE49-F238E27FC236}">
                <a16:creationId xmlns:a16="http://schemas.microsoft.com/office/drawing/2014/main" id="{8FFE6425-34ED-5DB9-865C-1158B7140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6218" y="-9334"/>
            <a:ext cx="4686799" cy="6867334"/>
          </a:xfrm>
          <a:prstGeom prst="rect">
            <a:avLst/>
          </a:prstGeom>
        </p:spPr>
      </p:pic>
      <p:sp>
        <p:nvSpPr>
          <p:cNvPr id="6" name="Date">
            <a:extLst>
              <a:ext uri="{FF2B5EF4-FFF2-40B4-BE49-F238E27FC236}">
                <a16:creationId xmlns:a16="http://schemas.microsoft.com/office/drawing/2014/main" id="{40435473-34D1-21A2-6355-15C49B8978D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89963B8-6E2F-5789-EF80-E5E2D21D18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810000"/>
            <a:ext cx="6934200" cy="533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dirty="0" smtClean="0"/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32F4D80C-C221-F8D0-FC62-DDD4F8E72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69342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7" name="Legal">
            <a:extLst>
              <a:ext uri="{FF2B5EF4-FFF2-40B4-BE49-F238E27FC236}">
                <a16:creationId xmlns:a16="http://schemas.microsoft.com/office/drawing/2014/main" id="{F59C948C-D3BF-CA4F-F542-ED2CE628FB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3" name="InformationType">
            <a:extLst>
              <a:ext uri="{FF2B5EF4-FFF2-40B4-BE49-F238E27FC236}">
                <a16:creationId xmlns:a16="http://schemas.microsoft.com/office/drawing/2014/main" id="{4E848DEC-7A87-3CD5-E950-EEB6859D9E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632460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54591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3F234039-F9BC-AAAE-A07E-DCF4926965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">
            <a:extLst>
              <a:ext uri="{FF2B5EF4-FFF2-40B4-BE49-F238E27FC236}">
                <a16:creationId xmlns:a16="http://schemas.microsoft.com/office/drawing/2014/main" id="{44AC6934-5FBE-FCD3-D1F4-5F0671E877A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8721CA36-DC1A-9DA0-482B-013C59CEC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3810000"/>
            <a:ext cx="11430000" cy="533400"/>
          </a:xfrm>
          <a:prstGeom prst="rect">
            <a:avLst/>
          </a:prstGeom>
        </p:spPr>
        <p:txBody>
          <a:bodyPr lIns="0" tIns="45720" rIns="0"/>
          <a:lstStyle>
            <a:lvl1pPr algn="l">
              <a:defRPr lang="en-US" dirty="0" smtClean="0"/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32F4D80C-C221-F8D0-FC62-DDD4F8E72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114300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5" name="Legal Line">
            <a:extLst>
              <a:ext uri="{FF2B5EF4-FFF2-40B4-BE49-F238E27FC236}">
                <a16:creationId xmlns:a16="http://schemas.microsoft.com/office/drawing/2014/main" id="{8F5AF9E9-1EA9-189A-D454-5A87BA7AE18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1828800" y="6324602"/>
            <a:ext cx="4114800" cy="304800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7" name="InformationType">
            <a:extLst>
              <a:ext uri="{FF2B5EF4-FFF2-40B4-BE49-F238E27FC236}">
                <a16:creationId xmlns:a16="http://schemas.microsoft.com/office/drawing/2014/main" id="{51B77B86-8916-AB81-4396-509FE365167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632460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A0CD6D9D-8D6C-BE0D-BAC6-0180996D77B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62482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111A4B15-57F9-BE95-1E63-1DD7D499E2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/>
          </p:nvPr>
        </p:nvSpPr>
        <p:spPr bwMode="black">
          <a:xfrm>
            <a:off x="402336" y="320040"/>
            <a:ext cx="1959724" cy="40007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12730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">
            <a:extLst>
              <a:ext uri="{FF2B5EF4-FFF2-40B4-BE49-F238E27FC236}">
                <a16:creationId xmlns:a16="http://schemas.microsoft.com/office/drawing/2014/main" id="{59C9CC77-3312-DF50-2217-E80EE44FA30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8721CA36-DC1A-9DA0-482B-013C59CEC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3810000"/>
            <a:ext cx="11430000" cy="533400"/>
          </a:xfrm>
          <a:prstGeom prst="rect">
            <a:avLst/>
          </a:prstGeom>
        </p:spPr>
        <p:txBody>
          <a:bodyPr lIns="0" tIns="45720" rIns="0"/>
          <a:lstStyle>
            <a:lvl1pPr algn="l">
              <a:defRPr lang="en-US" dirty="0" smtClean="0"/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32F4D80C-C221-F8D0-FC62-DDD4F8E72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114300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5" name="Legal">
            <a:extLst>
              <a:ext uri="{FF2B5EF4-FFF2-40B4-BE49-F238E27FC236}">
                <a16:creationId xmlns:a16="http://schemas.microsoft.com/office/drawing/2014/main" id="{5B8528D5-DF0F-FF95-7F24-C0763AA92F4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3" name="InformationType">
            <a:extLst>
              <a:ext uri="{FF2B5EF4-FFF2-40B4-BE49-F238E27FC236}">
                <a16:creationId xmlns:a16="http://schemas.microsoft.com/office/drawing/2014/main" id="{72020407-B4FE-1152-B230-32A0A4A0333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632460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4178645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224E-6D9A-F20A-E95C-3BD86FD1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3C075-3634-BEB1-AB31-623AD293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57D48-2016-6562-8C30-A2CF18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B9585-B814-96B8-821F-CFBD1EE5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21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1143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45057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6817-B6CF-A2DE-966F-DB9281D3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5562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829AD-F282-6D19-1BDE-62A372EE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371600"/>
            <a:ext cx="5562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FB687-132C-1CA9-8A9A-779EFBB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F7A9-35D1-1344-0A60-0E8C3F56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646E-BBCC-2CA0-9416-FFBF3870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3CBC-D481-CBC2-5EFC-A4CAE03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137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6817-B6CF-A2DE-966F-DB9281D3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829AD-F282-6D19-1BDE-62A372EE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BCA8BAD-045F-5449-26C8-1CC7E5D921A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34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FB687-132C-1CA9-8A9A-779EFBB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F7A9-35D1-1344-0A60-0E8C3F56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646E-BBCC-2CA0-9416-FFBF3870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3CBC-D481-CBC2-5EFC-A4CAE03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233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rgbClr val="19A3F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01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rgbClr val="19A3F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114300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11744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rgbClr val="19A3F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5562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71A1A39-1496-229F-4AC6-886D7CFB5B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8400" y="1676400"/>
            <a:ext cx="5562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83265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71A1A39-1496-229F-4AC6-886D7CFB5B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672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DFD2628-F803-8221-12EB-7198D350225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534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rgbClr val="19A3FC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508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85800"/>
            <a:ext cx="11430000" cy="1066800"/>
          </a:xfrm>
        </p:spPr>
        <p:txBody>
          <a:bodyPr lIns="0" rIns="0"/>
          <a:lstStyle>
            <a:lvl1pPr>
              <a:defRPr lang="en-US" sz="28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ackground, Full Innovation Curve on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endParaRPr lang="en-US" noProof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2" name="Innovation Curve Over">
            <a:extLst>
              <a:ext uri="{FF2B5EF4-FFF2-40B4-BE49-F238E27FC236}">
                <a16:creationId xmlns:a16="http://schemas.microsoft.com/office/drawing/2014/main" id="{6CF4C396-FB7A-4611-B9A9-DD62A7F1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0574" y="3733800"/>
            <a:ext cx="2723626" cy="27432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E3BAD1A6-AE36-4EC7-E8E9-E68CE84F0678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81000" y="3049200"/>
            <a:ext cx="1315720" cy="304800"/>
          </a:xfrm>
        </p:spPr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2438400"/>
            <a:ext cx="11430000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6B8D68FD-3EFC-86B8-83A6-942558B1B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066800"/>
            <a:ext cx="114300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639E6271-C556-3CDE-4CA2-0E42C3B98DE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8382000" y="3049200"/>
            <a:ext cx="3429000" cy="304800"/>
          </a:xfrm>
        </p:spPr>
        <p:txBody>
          <a:bodyPr/>
          <a:lstStyle>
            <a:lvl1pPr algn="r"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4" name="InformationType">
            <a:extLst>
              <a:ext uri="{FF2B5EF4-FFF2-40B4-BE49-F238E27FC236}">
                <a16:creationId xmlns:a16="http://schemas.microsoft.com/office/drawing/2014/main" id="{C3DAC39C-CF8E-2F9C-ACD8-8D0BDB2310D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3060" y="3043518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28034793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85800"/>
            <a:ext cx="11430000" cy="1066800"/>
          </a:xfrm>
        </p:spPr>
        <p:txBody>
          <a:bodyPr lIns="0" rIns="0"/>
          <a:lstStyle>
            <a:lvl1pPr>
              <a:defRPr lang="en-US" sz="28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981200"/>
            <a:ext cx="114300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59949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C1029E4-1377-300E-C065-31436ED68BA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8400" y="1981200"/>
            <a:ext cx="55626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85800"/>
            <a:ext cx="11430000" cy="1066800"/>
          </a:xfrm>
        </p:spPr>
        <p:txBody>
          <a:bodyPr lIns="0" rIns="0"/>
          <a:lstStyle>
            <a:lvl1pPr>
              <a:defRPr lang="en-US" sz="28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981200"/>
            <a:ext cx="55626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41141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C1029E4-1377-300E-C065-31436ED68BA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67200" y="1981200"/>
            <a:ext cx="36576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981200"/>
            <a:ext cx="36576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8F30C4A1-C250-7BEF-3BC2-9CFB6304F3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53400" y="1981200"/>
            <a:ext cx="36576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AB63C9B-9EF9-29CD-5D25-907D968742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685800"/>
            <a:ext cx="11430000" cy="1066800"/>
          </a:xfrm>
        </p:spPr>
        <p:txBody>
          <a:bodyPr lIns="0" rIns="0"/>
          <a:lstStyle>
            <a:lvl1pPr>
              <a:defRPr lang="en-US" sz="2800" dirty="0" smtClean="0">
                <a:solidFill>
                  <a:schemeClr val="tx1"/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657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Curv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novation Curve">
            <a:extLst>
              <a:ext uri="{FF2B5EF4-FFF2-40B4-BE49-F238E27FC236}">
                <a16:creationId xmlns:a16="http://schemas.microsoft.com/office/drawing/2014/main" id="{DFF4120D-EB83-4D10-1920-DB2F8C95A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8077200" y="2438400"/>
            <a:ext cx="3746500" cy="374860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0" i="0" kern="120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noFill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noFill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noFill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noFill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830032E3-666E-86B5-7060-5C2D96D8BFA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07343D4-00F3-960A-5C32-DA3E33AB59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86000"/>
            <a:ext cx="7239000" cy="38862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E2042BF-1D87-6AA4-DDBE-C7FEC20F5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24BC2-2B9E-4076-8133-31C4983A0E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ection Number">
            <a:extLst>
              <a:ext uri="{FF2B5EF4-FFF2-40B4-BE49-F238E27FC236}">
                <a16:creationId xmlns:a16="http://schemas.microsoft.com/office/drawing/2014/main" id="{4387841E-BCE3-E808-6ADE-02F702DCA4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52400"/>
            <a:ext cx="11430000" cy="1676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14DA6E1C-9D47-E410-7BE5-64AAE327524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3" name="InformationType">
            <a:extLst>
              <a:ext uri="{FF2B5EF4-FFF2-40B4-BE49-F238E27FC236}">
                <a16:creationId xmlns:a16="http://schemas.microsoft.com/office/drawing/2014/main" id="{CAFFB951-27A9-5EF6-ACC5-3BE5CDB357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58000" y="640003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8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2805572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 Curve with Embedded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novation Curve">
            <a:extLst>
              <a:ext uri="{FF2B5EF4-FFF2-40B4-BE49-F238E27FC236}">
                <a16:creationId xmlns:a16="http://schemas.microsoft.com/office/drawing/2014/main" id="{981C731B-323B-2B27-B941-0443635D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438400"/>
            <a:ext cx="3739084" cy="3739084"/>
          </a:xfrm>
          <a:prstGeom prst="rect">
            <a:avLst/>
          </a:prstGeom>
        </p:spPr>
      </p:pic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AFEDEDAD-5176-6B46-6061-8EFC6B3906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96000" y="2447060"/>
            <a:ext cx="3718800" cy="3718800"/>
          </a:xfrm>
          <a:custGeom>
            <a:avLst/>
            <a:gdLst>
              <a:gd name="connsiteX0" fmla="*/ 1704548 w 5267271"/>
              <a:gd name="connsiteY0" fmla="*/ 0 h 5272719"/>
              <a:gd name="connsiteX1" fmla="*/ 3527745 w 5267271"/>
              <a:gd name="connsiteY1" fmla="*/ 1774521 h 5272719"/>
              <a:gd name="connsiteX2" fmla="*/ 5267271 w 5267271"/>
              <a:gd name="connsiteY2" fmla="*/ 5269498 h 5272719"/>
              <a:gd name="connsiteX3" fmla="*/ 3509088 w 5267271"/>
              <a:gd name="connsiteY3" fmla="*/ 5269044 h 5272719"/>
              <a:gd name="connsiteX4" fmla="*/ 1794302 w 5267271"/>
              <a:gd name="connsiteY4" fmla="*/ 1858626 h 5272719"/>
              <a:gd name="connsiteX5" fmla="*/ 1794667 w 5267271"/>
              <a:gd name="connsiteY5" fmla="*/ 5270472 h 5272719"/>
              <a:gd name="connsiteX6" fmla="*/ 0 w 5267271"/>
              <a:gd name="connsiteY6" fmla="*/ 5272719 h 5272719"/>
              <a:gd name="connsiteX7" fmla="*/ 3384 w 5267271"/>
              <a:gd name="connsiteY7" fmla="*/ 1714773 h 5272719"/>
              <a:gd name="connsiteX8" fmla="*/ 569360 w 5267271"/>
              <a:gd name="connsiteY8" fmla="*/ 333790 h 5272719"/>
              <a:gd name="connsiteX9" fmla="*/ 1704548 w 5267271"/>
              <a:gd name="connsiteY9" fmla="*/ 0 h 527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7271" h="5272719">
                <a:moveTo>
                  <a:pt x="1704548" y="0"/>
                </a:moveTo>
                <a:cubicBezTo>
                  <a:pt x="2442328" y="19929"/>
                  <a:pt x="2925708" y="438914"/>
                  <a:pt x="3527745" y="1774521"/>
                </a:cubicBezTo>
                <a:lnTo>
                  <a:pt x="5267271" y="5269498"/>
                </a:lnTo>
                <a:lnTo>
                  <a:pt x="3509088" y="5269044"/>
                </a:lnTo>
                <a:cubicBezTo>
                  <a:pt x="2932089" y="4085847"/>
                  <a:pt x="2376159" y="3052885"/>
                  <a:pt x="1794302" y="1858626"/>
                </a:cubicBezTo>
                <a:cubicBezTo>
                  <a:pt x="1800510" y="2806405"/>
                  <a:pt x="1797959" y="3550976"/>
                  <a:pt x="1794667" y="5270472"/>
                </a:cubicBezTo>
                <a:lnTo>
                  <a:pt x="0" y="5272719"/>
                </a:lnTo>
                <a:cubicBezTo>
                  <a:pt x="6041" y="3933998"/>
                  <a:pt x="-2660" y="3106972"/>
                  <a:pt x="3384" y="1714773"/>
                </a:cubicBezTo>
                <a:cubicBezTo>
                  <a:pt x="20552" y="931022"/>
                  <a:pt x="285832" y="562108"/>
                  <a:pt x="569360" y="333790"/>
                </a:cubicBezTo>
                <a:cubicBezTo>
                  <a:pt x="852888" y="105472"/>
                  <a:pt x="1272212" y="9538"/>
                  <a:pt x="1704548" y="0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txBody>
          <a:bodyPr wrap="none" lIns="0" tIns="1371600" rIns="0" anchor="t">
            <a:noAutofit/>
          </a:bodyPr>
          <a:lstStyle>
            <a:lvl1pPr marL="0" indent="0" algn="ctr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Click to add picture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3D107E1D-6F9E-D5D4-23A0-05F41092BB8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725B5FD-E0E9-1E4B-5EFE-D46E0910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2286000"/>
            <a:ext cx="7315200" cy="38862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A7AEA8C-8EEB-CD6B-7753-A7002EA38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D24BC2-2B9E-4076-8133-31C4983A0E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Section Number">
            <a:extLst>
              <a:ext uri="{FF2B5EF4-FFF2-40B4-BE49-F238E27FC236}">
                <a16:creationId xmlns:a16="http://schemas.microsoft.com/office/drawing/2014/main" id="{4337322C-F1A6-A8D5-2662-80C365ECE1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BC88EBEC-A4D1-CC23-6E08-93BFBE3DE1C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3" name="InformationType">
            <a:extLst>
              <a:ext uri="{FF2B5EF4-FFF2-40B4-BE49-F238E27FC236}">
                <a16:creationId xmlns:a16="http://schemas.microsoft.com/office/drawing/2014/main" id="{44FEAAAB-EE18-CB5D-44C6-310E6AB57A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58000" y="640003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8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1233096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ideba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F741D54-F18D-E80B-E1F9-560492621C8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tIns="27432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299D4CB7-B560-6AA7-879A-088302D3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95800" y="6400801"/>
            <a:ext cx="909320" cy="304800"/>
          </a:xfrm>
          <a:prstGeom prst="rect">
            <a:avLst/>
          </a:prstGeom>
          <a:ln w="3175">
            <a:noFill/>
          </a:ln>
        </p:spPr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A8AAD6E7-7C26-418D-0B14-EA5390FD8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5800" y="2286000"/>
            <a:ext cx="7315200" cy="38862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CB869EF-7066-7A3E-AA6F-C7CD49114F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793400" y="6400800"/>
            <a:ext cx="720000" cy="304800"/>
          </a:xfrm>
          <a:ln w="3175">
            <a:noFill/>
          </a:ln>
        </p:spPr>
        <p:txBody>
          <a:bodyPr/>
          <a:lstStyle/>
          <a:p>
            <a:fld id="{58D24BC2-2B9E-4076-8133-31C4983A0E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Section Number">
            <a:extLst>
              <a:ext uri="{FF2B5EF4-FFF2-40B4-BE49-F238E27FC236}">
                <a16:creationId xmlns:a16="http://schemas.microsoft.com/office/drawing/2014/main" id="{D2FA19E7-E40A-0756-7707-A3998AC3C7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5800" y="685800"/>
            <a:ext cx="7315200" cy="14478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sz="9600" b="1" dirty="0" smtClean="0">
                <a:solidFill>
                  <a:schemeClr val="bg2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#</a:t>
            </a:r>
          </a:p>
        </p:txBody>
      </p:sp>
      <p:sp>
        <p:nvSpPr>
          <p:cNvPr id="2" name="Legal">
            <a:extLst>
              <a:ext uri="{FF2B5EF4-FFF2-40B4-BE49-F238E27FC236}">
                <a16:creationId xmlns:a16="http://schemas.microsoft.com/office/drawing/2014/main" id="{633C7958-CA9A-A92F-B7E7-8B7973238C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479269" y="6400800"/>
            <a:ext cx="2222011" cy="303168"/>
          </a:xfrm>
          <a:ln w="3175">
            <a:noFill/>
          </a:ln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8" name="InformationType">
            <a:extLst>
              <a:ext uri="{FF2B5EF4-FFF2-40B4-BE49-F238E27FC236}">
                <a16:creationId xmlns:a16="http://schemas.microsoft.com/office/drawing/2014/main" id="{9412A306-2B7E-0534-2F4D-01807ACD929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10600" y="6400031"/>
            <a:ext cx="175260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8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2532826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">
            <a:extLst>
              <a:ext uri="{FF2B5EF4-FFF2-40B4-BE49-F238E27FC236}">
                <a16:creationId xmlns:a16="http://schemas.microsoft.com/office/drawing/2014/main" id="{F8661FD8-3372-AC27-F2C7-692F6A0DB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6" name="Legal">
            <a:extLst>
              <a:ext uri="{FF2B5EF4-FFF2-40B4-BE49-F238E27FC236}">
                <a16:creationId xmlns:a16="http://schemas.microsoft.com/office/drawing/2014/main" id="{2F375C79-AE51-6B41-D9FC-0E2F9917F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A1D7C05-6427-2687-6EB6-39368CA8EE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3ADEA99-682E-4231-A4C9-95AE759D37D5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27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1982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ture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2A4A4756-BF09-2DAA-9B2B-7274ADF973F2}"/>
              </a:ext>
            </a:extLst>
          </p:cNvPr>
          <p:cNvSpPr/>
          <p:nvPr userDrawn="1"/>
        </p:nvSpPr>
        <p:spPr bwMode="black">
          <a:xfrm>
            <a:off x="3403470" y="2880360"/>
            <a:ext cx="5385061" cy="1097280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FFFFFF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029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Navy">
    <p:bg>
      <p:bgPr>
        <a:solidFill>
          <a:srgbClr val="070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TT DATA Global Logo" descr="NTT DATA Global Logo">
            <a:extLst>
              <a:ext uri="{FF2B5EF4-FFF2-40B4-BE49-F238E27FC236}">
                <a16:creationId xmlns:a16="http://schemas.microsoft.com/office/drawing/2014/main" id="{1615296B-7D86-833D-E6BA-B94DB6EC001E}"/>
              </a:ext>
            </a:extLst>
          </p:cNvPr>
          <p:cNvSpPr/>
          <p:nvPr userDrawn="1"/>
        </p:nvSpPr>
        <p:spPr bwMode="black">
          <a:xfrm>
            <a:off x="3403470" y="2880360"/>
            <a:ext cx="5385061" cy="1097280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FFFFFF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90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ackground, Full Innovation Curve on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4C066D7D-0D2A-E525-7A09-B865124FD3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 marL="914400" indent="0">
              <a:buNone/>
              <a:defRPr>
                <a:noFill/>
              </a:defRPr>
            </a:lvl3pPr>
            <a:lvl4pPr marL="1371600" indent="0">
              <a:buNone/>
              <a:defRPr>
                <a:noFill/>
              </a:defRPr>
            </a:lvl4pPr>
            <a:lvl5pPr marL="1828800" indent="0">
              <a:buNone/>
              <a:defRPr>
                <a:noFill/>
              </a:defRPr>
            </a:lvl5pPr>
          </a:lstStyle>
          <a:p>
            <a:pPr lvl="0"/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64ED725C-5701-90B3-92A2-BAE98517DD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2800"/>
            <a:ext cx="12192000" cy="3509682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lIns="0" tIns="0" rIns="0" bIns="0" anchor="ctr"/>
          <a:lstStyle>
            <a:lvl1pPr marL="0" indent="0" algn="ctr">
              <a:buFontTx/>
              <a:buNone/>
              <a:defRPr sz="2400">
                <a:solidFill>
                  <a:schemeClr val="tx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</a:t>
            </a:r>
            <a:br>
              <a:rPr lang="en-US" dirty="0"/>
            </a:br>
            <a:r>
              <a:rPr lang="en-US" dirty="0"/>
              <a:t>Then Reorder: Send to back</a:t>
            </a:r>
          </a:p>
        </p:txBody>
      </p:sp>
      <p:sp>
        <p:nvSpPr>
          <p:cNvPr id="2" name="Innovation Curve Over">
            <a:extLst>
              <a:ext uri="{FF2B5EF4-FFF2-40B4-BE49-F238E27FC236}">
                <a16:creationId xmlns:a16="http://schemas.microsoft.com/office/drawing/2014/main" id="{9B37F7D8-7643-FEC4-6844-838554ED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67800" y="3733800"/>
            <a:ext cx="2741663" cy="27432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FFBA20BF-6E67-EA95-53B0-F188DED3EBCD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81000" y="3049200"/>
            <a:ext cx="1315720" cy="304800"/>
          </a:xfrm>
        </p:spPr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84AF061-2BD7-B395-13B3-8F8BF41722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0" y="2438400"/>
            <a:ext cx="11430000" cy="609600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Click to enter the subtitle text</a:t>
            </a:r>
          </a:p>
        </p:txBody>
      </p:sp>
      <p:sp>
        <p:nvSpPr>
          <p:cNvPr id="7" name="MainTitle">
            <a:extLst>
              <a:ext uri="{FF2B5EF4-FFF2-40B4-BE49-F238E27FC236}">
                <a16:creationId xmlns:a16="http://schemas.microsoft.com/office/drawing/2014/main" id="{ABB14F8B-3974-9BD2-A151-F10E66DC4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066800"/>
            <a:ext cx="114300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1D3E7B21-42CE-65FE-E9DB-ABE96BDEB78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8458200" y="3049200"/>
            <a:ext cx="3352800" cy="304800"/>
          </a:xfrm>
        </p:spPr>
        <p:txBody>
          <a:bodyPr/>
          <a:lstStyle>
            <a:lvl1pPr algn="r"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4" name="InformationType">
            <a:extLst>
              <a:ext uri="{FF2B5EF4-FFF2-40B4-BE49-F238E27FC236}">
                <a16:creationId xmlns:a16="http://schemas.microsoft.com/office/drawing/2014/main" id="{0D1C59CF-9752-86EF-EC48-38D7153FEE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3060" y="3048000"/>
            <a:ext cx="2065880" cy="300318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18418800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TT DATA Global Logo" descr="NTT DATA Global Logo">
            <a:extLst>
              <a:ext uri="{FF2B5EF4-FFF2-40B4-BE49-F238E27FC236}">
                <a16:creationId xmlns:a16="http://schemas.microsoft.com/office/drawing/2014/main" id="{9B1656D1-90B8-BAEC-BAE1-40408FA32F2C}"/>
              </a:ext>
            </a:extLst>
          </p:cNvPr>
          <p:cNvSpPr/>
          <p:nvPr userDrawn="1"/>
        </p:nvSpPr>
        <p:spPr bwMode="black">
          <a:xfrm>
            <a:off x="3403470" y="2880360"/>
            <a:ext cx="5385061" cy="1097280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chemeClr val="accent1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866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bg>
      <p:bgPr>
        <a:solidFill>
          <a:srgbClr val="070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0">
            <a:extLst>
              <a:ext uri="{FF2B5EF4-FFF2-40B4-BE49-F238E27FC236}">
                <a16:creationId xmlns:a16="http://schemas.microsoft.com/office/drawing/2014/main" id="{0D73EB22-28B8-EDF3-DAF5-3AC807C66A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50D24">
              <a:alpha val="57647"/>
            </a:srgb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NTT DATA Global Logo" descr="NTT DATA Global Logo">
            <a:extLst>
              <a:ext uri="{FF2B5EF4-FFF2-40B4-BE49-F238E27FC236}">
                <a16:creationId xmlns:a16="http://schemas.microsoft.com/office/drawing/2014/main" id="{534A451C-A194-D71D-4CF6-5B22A3878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black">
          <a:xfrm>
            <a:off x="3333909" y="2865120"/>
            <a:ext cx="5524182" cy="112776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none"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2F858FA1-7D21-8F05-79E4-62B789D77D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60241"/>
          </a:xfrm>
          <a:prstGeom prst="rect">
            <a:avLst/>
          </a:prstGeom>
          <a:noFill/>
        </p:spPr>
        <p:txBody>
          <a:bodyPr tIns="2743200" bIns="0" anchor="ctr"/>
          <a:lstStyle>
            <a:lvl1pPr marL="0" indent="0" algn="ctr">
              <a:buFontTx/>
              <a:buNone/>
              <a:defRPr sz="2400">
                <a:solidFill>
                  <a:schemeClr val="accent3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image. Then Reorder: Send to back</a:t>
            </a:r>
          </a:p>
        </p:txBody>
      </p:sp>
    </p:spTree>
    <p:extLst>
      <p:ext uri="{BB962C8B-B14F-4D97-AF65-F5344CB8AC3E}">
        <p14:creationId xmlns:p14="http://schemas.microsoft.com/office/powerpoint/2010/main" val="394159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novation Curve">
            <a:extLst>
              <a:ext uri="{FF2B5EF4-FFF2-40B4-BE49-F238E27FC236}">
                <a16:creationId xmlns:a16="http://schemas.microsoft.com/office/drawing/2014/main" id="{C712B74A-36F0-0700-021B-0E4D577E1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-14748"/>
            <a:ext cx="6872748" cy="6872748"/>
          </a:xfrm>
          <a:prstGeom prst="rect">
            <a:avLst/>
          </a:prstGeom>
        </p:spPr>
      </p:pic>
      <p:sp>
        <p:nvSpPr>
          <p:cNvPr id="8" name="Date">
            <a:extLst>
              <a:ext uri="{FF2B5EF4-FFF2-40B4-BE49-F238E27FC236}">
                <a16:creationId xmlns:a16="http://schemas.microsoft.com/office/drawing/2014/main" id="{DDABABA1-E6FD-0810-F91F-B59773C327E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86B654ED-CDF8-5D36-81AA-B53B42C4A6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3810000"/>
            <a:ext cx="4800599" cy="533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626D85F8-5C60-55E8-F695-C83691B0D4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48006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title</a:t>
            </a:r>
          </a:p>
        </p:txBody>
      </p:sp>
      <p:sp>
        <p:nvSpPr>
          <p:cNvPr id="9" name="Legal">
            <a:extLst>
              <a:ext uri="{FF2B5EF4-FFF2-40B4-BE49-F238E27FC236}">
                <a16:creationId xmlns:a16="http://schemas.microsoft.com/office/drawing/2014/main" id="{59D0528C-EBEB-7766-EC68-F3FD0FB3104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28800" y="6324602"/>
            <a:ext cx="4114800" cy="304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5" name="InformationType">
            <a:extLst>
              <a:ext uri="{FF2B5EF4-FFF2-40B4-BE49-F238E27FC236}">
                <a16:creationId xmlns:a16="http://schemas.microsoft.com/office/drawing/2014/main" id="{2A64F12B-7C56-4867-F7B8-403863A6133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632460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252350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al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novation Curve">
            <a:extLst>
              <a:ext uri="{FF2B5EF4-FFF2-40B4-BE49-F238E27FC236}">
                <a16:creationId xmlns:a16="http://schemas.microsoft.com/office/drawing/2014/main" id="{8C3B28B6-8B9E-C21F-EA6E-AA24B02D8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952" y="0"/>
            <a:ext cx="4602549" cy="6876288"/>
          </a:xfrm>
          <a:prstGeom prst="rect">
            <a:avLst/>
          </a:prstGeom>
        </p:spPr>
      </p:pic>
      <p:sp>
        <p:nvSpPr>
          <p:cNvPr id="6" name="Date">
            <a:extLst>
              <a:ext uri="{FF2B5EF4-FFF2-40B4-BE49-F238E27FC236}">
                <a16:creationId xmlns:a16="http://schemas.microsoft.com/office/drawing/2014/main" id="{E681E2B2-C4FC-8ABD-155D-84D4AF640CB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BB498D8-977D-85C2-F8A1-6E0E81414F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3810000"/>
            <a:ext cx="6934199" cy="533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ACBC0284-F137-DEED-F200-AA1951BAC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69342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7" name="Legal">
            <a:extLst>
              <a:ext uri="{FF2B5EF4-FFF2-40B4-BE49-F238E27FC236}">
                <a16:creationId xmlns:a16="http://schemas.microsoft.com/office/drawing/2014/main" id="{28431C58-D4D1-9B6E-6814-5BC0AD9AC28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28800" y="6324602"/>
            <a:ext cx="4114800" cy="304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4" name="InformationType">
            <a:extLst>
              <a:ext uri="{FF2B5EF4-FFF2-40B4-BE49-F238E27FC236}">
                <a16:creationId xmlns:a16="http://schemas.microsoft.com/office/drawing/2014/main" id="{3C177BD4-DCE1-A5B4-1CF2-D4D5631D72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632460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97321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novation 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">
            <a:extLst>
              <a:ext uri="{FF2B5EF4-FFF2-40B4-BE49-F238E27FC236}">
                <a16:creationId xmlns:a16="http://schemas.microsoft.com/office/drawing/2014/main" id="{2A174848-155F-5398-089A-999EEC4765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87859DFE-8CF4-4F3D-0EEA-A79E94194C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3810000"/>
            <a:ext cx="11430000" cy="533400"/>
          </a:xfrm>
          <a:prstGeom prst="rect">
            <a:avLst/>
          </a:prstGeom>
        </p:spPr>
        <p:txBody>
          <a:bodyPr lIns="0" tIns="45720" rIns="0"/>
          <a:lstStyle>
            <a:lvl1pPr>
              <a:defRPr lang="en-US" dirty="0" smtClean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noProof="0" dirty="0"/>
              <a:t>Click to enter/edit subtitle text</a:t>
            </a:r>
          </a:p>
        </p:txBody>
      </p:sp>
      <p:sp>
        <p:nvSpPr>
          <p:cNvPr id="2" name="MainTitle">
            <a:extLst>
              <a:ext uri="{FF2B5EF4-FFF2-40B4-BE49-F238E27FC236}">
                <a16:creationId xmlns:a16="http://schemas.microsoft.com/office/drawing/2014/main" id="{C2B27E61-CB09-FCF3-5814-3387DC265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438400"/>
            <a:ext cx="11430000" cy="1371600"/>
          </a:xfrm>
        </p:spPr>
        <p:txBody>
          <a:bodyPr/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7" name="Legal">
            <a:extLst>
              <a:ext uri="{FF2B5EF4-FFF2-40B4-BE49-F238E27FC236}">
                <a16:creationId xmlns:a16="http://schemas.microsoft.com/office/drawing/2014/main" id="{CAF6B9DB-A1D8-50E6-B765-048745E86E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828800" y="6324602"/>
            <a:ext cx="4114800" cy="304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6" name="InformationType">
            <a:extLst>
              <a:ext uri="{FF2B5EF4-FFF2-40B4-BE49-F238E27FC236}">
                <a16:creationId xmlns:a16="http://schemas.microsoft.com/office/drawing/2014/main" id="{66374441-1B2C-85EC-9CC0-86A9446AE78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982200" y="6324601"/>
            <a:ext cx="2065880" cy="3048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200" b="0" i="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[Information Type]</a:t>
            </a:r>
          </a:p>
        </p:txBody>
      </p:sp>
    </p:spTree>
    <p:extLst>
      <p:ext uri="{BB962C8B-B14F-4D97-AF65-F5344CB8AC3E}">
        <p14:creationId xmlns:p14="http://schemas.microsoft.com/office/powerpoint/2010/main" val="221235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224E-6D9A-F20A-E95C-3BD86FD1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3C075-3634-BEB1-AB31-623AD293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57D48-2016-6562-8C30-A2CF18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B9585-B814-96B8-821F-CFBD1EE5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9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42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theme" Target="../theme/theme14.xml"/><Relationship Id="rId4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70F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">
            <a:extLst>
              <a:ext uri="{FF2B5EF4-FFF2-40B4-BE49-F238E27FC236}">
                <a16:creationId xmlns:a16="http://schemas.microsoft.com/office/drawing/2014/main" id="{C3A244F4-DCC8-926C-C40B-97795E7EE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24601"/>
            <a:ext cx="12954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F8F8F8"/>
                </a:solidFill>
              </a:defRPr>
            </a:lvl1pPr>
          </a:lstStyle>
          <a:p>
            <a:r>
              <a:rPr lang="en-ZA" noProof="0"/>
              <a:t>November 2023</a:t>
            </a:r>
            <a:endParaRPr lang="en-US" noProof="0"/>
          </a:p>
        </p:txBody>
      </p:sp>
      <p:sp>
        <p:nvSpPr>
          <p:cNvPr id="9" name="Legal">
            <a:extLst>
              <a:ext uri="{FF2B5EF4-FFF2-40B4-BE49-F238E27FC236}">
                <a16:creationId xmlns:a16="http://schemas.microsoft.com/office/drawing/2014/main" id="{326E4B9D-7B25-6F98-95C6-44F5E186E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24602"/>
            <a:ext cx="411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CA"/>
              <a:t>© 2023 NTT DATA, Inc.</a:t>
            </a:r>
            <a:endParaRPr lang="en-CA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C985B73-0F18-F280-6DFA-98D9E7E3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8400"/>
            <a:ext cx="4953000" cy="13716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 noProof="0"/>
              <a:t>Click to edit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ECCEDE-C648-DBC1-B038-5B1A85100BC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16563" y="6672580"/>
            <a:ext cx="1187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E4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Label: General</a:t>
            </a:r>
          </a:p>
        </p:txBody>
      </p:sp>
    </p:spTree>
    <p:extLst>
      <p:ext uri="{BB962C8B-B14F-4D97-AF65-F5344CB8AC3E}">
        <p14:creationId xmlns:p14="http://schemas.microsoft.com/office/powerpoint/2010/main" val="80637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b="0" i="0" kern="1200" dirty="0">
          <a:solidFill>
            <a:srgbClr val="F8F8F8"/>
          </a:solidFill>
          <a:latin typeface="Georgia" panose="02040502050405020303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i="0" kern="1200" dirty="0" smtClean="0">
          <a:solidFill>
            <a:srgbClr val="F8F8F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37B6-3DF4-34BD-D5E9-52EA5E80D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5F86-8F5F-160E-E108-4A97EA9F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© 2023 NTT DATA, Inc.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DB4C7-535B-ACE9-FD48-E21648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5333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5ACC7-9813-39D4-E0E6-4E62A194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80536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A58B4-77D9-E987-C197-DA4CB60F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  <a:ln w="3175">
            <a:noFill/>
          </a:ln>
        </p:spPr>
        <p:txBody>
          <a:bodyPr anchor="ctr"/>
          <a:lstStyle>
            <a:lvl1pPr>
              <a:defRPr lang="en-US" sz="800" b="0" i="0" smtClean="0">
                <a:solidFill>
                  <a:schemeClr val="tx1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NTT DATA Global Logo">
            <a:extLst>
              <a:ext uri="{FF2B5EF4-FFF2-40B4-BE49-F238E27FC236}">
                <a16:creationId xmlns:a16="http://schemas.microsoft.com/office/drawing/2014/main" id="{EE0929A7-1D82-E58C-7D80-4E5ADC6ECCAE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chemeClr val="tx1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F1B51-582F-A3C6-7650-55EF8DDABF0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16563" y="6672580"/>
            <a:ext cx="1187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E4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Label: General</a:t>
            </a:r>
          </a:p>
        </p:txBody>
      </p:sp>
    </p:spTree>
    <p:extLst>
      <p:ext uri="{BB962C8B-B14F-4D97-AF65-F5344CB8AC3E}">
        <p14:creationId xmlns:p14="http://schemas.microsoft.com/office/powerpoint/2010/main" val="371141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85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001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29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145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37B6-3DF4-34BD-D5E9-52EA5E80D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5F86-8F5F-160E-E108-4A97EA9F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© 2023 NTT DATA, Inc.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DB4C7-535B-ACE9-FD48-E21648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3809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5ACC7-9813-39D4-E0E6-4E62A194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11430000" cy="4572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A58B4-77D9-E987-C197-DA4CB60F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  <a:ln w="3175">
            <a:noFill/>
          </a:ln>
        </p:spPr>
        <p:txBody>
          <a:bodyPr anchor="ctr"/>
          <a:lstStyle>
            <a:lvl1pPr>
              <a:defRPr lang="en-US" sz="800" b="0" i="0" smtClean="0">
                <a:solidFill>
                  <a:schemeClr val="tx1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NTT DATA Global Logo">
            <a:extLst>
              <a:ext uri="{FF2B5EF4-FFF2-40B4-BE49-F238E27FC236}">
                <a16:creationId xmlns:a16="http://schemas.microsoft.com/office/drawing/2014/main" id="{FCB66863-8379-6B12-AF6C-4FED25C397A8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chemeClr val="tx1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3A1C6-3B9E-A52C-4C30-CF7B481DC4C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16563" y="6672580"/>
            <a:ext cx="1187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E4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Label: General</a:t>
            </a:r>
          </a:p>
        </p:txBody>
      </p:sp>
    </p:spTree>
    <p:extLst>
      <p:ext uri="{BB962C8B-B14F-4D97-AF65-F5344CB8AC3E}">
        <p14:creationId xmlns:p14="http://schemas.microsoft.com/office/powerpoint/2010/main" val="247298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kern="1200" dirty="0">
          <a:solidFill>
            <a:srgbClr val="19A3F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85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001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29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145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">
            <a:extLst>
              <a:ext uri="{FF2B5EF4-FFF2-40B4-BE49-F238E27FC236}">
                <a16:creationId xmlns:a16="http://schemas.microsoft.com/office/drawing/2014/main" id="{50A5D791-A482-EDEF-8A3C-D4FB9FECC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1"/>
            <a:ext cx="914400" cy="304799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C985B73-0F18-F280-6DFA-98D9E7E3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0"/>
            <a:ext cx="7315200" cy="2667000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6" name="Legal">
            <a:extLst>
              <a:ext uri="{FF2B5EF4-FFF2-40B4-BE49-F238E27FC236}">
                <a16:creationId xmlns:a16="http://schemas.microsoft.com/office/drawing/2014/main" id="{755F9A41-F068-F62B-8D77-AD45E3E7D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599" y="6400801"/>
            <a:ext cx="4114801" cy="304799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DC08B3B-0173-8E52-C079-CC15406A8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1"/>
            <a:ext cx="1066800" cy="304799"/>
          </a:xfrm>
          <a:prstGeom prst="rect">
            <a:avLst/>
          </a:prstGeom>
          <a:ln w="3175">
            <a:noFill/>
          </a:ln>
        </p:spPr>
        <p:txBody>
          <a:bodyPr anchor="ctr"/>
          <a:lstStyle>
            <a:lvl1pPr algn="ctr">
              <a:defRPr sz="800" b="0" i="0">
                <a:solidFill>
                  <a:srgbClr val="FFFFFF"/>
                </a:solidFill>
                <a:latin typeface="+mn-lt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58D24BC2-2B9E-4076-8133-31C4983A0E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NTT DATA Global Logo">
            <a:extLst>
              <a:ext uri="{FF2B5EF4-FFF2-40B4-BE49-F238E27FC236}">
                <a16:creationId xmlns:a16="http://schemas.microsoft.com/office/drawing/2014/main" id="{61F51151-8636-CEBB-0FAC-0AB69057D5BD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chemeClr val="tx1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7464E-C38A-A4C4-FBBA-9171EE47225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16563" y="6672580"/>
            <a:ext cx="1187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E4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Label: General</a:t>
            </a:r>
          </a:p>
        </p:txBody>
      </p:sp>
    </p:spTree>
    <p:extLst>
      <p:ext uri="{BB962C8B-B14F-4D97-AF65-F5344CB8AC3E}">
        <p14:creationId xmlns:p14="http://schemas.microsoft.com/office/powerpoint/2010/main" val="170549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b="0" i="0" kern="1200" dirty="0">
          <a:solidFill>
            <a:srgbClr val="FFFFFF"/>
          </a:solidFill>
          <a:latin typeface="Georgia" panose="02040502050405020303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i="0" kern="1200" dirty="0" smtClean="0">
          <a:solidFill>
            <a:srgbClr val="F8F8F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">
            <a:extLst>
              <a:ext uri="{FF2B5EF4-FFF2-40B4-BE49-F238E27FC236}">
                <a16:creationId xmlns:a16="http://schemas.microsoft.com/office/drawing/2014/main" id="{A0A625B7-9DEA-C2F4-8B8D-108176C10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1801358D-6256-A5EC-0C43-E4F553ECF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599" y="6400800"/>
            <a:ext cx="4114801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CEEA4F-B2F9-F5FD-831B-C14426169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 anchor="ctr"/>
          <a:lstStyle>
            <a:lvl1pPr>
              <a:defRPr lang="en-US" sz="800" b="0" i="0" smtClean="0">
                <a:solidFill>
                  <a:schemeClr val="tx1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algn="ctr"/>
            <a:fld id="{83ADEA99-682E-4231-A4C9-95AE759D37D5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2" name="NTT DATA Global Logo">
            <a:extLst>
              <a:ext uri="{FF2B5EF4-FFF2-40B4-BE49-F238E27FC236}">
                <a16:creationId xmlns:a16="http://schemas.microsoft.com/office/drawing/2014/main" id="{3670AC95-C36A-F554-275E-8EA8BC640A1F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chemeClr val="tx1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C86D2-F05D-2C41-0353-5F02BF291E4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16563" y="6672580"/>
            <a:ext cx="1187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E4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Label: General</a:t>
            </a:r>
          </a:p>
        </p:txBody>
      </p:sp>
    </p:spTree>
    <p:extLst>
      <p:ext uri="{BB962C8B-B14F-4D97-AF65-F5344CB8AC3E}">
        <p14:creationId xmlns:p14="http://schemas.microsoft.com/office/powerpoint/2010/main" val="347626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rgbClr val="2E404D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2E467-1EC7-D8BB-5552-D24E94A2D35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16563" y="6672580"/>
            <a:ext cx="1187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E4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Label: General</a:t>
            </a:r>
          </a:p>
        </p:txBody>
      </p:sp>
    </p:spTree>
    <p:extLst>
      <p:ext uri="{BB962C8B-B14F-4D97-AF65-F5344CB8AC3E}">
        <p14:creationId xmlns:p14="http://schemas.microsoft.com/office/powerpoint/2010/main" val="31450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236" r:id="rId2"/>
    <p:sldLayoutId id="2147484237" r:id="rId3"/>
    <p:sldLayoutId id="2147484238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ACE2E93-F0C6-496C-92F8-919FE5576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24601"/>
            <a:ext cx="12954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50D24"/>
                </a:solidFill>
              </a:defRPr>
            </a:lvl1pPr>
          </a:lstStyle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6F6F2F78-2ADE-918C-2B29-50DDCEC82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24600"/>
            <a:ext cx="411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0" i="0">
                <a:solidFill>
                  <a:srgbClr val="050D24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85B73-0F18-F280-6DFA-98D9E7E3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8400"/>
            <a:ext cx="4953000" cy="13716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9BB150AA-7E16-0669-0BE0-D2DE680F91CD}"/>
              </a:ext>
            </a:extLst>
          </p:cNvPr>
          <p:cNvSpPr/>
          <p:nvPr userDrawn="1"/>
        </p:nvSpPr>
        <p:spPr bwMode="black">
          <a:xfrm>
            <a:off x="402336" y="320040"/>
            <a:ext cx="1956816" cy="39872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0072BC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4F2F7-AA6C-92DB-0690-F5551AAA0DB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16563" y="6672580"/>
            <a:ext cx="1187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E4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Label: General</a:t>
            </a:r>
          </a:p>
        </p:txBody>
      </p:sp>
    </p:spTree>
    <p:extLst>
      <p:ext uri="{BB962C8B-B14F-4D97-AF65-F5344CB8AC3E}">
        <p14:creationId xmlns:p14="http://schemas.microsoft.com/office/powerpoint/2010/main" val="365896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b="0" i="0" kern="1200" dirty="0">
          <a:solidFill>
            <a:schemeClr val="bg1"/>
          </a:solidFill>
          <a:latin typeface="Georgia" panose="02040502050405020303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i="0" kern="1200" dirty="0" smtClean="0">
          <a:solidFill>
            <a:srgbClr val="F8F8F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2B77F751-4A73-F5B2-46BF-FA8F83187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24601"/>
            <a:ext cx="12954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050D24"/>
                </a:solidFill>
              </a:defRPr>
            </a:lvl1pPr>
          </a:lstStyle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C985B73-0F18-F280-6DFA-98D9E7E3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8400"/>
            <a:ext cx="4953000" cy="13716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5" name="Legal">
            <a:extLst>
              <a:ext uri="{FF2B5EF4-FFF2-40B4-BE49-F238E27FC236}">
                <a16:creationId xmlns:a16="http://schemas.microsoft.com/office/drawing/2014/main" id="{169877AF-B46D-3BC5-5B99-8D6306414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24602"/>
            <a:ext cx="411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0" i="0">
                <a:solidFill>
                  <a:srgbClr val="050D24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993E904F-F143-F66C-80F2-44AF6A64563C}"/>
              </a:ext>
            </a:extLst>
          </p:cNvPr>
          <p:cNvSpPr/>
          <p:nvPr userDrawn="1"/>
        </p:nvSpPr>
        <p:spPr bwMode="black">
          <a:xfrm>
            <a:off x="402336" y="320040"/>
            <a:ext cx="1956816" cy="39872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0072BC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61C35-5EEE-5DA4-38E3-9F920A73C05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16563" y="6672580"/>
            <a:ext cx="1187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E4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Label: General</a:t>
            </a:r>
          </a:p>
        </p:txBody>
      </p:sp>
    </p:spTree>
    <p:extLst>
      <p:ext uri="{BB962C8B-B14F-4D97-AF65-F5344CB8AC3E}">
        <p14:creationId xmlns:p14="http://schemas.microsoft.com/office/powerpoint/2010/main" val="127753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b="0" i="0" kern="1200" dirty="0">
          <a:solidFill>
            <a:schemeClr val="bg1"/>
          </a:solidFill>
          <a:latin typeface="Georgia" panose="02040502050405020303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i="0" kern="1200" dirty="0" smtClean="0">
          <a:solidFill>
            <a:srgbClr val="F8F8F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37B6-3DF4-34BD-D5E9-52EA5E80D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smtClean="0">
                <a:solidFill>
                  <a:srgbClr val="050D24"/>
                </a:solidFill>
              </a:defRPr>
            </a:lvl1pPr>
          </a:lstStyle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5F86-8F5F-160E-E108-4A97EA9F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DB4C7-535B-ACE9-FD48-E21648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5333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5ACC7-9813-39D4-E0E6-4E62A194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87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A58B4-77D9-E987-C197-DA4CB60F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  <a:ln w="3175">
            <a:noFill/>
          </a:ln>
        </p:spPr>
        <p:txBody>
          <a:bodyPr anchor="ctr"/>
          <a:lstStyle>
            <a:lvl1pPr>
              <a:defRPr lang="en-US" sz="800" b="0" i="0" smtClean="0">
                <a:solidFill>
                  <a:schemeClr val="bg1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NTT DATA Global Logo">
            <a:extLst>
              <a:ext uri="{FF2B5EF4-FFF2-40B4-BE49-F238E27FC236}">
                <a16:creationId xmlns:a16="http://schemas.microsoft.com/office/drawing/2014/main" id="{E4A297F2-4804-B5AA-637C-78C8A88550D2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0072BC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257DC0-EC39-69C5-B24C-F3B4E2D7C92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16563" y="6672580"/>
            <a:ext cx="1187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E4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Label: General</a:t>
            </a:r>
          </a:p>
        </p:txBody>
      </p:sp>
    </p:spTree>
    <p:extLst>
      <p:ext uri="{BB962C8B-B14F-4D97-AF65-F5344CB8AC3E}">
        <p14:creationId xmlns:p14="http://schemas.microsoft.com/office/powerpoint/2010/main" val="67405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186" r:id="rId3"/>
    <p:sldLayoutId id="2147484195" r:id="rId4"/>
    <p:sldLayoutId id="2147484196" r:id="rId5"/>
    <p:sldLayoutId id="2147484197" r:id="rId6"/>
    <p:sldLayoutId id="2147484198" r:id="rId7"/>
    <p:sldLayoutId id="2147484199" r:id="rId8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85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001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29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145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37B6-3DF4-34BD-D5E9-52EA5E80D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smtClean="0">
                <a:solidFill>
                  <a:schemeClr val="tx2"/>
                </a:solidFill>
              </a:defRPr>
            </a:lvl1pPr>
          </a:lstStyle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5F86-8F5F-160E-E108-4A97EA9F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© 2023 NTT DATA, Inc.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DB4C7-535B-ACE9-FD48-E21648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3809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5ACC7-9813-39D4-E0E6-4E62A194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11430000" cy="4572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A58B4-77D9-E987-C197-DA4CB60F7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  <a:ln w="3175">
            <a:noFill/>
          </a:ln>
        </p:spPr>
        <p:txBody>
          <a:bodyPr anchor="ctr"/>
          <a:lstStyle>
            <a:lvl1pPr>
              <a:defRPr lang="en-US" sz="800" b="0" i="0" smtClean="0">
                <a:solidFill>
                  <a:schemeClr val="tx2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NTT DATA Global Logo">
            <a:extLst>
              <a:ext uri="{FF2B5EF4-FFF2-40B4-BE49-F238E27FC236}">
                <a16:creationId xmlns:a16="http://schemas.microsoft.com/office/drawing/2014/main" id="{04FD1337-5DF6-30A3-4131-6B12D60DB5C4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0072BC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52A5FE-72A9-CF4C-A9DC-99C84313518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16563" y="6672580"/>
            <a:ext cx="1187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E4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Label: General</a:t>
            </a:r>
          </a:p>
        </p:txBody>
      </p:sp>
    </p:spTree>
    <p:extLst>
      <p:ext uri="{BB962C8B-B14F-4D97-AF65-F5344CB8AC3E}">
        <p14:creationId xmlns:p14="http://schemas.microsoft.com/office/powerpoint/2010/main" val="10388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kern="1200" dirty="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7013" indent="-227013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85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001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29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145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">
            <a:extLst>
              <a:ext uri="{FF2B5EF4-FFF2-40B4-BE49-F238E27FC236}">
                <a16:creationId xmlns:a16="http://schemas.microsoft.com/office/drawing/2014/main" id="{933C1A37-ACD8-D48C-2A9C-184E81D40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393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050D24"/>
                </a:solidFill>
              </a:defRPr>
            </a:lvl1pPr>
          </a:lstStyle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17" name="Legal">
            <a:extLst>
              <a:ext uri="{FF2B5EF4-FFF2-40B4-BE49-F238E27FC236}">
                <a16:creationId xmlns:a16="http://schemas.microsoft.com/office/drawing/2014/main" id="{BDF70361-4B6B-3910-FF6C-ECC5D8C51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599" y="6400800"/>
            <a:ext cx="4114801" cy="304394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rgbClr val="050D24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C985B73-0F18-F280-6DFA-98D9E7E3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0"/>
            <a:ext cx="7315200" cy="2667000"/>
          </a:xfrm>
          <a:prstGeom prst="rect">
            <a:avLst/>
          </a:prstGeom>
        </p:spPr>
        <p:txBody>
          <a:bodyPr vert="horz" lIns="0" tIns="0" rIns="0" bIns="45720" rtlCol="0" anchor="t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DC08B3B-0173-8E52-C079-CC15406A8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0"/>
            <a:ext cx="1066800" cy="304031"/>
          </a:xfrm>
          <a:prstGeom prst="rect">
            <a:avLst/>
          </a:prstGeom>
          <a:ln w="3175">
            <a:noFill/>
          </a:ln>
        </p:spPr>
        <p:txBody>
          <a:bodyPr lIns="0" tIns="0" rIns="0" bIns="0" anchor="ctr"/>
          <a:lstStyle>
            <a:lvl1pPr algn="ctr">
              <a:defRPr sz="800" b="0" i="0">
                <a:solidFill>
                  <a:srgbClr val="2E404D"/>
                </a:solidFill>
                <a:latin typeface="+mn-lt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fld id="{58D24BC2-2B9E-4076-8133-31C4983A0E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NTT DATA Global Logo">
            <a:extLst>
              <a:ext uri="{FF2B5EF4-FFF2-40B4-BE49-F238E27FC236}">
                <a16:creationId xmlns:a16="http://schemas.microsoft.com/office/drawing/2014/main" id="{ACF67C27-B40E-34F0-C726-29EAECB10D3A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0072BC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5463C-10E8-0DFE-ADBB-A903AA19E49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16563" y="6672580"/>
            <a:ext cx="1187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E4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Label: General</a:t>
            </a:r>
          </a:p>
        </p:txBody>
      </p:sp>
    </p:spTree>
    <p:extLst>
      <p:ext uri="{BB962C8B-B14F-4D97-AF65-F5344CB8AC3E}">
        <p14:creationId xmlns:p14="http://schemas.microsoft.com/office/powerpoint/2010/main" val="249808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b="0" i="0" kern="1200" dirty="0">
          <a:solidFill>
            <a:schemeClr val="bg1"/>
          </a:solidFill>
          <a:latin typeface="Georgia" panose="02040502050405020303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i="0" kern="1200" dirty="0" smtClean="0">
          <a:solidFill>
            <a:srgbClr val="F8F8F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">
            <a:extLst>
              <a:ext uri="{FF2B5EF4-FFF2-40B4-BE49-F238E27FC236}">
                <a16:creationId xmlns:a16="http://schemas.microsoft.com/office/drawing/2014/main" id="{349E4B0B-2645-B2A3-8226-132DADE9E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050D24"/>
                </a:solidFill>
              </a:defRPr>
            </a:lvl1pPr>
          </a:lstStyle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ED1211A4-6D56-BCC0-9645-3000A06B6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599" y="6400800"/>
            <a:ext cx="4114801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l">
              <a:defRPr sz="800" b="0" i="0">
                <a:solidFill>
                  <a:srgbClr val="050D24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CEEA4F-B2F9-F5FD-831B-C14426169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  <a:ln w="3175">
            <a:noFill/>
          </a:ln>
        </p:spPr>
        <p:txBody>
          <a:bodyPr lIns="0" tIns="0" rIns="0" bIns="0" anchor="ctr"/>
          <a:lstStyle>
            <a:lvl1pPr>
              <a:defRPr lang="en-US" sz="800" b="0" i="0" smtClean="0">
                <a:solidFill>
                  <a:schemeClr val="bg1"/>
                </a:solidFill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algn="ctr"/>
            <a:fld id="{83ADEA99-682E-4231-A4C9-95AE759D37D5}" type="slidenum">
              <a:rPr lang="en-US" noProof="0" smtClean="0"/>
              <a:pPr algn="ctr"/>
              <a:t>‹#›</a:t>
            </a:fld>
            <a:endParaRPr lang="en-US" noProof="0" dirty="0"/>
          </a:p>
        </p:txBody>
      </p:sp>
      <p:sp>
        <p:nvSpPr>
          <p:cNvPr id="2" name="NTT DATA Global Logo">
            <a:extLst>
              <a:ext uri="{FF2B5EF4-FFF2-40B4-BE49-F238E27FC236}">
                <a16:creationId xmlns:a16="http://schemas.microsoft.com/office/drawing/2014/main" id="{BCFF8549-A65D-657A-573F-06333E7CA78B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0072BC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4F512-12D7-6DF2-D072-D23F5BD3BC7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16563" y="6672580"/>
            <a:ext cx="1187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E4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Label: General</a:t>
            </a:r>
          </a:p>
        </p:txBody>
      </p:sp>
    </p:spTree>
    <p:extLst>
      <p:ext uri="{BB962C8B-B14F-4D97-AF65-F5344CB8AC3E}">
        <p14:creationId xmlns:p14="http://schemas.microsoft.com/office/powerpoint/2010/main" val="238671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rgbClr val="2E404D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">
            <a:extLst>
              <a:ext uri="{FF2B5EF4-FFF2-40B4-BE49-F238E27FC236}">
                <a16:creationId xmlns:a16="http://schemas.microsoft.com/office/drawing/2014/main" id="{634BA0EC-9CEF-D6D5-870B-6C584540B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24601"/>
            <a:ext cx="12954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5" name="Legal">
            <a:extLst>
              <a:ext uri="{FF2B5EF4-FFF2-40B4-BE49-F238E27FC236}">
                <a16:creationId xmlns:a16="http://schemas.microsoft.com/office/drawing/2014/main" id="{E10867FC-9AA0-D55B-9EAE-A4F0F6197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24602"/>
            <a:ext cx="411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C985B73-0F18-F280-6DFA-98D9E7E3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8400"/>
            <a:ext cx="4953000" cy="13716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6" name="NTT DATA Global Logo" descr="NTT DATA Global Logo">
            <a:extLst>
              <a:ext uri="{FF2B5EF4-FFF2-40B4-BE49-F238E27FC236}">
                <a16:creationId xmlns:a16="http://schemas.microsoft.com/office/drawing/2014/main" id="{3C36CBDA-07E1-6588-F97E-5F366DDBDF53}"/>
              </a:ext>
            </a:extLst>
          </p:cNvPr>
          <p:cNvSpPr/>
          <p:nvPr userDrawn="1"/>
        </p:nvSpPr>
        <p:spPr bwMode="black">
          <a:xfrm>
            <a:off x="402336" y="320040"/>
            <a:ext cx="1956816" cy="39872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chemeClr val="tx1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566C7-19CB-F09A-83D8-8F462ABDA78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16563" y="6672580"/>
            <a:ext cx="1187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E4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Label: General</a:t>
            </a:r>
          </a:p>
        </p:txBody>
      </p:sp>
    </p:spTree>
    <p:extLst>
      <p:ext uri="{BB962C8B-B14F-4D97-AF65-F5344CB8AC3E}">
        <p14:creationId xmlns:p14="http://schemas.microsoft.com/office/powerpoint/2010/main" val="28216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b="0" i="0" kern="1200" dirty="0">
          <a:solidFill>
            <a:srgbClr val="F8F8F8"/>
          </a:solidFill>
          <a:latin typeface="Georgia" panose="02040502050405020303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i="0" kern="1200" dirty="0" smtClean="0">
          <a:solidFill>
            <a:srgbClr val="F8F8F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">
            <a:extLst>
              <a:ext uri="{FF2B5EF4-FFF2-40B4-BE49-F238E27FC236}">
                <a16:creationId xmlns:a16="http://schemas.microsoft.com/office/drawing/2014/main" id="{1186516B-39F7-0349-EBD6-2E8D804DA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24601"/>
            <a:ext cx="12954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rgbClr val="F8F8F8"/>
                </a:solidFill>
              </a:defRPr>
            </a:lvl1pPr>
          </a:lstStyle>
          <a:p>
            <a:r>
              <a:rPr lang="en-ZA" noProof="0"/>
              <a:t>November 2023</a:t>
            </a:r>
            <a:endParaRPr lang="en-US" noProof="0" dirty="0"/>
          </a:p>
        </p:txBody>
      </p:sp>
      <p:sp>
        <p:nvSpPr>
          <p:cNvPr id="7" name="Legal">
            <a:extLst>
              <a:ext uri="{FF2B5EF4-FFF2-40B4-BE49-F238E27FC236}">
                <a16:creationId xmlns:a16="http://schemas.microsoft.com/office/drawing/2014/main" id="{AFA71394-3F9A-5F92-B57D-92D1ABAED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24602"/>
            <a:ext cx="4114800" cy="304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/>
              <a:t>© 2023 NTT DATA, Inc.</a:t>
            </a:r>
            <a:endParaRPr lang="en-US" noProof="0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C985B73-0F18-F280-6DFA-98D9E7E3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8400"/>
            <a:ext cx="4953000" cy="137160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4" name="NTT DATA Global Logo" descr="NTT DATA Global Logo">
            <a:extLst>
              <a:ext uri="{FF2B5EF4-FFF2-40B4-BE49-F238E27FC236}">
                <a16:creationId xmlns:a16="http://schemas.microsoft.com/office/drawing/2014/main" id="{18254DDE-CB0C-92D7-A6B5-768C00414CCB}"/>
              </a:ext>
            </a:extLst>
          </p:cNvPr>
          <p:cNvSpPr/>
          <p:nvPr userDrawn="1"/>
        </p:nvSpPr>
        <p:spPr bwMode="black">
          <a:xfrm>
            <a:off x="402336" y="320040"/>
            <a:ext cx="1956816" cy="39872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chemeClr val="tx1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E4FF5-D1C5-9A3E-D048-E073F55EF6F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16563" y="6672580"/>
            <a:ext cx="11874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E40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 Label: General</a:t>
            </a:r>
          </a:p>
        </p:txBody>
      </p:sp>
    </p:spTree>
    <p:extLst>
      <p:ext uri="{BB962C8B-B14F-4D97-AF65-F5344CB8AC3E}">
        <p14:creationId xmlns:p14="http://schemas.microsoft.com/office/powerpoint/2010/main" val="73747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b="0" i="0" kern="1200" dirty="0">
          <a:solidFill>
            <a:srgbClr val="F8F8F8"/>
          </a:solidFill>
          <a:latin typeface="Georgia" panose="02040502050405020303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000" b="0" i="0" kern="1200" dirty="0" smtClean="0">
          <a:solidFill>
            <a:srgbClr val="F8F8F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microsoft.com/office/2007/relationships/hdphoto" Target="../media/hdphoto2.wdp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66D22-6897-83BF-76AE-E019F99C923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ZA" noProof="0" dirty="0"/>
              <a:t>Aug 2024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7B93C-BAD7-26B5-F881-F5DB9B323F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0999" y="3810000"/>
            <a:ext cx="5138937" cy="533400"/>
          </a:xfrm>
        </p:spPr>
        <p:txBody>
          <a:bodyPr/>
          <a:lstStyle/>
          <a:p>
            <a:r>
              <a:rPr lang="en-US" sz="2400" dirty="0"/>
              <a:t>FSO Consultancy – </a:t>
            </a:r>
            <a:r>
              <a:rPr lang="en-US" sz="2400" b="1" dirty="0"/>
              <a:t>Interim update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2DDA-5486-33FE-2594-1109464E0C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© 2024 NTT DATA, Inc.</a:t>
            </a:r>
          </a:p>
        </p:txBody>
      </p:sp>
      <p:pic>
        <p:nvPicPr>
          <p:cNvPr id="1026" name="Picture 2" descr="PTSB Logo PNG Vector (SVG) Free Download">
            <a:extLst>
              <a:ext uri="{FF2B5EF4-FFF2-40B4-BE49-F238E27FC236}">
                <a16:creationId xmlns:a16="http://schemas.microsoft.com/office/drawing/2014/main" id="{3B2AEDEB-0EF4-41FC-884A-AE17CFC01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78" y="2492896"/>
            <a:ext cx="2252438" cy="126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69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2E86-B9D0-46E3-9F51-6D174B82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(to-be recommendation)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042BD1-A028-A419-7597-D678DA28C350}"/>
              </a:ext>
            </a:extLst>
          </p:cNvPr>
          <p:cNvSpPr/>
          <p:nvPr/>
        </p:nvSpPr>
        <p:spPr>
          <a:xfrm>
            <a:off x="397099" y="2843320"/>
            <a:ext cx="1800000" cy="1080000"/>
          </a:xfrm>
          <a:prstGeom prst="roundRect">
            <a:avLst>
              <a:gd name="adj" fmla="val 261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AIOPS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FBAF0DF-4D4E-A96A-F737-D264C03DB182}"/>
              </a:ext>
            </a:extLst>
          </p:cNvPr>
          <p:cNvSpPr/>
          <p:nvPr/>
        </p:nvSpPr>
        <p:spPr>
          <a:xfrm>
            <a:off x="4943872" y="2843320"/>
            <a:ext cx="2160000" cy="1080000"/>
          </a:xfrm>
          <a:prstGeom prst="roundRect">
            <a:avLst>
              <a:gd name="adj" fmla="val 261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ALERT MANAGEMENT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0B5A601-395F-3662-1259-6ED45AC65736}"/>
              </a:ext>
            </a:extLst>
          </p:cNvPr>
          <p:cNvSpPr/>
          <p:nvPr/>
        </p:nvSpPr>
        <p:spPr>
          <a:xfrm>
            <a:off x="9994901" y="2843321"/>
            <a:ext cx="1800000" cy="1080000"/>
          </a:xfrm>
          <a:prstGeom prst="roundRect">
            <a:avLst>
              <a:gd name="adj" fmla="val 261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ITSM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5AE81C-6EE1-C3CF-B7BF-4D27ED2AAC2A}"/>
              </a:ext>
            </a:extLst>
          </p:cNvPr>
          <p:cNvCxnSpPr>
            <a:cxnSpLocks/>
            <a:stCxn id="11" idx="3"/>
            <a:endCxn id="41" idx="1"/>
          </p:cNvCxnSpPr>
          <p:nvPr/>
        </p:nvCxnSpPr>
        <p:spPr>
          <a:xfrm>
            <a:off x="2197099" y="3383320"/>
            <a:ext cx="2746773" cy="0"/>
          </a:xfrm>
          <a:prstGeom prst="straightConnector1">
            <a:avLst/>
          </a:prstGeom>
          <a:ln w="28575" cap="rnd">
            <a:solidFill>
              <a:schemeClr val="tx2"/>
            </a:solidFill>
            <a:round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40D7A5-025C-B6BF-E41F-C1E5E03D54EA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7103872" y="3383320"/>
            <a:ext cx="2891029" cy="1"/>
          </a:xfrm>
          <a:prstGeom prst="straightConnector1">
            <a:avLst/>
          </a:prstGeom>
          <a:ln w="28575" cap="rnd">
            <a:solidFill>
              <a:schemeClr val="tx2"/>
            </a:solidFill>
            <a:round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14B8A02-DB1B-A877-66B9-69628CC8A756}"/>
              </a:ext>
            </a:extLst>
          </p:cNvPr>
          <p:cNvSpPr/>
          <p:nvPr/>
        </p:nvSpPr>
        <p:spPr>
          <a:xfrm>
            <a:off x="2629980" y="3984452"/>
            <a:ext cx="2088232" cy="380093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proactive alerts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A23083C-4D37-4418-D66A-CA416F70D71B}"/>
              </a:ext>
            </a:extLst>
          </p:cNvPr>
          <p:cNvSpPr/>
          <p:nvPr/>
        </p:nvSpPr>
        <p:spPr>
          <a:xfrm>
            <a:off x="2945650" y="3500231"/>
            <a:ext cx="1512168" cy="380093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incidents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890A41E-6001-E254-3F79-2F8F2D69E4B6}"/>
              </a:ext>
            </a:extLst>
          </p:cNvPr>
          <p:cNvSpPr/>
          <p:nvPr/>
        </p:nvSpPr>
        <p:spPr>
          <a:xfrm>
            <a:off x="7392144" y="3501008"/>
            <a:ext cx="2016224" cy="380093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manual incidents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D747B0-33F2-02E7-5CBB-CC614EB862DC}"/>
              </a:ext>
            </a:extLst>
          </p:cNvPr>
          <p:cNvSpPr txBox="1"/>
          <p:nvPr/>
        </p:nvSpPr>
        <p:spPr>
          <a:xfrm>
            <a:off x="4367808" y="1164972"/>
            <a:ext cx="3768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On-call management</a:t>
            </a:r>
          </a:p>
          <a:p>
            <a:pPr marL="285750" indent="-285750" algn="l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Maintenance-work management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Automatizations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Runbooks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Links to troubleshooting tools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22CE2CA-A7BD-11EA-836C-FE95C1EDA301}"/>
              </a:ext>
            </a:extLst>
          </p:cNvPr>
          <p:cNvSpPr/>
          <p:nvPr/>
        </p:nvSpPr>
        <p:spPr>
          <a:xfrm>
            <a:off x="7392144" y="3972460"/>
            <a:ext cx="2016224" cy="380093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auto incidents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96BEB4F-771E-D2A0-EF02-BACA060B2E4D}"/>
              </a:ext>
            </a:extLst>
          </p:cNvPr>
          <p:cNvSpPr/>
          <p:nvPr/>
        </p:nvSpPr>
        <p:spPr>
          <a:xfrm>
            <a:off x="3143672" y="5659506"/>
            <a:ext cx="1080120" cy="577685"/>
          </a:xfrm>
          <a:prstGeom prst="roundRect">
            <a:avLst>
              <a:gd name="adj" fmla="val 2617"/>
            </a:avLst>
          </a:prstGeom>
          <a:solidFill>
            <a:schemeClr val="tx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SMS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6679B2C-0B73-678F-1CEB-128E7BD7E65D}"/>
              </a:ext>
            </a:extLst>
          </p:cNvPr>
          <p:cNvSpPr/>
          <p:nvPr/>
        </p:nvSpPr>
        <p:spPr>
          <a:xfrm>
            <a:off x="4367808" y="5659506"/>
            <a:ext cx="1080120" cy="577685"/>
          </a:xfrm>
          <a:prstGeom prst="roundRect">
            <a:avLst>
              <a:gd name="adj" fmla="val 2617"/>
            </a:avLst>
          </a:prstGeom>
          <a:solidFill>
            <a:schemeClr val="tx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EMAIL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C81A63B-426D-95AE-9E31-6C24E9B1AAA1}"/>
              </a:ext>
            </a:extLst>
          </p:cNvPr>
          <p:cNvSpPr/>
          <p:nvPr/>
        </p:nvSpPr>
        <p:spPr>
          <a:xfrm>
            <a:off x="5595975" y="5659506"/>
            <a:ext cx="1080120" cy="577685"/>
          </a:xfrm>
          <a:prstGeom prst="roundRect">
            <a:avLst>
              <a:gd name="adj" fmla="val 2617"/>
            </a:avLst>
          </a:prstGeom>
          <a:solidFill>
            <a:schemeClr val="tx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PUSH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C67D7A1-8DAA-68EC-7613-CBF16842564E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flipH="1">
            <a:off x="3683732" y="3923320"/>
            <a:ext cx="2340140" cy="1736186"/>
          </a:xfrm>
          <a:prstGeom prst="straightConnector1">
            <a:avLst/>
          </a:prstGeom>
          <a:ln w="28575" cap="rnd">
            <a:solidFill>
              <a:schemeClr val="tx2"/>
            </a:solidFill>
            <a:round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06938B8-A4A4-BD48-9D46-1889192B90DD}"/>
              </a:ext>
            </a:extLst>
          </p:cNvPr>
          <p:cNvCxnSpPr>
            <a:cxnSpLocks/>
            <a:stCxn id="41" idx="2"/>
            <a:endCxn id="70" idx="0"/>
          </p:cNvCxnSpPr>
          <p:nvPr/>
        </p:nvCxnSpPr>
        <p:spPr>
          <a:xfrm flipH="1">
            <a:off x="4907868" y="3923320"/>
            <a:ext cx="1116004" cy="1736186"/>
          </a:xfrm>
          <a:prstGeom prst="straightConnector1">
            <a:avLst/>
          </a:prstGeom>
          <a:ln w="28575" cap="rnd">
            <a:solidFill>
              <a:schemeClr val="tx2"/>
            </a:solidFill>
            <a:round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5DB53B9-567B-9E09-D546-C102FE65C7BE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>
          <a:xfrm>
            <a:off x="6023872" y="3923320"/>
            <a:ext cx="112163" cy="1736186"/>
          </a:xfrm>
          <a:prstGeom prst="straightConnector1">
            <a:avLst/>
          </a:prstGeom>
          <a:ln w="28575" cap="rnd">
            <a:solidFill>
              <a:schemeClr val="tx2"/>
            </a:solidFill>
            <a:round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ate Placeholder 2">
            <a:extLst>
              <a:ext uri="{FF2B5EF4-FFF2-40B4-BE49-F238E27FC236}">
                <a16:creationId xmlns:a16="http://schemas.microsoft.com/office/drawing/2014/main" id="{EFCAC3A4-DC1F-CFF1-7671-130B71D6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r>
              <a:rPr lang="en-ZA" dirty="0"/>
              <a:t>July 2024</a:t>
            </a:r>
            <a:endParaRPr lang="en-US" dirty="0"/>
          </a:p>
        </p:txBody>
      </p:sp>
      <p:sp>
        <p:nvSpPr>
          <p:cNvPr id="85" name="Footer Placeholder 3">
            <a:extLst>
              <a:ext uri="{FF2B5EF4-FFF2-40B4-BE49-F238E27FC236}">
                <a16:creationId xmlns:a16="http://schemas.microsoft.com/office/drawing/2014/main" id="{84C26472-F6AF-5B97-6A6E-CD096970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D77E1B-113D-B164-AC69-5199B6EE6266}"/>
              </a:ext>
            </a:extLst>
          </p:cNvPr>
          <p:cNvSpPr/>
          <p:nvPr/>
        </p:nvSpPr>
        <p:spPr>
          <a:xfrm>
            <a:off x="6824142" y="5659506"/>
            <a:ext cx="2440210" cy="577685"/>
          </a:xfrm>
          <a:prstGeom prst="roundRect">
            <a:avLst>
              <a:gd name="adj" fmla="val 2617"/>
            </a:avLst>
          </a:prstGeom>
          <a:solidFill>
            <a:schemeClr val="tx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ORCHESTRATION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1F55EB-4189-A2E0-6052-40C0A3D17CCC}"/>
              </a:ext>
            </a:extLst>
          </p:cNvPr>
          <p:cNvCxnSpPr>
            <a:cxnSpLocks/>
            <a:stCxn id="41" idx="2"/>
            <a:endCxn id="4" idx="0"/>
          </p:cNvCxnSpPr>
          <p:nvPr/>
        </p:nvCxnSpPr>
        <p:spPr>
          <a:xfrm>
            <a:off x="6023872" y="3923320"/>
            <a:ext cx="2020375" cy="1736186"/>
          </a:xfrm>
          <a:prstGeom prst="straightConnector1">
            <a:avLst/>
          </a:prstGeom>
          <a:ln w="28575" cap="rnd">
            <a:solidFill>
              <a:schemeClr val="tx2"/>
            </a:solidFill>
            <a:round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BB74EF-6A79-2813-AC97-17D12BE85C04}"/>
              </a:ext>
            </a:extLst>
          </p:cNvPr>
          <p:cNvSpPr/>
          <p:nvPr/>
        </p:nvSpPr>
        <p:spPr>
          <a:xfrm>
            <a:off x="6563932" y="4664340"/>
            <a:ext cx="1764316" cy="380093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automations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15BDB9-2C05-02CE-F293-636DA02D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08" y="6360020"/>
            <a:ext cx="668295" cy="38635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BAF1DE-4ED9-3B83-E56F-579732DEB8DE}"/>
              </a:ext>
            </a:extLst>
          </p:cNvPr>
          <p:cNvSpPr/>
          <p:nvPr/>
        </p:nvSpPr>
        <p:spPr>
          <a:xfrm>
            <a:off x="1914363" y="5659506"/>
            <a:ext cx="1080120" cy="577685"/>
          </a:xfrm>
          <a:prstGeom prst="roundRect">
            <a:avLst>
              <a:gd name="adj" fmla="val 2617"/>
            </a:avLst>
          </a:prstGeom>
          <a:solidFill>
            <a:schemeClr val="tx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CALL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87E38F-5850-A012-D452-0E1A9632F587}"/>
              </a:ext>
            </a:extLst>
          </p:cNvPr>
          <p:cNvCxnSpPr>
            <a:cxnSpLocks/>
            <a:stCxn id="41" idx="2"/>
            <a:endCxn id="15" idx="0"/>
          </p:cNvCxnSpPr>
          <p:nvPr/>
        </p:nvCxnSpPr>
        <p:spPr>
          <a:xfrm flipH="1">
            <a:off x="2454423" y="3923320"/>
            <a:ext cx="3569449" cy="1736186"/>
          </a:xfrm>
          <a:prstGeom prst="straightConnector1">
            <a:avLst/>
          </a:prstGeom>
          <a:ln w="28575" cap="rnd">
            <a:solidFill>
              <a:schemeClr val="tx2"/>
            </a:solidFill>
            <a:round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2140FEC-63DB-2E84-2660-20E90B3F7762}"/>
              </a:ext>
            </a:extLst>
          </p:cNvPr>
          <p:cNvSpPr/>
          <p:nvPr/>
        </p:nvSpPr>
        <p:spPr>
          <a:xfrm>
            <a:off x="3683732" y="4664340"/>
            <a:ext cx="2700300" cy="380093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282316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D91E-D44B-EB55-3658-256F09F2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to-be 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2BAE3D-BBB2-DC30-00FE-172F05F57BAC}"/>
              </a:ext>
            </a:extLst>
          </p:cNvPr>
          <p:cNvSpPr/>
          <p:nvPr/>
        </p:nvSpPr>
        <p:spPr>
          <a:xfrm>
            <a:off x="2234035" y="5325048"/>
            <a:ext cx="1296144" cy="912263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Applications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DECC6E-3A16-2EC9-D410-E1240932E5EE}"/>
              </a:ext>
            </a:extLst>
          </p:cNvPr>
          <p:cNvSpPr/>
          <p:nvPr/>
        </p:nvSpPr>
        <p:spPr>
          <a:xfrm>
            <a:off x="3596219" y="5325048"/>
            <a:ext cx="1166696" cy="912263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Databases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F87C5-693F-68CB-09D2-2384C3827270}"/>
              </a:ext>
            </a:extLst>
          </p:cNvPr>
          <p:cNvSpPr/>
          <p:nvPr/>
        </p:nvSpPr>
        <p:spPr>
          <a:xfrm>
            <a:off x="4844903" y="5325048"/>
            <a:ext cx="1296144" cy="912263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Critical infrastructure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DD7C9-4F97-AD4B-FE60-6B9C358ABDF3}"/>
              </a:ext>
            </a:extLst>
          </p:cNvPr>
          <p:cNvSpPr/>
          <p:nvPr/>
        </p:nvSpPr>
        <p:spPr>
          <a:xfrm>
            <a:off x="9689481" y="5325048"/>
            <a:ext cx="956052" cy="912263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Network, SAN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78AC42-4957-E7D3-7C30-C5E7FD9D5FA5}"/>
              </a:ext>
            </a:extLst>
          </p:cNvPr>
          <p:cNvSpPr/>
          <p:nvPr/>
        </p:nvSpPr>
        <p:spPr>
          <a:xfrm>
            <a:off x="6254678" y="5325048"/>
            <a:ext cx="1296143" cy="912263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Server hosts, environment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DF3BB0-3D1C-C0E5-4683-BBCB5635CA54}"/>
              </a:ext>
            </a:extLst>
          </p:cNvPr>
          <p:cNvSpPr/>
          <p:nvPr/>
        </p:nvSpPr>
        <p:spPr>
          <a:xfrm>
            <a:off x="8497796" y="5325048"/>
            <a:ext cx="1126096" cy="912263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Virtualization / Cloud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EC953-03C8-06CA-379E-CD9E1C4195F4}"/>
              </a:ext>
            </a:extLst>
          </p:cNvPr>
          <p:cNvSpPr/>
          <p:nvPr/>
        </p:nvSpPr>
        <p:spPr>
          <a:xfrm>
            <a:off x="10744661" y="5325048"/>
            <a:ext cx="1188581" cy="912263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Logs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6FC81-68B2-EB7A-B3CB-00FC4C92DB5A}"/>
              </a:ext>
            </a:extLst>
          </p:cNvPr>
          <p:cNvSpPr/>
          <p:nvPr/>
        </p:nvSpPr>
        <p:spPr>
          <a:xfrm>
            <a:off x="226537" y="5325048"/>
            <a:ext cx="1957178" cy="912263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Client Tier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62ADDD-243F-7981-AC8D-73B061977AA2}"/>
              </a:ext>
            </a:extLst>
          </p:cNvPr>
          <p:cNvSpPr/>
          <p:nvPr/>
        </p:nvSpPr>
        <p:spPr>
          <a:xfrm>
            <a:off x="1262880" y="4916071"/>
            <a:ext cx="914400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Code injection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A2985D-CB84-41DB-42EC-80E9DECD6FF4}"/>
              </a:ext>
            </a:extLst>
          </p:cNvPr>
          <p:cNvSpPr/>
          <p:nvPr/>
        </p:nvSpPr>
        <p:spPr>
          <a:xfrm>
            <a:off x="220102" y="4916071"/>
            <a:ext cx="999386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Synthetic Agents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BBCDFB-813A-6BCD-FB73-43B58CF1FFCD}"/>
              </a:ext>
            </a:extLst>
          </p:cNvPr>
          <p:cNvSpPr/>
          <p:nvPr/>
        </p:nvSpPr>
        <p:spPr>
          <a:xfrm>
            <a:off x="2227600" y="4916071"/>
            <a:ext cx="1296144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APM Agents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2D83F7-D29A-B7D6-3093-EC38DEFEEB09}"/>
              </a:ext>
            </a:extLst>
          </p:cNvPr>
          <p:cNvSpPr/>
          <p:nvPr/>
        </p:nvSpPr>
        <p:spPr>
          <a:xfrm>
            <a:off x="3589784" y="4916071"/>
            <a:ext cx="1166696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DB Agents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03B61A-B048-004D-00CE-359C79662797}"/>
              </a:ext>
            </a:extLst>
          </p:cNvPr>
          <p:cNvSpPr/>
          <p:nvPr/>
        </p:nvSpPr>
        <p:spPr>
          <a:xfrm>
            <a:off x="4838468" y="4916071"/>
            <a:ext cx="1296144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Machine Agents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094A3B-90A6-F3C4-BAB3-63D0A3A514DA}"/>
              </a:ext>
            </a:extLst>
          </p:cNvPr>
          <p:cNvSpPr/>
          <p:nvPr/>
        </p:nvSpPr>
        <p:spPr>
          <a:xfrm>
            <a:off x="6248242" y="4916071"/>
            <a:ext cx="1296142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WMI, SNMP, SSH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0C5A4D-73F0-B209-ACEF-52C8CB9B9CD2}"/>
              </a:ext>
            </a:extLst>
          </p:cNvPr>
          <p:cNvSpPr/>
          <p:nvPr/>
        </p:nvSpPr>
        <p:spPr>
          <a:xfrm>
            <a:off x="8491358" y="4916071"/>
            <a:ext cx="1126096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Platform APIs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41A43C-BF55-9F8D-C295-4EE4750BCDD4}"/>
              </a:ext>
            </a:extLst>
          </p:cNvPr>
          <p:cNvSpPr/>
          <p:nvPr/>
        </p:nvSpPr>
        <p:spPr>
          <a:xfrm>
            <a:off x="9688608" y="4916071"/>
            <a:ext cx="956052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SNMP, NetFlow, config files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1B15B3-8578-607C-E679-09E30E0B50B6}"/>
              </a:ext>
            </a:extLst>
          </p:cNvPr>
          <p:cNvSpPr/>
          <p:nvPr/>
        </p:nvSpPr>
        <p:spPr>
          <a:xfrm>
            <a:off x="10744661" y="4916071"/>
            <a:ext cx="1188581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Log Agents, SSH, FTP, NFS, Samba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6B05B6-5132-DF74-D7B4-D4D40C55FCA9}"/>
              </a:ext>
            </a:extLst>
          </p:cNvPr>
          <p:cNvSpPr/>
          <p:nvPr/>
        </p:nvSpPr>
        <p:spPr>
          <a:xfrm>
            <a:off x="1515262" y="3022180"/>
            <a:ext cx="4292705" cy="771609"/>
          </a:xfrm>
          <a:prstGeom prst="rect">
            <a:avLst/>
          </a:prstGeom>
          <a:solidFill>
            <a:srgbClr val="CFDAE2">
              <a:alpha val="50196"/>
            </a:srgb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APM, DB Monitoring, Critical Infrastructure Monitoring, Real User Monitoring, Synthetic tests</a:t>
            </a:r>
          </a:p>
        </p:txBody>
      </p:sp>
      <p:pic>
        <p:nvPicPr>
          <p:cNvPr id="2050" name="Picture 2" descr="Appdynamics logo - Social media &amp; Logos Icons">
            <a:extLst>
              <a:ext uri="{FF2B5EF4-FFF2-40B4-BE49-F238E27FC236}">
                <a16:creationId xmlns:a16="http://schemas.microsoft.com/office/drawing/2014/main" id="{4A14C14D-0A87-058D-60DF-0294D921FF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" t="26375" r="2750" b="26142"/>
          <a:stretch/>
        </p:blipFill>
        <p:spPr bwMode="auto">
          <a:xfrm>
            <a:off x="2420818" y="3360138"/>
            <a:ext cx="1598648" cy="40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EE79D4FC-E117-13EF-3BD2-3B4F5100A443}"/>
              </a:ext>
            </a:extLst>
          </p:cNvPr>
          <p:cNvSpPr/>
          <p:nvPr/>
        </p:nvSpPr>
        <p:spPr>
          <a:xfrm>
            <a:off x="220102" y="3022180"/>
            <a:ext cx="1224136" cy="771609"/>
          </a:xfrm>
          <a:prstGeom prst="rect">
            <a:avLst/>
          </a:prstGeom>
          <a:solidFill>
            <a:srgbClr val="CFDAE2">
              <a:alpha val="50196"/>
            </a:srgb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DEM on Synthetics</a:t>
            </a:r>
          </a:p>
        </p:txBody>
      </p:sp>
      <p:pic>
        <p:nvPicPr>
          <p:cNvPr id="2052" name="Picture 4" descr="ThousandEyes Review 2024 Pricing, Features, Shortcomings">
            <a:extLst>
              <a:ext uri="{FF2B5EF4-FFF2-40B4-BE49-F238E27FC236}">
                <a16:creationId xmlns:a16="http://schemas.microsoft.com/office/drawing/2014/main" id="{3300241D-B751-B14A-3E32-A6F372DD2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50" b="42650"/>
          <a:stretch/>
        </p:blipFill>
        <p:spPr bwMode="auto">
          <a:xfrm>
            <a:off x="267083" y="3484783"/>
            <a:ext cx="1090138" cy="16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030B59-801B-8C88-0ABC-E8EA5BDB3EF6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832170" y="3793789"/>
            <a:ext cx="0" cy="1122282"/>
          </a:xfrm>
          <a:prstGeom prst="straightConnector1">
            <a:avLst/>
          </a:prstGeom>
          <a:ln w="1270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C198C8B-B9EB-372A-5E2B-A54C6FE7E67D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720080" y="3793789"/>
            <a:ext cx="0" cy="1122282"/>
          </a:xfrm>
          <a:prstGeom prst="straightConnector1">
            <a:avLst/>
          </a:prstGeom>
          <a:ln w="1270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0E485E0-8F13-83BD-189B-D97E4A5A693A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868876" y="3793789"/>
            <a:ext cx="6796" cy="1122282"/>
          </a:xfrm>
          <a:prstGeom prst="straightConnector1">
            <a:avLst/>
          </a:prstGeom>
          <a:ln w="1270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9998F2-E954-CF21-1D9E-3C8FB02CC50E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4172646" y="3793789"/>
            <a:ext cx="486" cy="1122282"/>
          </a:xfrm>
          <a:prstGeom prst="straightConnector1">
            <a:avLst/>
          </a:prstGeom>
          <a:ln w="1270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90FD43-BE7B-AC26-794E-12C43CDB4C8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486540" y="3793789"/>
            <a:ext cx="7623" cy="1122282"/>
          </a:xfrm>
          <a:prstGeom prst="straightConnector1">
            <a:avLst/>
          </a:prstGeom>
          <a:ln w="1270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6F2A702-9CFF-4366-101F-C0B76D7BAED6}"/>
              </a:ext>
            </a:extLst>
          </p:cNvPr>
          <p:cNvSpPr/>
          <p:nvPr/>
        </p:nvSpPr>
        <p:spPr>
          <a:xfrm>
            <a:off x="5882556" y="3022180"/>
            <a:ext cx="4762104" cy="771609"/>
          </a:xfrm>
          <a:prstGeom prst="rect">
            <a:avLst/>
          </a:prstGeom>
          <a:solidFill>
            <a:srgbClr val="CFDAE2">
              <a:alpha val="50196"/>
            </a:srgb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Infrastructure Monitoring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9CDB6D8-1D33-365E-505F-923C5A4D3B7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6896313" y="3793789"/>
            <a:ext cx="0" cy="1122282"/>
          </a:xfrm>
          <a:prstGeom prst="straightConnector1">
            <a:avLst/>
          </a:prstGeom>
          <a:ln w="1270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5144763-1C97-A15F-EBEB-E3F657948BC7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9054406" y="3793789"/>
            <a:ext cx="1943" cy="1122282"/>
          </a:xfrm>
          <a:prstGeom prst="straightConnector1">
            <a:avLst/>
          </a:prstGeom>
          <a:ln w="1270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8BF2E4D-6D25-05BE-6DAF-377AA323A285}"/>
              </a:ext>
            </a:extLst>
          </p:cNvPr>
          <p:cNvSpPr/>
          <p:nvPr/>
        </p:nvSpPr>
        <p:spPr>
          <a:xfrm>
            <a:off x="7629347" y="5325048"/>
            <a:ext cx="808574" cy="912263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Storage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1789510-44DC-7C46-8234-34DDC18F2461}"/>
              </a:ext>
            </a:extLst>
          </p:cNvPr>
          <p:cNvSpPr/>
          <p:nvPr/>
        </p:nvSpPr>
        <p:spPr>
          <a:xfrm>
            <a:off x="7622912" y="4916071"/>
            <a:ext cx="808573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SNMP, APIs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C1F4D07-DDC0-D03D-7C82-C1A2819F8C7E}"/>
              </a:ext>
            </a:extLst>
          </p:cNvPr>
          <p:cNvCxnSpPr>
            <a:cxnSpLocks/>
            <a:stCxn id="89" idx="0"/>
          </p:cNvCxnSpPr>
          <p:nvPr/>
        </p:nvCxnSpPr>
        <p:spPr>
          <a:xfrm flipV="1">
            <a:off x="8027199" y="3793789"/>
            <a:ext cx="0" cy="1122282"/>
          </a:xfrm>
          <a:prstGeom prst="straightConnector1">
            <a:avLst/>
          </a:prstGeom>
          <a:ln w="1270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Cloud-Based Infrastructure Monitoring Platform | LogicMonitor">
            <a:extLst>
              <a:ext uri="{FF2B5EF4-FFF2-40B4-BE49-F238E27FC236}">
                <a16:creationId xmlns:a16="http://schemas.microsoft.com/office/drawing/2014/main" id="{57B79A23-F547-2C66-A335-72361EB16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24" b="39892"/>
          <a:stretch/>
        </p:blipFill>
        <p:spPr bwMode="auto">
          <a:xfrm>
            <a:off x="6008174" y="3196636"/>
            <a:ext cx="1361733" cy="27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troducing VMware Aria - VMware Cloud Management">
            <a:extLst>
              <a:ext uri="{FF2B5EF4-FFF2-40B4-BE49-F238E27FC236}">
                <a16:creationId xmlns:a16="http://schemas.microsoft.com/office/drawing/2014/main" id="{D53D72D9-8FA9-5557-AF50-52B9D0497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62" t="17414" r="10133" b="16871"/>
          <a:stretch/>
        </p:blipFill>
        <p:spPr bwMode="auto">
          <a:xfrm>
            <a:off x="8154336" y="3245969"/>
            <a:ext cx="1493065" cy="39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511A788-1397-EFF4-87B4-F7BFED11DBF1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0166634" y="3793789"/>
            <a:ext cx="0" cy="1122282"/>
          </a:xfrm>
          <a:prstGeom prst="straightConnector1">
            <a:avLst/>
          </a:prstGeom>
          <a:ln w="1270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70E6228-9487-4D55-5AB8-2EA2898BB081}"/>
              </a:ext>
            </a:extLst>
          </p:cNvPr>
          <p:cNvSpPr/>
          <p:nvPr/>
        </p:nvSpPr>
        <p:spPr>
          <a:xfrm>
            <a:off x="10745398" y="3022180"/>
            <a:ext cx="1228863" cy="771609"/>
          </a:xfrm>
          <a:prstGeom prst="rect">
            <a:avLst/>
          </a:prstGeom>
          <a:solidFill>
            <a:srgbClr val="CFDAE2">
              <a:alpha val="50196"/>
            </a:srgb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900" b="1" dirty="0">
                <a:solidFill>
                  <a:schemeClr val="tx2"/>
                </a:solidFill>
              </a:rPr>
              <a:t>Log Management and Analytics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259D768D-2523-F67A-5D97-03E88FCEB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40" y="3425334"/>
            <a:ext cx="878235" cy="2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B18EA0E9-3692-8C01-0A5A-49A4619B2868}"/>
              </a:ext>
            </a:extLst>
          </p:cNvPr>
          <p:cNvSpPr/>
          <p:nvPr/>
        </p:nvSpPr>
        <p:spPr>
          <a:xfrm>
            <a:off x="4247284" y="1332442"/>
            <a:ext cx="3681188" cy="771609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AIOps Platform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93E4DB0-1AFE-4D03-DA44-B4DCEB3A0961}"/>
              </a:ext>
            </a:extLst>
          </p:cNvPr>
          <p:cNvSpPr/>
          <p:nvPr/>
        </p:nvSpPr>
        <p:spPr>
          <a:xfrm>
            <a:off x="9511705" y="1332440"/>
            <a:ext cx="2537556" cy="771609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100" b="1" dirty="0"/>
              <a:t>Alert management, ITSM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ACA2565-EFF5-D74F-0C9D-B8C534F9102B}"/>
              </a:ext>
            </a:extLst>
          </p:cNvPr>
          <p:cNvSpPr/>
          <p:nvPr/>
        </p:nvSpPr>
        <p:spPr>
          <a:xfrm>
            <a:off x="222935" y="1332441"/>
            <a:ext cx="1923406" cy="771609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1100" b="1" dirty="0"/>
              <a:t>CMDB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E7C044E-76BB-1850-0AB1-2EC5AB15C964}"/>
              </a:ext>
            </a:extLst>
          </p:cNvPr>
          <p:cNvCxnSpPr>
            <a:cxnSpLocks/>
            <a:stCxn id="97" idx="3"/>
            <a:endCxn id="94" idx="1"/>
          </p:cNvCxnSpPr>
          <p:nvPr/>
        </p:nvCxnSpPr>
        <p:spPr>
          <a:xfrm>
            <a:off x="2146341" y="1718246"/>
            <a:ext cx="2100943" cy="1"/>
          </a:xfrm>
          <a:prstGeom prst="straightConnector1">
            <a:avLst/>
          </a:prstGeom>
          <a:ln w="1270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3F13537-A84E-5F89-252C-F76D897D5221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 flipV="1">
            <a:off x="7928472" y="1718245"/>
            <a:ext cx="1583233" cy="2"/>
          </a:xfrm>
          <a:prstGeom prst="straightConnector1">
            <a:avLst/>
          </a:prstGeom>
          <a:ln w="1270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F09E609-4C21-720F-96EE-7D56258B8900}"/>
              </a:ext>
            </a:extLst>
          </p:cNvPr>
          <p:cNvCxnSpPr>
            <a:cxnSpLocks/>
            <a:stCxn id="63" idx="0"/>
            <a:endCxn id="94" idx="2"/>
          </p:cNvCxnSpPr>
          <p:nvPr/>
        </p:nvCxnSpPr>
        <p:spPr>
          <a:xfrm flipV="1">
            <a:off x="3661615" y="2104051"/>
            <a:ext cx="2426263" cy="918129"/>
          </a:xfrm>
          <a:prstGeom prst="straightConnector1">
            <a:avLst/>
          </a:prstGeom>
          <a:ln w="1270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14BBCCD-BD89-8D04-AA63-9D571A37C653}"/>
              </a:ext>
            </a:extLst>
          </p:cNvPr>
          <p:cNvCxnSpPr>
            <a:cxnSpLocks/>
            <a:stCxn id="65" idx="0"/>
            <a:endCxn id="94" idx="2"/>
          </p:cNvCxnSpPr>
          <p:nvPr/>
        </p:nvCxnSpPr>
        <p:spPr>
          <a:xfrm flipV="1">
            <a:off x="832170" y="2104051"/>
            <a:ext cx="5255708" cy="918129"/>
          </a:xfrm>
          <a:prstGeom prst="straightConnector1">
            <a:avLst/>
          </a:prstGeom>
          <a:ln w="1270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B6D91FC-8CC6-9678-72B6-C63782B12777}"/>
              </a:ext>
            </a:extLst>
          </p:cNvPr>
          <p:cNvCxnSpPr>
            <a:cxnSpLocks/>
            <a:stCxn id="81" idx="0"/>
            <a:endCxn id="94" idx="2"/>
          </p:cNvCxnSpPr>
          <p:nvPr/>
        </p:nvCxnSpPr>
        <p:spPr>
          <a:xfrm flipH="1" flipV="1">
            <a:off x="6087878" y="2104051"/>
            <a:ext cx="2175730" cy="918129"/>
          </a:xfrm>
          <a:prstGeom prst="straightConnector1">
            <a:avLst/>
          </a:prstGeom>
          <a:ln w="1270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BAE363F-866B-5588-82F5-35609EFFFD61}"/>
              </a:ext>
            </a:extLst>
          </p:cNvPr>
          <p:cNvCxnSpPr>
            <a:cxnSpLocks/>
            <a:stCxn id="92" idx="0"/>
            <a:endCxn id="94" idx="2"/>
          </p:cNvCxnSpPr>
          <p:nvPr/>
        </p:nvCxnSpPr>
        <p:spPr>
          <a:xfrm flipH="1" flipV="1">
            <a:off x="6087878" y="2104051"/>
            <a:ext cx="5271952" cy="918129"/>
          </a:xfrm>
          <a:prstGeom prst="straightConnector1">
            <a:avLst/>
          </a:prstGeom>
          <a:ln w="1270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8" name="Picture 20" descr="Monitorama 2017 PDX">
            <a:extLst>
              <a:ext uri="{FF2B5EF4-FFF2-40B4-BE49-F238E27FC236}">
                <a16:creationId xmlns:a16="http://schemas.microsoft.com/office/drawing/2014/main" id="{8DCAC528-27BC-7F73-60DE-E60895190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9" t="19760" r="5364" b="26067"/>
          <a:stretch/>
        </p:blipFill>
        <p:spPr bwMode="auto">
          <a:xfrm>
            <a:off x="4474104" y="1676511"/>
            <a:ext cx="819627" cy="2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Grok Makes AIOps Simple for Modern IT">
            <a:extLst>
              <a:ext uri="{FF2B5EF4-FFF2-40B4-BE49-F238E27FC236}">
                <a16:creationId xmlns:a16="http://schemas.microsoft.com/office/drawing/2014/main" id="{9BD76C08-FA72-4592-6639-DA28187E7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037" y="1612965"/>
            <a:ext cx="705977" cy="37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4">
            <a:extLst>
              <a:ext uri="{FF2B5EF4-FFF2-40B4-BE49-F238E27FC236}">
                <a16:creationId xmlns:a16="http://schemas.microsoft.com/office/drawing/2014/main" id="{89E6A32E-3C29-648F-8E31-18C89ECB8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318" y="3425334"/>
            <a:ext cx="878235" cy="26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A722A740-0A9C-81EC-26E9-2AAB6D81C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82" y="3491151"/>
            <a:ext cx="757169" cy="19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C19B4897-B734-E896-A42D-466059DD333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103" t="35047" r="6984" b="29696"/>
          <a:stretch/>
        </p:blipFill>
        <p:spPr>
          <a:xfrm>
            <a:off x="6739655" y="1574329"/>
            <a:ext cx="1117834" cy="458736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7796229-015B-2F40-2964-CE7CA3847FB8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11338952" y="3793789"/>
            <a:ext cx="320" cy="1122282"/>
          </a:xfrm>
          <a:prstGeom prst="straightConnector1">
            <a:avLst/>
          </a:prstGeom>
          <a:ln w="12700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4" name="Picture 26" descr="SoftwareReviews">
            <a:extLst>
              <a:ext uri="{FF2B5EF4-FFF2-40B4-BE49-F238E27FC236}">
                <a16:creationId xmlns:a16="http://schemas.microsoft.com/office/drawing/2014/main" id="{1BC5E532-DC8F-0804-D989-6E85EE2F6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28832" r="7665" b="10884"/>
          <a:stretch/>
        </p:blipFill>
        <p:spPr bwMode="auto">
          <a:xfrm>
            <a:off x="608835" y="1717673"/>
            <a:ext cx="1059111" cy="24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Derdack | Targeted Alert Notifications - Anywhere Actions">
            <a:extLst>
              <a:ext uri="{FF2B5EF4-FFF2-40B4-BE49-F238E27FC236}">
                <a16:creationId xmlns:a16="http://schemas.microsoft.com/office/drawing/2014/main" id="{30F4E622-DCA5-42D9-30A2-A643215F9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9" b="37060"/>
          <a:stretch/>
        </p:blipFill>
        <p:spPr bwMode="auto">
          <a:xfrm>
            <a:off x="9623892" y="1623986"/>
            <a:ext cx="1221121" cy="18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26" descr="SoftwareReviews">
            <a:extLst>
              <a:ext uri="{FF2B5EF4-FFF2-40B4-BE49-F238E27FC236}">
                <a16:creationId xmlns:a16="http://schemas.microsoft.com/office/drawing/2014/main" id="{47E31E69-57A9-2E2D-3D4A-3B4282788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28832" r="7665" b="10884"/>
          <a:stretch/>
        </p:blipFill>
        <p:spPr bwMode="auto">
          <a:xfrm>
            <a:off x="10845013" y="1847837"/>
            <a:ext cx="1059111" cy="24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: Rounded Corners 2066">
            <a:extLst>
              <a:ext uri="{FF2B5EF4-FFF2-40B4-BE49-F238E27FC236}">
                <a16:creationId xmlns:a16="http://schemas.microsoft.com/office/drawing/2014/main" id="{C2223057-AE06-9F00-C293-E2647514F119}"/>
              </a:ext>
            </a:extLst>
          </p:cNvPr>
          <p:cNvSpPr/>
          <p:nvPr/>
        </p:nvSpPr>
        <p:spPr>
          <a:xfrm>
            <a:off x="2695301" y="1569647"/>
            <a:ext cx="1008112" cy="24387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enrichment</a:t>
            </a:r>
          </a:p>
        </p:txBody>
      </p:sp>
      <p:sp>
        <p:nvSpPr>
          <p:cNvPr id="2069" name="Rectangle: Rounded Corners 2068">
            <a:extLst>
              <a:ext uri="{FF2B5EF4-FFF2-40B4-BE49-F238E27FC236}">
                <a16:creationId xmlns:a16="http://schemas.microsoft.com/office/drawing/2014/main" id="{50E05052-03FC-0456-DC73-EDA6A44E01A9}"/>
              </a:ext>
            </a:extLst>
          </p:cNvPr>
          <p:cNvSpPr/>
          <p:nvPr/>
        </p:nvSpPr>
        <p:spPr>
          <a:xfrm>
            <a:off x="8223994" y="1812144"/>
            <a:ext cx="1008112" cy="24387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incidents</a:t>
            </a:r>
          </a:p>
        </p:txBody>
      </p:sp>
      <p:sp>
        <p:nvSpPr>
          <p:cNvPr id="2071" name="Rectangle: Rounded Corners 2070">
            <a:extLst>
              <a:ext uri="{FF2B5EF4-FFF2-40B4-BE49-F238E27FC236}">
                <a16:creationId xmlns:a16="http://schemas.microsoft.com/office/drawing/2014/main" id="{0FEAF9A8-28F5-AC47-C757-C0566F5D5DBA}"/>
              </a:ext>
            </a:extLst>
          </p:cNvPr>
          <p:cNvSpPr/>
          <p:nvPr/>
        </p:nvSpPr>
        <p:spPr>
          <a:xfrm>
            <a:off x="8223994" y="1365930"/>
            <a:ext cx="1008112" cy="24387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alerts</a:t>
            </a:r>
          </a:p>
        </p:txBody>
      </p:sp>
      <p:sp>
        <p:nvSpPr>
          <p:cNvPr id="2073" name="Rectangle: Rounded Corners 2072">
            <a:extLst>
              <a:ext uri="{FF2B5EF4-FFF2-40B4-BE49-F238E27FC236}">
                <a16:creationId xmlns:a16="http://schemas.microsoft.com/office/drawing/2014/main" id="{AAC7B4E2-00EB-10F6-389A-CEBEC9739AA8}"/>
              </a:ext>
            </a:extLst>
          </p:cNvPr>
          <p:cNvSpPr/>
          <p:nvPr/>
        </p:nvSpPr>
        <p:spPr>
          <a:xfrm>
            <a:off x="479379" y="4239009"/>
            <a:ext cx="11204554" cy="24387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METRICS, EVENTS, LOGS, TRACES</a:t>
            </a:r>
          </a:p>
        </p:txBody>
      </p:sp>
      <p:sp>
        <p:nvSpPr>
          <p:cNvPr id="2078" name="Rectangle: Rounded Corners 2077">
            <a:extLst>
              <a:ext uri="{FF2B5EF4-FFF2-40B4-BE49-F238E27FC236}">
                <a16:creationId xmlns:a16="http://schemas.microsoft.com/office/drawing/2014/main" id="{46295D04-0CF6-6073-A7CA-78BE8374FAD5}"/>
              </a:ext>
            </a:extLst>
          </p:cNvPr>
          <p:cNvSpPr/>
          <p:nvPr/>
        </p:nvSpPr>
        <p:spPr>
          <a:xfrm>
            <a:off x="3071664" y="2502512"/>
            <a:ext cx="6061510" cy="24387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EVENTS</a:t>
            </a:r>
          </a:p>
        </p:txBody>
      </p:sp>
      <p:sp>
        <p:nvSpPr>
          <p:cNvPr id="2102" name="Date Placeholder 2">
            <a:extLst>
              <a:ext uri="{FF2B5EF4-FFF2-40B4-BE49-F238E27FC236}">
                <a16:creationId xmlns:a16="http://schemas.microsoft.com/office/drawing/2014/main" id="{C3B163DB-0B04-BF89-E3E1-78D4BF0A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r>
              <a:rPr lang="en-ZA" dirty="0"/>
              <a:t>July 2024</a:t>
            </a:r>
            <a:endParaRPr lang="en-US" dirty="0"/>
          </a:p>
        </p:txBody>
      </p:sp>
      <p:sp>
        <p:nvSpPr>
          <p:cNvPr id="2103" name="Footer Placeholder 3">
            <a:extLst>
              <a:ext uri="{FF2B5EF4-FFF2-40B4-BE49-F238E27FC236}">
                <a16:creationId xmlns:a16="http://schemas.microsoft.com/office/drawing/2014/main" id="{47E08842-1089-6A98-94D3-126528E7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2104" name="Rectangle: Rounded Corners 2103">
            <a:extLst>
              <a:ext uri="{FF2B5EF4-FFF2-40B4-BE49-F238E27FC236}">
                <a16:creationId xmlns:a16="http://schemas.microsoft.com/office/drawing/2014/main" id="{F0F902CF-DDB8-4AB3-5EE3-FE237E44E8FD}"/>
              </a:ext>
            </a:extLst>
          </p:cNvPr>
          <p:cNvSpPr/>
          <p:nvPr/>
        </p:nvSpPr>
        <p:spPr>
          <a:xfrm>
            <a:off x="479379" y="5753087"/>
            <a:ext cx="11204554" cy="24387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RESOURCES</a:t>
            </a:r>
          </a:p>
        </p:txBody>
      </p:sp>
      <p:pic>
        <p:nvPicPr>
          <p:cNvPr id="2109" name="Picture 2108">
            <a:extLst>
              <a:ext uri="{FF2B5EF4-FFF2-40B4-BE49-F238E27FC236}">
                <a16:creationId xmlns:a16="http://schemas.microsoft.com/office/drawing/2014/main" id="{63F74265-9C06-AEBB-33C4-A62AF5D01B2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112" t="33772" r="1112" b="34011"/>
          <a:stretch/>
        </p:blipFill>
        <p:spPr>
          <a:xfrm>
            <a:off x="6352372" y="3458646"/>
            <a:ext cx="1757478" cy="3025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A5045F-DC9B-8505-4020-3960B0CDDE8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68408" y="6360020"/>
            <a:ext cx="668295" cy="3863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BA9E6-3664-F31A-23AE-83D209D61159}"/>
              </a:ext>
            </a:extLst>
          </p:cNvPr>
          <p:cNvSpPr txBox="1"/>
          <p:nvPr/>
        </p:nvSpPr>
        <p:spPr>
          <a:xfrm>
            <a:off x="5130020" y="357359"/>
            <a:ext cx="394249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!!! TOOLS ARE JUST EXAMPLES !!!</a:t>
            </a:r>
          </a:p>
        </p:txBody>
      </p:sp>
    </p:spTree>
    <p:extLst>
      <p:ext uri="{BB962C8B-B14F-4D97-AF65-F5344CB8AC3E}">
        <p14:creationId xmlns:p14="http://schemas.microsoft.com/office/powerpoint/2010/main" val="94620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5DE3-84B6-0EEE-BB38-DA36D927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9F010-D513-8945-2FE6-05BB3EA6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/>
              <a:t>November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9963C-D01C-1704-440B-6B022DC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NTT DATA, Inc.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920EFC-076F-CE99-C67D-67FEEA779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027732"/>
              </p:ext>
            </p:extLst>
          </p:nvPr>
        </p:nvGraphicFramePr>
        <p:xfrm>
          <a:off x="380999" y="980729"/>
          <a:ext cx="11429999" cy="528175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63073">
                  <a:extLst>
                    <a:ext uri="{9D8B030D-6E8A-4147-A177-3AD203B41FA5}">
                      <a16:colId xmlns:a16="http://schemas.microsoft.com/office/drawing/2014/main" val="23409107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65778651"/>
                    </a:ext>
                  </a:extLst>
                </a:gridCol>
                <a:gridCol w="3770782">
                  <a:extLst>
                    <a:ext uri="{9D8B030D-6E8A-4147-A177-3AD203B41FA5}">
                      <a16:colId xmlns:a16="http://schemas.microsoft.com/office/drawing/2014/main" val="2785723509"/>
                    </a:ext>
                  </a:extLst>
                </a:gridCol>
              </a:tblGrid>
              <a:tr h="310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NEED / REQUIREMENT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PRIORITY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SOURCE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351393"/>
                  </a:ext>
                </a:extLst>
              </a:tr>
              <a:tr h="465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Data center visibility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02 | Data-centre vision</a:t>
                      </a:r>
                      <a:b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06 | Server hosts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139588"/>
                  </a:ext>
                </a:extLst>
              </a:tr>
              <a:tr h="310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Increase APM coverage for microservices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03 | Application integration</a:t>
                      </a:r>
                      <a:endParaRPr lang="en-GB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257920"/>
                  </a:ext>
                </a:extLst>
              </a:tr>
              <a:tr h="310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Automations for VMs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06 | Server hosts</a:t>
                      </a:r>
                      <a:endParaRPr lang="en-GB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789472"/>
                  </a:ext>
                </a:extLst>
              </a:tr>
              <a:tr h="310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Automations for CMDB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07 | ITSM</a:t>
                      </a:r>
                      <a:endParaRPr lang="en-GB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527428"/>
                  </a:ext>
                </a:extLst>
              </a:tr>
              <a:tr h="310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Address ITSM issues (Efficiency, CMDB)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07 | ITSM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0962"/>
                  </a:ext>
                </a:extLst>
              </a:tr>
              <a:tr h="465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Proactive incident management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07 | ITSM</a:t>
                      </a:r>
                      <a:b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09 | Storage &amp; backups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544354"/>
                  </a:ext>
                </a:extLst>
              </a:tr>
              <a:tr h="310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Eliminate IT operational silos and improve incident handling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11 | Unisys TSG</a:t>
                      </a:r>
                      <a:endParaRPr lang="en-GB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952439"/>
                  </a:ext>
                </a:extLst>
              </a:tr>
              <a:tr h="310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Automations for Mainframes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11 | Unisys TSG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002352"/>
                  </a:ext>
                </a:extLst>
              </a:tr>
              <a:tr h="310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Address SCOM issues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08 | Databases</a:t>
                      </a:r>
                    </a:p>
                    <a:p>
                      <a:pPr algn="l" fontAlgn="ctr"/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12 | Citrix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099258"/>
                  </a:ext>
                </a:extLst>
              </a:tr>
              <a:tr h="310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Remove/replace low-value tools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13 | Application integration II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979011"/>
                  </a:ext>
                </a:extLst>
              </a:tr>
              <a:tr h="310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Remove/replace redundant tools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13 | Application integration II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950941"/>
                  </a:ext>
                </a:extLst>
              </a:tr>
              <a:tr h="310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Standardization and centralization of observability tools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13 | Application integration II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116645"/>
                  </a:ext>
                </a:extLst>
              </a:tr>
              <a:tr h="310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Better utilize the CMDB for improving IT operations and strategic decision-making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14 | CMDB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83500"/>
                  </a:ext>
                </a:extLst>
              </a:tr>
              <a:tr h="310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Streamline processes and reduce manual workload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Workshop 14 | CMDB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6816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8DDB39-2486-317F-7D67-EF0D1621F840}"/>
              </a:ext>
            </a:extLst>
          </p:cNvPr>
          <p:cNvSpPr txBox="1"/>
          <p:nvPr/>
        </p:nvSpPr>
        <p:spPr>
          <a:xfrm>
            <a:off x="3071664" y="329543"/>
            <a:ext cx="441659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!!! ANALYSIS IS STILL IN PROGRESS !!!</a:t>
            </a:r>
          </a:p>
        </p:txBody>
      </p:sp>
    </p:spTree>
    <p:extLst>
      <p:ext uri="{BB962C8B-B14F-4D97-AF65-F5344CB8AC3E}">
        <p14:creationId xmlns:p14="http://schemas.microsoft.com/office/powerpoint/2010/main" val="3977923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CD74-CB2A-1B40-22BD-5688F0F2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 canvas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D31EA-0AF2-6A8E-666E-B7007A03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dirty="0"/>
              <a:t>July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1F435-D97B-13C1-BC35-432F926A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A696042-75D5-594F-1E0F-833559161AA6}"/>
              </a:ext>
            </a:extLst>
          </p:cNvPr>
          <p:cNvSpPr/>
          <p:nvPr/>
        </p:nvSpPr>
        <p:spPr>
          <a:xfrm>
            <a:off x="5303912" y="3403476"/>
            <a:ext cx="504056" cy="4320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1FED68B-C0FF-6DEE-547F-054EBC4C477E}"/>
              </a:ext>
            </a:extLst>
          </p:cNvPr>
          <p:cNvSpPr/>
          <p:nvPr/>
        </p:nvSpPr>
        <p:spPr>
          <a:xfrm rot="10800000">
            <a:off x="5888977" y="3403476"/>
            <a:ext cx="504056" cy="432048"/>
          </a:xfrm>
          <a:prstGeom prst="rightArrow">
            <a:avLst/>
          </a:prstGeom>
          <a:solidFill>
            <a:srgbClr val="FFA7A7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7220FD-8A76-F160-023C-870298357900}"/>
              </a:ext>
            </a:extLst>
          </p:cNvPr>
          <p:cNvGrpSpPr/>
          <p:nvPr/>
        </p:nvGrpSpPr>
        <p:grpSpPr>
          <a:xfrm>
            <a:off x="6474041" y="1351248"/>
            <a:ext cx="4536504" cy="4536504"/>
            <a:chOff x="6600056" y="1351248"/>
            <a:chExt cx="4536504" cy="4536504"/>
          </a:xfrm>
          <a:solidFill>
            <a:srgbClr val="C00000">
              <a:alpha val="10196"/>
            </a:srgbClr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972080-2C62-B716-9EF3-D467BAAACB55}"/>
                </a:ext>
              </a:extLst>
            </p:cNvPr>
            <p:cNvSpPr/>
            <p:nvPr/>
          </p:nvSpPr>
          <p:spPr>
            <a:xfrm>
              <a:off x="6600056" y="1351248"/>
              <a:ext cx="4536504" cy="4536504"/>
            </a:xfrm>
            <a:prstGeom prst="ellipse">
              <a:avLst/>
            </a:prstGeom>
            <a:grp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585B1D4-7CD9-94F4-E7CE-7A1B1B4328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600056" y="3619500"/>
              <a:ext cx="2268252" cy="0"/>
            </a:xfrm>
            <a:prstGeom prst="line">
              <a:avLst/>
            </a:prstGeom>
            <a:grpFill/>
            <a:ln w="1905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FA9535-FDFD-3347-F67A-2BF40CB8F582}"/>
                </a:ext>
              </a:extLst>
            </p:cNvPr>
            <p:cNvCxnSpPr>
              <a:cxnSpLocks/>
            </p:cNvCxnSpPr>
            <p:nvPr/>
          </p:nvCxnSpPr>
          <p:spPr>
            <a:xfrm>
              <a:off x="8868308" y="3619500"/>
              <a:ext cx="1260140" cy="1887252"/>
            </a:xfrm>
            <a:prstGeom prst="line">
              <a:avLst/>
            </a:prstGeom>
            <a:grpFill/>
            <a:ln w="1905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D87EFA-AF91-CD75-BA2D-462355FE1A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8308" y="1628800"/>
              <a:ext cx="1098122" cy="1990700"/>
            </a:xfrm>
            <a:prstGeom prst="line">
              <a:avLst/>
            </a:prstGeom>
            <a:grpFill/>
            <a:ln w="19050" cap="rnd">
              <a:solidFill>
                <a:srgbClr val="C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319E21-FF43-7376-1C76-FC075099B74D}"/>
              </a:ext>
            </a:extLst>
          </p:cNvPr>
          <p:cNvGrpSpPr/>
          <p:nvPr/>
        </p:nvGrpSpPr>
        <p:grpSpPr>
          <a:xfrm>
            <a:off x="686399" y="1351248"/>
            <a:ext cx="4536504" cy="4536504"/>
            <a:chOff x="935101" y="1351248"/>
            <a:chExt cx="4536504" cy="453650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1A96F-A1EA-7AC4-9ECC-DD4D3BB673F9}"/>
                </a:ext>
              </a:extLst>
            </p:cNvPr>
            <p:cNvSpPr/>
            <p:nvPr/>
          </p:nvSpPr>
          <p:spPr>
            <a:xfrm>
              <a:off x="935101" y="1351248"/>
              <a:ext cx="4536504" cy="4536504"/>
            </a:xfrm>
            <a:prstGeom prst="rect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C39A17-51F0-9330-16A2-45992165B4CB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>
              <a:off x="3203352" y="3619500"/>
              <a:ext cx="2268253" cy="0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06E59B-8D89-ABE5-4E7A-00A6D735DF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5101" y="3619499"/>
              <a:ext cx="2268251" cy="2268253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261B1-36F9-D418-714D-CF1064A26DA8}"/>
                </a:ext>
              </a:extLst>
            </p:cNvPr>
            <p:cNvCxnSpPr>
              <a:cxnSpLocks/>
            </p:cNvCxnSpPr>
            <p:nvPr/>
          </p:nvCxnSpPr>
          <p:spPr>
            <a:xfrm>
              <a:off x="935101" y="1351248"/>
              <a:ext cx="2268251" cy="2268251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FCCED69-3F70-3C95-3644-DF779A5BB238}"/>
              </a:ext>
            </a:extLst>
          </p:cNvPr>
          <p:cNvSpPr txBox="1"/>
          <p:nvPr/>
        </p:nvSpPr>
        <p:spPr>
          <a:xfrm>
            <a:off x="6416455" y="1003988"/>
            <a:ext cx="1666384" cy="5169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US" sz="1600" b="1" dirty="0">
                <a:solidFill>
                  <a:srgbClr val="C00000"/>
                </a:solidFill>
                <a:latin typeface="Aptos Narrow" panose="020B0004020202020204" pitchFamily="34" charset="0"/>
              </a:rPr>
              <a:t>GAINS</a:t>
            </a:r>
            <a:r>
              <a:rPr lang="en-US" sz="1400" b="1" dirty="0">
                <a:solidFill>
                  <a:srgbClr val="C00000"/>
                </a:solidFill>
                <a:latin typeface="Aptos Narrow" panose="020B0004020202020204" pitchFamily="34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Aptos Narrow" panose="020B0004020202020204" pitchFamily="34" charset="0"/>
              </a:rPr>
              <a:t>| What is expected or needed?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40591E-76FE-A7EF-D8D9-A039B532A3DE}"/>
              </a:ext>
            </a:extLst>
          </p:cNvPr>
          <p:cNvSpPr txBox="1"/>
          <p:nvPr/>
        </p:nvSpPr>
        <p:spPr>
          <a:xfrm>
            <a:off x="11087218" y="3092057"/>
            <a:ext cx="1021450" cy="6738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US" sz="1600" b="1" dirty="0">
                <a:solidFill>
                  <a:srgbClr val="C00000"/>
                </a:solidFill>
                <a:latin typeface="Aptos Narrow" panose="020B0004020202020204" pitchFamily="34" charset="0"/>
              </a:rPr>
              <a:t>JOBS</a:t>
            </a:r>
            <a:r>
              <a:rPr lang="en-US" sz="1400" dirty="0">
                <a:solidFill>
                  <a:srgbClr val="C00000"/>
                </a:solidFill>
                <a:latin typeface="Aptos Narrow" panose="020B0004020202020204" pitchFamily="34" charset="0"/>
              </a:rPr>
              <a:t> |</a:t>
            </a:r>
          </a:p>
          <a:p>
            <a:pPr algn="l"/>
            <a:r>
              <a:rPr lang="en-US" sz="1400" dirty="0">
                <a:solidFill>
                  <a:srgbClr val="C00000"/>
                </a:solidFill>
                <a:latin typeface="Aptos Narrow" panose="020B0004020202020204" pitchFamily="34" charset="0"/>
              </a:rPr>
              <a:t>What do you need to do?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0728D1-3761-A00E-904C-7271959A7424}"/>
              </a:ext>
            </a:extLst>
          </p:cNvPr>
          <p:cNvSpPr txBox="1"/>
          <p:nvPr/>
        </p:nvSpPr>
        <p:spPr>
          <a:xfrm>
            <a:off x="6434332" y="5718091"/>
            <a:ext cx="2920029" cy="4472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US" sz="1600" b="1" dirty="0">
                <a:solidFill>
                  <a:srgbClr val="C00000"/>
                </a:solidFill>
                <a:latin typeface="Aptos Narrow" panose="020B0004020202020204" pitchFamily="34" charset="0"/>
              </a:rPr>
              <a:t>PAINS</a:t>
            </a:r>
            <a:r>
              <a:rPr lang="en-US" sz="1400" dirty="0">
                <a:solidFill>
                  <a:srgbClr val="C00000"/>
                </a:solidFill>
                <a:latin typeface="Aptos Narrow" panose="020B0004020202020204" pitchFamily="34" charset="0"/>
              </a:rPr>
              <a:t> | </a:t>
            </a:r>
          </a:p>
          <a:p>
            <a:pPr algn="l"/>
            <a:r>
              <a:rPr lang="en-US" sz="1400" dirty="0">
                <a:solidFill>
                  <a:srgbClr val="C00000"/>
                </a:solidFill>
                <a:latin typeface="Aptos Narrow" panose="020B0004020202020204" pitchFamily="34" charset="0"/>
              </a:rPr>
              <a:t>What do you experience during the job?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2B3CC0-2D57-ABF1-EF0D-C412AB9BA7DA}"/>
              </a:ext>
            </a:extLst>
          </p:cNvPr>
          <p:cNvSpPr txBox="1"/>
          <p:nvPr/>
        </p:nvSpPr>
        <p:spPr>
          <a:xfrm>
            <a:off x="2160936" y="991509"/>
            <a:ext cx="3142976" cy="2709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US" sz="1600" b="1" dirty="0">
                <a:solidFill>
                  <a:schemeClr val="tx2"/>
                </a:solidFill>
                <a:latin typeface="Aptos Narrow" panose="020B0004020202020204" pitchFamily="34" charset="0"/>
              </a:rPr>
              <a:t>GAIN CREATORS </a:t>
            </a:r>
            <a:r>
              <a:rPr lang="en-US" sz="1400" dirty="0">
                <a:solidFill>
                  <a:schemeClr val="tx2"/>
                </a:solidFill>
                <a:latin typeface="Aptos Narrow" panose="020B0004020202020204" pitchFamily="34" charset="0"/>
              </a:rPr>
              <a:t>|</a:t>
            </a:r>
            <a:r>
              <a:rPr lang="en-US" sz="1400" b="1" dirty="0">
                <a:solidFill>
                  <a:schemeClr val="tx2"/>
                </a:solidFill>
                <a:latin typeface="Aptos Narrow" panose="020B0004020202020204" pitchFamily="34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Aptos Narrow" panose="020B0004020202020204" pitchFamily="34" charset="0"/>
              </a:rPr>
              <a:t>What you will receive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A9F619-F9F6-A33A-ED7C-330E48306FE4}"/>
              </a:ext>
            </a:extLst>
          </p:cNvPr>
          <p:cNvSpPr txBox="1"/>
          <p:nvPr/>
        </p:nvSpPr>
        <p:spPr>
          <a:xfrm>
            <a:off x="1890658" y="5934669"/>
            <a:ext cx="3332246" cy="2240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US" sz="1600" b="1" dirty="0">
                <a:solidFill>
                  <a:schemeClr val="tx2"/>
                </a:solidFill>
                <a:latin typeface="Aptos Narrow" panose="020B0004020202020204" pitchFamily="34" charset="0"/>
              </a:rPr>
              <a:t>PAIN REDUCERS</a:t>
            </a:r>
            <a:r>
              <a:rPr lang="en-US" sz="1600" dirty="0">
                <a:solidFill>
                  <a:schemeClr val="tx2"/>
                </a:solidFill>
                <a:latin typeface="Aptos Narrow" panose="020B0004020202020204" pitchFamily="34" charset="0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Aptos Narrow" panose="020B0004020202020204" pitchFamily="34" charset="0"/>
              </a:rPr>
              <a:t>| What pain we take away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4E5302-B561-3A34-2E1E-30A658353530}"/>
              </a:ext>
            </a:extLst>
          </p:cNvPr>
          <p:cNvSpPr txBox="1"/>
          <p:nvPr/>
        </p:nvSpPr>
        <p:spPr>
          <a:xfrm rot="16200000">
            <a:off x="-1350313" y="3340274"/>
            <a:ext cx="3581699" cy="2479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/>
            <a:r>
              <a:rPr lang="en-US" sz="1600" b="1" dirty="0">
                <a:solidFill>
                  <a:schemeClr val="tx2"/>
                </a:solidFill>
                <a:latin typeface="Aptos Narrow" panose="020B0004020202020204" pitchFamily="34" charset="0"/>
              </a:rPr>
              <a:t>OBSERVABILITY PRODUCTS, SERVICES</a:t>
            </a:r>
            <a:endParaRPr lang="en-US" sz="1400" dirty="0">
              <a:solidFill>
                <a:schemeClr val="tx2"/>
              </a:solidFill>
              <a:latin typeface="Aptos Narrow" panose="020B00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1493C5-ECBE-A151-E359-1EF39806B2F4}"/>
              </a:ext>
            </a:extLst>
          </p:cNvPr>
          <p:cNvSpPr/>
          <p:nvPr/>
        </p:nvSpPr>
        <p:spPr>
          <a:xfrm>
            <a:off x="7568016" y="2131921"/>
            <a:ext cx="1174278" cy="30127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kern="0" dirty="0">
                <a:solidFill>
                  <a:schemeClr val="tx1"/>
                </a:solidFill>
                <a:latin typeface="Aptos Narrow" panose="020B0004020202020204" pitchFamily="34" charset="0"/>
              </a:rPr>
              <a:t>Cost savings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B942C9-0CF5-492C-4F2B-1808D2193641}"/>
              </a:ext>
            </a:extLst>
          </p:cNvPr>
          <p:cNvSpPr/>
          <p:nvPr/>
        </p:nvSpPr>
        <p:spPr>
          <a:xfrm>
            <a:off x="7952617" y="1636387"/>
            <a:ext cx="1286234" cy="2951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Reduced </a:t>
            </a:r>
            <a:r>
              <a:rPr lang="en-US" sz="1400" b="1" kern="0" spc="0" dirty="0" err="1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MTTR</a:t>
            </a:r>
            <a:endParaRPr lang="en-US" sz="1400" b="1" kern="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9A04D0-2E5D-5C38-2EE5-C0063C1DDCC4}"/>
              </a:ext>
            </a:extLst>
          </p:cNvPr>
          <p:cNvSpPr/>
          <p:nvPr/>
        </p:nvSpPr>
        <p:spPr>
          <a:xfrm>
            <a:off x="6997305" y="3038378"/>
            <a:ext cx="1009616" cy="4130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Improved collaboration</a:t>
            </a:r>
            <a:endParaRPr lang="en-US" sz="1200" kern="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15C129-A7CA-FC15-1545-49B03CB20B5F}"/>
              </a:ext>
            </a:extLst>
          </p:cNvPr>
          <p:cNvSpPr/>
          <p:nvPr/>
        </p:nvSpPr>
        <p:spPr>
          <a:xfrm>
            <a:off x="7104617" y="2589886"/>
            <a:ext cx="1360970" cy="2951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Less downtime</a:t>
            </a:r>
            <a:endParaRPr lang="en-US" sz="1400" b="1" kern="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FF09A9-9D53-FB86-3E73-A4B60EDD1F4A}"/>
              </a:ext>
            </a:extLst>
          </p:cNvPr>
          <p:cNvSpPr/>
          <p:nvPr/>
        </p:nvSpPr>
        <p:spPr>
          <a:xfrm>
            <a:off x="6860044" y="3722114"/>
            <a:ext cx="964904" cy="3374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Alert noise</a:t>
            </a:r>
            <a:endParaRPr lang="en-US" sz="1200" kern="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71B24B-CE1D-AC3B-A3B1-DBC486160B9E}"/>
              </a:ext>
            </a:extLst>
          </p:cNvPr>
          <p:cNvSpPr/>
          <p:nvPr/>
        </p:nvSpPr>
        <p:spPr>
          <a:xfrm>
            <a:off x="7104617" y="4194008"/>
            <a:ext cx="1804608" cy="3377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Repetitive, manual tasks</a:t>
            </a:r>
            <a:endParaRPr lang="en-US" sz="1200" kern="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26EA400-7435-4C65-AB5C-02DAFA380B66}"/>
              </a:ext>
            </a:extLst>
          </p:cNvPr>
          <p:cNvSpPr/>
          <p:nvPr/>
        </p:nvSpPr>
        <p:spPr>
          <a:xfrm>
            <a:off x="8157229" y="5255703"/>
            <a:ext cx="1365793" cy="4488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Reactive incident management</a:t>
            </a:r>
            <a:endParaRPr lang="en-US" sz="1200" kern="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054D88-DC94-AE29-0801-9E1996FCA4E7}"/>
              </a:ext>
            </a:extLst>
          </p:cNvPr>
          <p:cNvSpPr/>
          <p:nvPr/>
        </p:nvSpPr>
        <p:spPr>
          <a:xfrm>
            <a:off x="9581761" y="2433199"/>
            <a:ext cx="1005736" cy="3995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Incident resolution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89BA75-6C0D-5658-2ADB-70FFF4ABC792}"/>
              </a:ext>
            </a:extLst>
          </p:cNvPr>
          <p:cNvSpPr/>
          <p:nvPr/>
        </p:nvSpPr>
        <p:spPr>
          <a:xfrm>
            <a:off x="9581761" y="2989862"/>
            <a:ext cx="1005736" cy="4337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b="1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Problem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4E55BC-697C-7AEA-8654-D829BFD9DC41}"/>
              </a:ext>
            </a:extLst>
          </p:cNvPr>
          <p:cNvSpPr/>
          <p:nvPr/>
        </p:nvSpPr>
        <p:spPr>
          <a:xfrm>
            <a:off x="9595254" y="3580748"/>
            <a:ext cx="992243" cy="41572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b="1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Service </a:t>
            </a:r>
            <a:r>
              <a:rPr lang="en-US" sz="1200" b="1" kern="0" dirty="0">
                <a:solidFill>
                  <a:schemeClr val="tx1"/>
                </a:solidFill>
                <a:latin typeface="Aptos Narrow" panose="020B0004020202020204" pitchFamily="34" charset="0"/>
              </a:rPr>
              <a:t>m</a:t>
            </a:r>
            <a:r>
              <a:rPr lang="en-US" sz="1200" b="1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anagement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3A9285B-57ED-83EB-A050-4470511F62DF}"/>
              </a:ext>
            </a:extLst>
          </p:cNvPr>
          <p:cNvSpPr/>
          <p:nvPr/>
        </p:nvSpPr>
        <p:spPr>
          <a:xfrm>
            <a:off x="9595254" y="4149844"/>
            <a:ext cx="1012200" cy="4337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b="1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Continuous improvement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09240D9-C382-016B-3942-4AF7436A3157}"/>
              </a:ext>
            </a:extLst>
          </p:cNvPr>
          <p:cNvSpPr/>
          <p:nvPr/>
        </p:nvSpPr>
        <p:spPr>
          <a:xfrm>
            <a:off x="7571548" y="4680607"/>
            <a:ext cx="1667303" cy="4472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Silos and communication </a:t>
            </a:r>
            <a:r>
              <a:rPr lang="en-US" sz="1200" kern="0" dirty="0">
                <a:solidFill>
                  <a:schemeClr val="tx1"/>
                </a:solidFill>
                <a:latin typeface="Aptos Narrow" panose="020B0004020202020204" pitchFamily="34" charset="0"/>
              </a:rPr>
              <a:t>g</a:t>
            </a:r>
            <a:r>
              <a:rPr lang="en-US" sz="1200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aps</a:t>
            </a:r>
            <a:endParaRPr lang="en-US" sz="1200" kern="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FB74E2CA-37E1-E10C-E43B-1C8E4D43B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08" y="6360020"/>
            <a:ext cx="668295" cy="386358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6A5CDE36-B0F3-A056-5978-8ECACC7F69E5}"/>
              </a:ext>
            </a:extLst>
          </p:cNvPr>
          <p:cNvGrpSpPr/>
          <p:nvPr/>
        </p:nvGrpSpPr>
        <p:grpSpPr>
          <a:xfrm>
            <a:off x="8429968" y="3284292"/>
            <a:ext cx="646869" cy="646869"/>
            <a:chOff x="8429968" y="3284292"/>
            <a:chExt cx="646869" cy="64686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88BFC52-B1C4-CEFA-7E76-B8577ECBE872}"/>
                </a:ext>
              </a:extLst>
            </p:cNvPr>
            <p:cNvSpPr/>
            <p:nvPr/>
          </p:nvSpPr>
          <p:spPr>
            <a:xfrm>
              <a:off x="8465586" y="3337945"/>
              <a:ext cx="579582" cy="555927"/>
            </a:xfrm>
            <a:prstGeom prst="rect">
              <a:avLst/>
            </a:prstGeom>
            <a:solidFill>
              <a:srgbClr val="FFA7A7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73" name="Graphic 72" descr="User with solid fill">
              <a:extLst>
                <a:ext uri="{FF2B5EF4-FFF2-40B4-BE49-F238E27FC236}">
                  <a16:creationId xmlns:a16="http://schemas.microsoft.com/office/drawing/2014/main" id="{46E5905B-3EE2-EA5A-B116-F01821A08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429968" y="3284292"/>
              <a:ext cx="646869" cy="646869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708847A-CACA-8203-A610-FFFAA140AFBE}"/>
              </a:ext>
            </a:extLst>
          </p:cNvPr>
          <p:cNvGrpSpPr/>
          <p:nvPr/>
        </p:nvGrpSpPr>
        <p:grpSpPr>
          <a:xfrm>
            <a:off x="2573601" y="3240343"/>
            <a:ext cx="681090" cy="681090"/>
            <a:chOff x="2573601" y="3240343"/>
            <a:chExt cx="681090" cy="68109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583C4C7-F439-A6BF-0851-633006FEB7CC}"/>
                </a:ext>
              </a:extLst>
            </p:cNvPr>
            <p:cNvSpPr/>
            <p:nvPr/>
          </p:nvSpPr>
          <p:spPr>
            <a:xfrm>
              <a:off x="2600183" y="3288331"/>
              <a:ext cx="633307" cy="60746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67" name="Graphic 66" descr="Present with solid fill">
              <a:extLst>
                <a:ext uri="{FF2B5EF4-FFF2-40B4-BE49-F238E27FC236}">
                  <a16:creationId xmlns:a16="http://schemas.microsoft.com/office/drawing/2014/main" id="{E442711A-DEA3-BE6F-AD84-A74650B0E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73601" y="3240343"/>
              <a:ext cx="681090" cy="681090"/>
            </a:xfrm>
            <a:prstGeom prst="rect">
              <a:avLst/>
            </a:prstGeom>
          </p:spPr>
        </p:pic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64021AD0-6C3C-64BD-B82D-29098E472542}"/>
              </a:ext>
            </a:extLst>
          </p:cNvPr>
          <p:cNvSpPr/>
          <p:nvPr/>
        </p:nvSpPr>
        <p:spPr>
          <a:xfrm>
            <a:off x="1067420" y="1436233"/>
            <a:ext cx="1257950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Event clustering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2297F4-3E6F-B435-1C86-60B2081CD9FC}"/>
              </a:ext>
            </a:extLst>
          </p:cNvPr>
          <p:cNvSpPr/>
          <p:nvPr/>
        </p:nvSpPr>
        <p:spPr>
          <a:xfrm>
            <a:off x="2692254" y="4057831"/>
            <a:ext cx="1383965" cy="258406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Alert noise reduction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0F2AC5-9243-C9CD-11CB-09E079EBAD4E}"/>
              </a:ext>
            </a:extLst>
          </p:cNvPr>
          <p:cNvSpPr/>
          <p:nvPr/>
        </p:nvSpPr>
        <p:spPr>
          <a:xfrm>
            <a:off x="3035658" y="1452458"/>
            <a:ext cx="1305758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Incident enrichment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E162C92-27D5-5D92-4E22-2200C98AC787}"/>
              </a:ext>
            </a:extLst>
          </p:cNvPr>
          <p:cNvSpPr/>
          <p:nvPr/>
        </p:nvSpPr>
        <p:spPr>
          <a:xfrm>
            <a:off x="3557432" y="2232860"/>
            <a:ext cx="1566244" cy="447805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Data visualization (dashboards, charts)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A81E37-EA3C-AD45-0FD9-A6896DDB5704}"/>
              </a:ext>
            </a:extLst>
          </p:cNvPr>
          <p:cNvSpPr/>
          <p:nvPr/>
        </p:nvSpPr>
        <p:spPr>
          <a:xfrm>
            <a:off x="3908369" y="4426037"/>
            <a:ext cx="1153518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Context-rich RCA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957A674-7D6D-DB89-8849-ACCCC2C5C7F4}"/>
              </a:ext>
            </a:extLst>
          </p:cNvPr>
          <p:cNvSpPr/>
          <p:nvPr/>
        </p:nvSpPr>
        <p:spPr>
          <a:xfrm>
            <a:off x="2063279" y="1815389"/>
            <a:ext cx="1257950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Anomaly detection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478E0F6-D065-ACAA-A529-5D33274F4717}"/>
              </a:ext>
            </a:extLst>
          </p:cNvPr>
          <p:cNvSpPr/>
          <p:nvPr/>
        </p:nvSpPr>
        <p:spPr>
          <a:xfrm>
            <a:off x="3887678" y="1773914"/>
            <a:ext cx="1257950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Predictive analytics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106C0E-77D6-592E-ACA5-969CE1650C8B}"/>
              </a:ext>
            </a:extLst>
          </p:cNvPr>
          <p:cNvSpPr/>
          <p:nvPr/>
        </p:nvSpPr>
        <p:spPr>
          <a:xfrm>
            <a:off x="2448222" y="2808919"/>
            <a:ext cx="1383965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Dynamics thresholds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5790A5D-49FD-D88B-FA35-50793CC5912D}"/>
              </a:ext>
            </a:extLst>
          </p:cNvPr>
          <p:cNvSpPr/>
          <p:nvPr/>
        </p:nvSpPr>
        <p:spPr>
          <a:xfrm>
            <a:off x="3772709" y="5255088"/>
            <a:ext cx="1257951" cy="46800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Connecting SMEs to the data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FF2C229-0E85-9EC1-D9C8-1B3D110B4252}"/>
              </a:ext>
            </a:extLst>
          </p:cNvPr>
          <p:cNvSpPr/>
          <p:nvPr/>
        </p:nvSpPr>
        <p:spPr>
          <a:xfrm>
            <a:off x="2063279" y="2194544"/>
            <a:ext cx="1320958" cy="40263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Service level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monitoring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EEF7E85-91FF-A3A6-A0E1-2B16551A49D2}"/>
              </a:ext>
            </a:extLst>
          </p:cNvPr>
          <p:cNvSpPr/>
          <p:nvPr/>
        </p:nvSpPr>
        <p:spPr>
          <a:xfrm>
            <a:off x="3876173" y="3215499"/>
            <a:ext cx="1257950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Log analytics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9A41AC-12AA-3E0F-5878-9C607396A626}"/>
              </a:ext>
            </a:extLst>
          </p:cNvPr>
          <p:cNvSpPr/>
          <p:nvPr/>
        </p:nvSpPr>
        <p:spPr>
          <a:xfrm>
            <a:off x="2189567" y="4426037"/>
            <a:ext cx="1305758" cy="23358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Service dashboards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F00C0F3-2394-6F7A-FF67-9EECF2B9B5B6}"/>
              </a:ext>
            </a:extLst>
          </p:cNvPr>
          <p:cNvSpPr/>
          <p:nvPr/>
        </p:nvSpPr>
        <p:spPr>
          <a:xfrm>
            <a:off x="2515551" y="4780636"/>
            <a:ext cx="2320335" cy="304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Proactive incident </a:t>
            </a:r>
            <a:r>
              <a:rPr lang="en-US" sz="1200" kern="0" dirty="0">
                <a:solidFill>
                  <a:schemeClr val="tx1"/>
                </a:solidFill>
                <a:latin typeface="Aptos Narrow" panose="020B0004020202020204" pitchFamily="34" charset="0"/>
              </a:rPr>
              <a:t>m</a:t>
            </a:r>
            <a:r>
              <a:rPr lang="en-US" sz="1200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anagement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621943-4B95-6EC6-4B68-55EF1D824585}"/>
              </a:ext>
            </a:extLst>
          </p:cNvPr>
          <p:cNvSpPr/>
          <p:nvPr/>
        </p:nvSpPr>
        <p:spPr>
          <a:xfrm>
            <a:off x="1127274" y="5538201"/>
            <a:ext cx="1038520" cy="2522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Time-saving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CC6D7F4-44CC-2939-EFB3-5D9B4D73227B}"/>
              </a:ext>
            </a:extLst>
          </p:cNvPr>
          <p:cNvSpPr/>
          <p:nvPr/>
        </p:nvSpPr>
        <p:spPr>
          <a:xfrm>
            <a:off x="3574307" y="3705604"/>
            <a:ext cx="1551091" cy="2584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Complexity reduction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8B51429-D6A8-28F2-CF3A-500B47C16A4B}"/>
              </a:ext>
            </a:extLst>
          </p:cNvPr>
          <p:cNvSpPr/>
          <p:nvPr/>
        </p:nvSpPr>
        <p:spPr>
          <a:xfrm>
            <a:off x="2420186" y="5355498"/>
            <a:ext cx="1038520" cy="2522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 fontAlgn="base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kern="0" spc="0" dirty="0"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Silo breaking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32D8C4F-A0CF-65E0-3C0E-9812E63156B4}"/>
              </a:ext>
            </a:extLst>
          </p:cNvPr>
          <p:cNvSpPr/>
          <p:nvPr/>
        </p:nvSpPr>
        <p:spPr>
          <a:xfrm>
            <a:off x="836316" y="3346748"/>
            <a:ext cx="1433220" cy="73689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ptos Narrow" panose="020B0004020202020204" pitchFamily="34" charset="0"/>
              </a:rPr>
              <a:t>SEE NEXT SLIDE…</a:t>
            </a:r>
          </a:p>
        </p:txBody>
      </p:sp>
    </p:spTree>
    <p:extLst>
      <p:ext uri="{BB962C8B-B14F-4D97-AF65-F5344CB8AC3E}">
        <p14:creationId xmlns:p14="http://schemas.microsoft.com/office/powerpoint/2010/main" val="313019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B7FD-775D-8042-6D5A-909A9B09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34377"/>
            <a:ext cx="1610543" cy="533399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52C1E-7FA1-3F74-7C6C-FCAF6FD3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dirty="0"/>
              <a:t>July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A4F60-F215-5209-52B5-89D86B5B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6DE9C1-54B8-ADEF-9F58-7DC4D34E2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157317"/>
              </p:ext>
            </p:extLst>
          </p:nvPr>
        </p:nvGraphicFramePr>
        <p:xfrm>
          <a:off x="191344" y="1495367"/>
          <a:ext cx="11808000" cy="48489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205932278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21505531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424109887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52412550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4093318533"/>
                    </a:ext>
                  </a:extLst>
                </a:gridCol>
              </a:tblGrid>
              <a:tr h="375968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PHASE1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PHASE2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PHASE3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PHASE4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88802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TACTICAL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05276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TOOLS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10278"/>
                  </a:ext>
                </a:extLst>
              </a:tr>
              <a:tr h="131983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PROCESSES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122287"/>
                  </a:ext>
                </a:extLst>
              </a:tr>
              <a:tr h="7770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PEOPLE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7331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C11113A-C4B2-3B0A-4435-210E7263FA68}"/>
              </a:ext>
            </a:extLst>
          </p:cNvPr>
          <p:cNvSpPr/>
          <p:nvPr/>
        </p:nvSpPr>
        <p:spPr>
          <a:xfrm>
            <a:off x="1991544" y="2287455"/>
            <a:ext cx="4896545" cy="288032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Proof of Concepts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496A7F-0513-1BC0-69F4-C1466A22A795}"/>
              </a:ext>
            </a:extLst>
          </p:cNvPr>
          <p:cNvSpPr/>
          <p:nvPr/>
        </p:nvSpPr>
        <p:spPr>
          <a:xfrm>
            <a:off x="1991544" y="1928903"/>
            <a:ext cx="9865096" cy="288032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Governance Framework for Observability Strategy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FDB669-CCB8-8A9E-DCBF-AC143E5C5BAA}"/>
              </a:ext>
            </a:extLst>
          </p:cNvPr>
          <p:cNvSpPr/>
          <p:nvPr/>
        </p:nvSpPr>
        <p:spPr>
          <a:xfrm>
            <a:off x="1991544" y="2646007"/>
            <a:ext cx="4896545" cy="288032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Standardizations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AFD86B-29E5-A23B-1671-995023C1FB7E}"/>
              </a:ext>
            </a:extLst>
          </p:cNvPr>
          <p:cNvSpPr/>
          <p:nvPr/>
        </p:nvSpPr>
        <p:spPr>
          <a:xfrm>
            <a:off x="1991544" y="3118895"/>
            <a:ext cx="4896545" cy="28803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Central Log Management and Analytics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0D2A3F-39F9-FE1D-68A2-3C271B00CF29}"/>
              </a:ext>
            </a:extLst>
          </p:cNvPr>
          <p:cNvSpPr/>
          <p:nvPr/>
        </p:nvSpPr>
        <p:spPr>
          <a:xfrm>
            <a:off x="1991543" y="3477446"/>
            <a:ext cx="2376265" cy="66105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Digital Experience Monitoring &amp; Network Synthetics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FE5984-7780-F692-D64F-74475702C1DD}"/>
              </a:ext>
            </a:extLst>
          </p:cNvPr>
          <p:cNvSpPr/>
          <p:nvPr/>
        </p:nvSpPr>
        <p:spPr>
          <a:xfrm>
            <a:off x="4511824" y="3474806"/>
            <a:ext cx="2376264" cy="663696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Consolidate Infrastructure Monitoring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5ADECE-1622-FE34-0CC5-6AE65C90B0EB}"/>
              </a:ext>
            </a:extLst>
          </p:cNvPr>
          <p:cNvSpPr/>
          <p:nvPr/>
        </p:nvSpPr>
        <p:spPr>
          <a:xfrm>
            <a:off x="7032104" y="3118895"/>
            <a:ext cx="2340260" cy="28803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AIOps Deployment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8743AC-966E-DF16-F169-F81B81886297}"/>
              </a:ext>
            </a:extLst>
          </p:cNvPr>
          <p:cNvSpPr/>
          <p:nvPr/>
        </p:nvSpPr>
        <p:spPr>
          <a:xfrm>
            <a:off x="7032104" y="3477447"/>
            <a:ext cx="2340260" cy="66105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CMDB, Alert Management and ITSM Integrations with AIOps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CB5A6-76CF-C803-F265-F6BD0A345F4A}"/>
              </a:ext>
            </a:extLst>
          </p:cNvPr>
          <p:cNvSpPr/>
          <p:nvPr/>
        </p:nvSpPr>
        <p:spPr>
          <a:xfrm>
            <a:off x="9552384" y="3118894"/>
            <a:ext cx="2340260" cy="1019607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Deploy / Configure Automation Tools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C0CDCE-4467-079D-E11D-E138FBC0AC78}"/>
              </a:ext>
            </a:extLst>
          </p:cNvPr>
          <p:cNvSpPr/>
          <p:nvPr/>
        </p:nvSpPr>
        <p:spPr>
          <a:xfrm>
            <a:off x="1991543" y="5691740"/>
            <a:ext cx="2376265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Responsibility Matrix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DCE243-EEB2-BAB9-FFAC-723454BBF353}"/>
              </a:ext>
            </a:extLst>
          </p:cNvPr>
          <p:cNvSpPr/>
          <p:nvPr/>
        </p:nvSpPr>
        <p:spPr>
          <a:xfrm>
            <a:off x="7032104" y="5691740"/>
            <a:ext cx="4896544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Competency </a:t>
            </a:r>
            <a:r>
              <a:rPr lang="en-US" sz="1200" dirty="0" err="1">
                <a:solidFill>
                  <a:schemeClr val="tx1"/>
                </a:solidFill>
              </a:rPr>
              <a:t>Developement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86A35-9861-6C39-736C-BE42F67F9601}"/>
              </a:ext>
            </a:extLst>
          </p:cNvPr>
          <p:cNvSpPr/>
          <p:nvPr/>
        </p:nvSpPr>
        <p:spPr>
          <a:xfrm>
            <a:off x="1991543" y="4338976"/>
            <a:ext cx="4896545" cy="28803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Automation Goals and Objectives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BD91-267D-8728-93B3-3C72B5508C85}"/>
              </a:ext>
            </a:extLst>
          </p:cNvPr>
          <p:cNvSpPr/>
          <p:nvPr/>
        </p:nvSpPr>
        <p:spPr>
          <a:xfrm>
            <a:off x="7032104" y="2281077"/>
            <a:ext cx="2340260" cy="652962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Design and Deploy Automation Framework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9DF25B-48C6-C3E1-2B09-F9CDE91EE4DC}"/>
              </a:ext>
            </a:extLst>
          </p:cNvPr>
          <p:cNvSpPr/>
          <p:nvPr/>
        </p:nvSpPr>
        <p:spPr>
          <a:xfrm>
            <a:off x="7032104" y="4347103"/>
            <a:ext cx="2340260" cy="53264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Develop Automation Processes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8B4DA2-4A89-3141-FE56-D5D854D1E73F}"/>
              </a:ext>
            </a:extLst>
          </p:cNvPr>
          <p:cNvSpPr/>
          <p:nvPr/>
        </p:nvSpPr>
        <p:spPr>
          <a:xfrm>
            <a:off x="9574115" y="5124895"/>
            <a:ext cx="2340260" cy="35446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Automated Reports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5EC3AA-4D41-062E-F36C-010E9AAD21E3}"/>
              </a:ext>
            </a:extLst>
          </p:cNvPr>
          <p:cNvSpPr/>
          <p:nvPr/>
        </p:nvSpPr>
        <p:spPr>
          <a:xfrm>
            <a:off x="9509836" y="593407"/>
            <a:ext cx="2489508" cy="8195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AIOps driven Incident Prioritization and Routing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Automations for repetitive manual tasks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730D9-CAE4-DEE9-635C-A41F99D38861}"/>
              </a:ext>
            </a:extLst>
          </p:cNvPr>
          <p:cNvSpPr/>
          <p:nvPr/>
        </p:nvSpPr>
        <p:spPr>
          <a:xfrm>
            <a:off x="6975482" y="593407"/>
            <a:ext cx="2489508" cy="8195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Alert noise reduction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Event clustering, enrichment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Anomaly detection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Automated incident generation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Context-rich RCA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21EEEF-74F3-85EF-D081-85084786E5DD}"/>
              </a:ext>
            </a:extLst>
          </p:cNvPr>
          <p:cNvSpPr/>
          <p:nvPr/>
        </p:nvSpPr>
        <p:spPr>
          <a:xfrm>
            <a:off x="4463386" y="593407"/>
            <a:ext cx="2467249" cy="8195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Complete APM for containerized applications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Engineering dashboards with drilldown capabilities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C8F271-4774-A6BD-590B-014CE1D0A644}"/>
              </a:ext>
            </a:extLst>
          </p:cNvPr>
          <p:cNvSpPr/>
          <p:nvPr/>
        </p:nvSpPr>
        <p:spPr>
          <a:xfrm>
            <a:off x="1929032" y="593407"/>
            <a:ext cx="2489507" cy="8195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Proactive monitoring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Service-level monitoring</a:t>
            </a:r>
          </a:p>
          <a:p>
            <a:pPr marL="171450" indent="-1714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bg1"/>
                </a:solidFill>
              </a:rPr>
              <a:t>Service dashboards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4A49E-011D-D06A-D5A7-EC5B79962521}"/>
              </a:ext>
            </a:extLst>
          </p:cNvPr>
          <p:cNvSpPr txBox="1"/>
          <p:nvPr/>
        </p:nvSpPr>
        <p:spPr>
          <a:xfrm>
            <a:off x="191344" y="625625"/>
            <a:ext cx="146290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!!! DRAFT !!!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8CF93E-F08F-E9C5-AE97-1F397780E73B}"/>
              </a:ext>
            </a:extLst>
          </p:cNvPr>
          <p:cNvSpPr/>
          <p:nvPr/>
        </p:nvSpPr>
        <p:spPr>
          <a:xfrm>
            <a:off x="9574115" y="4347103"/>
            <a:ext cx="2340260" cy="35446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Runbooks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E0C013-FB0F-E9FB-495F-6FE8E6D0DDFB}"/>
              </a:ext>
            </a:extLst>
          </p:cNvPr>
          <p:cNvSpPr/>
          <p:nvPr/>
        </p:nvSpPr>
        <p:spPr>
          <a:xfrm>
            <a:off x="4508877" y="5691739"/>
            <a:ext cx="2376265" cy="28803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Central Team for Observability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CCA4CD-2272-AF39-C656-2D99BC5CDC3F}"/>
              </a:ext>
            </a:extLst>
          </p:cNvPr>
          <p:cNvSpPr/>
          <p:nvPr/>
        </p:nvSpPr>
        <p:spPr>
          <a:xfrm>
            <a:off x="7032104" y="4946722"/>
            <a:ext cx="2340260" cy="53264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Revise Incident Management Processes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5A002D26-71B1-0FF1-7FDF-A1915FD177DC}"/>
              </a:ext>
            </a:extLst>
          </p:cNvPr>
          <p:cNvSpPr txBox="1">
            <a:spLocks/>
          </p:cNvSpPr>
          <p:nvPr/>
        </p:nvSpPr>
        <p:spPr>
          <a:xfrm>
            <a:off x="4907868" y="134377"/>
            <a:ext cx="4248472" cy="43581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i="1" dirty="0">
                <a:latin typeface="Aptos Narrow" panose="020B0004020202020204" pitchFamily="34" charset="0"/>
              </a:rPr>
              <a:t>DELIVERED CAPABILITIES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469451-FC14-9B25-6F65-B04928DDDF8C}"/>
              </a:ext>
            </a:extLst>
          </p:cNvPr>
          <p:cNvSpPr/>
          <p:nvPr/>
        </p:nvSpPr>
        <p:spPr>
          <a:xfrm>
            <a:off x="9574115" y="4743801"/>
            <a:ext cx="2340260" cy="35446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Automation Modules</a:t>
            </a:r>
          </a:p>
        </p:txBody>
      </p:sp>
    </p:spTree>
    <p:extLst>
      <p:ext uri="{BB962C8B-B14F-4D97-AF65-F5344CB8AC3E}">
        <p14:creationId xmlns:p14="http://schemas.microsoft.com/office/powerpoint/2010/main" val="257824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766C-0A4E-D2CC-0A06-7BF7805E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81754016-8726-2CA7-6854-A271ABE4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r>
              <a:rPr lang="en-ZA" dirty="0"/>
              <a:t>July 2024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ED02F1A-EC06-B8BA-F885-F6BCB6F0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r>
              <a:rPr lang="en-US" dirty="0"/>
              <a:t>© 2024 NTT DATA, Inc.</a:t>
            </a:r>
          </a:p>
        </p:txBody>
      </p:sp>
    </p:spTree>
    <p:extLst>
      <p:ext uri="{BB962C8B-B14F-4D97-AF65-F5344CB8AC3E}">
        <p14:creationId xmlns:p14="http://schemas.microsoft.com/office/powerpoint/2010/main" val="402006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3A94-BF5A-A634-66D3-08BB82E2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6BB72-4C09-0488-72DD-076B5101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ZA" dirty="0"/>
              <a:t>July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C49CD-5219-B9A6-95DA-D9ADA5AE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C66A00B-9A1F-1D09-2279-243F05C64A0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88710152"/>
              </p:ext>
            </p:extLst>
          </p:nvPr>
        </p:nvGraphicFramePr>
        <p:xfrm>
          <a:off x="381000" y="1052737"/>
          <a:ext cx="7155160" cy="5069360"/>
        </p:xfrm>
        <a:graphic>
          <a:graphicData uri="http://schemas.openxmlformats.org/drawingml/2006/table">
            <a:tbl>
              <a:tblPr/>
              <a:tblGrid>
                <a:gridCol w="1466528">
                  <a:extLst>
                    <a:ext uri="{9D8B030D-6E8A-4147-A177-3AD203B41FA5}">
                      <a16:colId xmlns:a16="http://schemas.microsoft.com/office/drawing/2014/main" val="1565673186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32797969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611582409"/>
                    </a:ext>
                  </a:extLst>
                </a:gridCol>
              </a:tblGrid>
              <a:tr h="3168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E2841"/>
                          </a:highlight>
                          <a:latin typeface="+mn-lt"/>
                        </a:rPr>
                        <a:t>NAME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E2841"/>
                          </a:highlight>
                          <a:latin typeface="+mn-lt"/>
                        </a:rPr>
                        <a:t>TOPIC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E2841"/>
                          </a:highlight>
                          <a:latin typeface="+mn-lt"/>
                        </a:rPr>
                        <a:t>DATE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E28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37819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WORKSHOP 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Observability Strategy Vision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2024.06.25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487517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WORKSHOP 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Data-Centre Vision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2024.06.26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105368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WORKSHOP 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Application Integration Layer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2024.07.01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28422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WORKSHOP 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Application Client Layer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2024.07.01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2361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WORKSHOP 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Networks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2024.07.02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247483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WORKSHOP 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Server Session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2024.07.04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64078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WORKSHOP 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Service Management Session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2024.07.05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11211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WORKSHOP 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Database Session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2024.07.05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29965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WORKSHOP 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Storage &amp; Backups/Recovery Session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2024.07.08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24962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WORKSHOP 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Access Session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2024.07.09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57168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WORKSHOP 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Unisys TSG Session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2024.07.11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63843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WORKSHOP 12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Citrix - Remote Access Session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2024.07.15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694567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WORKSHOP 13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Application Integration Layer II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2024.07.16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320460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WORKSHOP 14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CMDB Session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2024.07.22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05941"/>
                  </a:ext>
                </a:extLst>
              </a:tr>
              <a:tr h="31683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WORKSHOP 15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Key infrastructure services &amp; supportive applications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2024.08.07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11744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E78768-6778-EB03-2F64-2CB0C264CD87}"/>
              </a:ext>
            </a:extLst>
          </p:cNvPr>
          <p:cNvSpPr txBox="1"/>
          <p:nvPr/>
        </p:nvSpPr>
        <p:spPr>
          <a:xfrm>
            <a:off x="7885421" y="2780928"/>
            <a:ext cx="38988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b="1" dirty="0">
                <a:solidFill>
                  <a:schemeClr val="tx2"/>
                </a:solidFill>
              </a:rPr>
              <a:t>Discovery | </a:t>
            </a:r>
            <a:r>
              <a:rPr lang="en-US" sz="3200" dirty="0">
                <a:solidFill>
                  <a:schemeClr val="accent3"/>
                </a:solidFill>
              </a:rPr>
              <a:t>finished</a:t>
            </a:r>
          </a:p>
          <a:p>
            <a:pPr algn="l"/>
            <a:r>
              <a:rPr lang="en-US" sz="3200" b="1" dirty="0">
                <a:solidFill>
                  <a:schemeClr val="tx2"/>
                </a:solidFill>
              </a:rPr>
              <a:t>Analysis | </a:t>
            </a:r>
            <a:r>
              <a:rPr lang="en-US" sz="3200" dirty="0">
                <a:solidFill>
                  <a:schemeClr val="accent5"/>
                </a:solidFill>
              </a:rPr>
              <a:t>70%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3BFB73-A9B1-2929-EAB7-A4192089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08" y="6360020"/>
            <a:ext cx="668295" cy="3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5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666A-5132-3C23-7D83-FE277683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PTSB SWOT (Observability)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B35B80-8093-2467-2142-911D1B938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520930"/>
              </p:ext>
            </p:extLst>
          </p:nvPr>
        </p:nvGraphicFramePr>
        <p:xfrm>
          <a:off x="336000" y="1196752"/>
          <a:ext cx="11520000" cy="504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24463170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3836825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695666427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962466552"/>
                    </a:ext>
                  </a:extLst>
                </a:gridCol>
              </a:tblGrid>
              <a:tr h="6126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</a:t>
                      </a:r>
                      <a:r>
                        <a:rPr lang="en-US" sz="1600" b="1" dirty="0"/>
                        <a:t>TRENGTHS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W</a:t>
                      </a:r>
                      <a:r>
                        <a:rPr lang="en-US" sz="1600" b="1" dirty="0"/>
                        <a:t>EAKNESSES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O</a:t>
                      </a:r>
                      <a:r>
                        <a:rPr lang="en-US" sz="1600" b="1" dirty="0"/>
                        <a:t>PPORTUNITIES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T</a:t>
                      </a:r>
                      <a:r>
                        <a:rPr lang="en-US" sz="1600" b="1" dirty="0"/>
                        <a:t>HREATS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287873"/>
                  </a:ext>
                </a:extLst>
              </a:tr>
              <a:tr h="4427900"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Strong APM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and EUM solution for the most critical applications</a:t>
                      </a:r>
                    </a:p>
                  </a:txBody>
                  <a:tcPr marL="36000" marR="36000" marT="108000" marB="3600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Tool sprawl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combined with monitoring gaps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Siloed environments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Unibanks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, Data Centers)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Imperfect incident management processes (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War-rooms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 with 20-30 people)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SMEs are not “connected” to monitoring data, 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RCA and troubleshooting is fully manual</a:t>
                      </a:r>
                    </a:p>
                  </a:txBody>
                  <a:tcPr marL="36000" marR="36000" marT="108000" marB="3600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Comprehensive </a:t>
                      </a:r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CMDB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 with processes in place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SMAX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 could do more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Log analytics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not yet properly implemented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Event correlation 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is not yet implemented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AppDynamics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could do more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Splunk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PoV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i="0" dirty="0" err="1">
                          <a:solidFill>
                            <a:schemeClr val="tx2"/>
                          </a:solidFill>
                        </a:rPr>
                        <a:t>ThousandEyes</a:t>
                      </a:r>
                      <a:r>
                        <a:rPr lang="en-US" sz="1600" i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600" i="0" dirty="0" err="1">
                          <a:solidFill>
                            <a:schemeClr val="tx2"/>
                          </a:solidFill>
                        </a:rPr>
                        <a:t>PoV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108000" marB="3600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OCP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 environment</a:t>
                      </a: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  <a:p>
                      <a:pPr marL="171450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DORA</a:t>
                      </a:r>
                    </a:p>
                  </a:txBody>
                  <a:tcPr marL="36000" marR="36000" marT="108000" marB="36000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794353"/>
                  </a:ext>
                </a:extLst>
              </a:tr>
            </a:tbl>
          </a:graphicData>
        </a:graphic>
      </p:graphicFrame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0A248302-FB24-ADC7-7010-827C82AD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r>
              <a:rPr lang="en-ZA" dirty="0"/>
              <a:t>July 2024</a:t>
            </a: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0E65C58-0B54-496B-7FDA-05B01373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r>
              <a:rPr lang="en-US" dirty="0"/>
              <a:t>© 2024 NTT DATA, Inc.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41645-AC08-E5C0-4CD7-7606EFFB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6360020"/>
            <a:ext cx="668295" cy="3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1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905C-55CA-F13E-864D-E8218454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value stream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83BF234-54C4-19F3-C127-26FD0489AAFB}"/>
              </a:ext>
            </a:extLst>
          </p:cNvPr>
          <p:cNvSpPr/>
          <p:nvPr/>
        </p:nvSpPr>
        <p:spPr>
          <a:xfrm>
            <a:off x="519834" y="1134974"/>
            <a:ext cx="2251520" cy="853866"/>
          </a:xfrm>
          <a:prstGeom prst="chevron">
            <a:avLst>
              <a:gd name="adj" fmla="val 20828"/>
            </a:avLst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DATA COLLECTION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8195EA33-19F0-C98B-DE8A-2E09A72E0C04}"/>
              </a:ext>
            </a:extLst>
          </p:cNvPr>
          <p:cNvSpPr/>
          <p:nvPr/>
        </p:nvSpPr>
        <p:spPr>
          <a:xfrm>
            <a:off x="2736524" y="1134974"/>
            <a:ext cx="2251520" cy="853866"/>
          </a:xfrm>
          <a:prstGeom prst="chevron">
            <a:avLst>
              <a:gd name="adj" fmla="val 20828"/>
            </a:avLst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DATA STORING, FORWARDING AND RETENTION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C2A6EE5-7B33-3AC9-41BA-9F4EFD8B61BF}"/>
              </a:ext>
            </a:extLst>
          </p:cNvPr>
          <p:cNvSpPr/>
          <p:nvPr/>
        </p:nvSpPr>
        <p:spPr>
          <a:xfrm>
            <a:off x="4970240" y="1134974"/>
            <a:ext cx="2251520" cy="853866"/>
          </a:xfrm>
          <a:prstGeom prst="chevron">
            <a:avLst>
              <a:gd name="adj" fmla="val 20828"/>
            </a:avLst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DATA PROCESSING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9A40DEA-2846-044C-5646-E2CF302EB316}"/>
              </a:ext>
            </a:extLst>
          </p:cNvPr>
          <p:cNvSpPr/>
          <p:nvPr/>
        </p:nvSpPr>
        <p:spPr>
          <a:xfrm>
            <a:off x="7204734" y="1134974"/>
            <a:ext cx="2251520" cy="853866"/>
          </a:xfrm>
          <a:prstGeom prst="chevron">
            <a:avLst>
              <a:gd name="adj" fmla="val 20828"/>
            </a:avLst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EFFECTIVE USE OF THE DATA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570C4695-D401-750F-6A05-D27DA67E3E35}"/>
              </a:ext>
            </a:extLst>
          </p:cNvPr>
          <p:cNvSpPr/>
          <p:nvPr/>
        </p:nvSpPr>
        <p:spPr>
          <a:xfrm>
            <a:off x="9459723" y="1134974"/>
            <a:ext cx="2251520" cy="853866"/>
          </a:xfrm>
          <a:prstGeom prst="chevron">
            <a:avLst>
              <a:gd name="adj" fmla="val 20828"/>
            </a:avLst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ACTIONS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B2F81-0E7B-6726-0F9B-BCBF2C9E5846}"/>
              </a:ext>
            </a:extLst>
          </p:cNvPr>
          <p:cNvSpPr/>
          <p:nvPr/>
        </p:nvSpPr>
        <p:spPr>
          <a:xfrm>
            <a:off x="381000" y="2060848"/>
            <a:ext cx="11763672" cy="433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72000" rtlCol="0" anchor="t"/>
          <a:lstStyle/>
          <a:p>
            <a:pPr>
              <a:spcBef>
                <a:spcPts val="600"/>
              </a:spcBef>
            </a:pPr>
            <a:endParaRPr lang="en-US" sz="1600" b="1" dirty="0">
              <a:latin typeface="Aptos Narrow" panose="020B00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tos Narrow" panose="020B0004020202020204" pitchFamily="34" charset="0"/>
              </a:rPr>
              <a:t>IF…</a:t>
            </a:r>
          </a:p>
          <a:p>
            <a:pPr>
              <a:spcBef>
                <a:spcPts val="600"/>
              </a:spcBef>
            </a:pPr>
            <a:endParaRPr lang="en-US" sz="1600" b="1" dirty="0">
              <a:latin typeface="Aptos Narrow" panose="020B00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latin typeface="Aptos Narrow" panose="020B0004020202020204" pitchFamily="34" charset="0"/>
              </a:rPr>
              <a:t>- </a:t>
            </a:r>
            <a:r>
              <a:rPr lang="en-US" sz="1600" dirty="0">
                <a:solidFill>
                  <a:srgbClr val="C00000"/>
                </a:solidFill>
                <a:latin typeface="Aptos Narrow" panose="020B0004020202020204" pitchFamily="34" charset="0"/>
              </a:rPr>
              <a:t>NO</a:t>
            </a:r>
            <a:r>
              <a:rPr lang="en-US" sz="1600" dirty="0">
                <a:solidFill>
                  <a:schemeClr val="tx2"/>
                </a:solidFill>
                <a:latin typeface="Aptos Narrow" panose="020B0004020202020204" pitchFamily="34" charset="0"/>
              </a:rPr>
              <a:t> </a:t>
            </a:r>
            <a:r>
              <a:rPr lang="en-US" sz="1600" b="1" dirty="0">
                <a:latin typeface="Aptos Narrow" panose="020B0004020202020204" pitchFamily="34" charset="0"/>
              </a:rPr>
              <a:t>DATA IS COLLECTED,</a:t>
            </a:r>
            <a:endParaRPr lang="en-US" sz="1600" dirty="0">
              <a:latin typeface="Aptos Narrow" panose="020B00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Aptos Narrow" panose="020B0004020202020204" pitchFamily="34" charset="0"/>
              </a:rPr>
              <a:t>	- THE COLLECTED DATA IS </a:t>
            </a:r>
            <a:r>
              <a:rPr lang="en-US" sz="1600" dirty="0">
                <a:solidFill>
                  <a:srgbClr val="B22000"/>
                </a:solidFill>
                <a:latin typeface="Aptos Narrow" panose="020B0004020202020204" pitchFamily="34" charset="0"/>
              </a:rPr>
              <a:t>NOT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b="1" dirty="0">
                <a:latin typeface="Aptos Narrow" panose="020B0004020202020204" pitchFamily="34" charset="0"/>
              </a:rPr>
              <a:t>STORED AND </a:t>
            </a:r>
            <a:r>
              <a:rPr lang="en-US" sz="1600" dirty="0">
                <a:solidFill>
                  <a:srgbClr val="B22000"/>
                </a:solidFill>
                <a:latin typeface="Aptos Narrow" panose="020B0004020202020204" pitchFamily="34" charset="0"/>
              </a:rPr>
              <a:t>NOT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b="1" dirty="0">
                <a:latin typeface="Aptos Narrow" panose="020B0004020202020204" pitchFamily="34" charset="0"/>
              </a:rPr>
              <a:t>FORWARDED,</a:t>
            </a:r>
            <a:endParaRPr lang="en-US" sz="1600" dirty="0">
              <a:latin typeface="Aptos Narrow" panose="020B00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Aptos Narrow" panose="020B0004020202020204" pitchFamily="34" charset="0"/>
              </a:rPr>
              <a:t>		- THE DATA IS </a:t>
            </a:r>
            <a:r>
              <a:rPr lang="en-US" sz="1600" dirty="0">
                <a:solidFill>
                  <a:srgbClr val="B22000"/>
                </a:solidFill>
                <a:latin typeface="Aptos Narrow" panose="020B0004020202020204" pitchFamily="34" charset="0"/>
              </a:rPr>
              <a:t>NOT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b="1" dirty="0">
                <a:latin typeface="Aptos Narrow" panose="020B0004020202020204" pitchFamily="34" charset="0"/>
              </a:rPr>
              <a:t>PROCESSED</a:t>
            </a:r>
            <a:r>
              <a:rPr lang="en-US" sz="1600" dirty="0">
                <a:latin typeface="Aptos Narrow" panose="020B0004020202020204" pitchFamily="34" charset="0"/>
              </a:rPr>
              <a:t>, </a:t>
            </a:r>
            <a:r>
              <a:rPr lang="en-US" sz="1600" b="1" dirty="0">
                <a:latin typeface="Aptos Narrow" panose="020B0004020202020204" pitchFamily="34" charset="0"/>
              </a:rPr>
              <a:t>CLASSIFIED</a:t>
            </a:r>
            <a:r>
              <a:rPr lang="en-US" sz="1600" dirty="0">
                <a:latin typeface="Aptos Narrow" panose="020B0004020202020204" pitchFamily="34" charset="0"/>
              </a:rPr>
              <a:t>, </a:t>
            </a:r>
            <a:r>
              <a:rPr lang="en-US" sz="1600" b="1" dirty="0">
                <a:latin typeface="Aptos Narrow" panose="020B0004020202020204" pitchFamily="34" charset="0"/>
              </a:rPr>
              <a:t>ENRICHED</a:t>
            </a:r>
            <a:r>
              <a:rPr lang="en-US" sz="1600" dirty="0">
                <a:latin typeface="Aptos Narrow" panose="020B0004020202020204" pitchFamily="34" charset="0"/>
              </a:rPr>
              <a:t>, </a:t>
            </a:r>
            <a:r>
              <a:rPr lang="en-US" sz="1600" b="1" dirty="0">
                <a:latin typeface="Aptos Narrow" panose="020B0004020202020204" pitchFamily="34" charset="0"/>
              </a:rPr>
              <a:t>CORRELATED,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Aptos Narrow" panose="020B0004020202020204" pitchFamily="34" charset="0"/>
              </a:rPr>
              <a:t>			- THE PROCESSED DATA IS </a:t>
            </a:r>
            <a:r>
              <a:rPr lang="en-US" sz="1600" dirty="0">
                <a:solidFill>
                  <a:srgbClr val="B22000"/>
                </a:solidFill>
                <a:latin typeface="Aptos Narrow" panose="020B0004020202020204" pitchFamily="34" charset="0"/>
              </a:rPr>
              <a:t>NOT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b="1" dirty="0">
                <a:latin typeface="Aptos Narrow" panose="020B0004020202020204" pitchFamily="34" charset="0"/>
              </a:rPr>
              <a:t>USED EFFECTIVELY,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latin typeface="Aptos Narrow" panose="020B0004020202020204" pitchFamily="34" charset="0"/>
              </a:rPr>
              <a:t>					- THE RELEVANT PEOPLE </a:t>
            </a:r>
            <a:r>
              <a:rPr lang="en-US" sz="1600" dirty="0">
                <a:solidFill>
                  <a:srgbClr val="B22000"/>
                </a:solidFill>
                <a:latin typeface="Aptos Narrow" panose="020B0004020202020204" pitchFamily="34" charset="0"/>
              </a:rPr>
              <a:t>CAN’T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b="1" dirty="0">
                <a:latin typeface="Aptos Narrow" panose="020B0004020202020204" pitchFamily="34" charset="0"/>
              </a:rPr>
              <a:t>ACCESS TO THE RESULTS,</a:t>
            </a:r>
          </a:p>
          <a:p>
            <a:pPr>
              <a:spcBef>
                <a:spcPts val="600"/>
              </a:spcBef>
            </a:pPr>
            <a:r>
              <a:rPr lang="en-US" sz="1600" b="1" dirty="0">
                <a:solidFill>
                  <a:schemeClr val="tx2"/>
                </a:solidFill>
                <a:latin typeface="Aptos Narrow" panose="020B0004020202020204" pitchFamily="34" charset="0"/>
              </a:rPr>
              <a:t>							- </a:t>
            </a:r>
            <a:r>
              <a:rPr lang="en-US" sz="1600" dirty="0">
                <a:solidFill>
                  <a:srgbClr val="B22000"/>
                </a:solidFill>
                <a:latin typeface="Aptos Narrow" panose="020B0004020202020204" pitchFamily="34" charset="0"/>
              </a:rPr>
              <a:t>NO</a:t>
            </a:r>
            <a:r>
              <a:rPr lang="en-US" sz="1600" dirty="0">
                <a:latin typeface="Aptos Narrow" panose="020B0004020202020204" pitchFamily="34" charset="0"/>
              </a:rPr>
              <a:t> </a:t>
            </a:r>
            <a:r>
              <a:rPr lang="en-US" sz="1600" b="1" dirty="0">
                <a:latin typeface="Aptos Narrow" panose="020B0004020202020204" pitchFamily="34" charset="0"/>
              </a:rPr>
              <a:t>ACTIONS ARE TAKEN BASED ON THE INSIGHTS,</a:t>
            </a:r>
          </a:p>
          <a:p>
            <a:pPr>
              <a:spcBef>
                <a:spcPts val="600"/>
              </a:spcBef>
            </a:pPr>
            <a:endParaRPr lang="en-US" sz="1600" dirty="0">
              <a:latin typeface="Aptos Narrow" panose="020B0004020202020204" pitchFamily="34" charset="0"/>
            </a:endParaRPr>
          </a:p>
          <a:p>
            <a:pPr>
              <a:spcBef>
                <a:spcPts val="600"/>
              </a:spcBef>
            </a:pPr>
            <a:endParaRPr lang="en-US" sz="1600" dirty="0">
              <a:latin typeface="Aptos Narrow" panose="020B00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tos Narrow" panose="020B0004020202020204" pitchFamily="34" charset="0"/>
              </a:rPr>
              <a:t>THEN THERE IS </a:t>
            </a:r>
            <a:r>
              <a:rPr lang="en-US" sz="2000" dirty="0">
                <a:solidFill>
                  <a:srgbClr val="B22000"/>
                </a:solidFill>
                <a:latin typeface="Aptos Narrow" panose="020B0004020202020204" pitchFamily="34" charset="0"/>
              </a:rPr>
              <a:t>NO</a:t>
            </a:r>
            <a:r>
              <a:rPr lang="en-US" sz="2000" b="1" dirty="0">
                <a:latin typeface="Aptos Narrow" panose="020B0004020202020204" pitchFamily="34" charset="0"/>
              </a:rPr>
              <a:t> OBSERVABILITY.</a:t>
            </a:r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F39E8BA9-4409-C6E6-9DE0-DF4EB202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r>
              <a:rPr lang="en-ZA" dirty="0"/>
              <a:t>July 2024</a:t>
            </a:r>
            <a:endParaRPr lang="en-US" dirty="0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1237BFE-B89C-42DE-E814-B8E75DE0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r>
              <a:rPr lang="en-US" dirty="0"/>
              <a:t>© 2024 NTT DATA, Inc.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BA758-713E-565C-5655-DE661DB97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08" y="6360020"/>
            <a:ext cx="668295" cy="3863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A7E53F-D25C-6796-2CF2-03C20460C64E}"/>
              </a:ext>
            </a:extLst>
          </p:cNvPr>
          <p:cNvSpPr/>
          <p:nvPr/>
        </p:nvSpPr>
        <p:spPr>
          <a:xfrm>
            <a:off x="335360" y="5589240"/>
            <a:ext cx="3816424" cy="504056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C07C5-09BE-2B52-C00E-131FB6422975}"/>
              </a:ext>
            </a:extLst>
          </p:cNvPr>
          <p:cNvSpPr/>
          <p:nvPr/>
        </p:nvSpPr>
        <p:spPr>
          <a:xfrm>
            <a:off x="335360" y="2348880"/>
            <a:ext cx="648072" cy="504056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22853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BFAFAC4-EEB7-D694-7A1F-D13ECD73EE6A}"/>
              </a:ext>
            </a:extLst>
          </p:cNvPr>
          <p:cNvSpPr/>
          <p:nvPr/>
        </p:nvSpPr>
        <p:spPr>
          <a:xfrm>
            <a:off x="572286" y="1883986"/>
            <a:ext cx="11263733" cy="4553879"/>
          </a:xfrm>
          <a:custGeom>
            <a:avLst/>
            <a:gdLst>
              <a:gd name="connsiteX0" fmla="*/ 0 w 10643347"/>
              <a:gd name="connsiteY0" fmla="*/ 4303059 h 4303059"/>
              <a:gd name="connsiteX1" fmla="*/ 10643347 w 10643347"/>
              <a:gd name="connsiteY1" fmla="*/ 0 h 430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43347" h="4303059">
                <a:moveTo>
                  <a:pt x="0" y="4303059"/>
                </a:moveTo>
                <a:cubicBezTo>
                  <a:pt x="4881842" y="2163856"/>
                  <a:pt x="9763685" y="24653"/>
                  <a:pt x="10643347" y="0"/>
                </a:cubicBezTo>
              </a:path>
            </a:pathLst>
          </a:cu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87EC172-9F5B-5E72-434B-69C839EBCBB3}"/>
              </a:ext>
            </a:extLst>
          </p:cNvPr>
          <p:cNvSpPr/>
          <p:nvPr/>
        </p:nvSpPr>
        <p:spPr>
          <a:xfrm>
            <a:off x="524369" y="2681673"/>
            <a:ext cx="11596260" cy="3879518"/>
          </a:xfrm>
          <a:custGeom>
            <a:avLst/>
            <a:gdLst>
              <a:gd name="connsiteX0" fmla="*/ 0 w 11224260"/>
              <a:gd name="connsiteY0" fmla="*/ 4091940 h 4091940"/>
              <a:gd name="connsiteX1" fmla="*/ 5052060 w 11224260"/>
              <a:gd name="connsiteY1" fmla="*/ 2987040 h 4091940"/>
              <a:gd name="connsiteX2" fmla="*/ 6393180 w 11224260"/>
              <a:gd name="connsiteY2" fmla="*/ 990600 h 4091940"/>
              <a:gd name="connsiteX3" fmla="*/ 11224260 w 11224260"/>
              <a:gd name="connsiteY3" fmla="*/ 0 h 4091940"/>
              <a:gd name="connsiteX4" fmla="*/ 11224260 w 11224260"/>
              <a:gd name="connsiteY4" fmla="*/ 3992880 h 4091940"/>
              <a:gd name="connsiteX5" fmla="*/ 0 w 11224260"/>
              <a:gd name="connsiteY5" fmla="*/ 4091940 h 409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24260" h="4091940">
                <a:moveTo>
                  <a:pt x="0" y="4091940"/>
                </a:moveTo>
                <a:cubicBezTo>
                  <a:pt x="1993265" y="3797935"/>
                  <a:pt x="3986530" y="3503930"/>
                  <a:pt x="5052060" y="2987040"/>
                </a:cubicBezTo>
                <a:cubicBezTo>
                  <a:pt x="6117590" y="2470150"/>
                  <a:pt x="5364480" y="1488440"/>
                  <a:pt x="6393180" y="990600"/>
                </a:cubicBezTo>
                <a:cubicBezTo>
                  <a:pt x="7421880" y="492760"/>
                  <a:pt x="9323070" y="246380"/>
                  <a:pt x="11224260" y="0"/>
                </a:cubicBezTo>
                <a:lnTo>
                  <a:pt x="11224260" y="3992880"/>
                </a:lnTo>
                <a:lnTo>
                  <a:pt x="0" y="409194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69000">
                <a:schemeClr val="bg2"/>
              </a:gs>
              <a:gs pos="100000">
                <a:schemeClr val="tx2"/>
              </a:gs>
            </a:gsLst>
            <a:lin ang="18900000" scaled="1"/>
            <a:tileRect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endParaRPr lang="en-US" sz="1693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C3227E-E6D2-A431-FA7A-BA58FBE7FAC9}"/>
              </a:ext>
            </a:extLst>
          </p:cNvPr>
          <p:cNvSpPr/>
          <p:nvPr/>
        </p:nvSpPr>
        <p:spPr>
          <a:xfrm>
            <a:off x="713187" y="6345090"/>
            <a:ext cx="322566" cy="3386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endParaRPr lang="en-US" sz="1693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3A9CE2-7A6A-56E5-9503-11D46B556C5A}"/>
              </a:ext>
            </a:extLst>
          </p:cNvPr>
          <p:cNvSpPr/>
          <p:nvPr/>
        </p:nvSpPr>
        <p:spPr>
          <a:xfrm>
            <a:off x="1872457" y="6185737"/>
            <a:ext cx="322566" cy="3386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endParaRPr lang="en-US" sz="1693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C4958E-CE96-9247-1AD7-22228E977C2F}"/>
              </a:ext>
            </a:extLst>
          </p:cNvPr>
          <p:cNvSpPr/>
          <p:nvPr/>
        </p:nvSpPr>
        <p:spPr>
          <a:xfrm>
            <a:off x="3041531" y="6012440"/>
            <a:ext cx="322566" cy="3386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endParaRPr lang="en-US" sz="1693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29C46E-8AC6-23A6-18CF-E9746720E9D7}"/>
              </a:ext>
            </a:extLst>
          </p:cNvPr>
          <p:cNvSpPr/>
          <p:nvPr/>
        </p:nvSpPr>
        <p:spPr>
          <a:xfrm>
            <a:off x="4093299" y="5806886"/>
            <a:ext cx="322566" cy="3386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endParaRPr lang="en-US" sz="1693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C5EEC0-72C0-49FF-1D0D-8C9716981EAA}"/>
              </a:ext>
            </a:extLst>
          </p:cNvPr>
          <p:cNvSpPr/>
          <p:nvPr/>
        </p:nvSpPr>
        <p:spPr>
          <a:xfrm>
            <a:off x="6204273" y="4671559"/>
            <a:ext cx="322566" cy="3386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endParaRPr lang="en-US" sz="1693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7361F6-F516-9145-51D3-AAFE811441AA}"/>
              </a:ext>
            </a:extLst>
          </p:cNvPr>
          <p:cNvSpPr/>
          <p:nvPr/>
        </p:nvSpPr>
        <p:spPr>
          <a:xfrm>
            <a:off x="7137285" y="3397547"/>
            <a:ext cx="322566" cy="3386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endParaRPr lang="en-US" sz="1693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B8EE28-4C37-AE42-7A48-5B02007795BF}"/>
              </a:ext>
            </a:extLst>
          </p:cNvPr>
          <p:cNvSpPr/>
          <p:nvPr/>
        </p:nvSpPr>
        <p:spPr>
          <a:xfrm>
            <a:off x="9046678" y="2934846"/>
            <a:ext cx="322566" cy="33869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endParaRPr lang="en-US" sz="1693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C8D830-66E9-7D76-C223-A855947979D8}"/>
              </a:ext>
            </a:extLst>
          </p:cNvPr>
          <p:cNvSpPr/>
          <p:nvPr/>
        </p:nvSpPr>
        <p:spPr>
          <a:xfrm>
            <a:off x="9902961" y="2800235"/>
            <a:ext cx="322566" cy="33869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endParaRPr lang="en-US" sz="1693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28081F-24E2-21C7-578F-5A4C8253DE14}"/>
              </a:ext>
            </a:extLst>
          </p:cNvPr>
          <p:cNvSpPr/>
          <p:nvPr/>
        </p:nvSpPr>
        <p:spPr>
          <a:xfrm>
            <a:off x="10689966" y="2703634"/>
            <a:ext cx="322566" cy="33869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endParaRPr lang="en-US" sz="1693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0CE7A1-BD22-AC71-A8F3-37CE72D33B15}"/>
              </a:ext>
            </a:extLst>
          </p:cNvPr>
          <p:cNvSpPr/>
          <p:nvPr/>
        </p:nvSpPr>
        <p:spPr>
          <a:xfrm>
            <a:off x="11440026" y="2605100"/>
            <a:ext cx="322566" cy="33869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endParaRPr lang="en-US" sz="1693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1DB22A-8300-D896-EE50-7C953DB405E3}"/>
              </a:ext>
            </a:extLst>
          </p:cNvPr>
          <p:cNvCxnSpPr>
            <a:cxnSpLocks/>
          </p:cNvCxnSpPr>
          <p:nvPr/>
        </p:nvCxnSpPr>
        <p:spPr>
          <a:xfrm flipH="1" flipV="1">
            <a:off x="159858" y="3829092"/>
            <a:ext cx="8545" cy="64893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B22B4A-A765-020D-D8E5-3386F1F2514F}"/>
              </a:ext>
            </a:extLst>
          </p:cNvPr>
          <p:cNvSpPr txBox="1"/>
          <p:nvPr/>
        </p:nvSpPr>
        <p:spPr>
          <a:xfrm rot="16200000">
            <a:off x="-811784" y="5371842"/>
            <a:ext cx="194327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ptos Narrow" panose="020B0004020202020204" pitchFamily="34" charset="0"/>
              </a:rPr>
              <a:t>M</a:t>
            </a:r>
            <a:r>
              <a:rPr lang="hu-HU" sz="2400" b="1" dirty="0" err="1">
                <a:solidFill>
                  <a:schemeClr val="tx2"/>
                </a:solidFill>
                <a:latin typeface="Aptos Narrow" panose="020B0004020202020204" pitchFamily="34" charset="0"/>
              </a:rPr>
              <a:t>aturity</a:t>
            </a:r>
            <a:r>
              <a:rPr lang="hu-HU" sz="2400" b="1" dirty="0">
                <a:solidFill>
                  <a:schemeClr val="tx2"/>
                </a:solidFill>
                <a:latin typeface="Aptos Narrow" panose="020B0004020202020204" pitchFamily="34" charset="0"/>
              </a:rPr>
              <a:t> </a:t>
            </a:r>
            <a:r>
              <a:rPr lang="hu-HU" sz="2400" b="1" dirty="0" err="1">
                <a:solidFill>
                  <a:schemeClr val="tx2"/>
                </a:solidFill>
                <a:latin typeface="Aptos Narrow" panose="020B0004020202020204" pitchFamily="34" charset="0"/>
              </a:rPr>
              <a:t>Level</a:t>
            </a:r>
            <a:endParaRPr lang="en-US" sz="2400" b="1" dirty="0">
              <a:solidFill>
                <a:schemeClr val="tx2"/>
              </a:solidFill>
              <a:latin typeface="Aptos Narrow" panose="020B00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384F89-6C03-1D3F-507E-8419E100DA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758320" y="6352772"/>
            <a:ext cx="8545" cy="64893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EB8005-9010-3857-3DC7-D6EBF18A060E}"/>
              </a:ext>
            </a:extLst>
          </p:cNvPr>
          <p:cNvSpPr txBox="1"/>
          <p:nvPr/>
        </p:nvSpPr>
        <p:spPr>
          <a:xfrm>
            <a:off x="9330433" y="6477529"/>
            <a:ext cx="19641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hu-HU" sz="2400" b="1" dirty="0" err="1">
                <a:solidFill>
                  <a:schemeClr val="tx2"/>
                </a:solidFill>
                <a:latin typeface="Aptos Narrow" panose="020B0004020202020204" pitchFamily="34" charset="0"/>
              </a:rPr>
              <a:t>Evolution</a:t>
            </a:r>
            <a:r>
              <a:rPr lang="hu-HU" sz="2400" b="1" dirty="0">
                <a:solidFill>
                  <a:schemeClr val="tx2"/>
                </a:solidFill>
                <a:latin typeface="Aptos Narrow" panose="020B0004020202020204" pitchFamily="34" charset="0"/>
              </a:rPr>
              <a:t> </a:t>
            </a:r>
            <a:r>
              <a:rPr lang="hu-HU" sz="2400" b="1" dirty="0" err="1">
                <a:solidFill>
                  <a:schemeClr val="tx2"/>
                </a:solidFill>
                <a:latin typeface="Aptos Narrow" panose="020B0004020202020204" pitchFamily="34" charset="0"/>
              </a:rPr>
              <a:t>Stage</a:t>
            </a:r>
            <a:endParaRPr lang="en-US" sz="2400" b="1" dirty="0">
              <a:solidFill>
                <a:schemeClr val="tx2"/>
              </a:solidFill>
              <a:latin typeface="Aptos Narrow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60B918-899C-E62B-989C-777B2822CB2B}"/>
              </a:ext>
            </a:extLst>
          </p:cNvPr>
          <p:cNvSpPr txBox="1"/>
          <p:nvPr/>
        </p:nvSpPr>
        <p:spPr>
          <a:xfrm>
            <a:off x="6167591" y="3385475"/>
            <a:ext cx="395941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hu-HU" sz="1600" b="1" dirty="0" err="1">
                <a:solidFill>
                  <a:schemeClr val="tx2"/>
                </a:solidFill>
                <a:latin typeface="Aptos Narrow" panose="020B0004020202020204" pitchFamily="34" charset="0"/>
              </a:rPr>
              <a:t>NPM</a:t>
            </a:r>
            <a:endParaRPr lang="en-US" sz="1600" b="1" dirty="0">
              <a:solidFill>
                <a:schemeClr val="tx2"/>
              </a:solidFill>
              <a:latin typeface="Aptos Narrow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EA7D9D-737E-E747-ED48-61AB072CA1D7}"/>
              </a:ext>
            </a:extLst>
          </p:cNvPr>
          <p:cNvSpPr txBox="1"/>
          <p:nvPr/>
        </p:nvSpPr>
        <p:spPr>
          <a:xfrm>
            <a:off x="2459967" y="4875614"/>
            <a:ext cx="1485695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ptos Narrow" panose="020B0004020202020204" pitchFamily="34" charset="0"/>
              </a:rPr>
              <a:t>Server I</a:t>
            </a:r>
            <a:r>
              <a:rPr lang="hu-HU" sz="1600" b="1" dirty="0" err="1">
                <a:solidFill>
                  <a:schemeClr val="tx2"/>
                </a:solidFill>
                <a:latin typeface="Aptos Narrow" panose="020B0004020202020204" pitchFamily="34" charset="0"/>
              </a:rPr>
              <a:t>nfrastructure</a:t>
            </a:r>
            <a:endParaRPr lang="en-US" sz="1600" b="1" dirty="0">
              <a:solidFill>
                <a:schemeClr val="tx2"/>
              </a:solidFill>
              <a:latin typeface="Aptos Narrow" panose="020B00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95D278-44E7-D860-A414-CF646B1617B7}"/>
              </a:ext>
            </a:extLst>
          </p:cNvPr>
          <p:cNvSpPr txBox="1"/>
          <p:nvPr/>
        </p:nvSpPr>
        <p:spPr>
          <a:xfrm>
            <a:off x="1356124" y="5361728"/>
            <a:ext cx="1359850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 sz="1600" b="1" dirty="0" err="1">
                <a:solidFill>
                  <a:schemeClr val="tx2"/>
                </a:solidFill>
                <a:latin typeface="Aptos Narrow" panose="020B0004020202020204" pitchFamily="34" charset="0"/>
              </a:rPr>
              <a:t>Ping</a:t>
            </a:r>
            <a:endParaRPr lang="en-US" sz="1600" b="1" dirty="0">
              <a:solidFill>
                <a:schemeClr val="tx2"/>
              </a:solidFill>
              <a:latin typeface="Aptos Narrow" panose="020B00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B6E101-E57A-7C19-CE58-F2A1C610A88B}"/>
              </a:ext>
            </a:extLst>
          </p:cNvPr>
          <p:cNvSpPr/>
          <p:nvPr/>
        </p:nvSpPr>
        <p:spPr>
          <a:xfrm>
            <a:off x="346957" y="4266411"/>
            <a:ext cx="1828399" cy="412694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r>
              <a:rPr lang="hu-HU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Hope</a:t>
            </a:r>
            <a:r>
              <a:rPr lang="hu-HU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&amp; Pray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9D7E641-2B65-E23C-03C3-096DF1700F06}"/>
              </a:ext>
            </a:extLst>
          </p:cNvPr>
          <p:cNvSpPr/>
          <p:nvPr/>
        </p:nvSpPr>
        <p:spPr>
          <a:xfrm>
            <a:off x="1661423" y="3188094"/>
            <a:ext cx="3956013" cy="412694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r>
              <a:rPr lang="hu-HU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Component</a:t>
            </a:r>
            <a:r>
              <a:rPr lang="hu-HU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 Monitoring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965E18-670D-3140-28D0-20C95892B174}"/>
              </a:ext>
            </a:extLst>
          </p:cNvPr>
          <p:cNvSpPr/>
          <p:nvPr/>
        </p:nvSpPr>
        <p:spPr>
          <a:xfrm>
            <a:off x="4415865" y="2402406"/>
            <a:ext cx="3043986" cy="412694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r>
              <a:rPr lang="hu-HU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Advanced </a:t>
            </a:r>
            <a:r>
              <a:rPr lang="hu-HU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Reactive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E40C508-2045-372A-6F28-F263F68AED4A}"/>
              </a:ext>
            </a:extLst>
          </p:cNvPr>
          <p:cNvSpPr/>
          <p:nvPr/>
        </p:nvSpPr>
        <p:spPr>
          <a:xfrm>
            <a:off x="6628872" y="1762655"/>
            <a:ext cx="2916167" cy="412694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r>
              <a:rPr lang="hu-HU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Proactive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F23D154-E86D-97B9-174E-714854FFD302}"/>
              </a:ext>
            </a:extLst>
          </p:cNvPr>
          <p:cNvSpPr/>
          <p:nvPr/>
        </p:nvSpPr>
        <p:spPr>
          <a:xfrm>
            <a:off x="9133332" y="1221897"/>
            <a:ext cx="2735041" cy="412694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r>
              <a:rPr lang="hu-HU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Predictive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A254DA-2796-D2D6-10E0-047964698A1F}"/>
              </a:ext>
            </a:extLst>
          </p:cNvPr>
          <p:cNvSpPr txBox="1"/>
          <p:nvPr/>
        </p:nvSpPr>
        <p:spPr>
          <a:xfrm>
            <a:off x="10524459" y="3450681"/>
            <a:ext cx="65358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 b="1" dirty="0" err="1">
                <a:latin typeface="Aptos Narrow" panose="020B0004020202020204" pitchFamily="34" charset="0"/>
              </a:rPr>
              <a:t>AIPA</a:t>
            </a:r>
            <a:endParaRPr lang="en-US" b="1" dirty="0">
              <a:latin typeface="Aptos Narrow" panose="020B00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2BD1A2-7B88-C4F4-9D42-C263514D0525}"/>
              </a:ext>
            </a:extLst>
          </p:cNvPr>
          <p:cNvSpPr txBox="1"/>
          <p:nvPr/>
        </p:nvSpPr>
        <p:spPr>
          <a:xfrm>
            <a:off x="9604031" y="3677534"/>
            <a:ext cx="920427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 b="1" dirty="0" err="1">
                <a:latin typeface="Aptos Narrow" panose="020B0004020202020204" pitchFamily="34" charset="0"/>
              </a:rPr>
              <a:t>AIOps</a:t>
            </a:r>
            <a:endParaRPr lang="en-US" b="1" dirty="0">
              <a:latin typeface="Aptos Narrow" panose="020B00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62E9BA-03E4-E175-7C94-B5F5DAA898C6}"/>
              </a:ext>
            </a:extLst>
          </p:cNvPr>
          <p:cNvSpPr txBox="1"/>
          <p:nvPr/>
        </p:nvSpPr>
        <p:spPr>
          <a:xfrm>
            <a:off x="11264895" y="3316864"/>
            <a:ext cx="653582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 b="1" dirty="0">
                <a:latin typeface="Aptos Narrow" panose="020B0004020202020204" pitchFamily="34" charset="0"/>
              </a:rPr>
              <a:t>CM</a:t>
            </a:r>
            <a:endParaRPr lang="en-US" b="1" dirty="0">
              <a:latin typeface="Aptos Narrow" panose="020B00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0C1C06-18B3-B826-90BC-D089EA96F35E}"/>
              </a:ext>
            </a:extLst>
          </p:cNvPr>
          <p:cNvSpPr txBox="1"/>
          <p:nvPr/>
        </p:nvSpPr>
        <p:spPr>
          <a:xfrm>
            <a:off x="256078" y="5556508"/>
            <a:ext cx="1236790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tx2"/>
                </a:solidFill>
                <a:latin typeface="Aptos Narrow" panose="020B0004020202020204" pitchFamily="34" charset="0"/>
              </a:rPr>
              <a:t>No</a:t>
            </a:r>
            <a:endParaRPr lang="en-US" sz="1600" b="1" dirty="0">
              <a:solidFill>
                <a:schemeClr val="tx2"/>
              </a:solidFill>
              <a:latin typeface="Aptos Narrow" panose="020B0004020202020204" pitchFamily="34" charset="0"/>
            </a:endParaRPr>
          </a:p>
          <a:p>
            <a:pPr algn="ctr"/>
            <a:r>
              <a:rPr lang="hu-HU" sz="1600" b="1" dirty="0">
                <a:solidFill>
                  <a:schemeClr val="tx2"/>
                </a:solidFill>
                <a:latin typeface="Aptos Narrow" panose="020B0004020202020204" pitchFamily="34" charset="0"/>
              </a:rPr>
              <a:t>Monitoring</a:t>
            </a:r>
            <a:endParaRPr lang="en-US" sz="1600" b="1" dirty="0">
              <a:solidFill>
                <a:schemeClr val="tx2"/>
              </a:solidFill>
              <a:latin typeface="Aptos Narrow" panose="020B00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3554A6-255A-BB2E-6D2D-8A269CA7EA4B}"/>
              </a:ext>
            </a:extLst>
          </p:cNvPr>
          <p:cNvSpPr txBox="1"/>
          <p:nvPr/>
        </p:nvSpPr>
        <p:spPr>
          <a:xfrm>
            <a:off x="7110217" y="2922661"/>
            <a:ext cx="376705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hu-HU" sz="1600" b="1" dirty="0" err="1">
                <a:solidFill>
                  <a:schemeClr val="tx2"/>
                </a:solidFill>
                <a:latin typeface="Aptos Narrow" panose="020B0004020202020204" pitchFamily="34" charset="0"/>
              </a:rPr>
              <a:t>APM</a:t>
            </a:r>
            <a:endParaRPr lang="en-US" sz="1600" b="1" dirty="0">
              <a:solidFill>
                <a:schemeClr val="tx2"/>
              </a:solidFill>
              <a:latin typeface="Aptos Narrow" panose="020B00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3E9375-9931-A272-AB50-79298B7BC324}"/>
              </a:ext>
            </a:extLst>
          </p:cNvPr>
          <p:cNvCxnSpPr>
            <a:cxnSpLocks/>
            <a:stCxn id="29" idx="2"/>
            <a:endCxn id="4" idx="0"/>
          </p:cNvCxnSpPr>
          <p:nvPr/>
        </p:nvCxnSpPr>
        <p:spPr>
          <a:xfrm flipH="1">
            <a:off x="874470" y="6048951"/>
            <a:ext cx="3" cy="296139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C63ADE-5C91-D498-F258-12C23F539BE0}"/>
              </a:ext>
            </a:extLst>
          </p:cNvPr>
          <p:cNvSpPr txBox="1"/>
          <p:nvPr/>
        </p:nvSpPr>
        <p:spPr>
          <a:xfrm>
            <a:off x="3576092" y="4280662"/>
            <a:ext cx="1367762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ptos Narrow" panose="020B0004020202020204" pitchFamily="34" charset="0"/>
              </a:rPr>
              <a:t>Network Infrastructure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48C5FEF-B0B2-FE0F-AEE2-4F882422D2B6}"/>
              </a:ext>
            </a:extLst>
          </p:cNvPr>
          <p:cNvSpPr/>
          <p:nvPr/>
        </p:nvSpPr>
        <p:spPr>
          <a:xfrm>
            <a:off x="5157272" y="5516360"/>
            <a:ext cx="322566" cy="33869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endParaRPr lang="en-US" sz="1693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1EF394-A59B-544F-4496-34C67C0F105C}"/>
              </a:ext>
            </a:extLst>
          </p:cNvPr>
          <p:cNvSpPr txBox="1"/>
          <p:nvPr/>
        </p:nvSpPr>
        <p:spPr>
          <a:xfrm>
            <a:off x="4913769" y="3988647"/>
            <a:ext cx="809581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ptos Narrow" panose="020B0004020202020204" pitchFamily="34" charset="0"/>
              </a:rPr>
              <a:t>Database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FF878C-B6FA-FD4B-1937-5D7B43927A13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flipH="1">
            <a:off x="2033740" y="5607949"/>
            <a:ext cx="2309" cy="577788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3559CC-42CD-42A4-65F5-F98D337DCAB2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 flipH="1">
            <a:off x="3202814" y="5368057"/>
            <a:ext cx="1" cy="644383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C08DFA-CC9F-74CC-998B-3599F1164604}"/>
              </a:ext>
            </a:extLst>
          </p:cNvPr>
          <p:cNvCxnSpPr>
            <a:cxnSpLocks/>
            <a:stCxn id="32" idx="2"/>
            <a:endCxn id="7" idx="0"/>
          </p:cNvCxnSpPr>
          <p:nvPr/>
        </p:nvCxnSpPr>
        <p:spPr>
          <a:xfrm flipH="1">
            <a:off x="4254582" y="4773105"/>
            <a:ext cx="5391" cy="1033781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0FF069-330B-C8D4-7ADB-A604B9C85077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 flipH="1">
            <a:off x="5318555" y="4234868"/>
            <a:ext cx="5" cy="1281492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2D0A0F-A803-FA3B-76A3-004968672C5A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 flipH="1">
            <a:off x="6365556" y="3631696"/>
            <a:ext cx="6" cy="1039863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4C3EF6-2F91-ACFB-2A54-EDCEE14EA4BA}"/>
              </a:ext>
            </a:extLst>
          </p:cNvPr>
          <p:cNvCxnSpPr>
            <a:cxnSpLocks/>
            <a:stCxn id="30" idx="2"/>
            <a:endCxn id="9" idx="0"/>
          </p:cNvCxnSpPr>
          <p:nvPr/>
        </p:nvCxnSpPr>
        <p:spPr>
          <a:xfrm flipH="1">
            <a:off x="7298568" y="3168882"/>
            <a:ext cx="2" cy="228665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DD937C-B007-7FEC-45FD-FC145FC0A478}"/>
              </a:ext>
            </a:extLst>
          </p:cNvPr>
          <p:cNvCxnSpPr>
            <a:cxnSpLocks/>
            <a:stCxn id="11" idx="4"/>
            <a:endCxn id="27" idx="0"/>
          </p:cNvCxnSpPr>
          <p:nvPr/>
        </p:nvCxnSpPr>
        <p:spPr>
          <a:xfrm>
            <a:off x="10064244" y="3138930"/>
            <a:ext cx="1" cy="538604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E86580-DF97-117B-1BF0-18163C3B231B}"/>
              </a:ext>
            </a:extLst>
          </p:cNvPr>
          <p:cNvCxnSpPr>
            <a:cxnSpLocks/>
            <a:stCxn id="12" idx="4"/>
            <a:endCxn id="26" idx="0"/>
          </p:cNvCxnSpPr>
          <p:nvPr/>
        </p:nvCxnSpPr>
        <p:spPr>
          <a:xfrm>
            <a:off x="10851249" y="3042329"/>
            <a:ext cx="1" cy="408352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127B48-9EBD-FF1E-A865-151E339539F2}"/>
              </a:ext>
            </a:extLst>
          </p:cNvPr>
          <p:cNvCxnSpPr>
            <a:cxnSpLocks/>
            <a:stCxn id="13" idx="4"/>
            <a:endCxn id="28" idx="0"/>
          </p:cNvCxnSpPr>
          <p:nvPr/>
        </p:nvCxnSpPr>
        <p:spPr>
          <a:xfrm flipH="1">
            <a:off x="11591686" y="2943795"/>
            <a:ext cx="9623" cy="373069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3EB06E5-2B04-8649-4A33-3165F9DF4241}"/>
              </a:ext>
            </a:extLst>
          </p:cNvPr>
          <p:cNvSpPr txBox="1"/>
          <p:nvPr/>
        </p:nvSpPr>
        <p:spPr>
          <a:xfrm>
            <a:off x="9014797" y="2325887"/>
            <a:ext cx="386323" cy="24622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hu-HU" sz="1600" b="1" dirty="0" err="1">
                <a:solidFill>
                  <a:schemeClr val="tx2"/>
                </a:solidFill>
                <a:latin typeface="Aptos Narrow" panose="020B0004020202020204" pitchFamily="34" charset="0"/>
              </a:rPr>
              <a:t>DEM</a:t>
            </a:r>
            <a:endParaRPr lang="en-US" sz="1600" b="1" dirty="0">
              <a:solidFill>
                <a:schemeClr val="tx2"/>
              </a:solidFill>
              <a:latin typeface="Aptos Narrow" panose="020B00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F5D7718-6462-69B1-BC55-806C77E83DEE}"/>
              </a:ext>
            </a:extLst>
          </p:cNvPr>
          <p:cNvCxnSpPr>
            <a:cxnSpLocks/>
            <a:stCxn id="44" idx="2"/>
            <a:endCxn id="10" idx="0"/>
          </p:cNvCxnSpPr>
          <p:nvPr/>
        </p:nvCxnSpPr>
        <p:spPr>
          <a:xfrm>
            <a:off x="9207959" y="2572108"/>
            <a:ext cx="2" cy="362738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FCF247-B7B5-E453-FB29-78788CB79366}"/>
              </a:ext>
            </a:extLst>
          </p:cNvPr>
          <p:cNvCxnSpPr>
            <a:cxnSpLocks/>
          </p:cNvCxnSpPr>
          <p:nvPr/>
        </p:nvCxnSpPr>
        <p:spPr>
          <a:xfrm flipV="1">
            <a:off x="7308009" y="4111757"/>
            <a:ext cx="0" cy="2326108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49C39B87-A030-093D-ED0C-0270DB844466}"/>
              </a:ext>
            </a:extLst>
          </p:cNvPr>
          <p:cNvSpPr/>
          <p:nvPr/>
        </p:nvSpPr>
        <p:spPr>
          <a:xfrm>
            <a:off x="7594899" y="6019326"/>
            <a:ext cx="2344775" cy="474032"/>
          </a:xfrm>
          <a:prstGeom prst="rightArrow">
            <a:avLst>
              <a:gd name="adj1" fmla="val 69613"/>
              <a:gd name="adj2" fmla="val 50000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r>
              <a:rPr lang="hu-HU" sz="16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Observability</a:t>
            </a:r>
            <a:endParaRPr lang="en-US" sz="16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3C5C31E-AA9E-64A7-8686-DACE14C65ECA}"/>
              </a:ext>
            </a:extLst>
          </p:cNvPr>
          <p:cNvSpPr/>
          <p:nvPr/>
        </p:nvSpPr>
        <p:spPr>
          <a:xfrm flipH="1">
            <a:off x="4646481" y="6012439"/>
            <a:ext cx="2344775" cy="474031"/>
          </a:xfrm>
          <a:prstGeom prst="rightArrow">
            <a:avLst>
              <a:gd name="adj1" fmla="val 67651"/>
              <a:gd name="adj2" fmla="val 50000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r>
              <a:rPr lang="en-US" sz="1600" b="1" dirty="0">
                <a:solidFill>
                  <a:schemeClr val="tx1"/>
                </a:solidFill>
                <a:latin typeface="Aptos Narrow" panose="020B0004020202020204" pitchFamily="34" charset="0"/>
              </a:rPr>
              <a:t>Component monitoring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8F5D7D-C9B5-F40D-A51C-C7F3887FA7D4}"/>
              </a:ext>
            </a:extLst>
          </p:cNvPr>
          <p:cNvSpPr txBox="1"/>
          <p:nvPr/>
        </p:nvSpPr>
        <p:spPr>
          <a:xfrm>
            <a:off x="666289" y="3829092"/>
            <a:ext cx="127945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7" b="1" dirty="0">
                <a:solidFill>
                  <a:schemeClr val="tx2"/>
                </a:solidFill>
              </a:rPr>
              <a:t>LEVEL 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5D8EBE-7B77-1F1A-B0E8-9DEA2A53B7C0}"/>
              </a:ext>
            </a:extLst>
          </p:cNvPr>
          <p:cNvSpPr txBox="1"/>
          <p:nvPr/>
        </p:nvSpPr>
        <p:spPr>
          <a:xfrm>
            <a:off x="3013349" y="2800235"/>
            <a:ext cx="127945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7" b="1" dirty="0">
                <a:solidFill>
                  <a:schemeClr val="tx2"/>
                </a:solidFill>
              </a:rPr>
              <a:t>LEVEL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4B1F85-C7B2-D52C-FBD8-AC07F0CE3E5C}"/>
              </a:ext>
            </a:extLst>
          </p:cNvPr>
          <p:cNvSpPr txBox="1"/>
          <p:nvPr/>
        </p:nvSpPr>
        <p:spPr>
          <a:xfrm>
            <a:off x="5337823" y="2015219"/>
            <a:ext cx="127945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7" b="1" dirty="0">
                <a:solidFill>
                  <a:schemeClr val="tx2"/>
                </a:solidFill>
              </a:rPr>
              <a:t>LEVEL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5FE21A-6368-6D82-295C-FBA5C7A0A034}"/>
              </a:ext>
            </a:extLst>
          </p:cNvPr>
          <p:cNvSpPr txBox="1"/>
          <p:nvPr/>
        </p:nvSpPr>
        <p:spPr>
          <a:xfrm>
            <a:off x="7545110" y="1373554"/>
            <a:ext cx="127945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7" b="1" dirty="0">
                <a:solidFill>
                  <a:schemeClr val="tx2"/>
                </a:solidFill>
              </a:rPr>
              <a:t>LEVEL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2B36DC-7352-57C2-CD73-A7C5E044C428}"/>
              </a:ext>
            </a:extLst>
          </p:cNvPr>
          <p:cNvSpPr txBox="1"/>
          <p:nvPr/>
        </p:nvSpPr>
        <p:spPr>
          <a:xfrm>
            <a:off x="9939674" y="811950"/>
            <a:ext cx="127945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17" b="1" dirty="0">
                <a:solidFill>
                  <a:schemeClr val="tx2"/>
                </a:solidFill>
              </a:rPr>
              <a:t>LEVEL 4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E2175410-7947-DAEB-28A6-BC8D825F589E}"/>
              </a:ext>
            </a:extLst>
          </p:cNvPr>
          <p:cNvSpPr/>
          <p:nvPr/>
        </p:nvSpPr>
        <p:spPr>
          <a:xfrm>
            <a:off x="6312024" y="564185"/>
            <a:ext cx="1930586" cy="753900"/>
          </a:xfrm>
          <a:prstGeom prst="downArrow">
            <a:avLst>
              <a:gd name="adj1" fmla="val 63085"/>
              <a:gd name="adj2" fmla="val 50000"/>
            </a:avLst>
          </a:prstGeom>
          <a:noFill/>
          <a:ln w="38100">
            <a:solidFill>
              <a:schemeClr val="accent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r>
              <a:rPr lang="en-US" sz="1693" b="1" dirty="0">
                <a:solidFill>
                  <a:schemeClr val="accent5"/>
                </a:solidFill>
              </a:rPr>
              <a:t>CURRENT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50182AE0-69E8-6216-2E59-B2E44AA94F4F}"/>
              </a:ext>
            </a:extLst>
          </p:cNvPr>
          <p:cNvSpPr/>
          <p:nvPr/>
        </p:nvSpPr>
        <p:spPr>
          <a:xfrm>
            <a:off x="9296402" y="58050"/>
            <a:ext cx="1930586" cy="753900"/>
          </a:xfrm>
          <a:prstGeom prst="downArrow">
            <a:avLst>
              <a:gd name="adj1" fmla="val 63085"/>
              <a:gd name="adj2" fmla="val 50000"/>
            </a:avLst>
          </a:prstGeom>
          <a:noFill/>
          <a:ln w="381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r>
              <a:rPr lang="en-US" sz="1693" b="1" dirty="0">
                <a:solidFill>
                  <a:schemeClr val="accent3"/>
                </a:solidFill>
              </a:rPr>
              <a:t>TARGET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031761E-CA0C-F442-06ED-BDCA3BFA07FC}"/>
              </a:ext>
            </a:extLst>
          </p:cNvPr>
          <p:cNvSpPr/>
          <p:nvPr/>
        </p:nvSpPr>
        <p:spPr>
          <a:xfrm>
            <a:off x="8121906" y="3117937"/>
            <a:ext cx="322566" cy="33869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098" tIns="38098" rIns="38098" bIns="38098" rtlCol="0" anchor="ctr"/>
          <a:lstStyle/>
          <a:p>
            <a:pPr algn="ctr">
              <a:lnSpc>
                <a:spcPct val="110000"/>
              </a:lnSpc>
              <a:spcBef>
                <a:spcPts val="212"/>
              </a:spcBef>
              <a:spcAft>
                <a:spcPts val="212"/>
              </a:spcAft>
            </a:pPr>
            <a:endParaRPr lang="en-US" sz="1693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9218AD-CE9C-3081-4FB9-7C77CFF71885}"/>
              </a:ext>
            </a:extLst>
          </p:cNvPr>
          <p:cNvSpPr txBox="1"/>
          <p:nvPr/>
        </p:nvSpPr>
        <p:spPr>
          <a:xfrm>
            <a:off x="7890456" y="2420192"/>
            <a:ext cx="785471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Aptos Narrow" panose="020B0004020202020204" pitchFamily="34" charset="0"/>
              </a:rPr>
              <a:t>Log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  <a:latin typeface="Aptos Narrow" panose="020B0004020202020204" pitchFamily="34" charset="0"/>
              </a:rPr>
              <a:t>Analytics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E15DF7A-BDE6-3D1C-58BD-8FC6CDCDEC5B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flipH="1">
            <a:off x="8283189" y="2912635"/>
            <a:ext cx="3" cy="205302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B1413B75-C940-9BCB-E6EE-D03FA1A86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783334"/>
              </p:ext>
            </p:extLst>
          </p:nvPr>
        </p:nvGraphicFramePr>
        <p:xfrm>
          <a:off x="172731" y="876524"/>
          <a:ext cx="3593888" cy="1645920"/>
        </p:xfrm>
        <a:graphic>
          <a:graphicData uri="http://schemas.openxmlformats.org/drawingml/2006/table">
            <a:tbl>
              <a:tblPr/>
              <a:tblGrid>
                <a:gridCol w="522669">
                  <a:extLst>
                    <a:ext uri="{9D8B030D-6E8A-4147-A177-3AD203B41FA5}">
                      <a16:colId xmlns:a16="http://schemas.microsoft.com/office/drawing/2014/main" val="1635971965"/>
                    </a:ext>
                  </a:extLst>
                </a:gridCol>
                <a:gridCol w="3071219">
                  <a:extLst>
                    <a:ext uri="{9D8B030D-6E8A-4147-A177-3AD203B41FA5}">
                      <a16:colId xmlns:a16="http://schemas.microsoft.com/office/drawing/2014/main" val="2095368366"/>
                    </a:ext>
                  </a:extLst>
                </a:gridCol>
              </a:tblGrid>
              <a:tr h="171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bg2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NPM</a:t>
                      </a:r>
                      <a:endParaRPr lang="en-US" sz="1200" b="1" kern="1600" spc="50" dirty="0">
                        <a:solidFill>
                          <a:schemeClr val="bg2"/>
                        </a:solidFill>
                        <a:effectLst/>
                        <a:latin typeface="Aptos Narrow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600" spc="5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</a:rPr>
                        <a:t>Network Performance Management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323836"/>
                  </a:ext>
                </a:extLst>
              </a:tr>
              <a:tr h="171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bg2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APM</a:t>
                      </a:r>
                      <a:endParaRPr lang="en-US" sz="1200" b="1" kern="1600" spc="50" dirty="0">
                        <a:solidFill>
                          <a:schemeClr val="bg2"/>
                        </a:solidFill>
                        <a:effectLst/>
                        <a:latin typeface="Aptos Narrow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600" spc="5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</a:rPr>
                        <a:t>Application Performance Management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0876"/>
                  </a:ext>
                </a:extLst>
              </a:tr>
              <a:tr h="171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bg2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DEM</a:t>
                      </a:r>
                      <a:endParaRPr lang="en-US" sz="1200" b="1" kern="1600" spc="50" dirty="0">
                        <a:solidFill>
                          <a:schemeClr val="bg2"/>
                        </a:solidFill>
                        <a:effectLst/>
                        <a:latin typeface="Aptos Narrow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600" spc="5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</a:rPr>
                        <a:t>Digital Experience Management 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67090"/>
                  </a:ext>
                </a:extLst>
              </a:tr>
              <a:tr h="171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bg2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AIOps</a:t>
                      </a:r>
                      <a:endParaRPr lang="en-US" sz="1200" b="1" kern="1600" spc="50" dirty="0">
                        <a:solidFill>
                          <a:schemeClr val="bg2"/>
                        </a:solidFill>
                        <a:effectLst/>
                        <a:latin typeface="Aptos Narrow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600" spc="5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</a:rPr>
                        <a:t>Artificial Intelligence for Operations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43601"/>
                  </a:ext>
                </a:extLst>
              </a:tr>
              <a:tr h="171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bg2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AIPA</a:t>
                      </a:r>
                      <a:endParaRPr lang="en-US" sz="1200" b="1" kern="1600" spc="50" dirty="0">
                        <a:solidFill>
                          <a:schemeClr val="bg2"/>
                        </a:solidFill>
                        <a:effectLst/>
                        <a:latin typeface="Aptos Narrow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600" spc="5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</a:rPr>
                        <a:t>Artificial Intelligence Predictive Analytics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18747"/>
                  </a:ext>
                </a:extLst>
              </a:tr>
              <a:tr h="171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chemeClr val="bg2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CM</a:t>
                      </a:r>
                      <a:endParaRPr lang="en-US" sz="1200" b="1" kern="1600" spc="50" dirty="0">
                        <a:solidFill>
                          <a:schemeClr val="bg2"/>
                        </a:solidFill>
                        <a:effectLst/>
                        <a:latin typeface="Aptos Narrow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600" spc="5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</a:rPr>
                        <a:t>Continuous Management </a:t>
                      </a:r>
                    </a:p>
                  </a:txBody>
                  <a:tcPr marL="45720" marR="4572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70520"/>
                  </a:ext>
                </a:extLst>
              </a:tr>
            </a:tbl>
          </a:graphicData>
        </a:graphic>
      </p:graphicFrame>
      <p:sp>
        <p:nvSpPr>
          <p:cNvPr id="113" name="Title 1">
            <a:extLst>
              <a:ext uri="{FF2B5EF4-FFF2-40B4-BE49-F238E27FC236}">
                <a16:creationId xmlns:a16="http://schemas.microsoft.com/office/drawing/2014/main" id="{CC6C69D0-80E3-BA18-5C61-1A218A4CED7A}"/>
              </a:ext>
            </a:extLst>
          </p:cNvPr>
          <p:cNvSpPr txBox="1">
            <a:spLocks/>
          </p:cNvSpPr>
          <p:nvPr/>
        </p:nvSpPr>
        <p:spPr>
          <a:xfrm>
            <a:off x="8350" y="30785"/>
            <a:ext cx="4407515" cy="5333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Observability maturity</a:t>
            </a:r>
          </a:p>
        </p:txBody>
      </p:sp>
    </p:spTree>
    <p:extLst>
      <p:ext uri="{BB962C8B-B14F-4D97-AF65-F5344CB8AC3E}">
        <p14:creationId xmlns:p14="http://schemas.microsoft.com/office/powerpoint/2010/main" val="198280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A5C4-A3B7-7DA5-6CE4-3FB7F166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(to-be recommendation)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58B8FF-4713-3287-0C5A-1466F8E1A96C}"/>
              </a:ext>
            </a:extLst>
          </p:cNvPr>
          <p:cNvSpPr/>
          <p:nvPr/>
        </p:nvSpPr>
        <p:spPr>
          <a:xfrm>
            <a:off x="4371966" y="1005917"/>
            <a:ext cx="3324752" cy="2016224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Presentation and </a:t>
            </a:r>
            <a:r>
              <a:rPr lang="en-US" sz="1200" b="1" dirty="0">
                <a:solidFill>
                  <a:schemeClr val="tx2"/>
                </a:solidFill>
                <a:latin typeface="Aptos Narrow" panose="020B0004020202020204" pitchFamily="34" charset="0"/>
              </a:rPr>
              <a:t>Business Logic Tier application </a:t>
            </a:r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components and services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573D35-990F-D4AA-E081-53750DBF2A2E}"/>
              </a:ext>
            </a:extLst>
          </p:cNvPr>
          <p:cNvSpPr/>
          <p:nvPr/>
        </p:nvSpPr>
        <p:spPr>
          <a:xfrm>
            <a:off x="2057793" y="3094149"/>
            <a:ext cx="7710615" cy="1008112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en-US" sz="1200" b="1" dirty="0">
                <a:solidFill>
                  <a:schemeClr val="tx2"/>
                </a:solidFill>
                <a:latin typeface="Aptos Narrow" panose="020B0004020202020204" pitchFamily="34" charset="0"/>
              </a:rPr>
              <a:t>Server infrastructure</a:t>
            </a:r>
            <a:endParaRPr lang="en-US" sz="1200" dirty="0">
              <a:solidFill>
                <a:schemeClr val="tx2"/>
              </a:solidFill>
              <a:latin typeface="Aptos Narrow" panose="020B00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90A65D-F276-7795-AA03-1A1137B0A11D}"/>
              </a:ext>
            </a:extLst>
          </p:cNvPr>
          <p:cNvSpPr/>
          <p:nvPr/>
        </p:nvSpPr>
        <p:spPr>
          <a:xfrm>
            <a:off x="2067710" y="1005917"/>
            <a:ext cx="2234318" cy="2016224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en-US" sz="1200" b="1" dirty="0">
                <a:solidFill>
                  <a:schemeClr val="tx2"/>
                </a:solidFill>
                <a:latin typeface="Aptos Narrow" panose="020B0004020202020204" pitchFamily="34" charset="0"/>
              </a:rPr>
              <a:t>Access tier &amp; middleware systems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0DA1F1-6850-7BFB-764D-A669162323E4}"/>
              </a:ext>
            </a:extLst>
          </p:cNvPr>
          <p:cNvSpPr/>
          <p:nvPr/>
        </p:nvSpPr>
        <p:spPr>
          <a:xfrm>
            <a:off x="399230" y="1005917"/>
            <a:ext cx="1598541" cy="52200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fr-FR" sz="1200" b="1" dirty="0">
                <a:solidFill>
                  <a:schemeClr val="tx2"/>
                </a:solidFill>
                <a:latin typeface="Aptos Narrow" panose="020B0004020202020204" pitchFamily="34" charset="0"/>
              </a:rPr>
              <a:t>Client tier</a:t>
            </a:r>
            <a:endParaRPr lang="en-US" sz="1200" dirty="0">
              <a:solidFill>
                <a:schemeClr val="tx2"/>
              </a:solidFill>
              <a:latin typeface="Aptos Narrow" panose="020B00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36B4C8-FEDF-A331-9FF5-F3203DF5532D}"/>
              </a:ext>
            </a:extLst>
          </p:cNvPr>
          <p:cNvSpPr/>
          <p:nvPr/>
        </p:nvSpPr>
        <p:spPr>
          <a:xfrm>
            <a:off x="2057793" y="4159560"/>
            <a:ext cx="7710615" cy="1008112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en-US" sz="1100" b="1" dirty="0">
                <a:solidFill>
                  <a:schemeClr val="tx2"/>
                </a:solidFill>
                <a:latin typeface="Aptos Narrow" panose="020B0004020202020204" pitchFamily="34" charset="0"/>
              </a:rPr>
              <a:t>Network infrastructure</a:t>
            </a:r>
            <a:endParaRPr lang="en-US" sz="1100" dirty="0">
              <a:solidFill>
                <a:schemeClr val="tx2"/>
              </a:solidFill>
              <a:latin typeface="Aptos Narrow" panose="020B00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717348-60FD-451C-1EE3-7E12CC72BEB0}"/>
              </a:ext>
            </a:extLst>
          </p:cNvPr>
          <p:cNvSpPr/>
          <p:nvPr/>
        </p:nvSpPr>
        <p:spPr>
          <a:xfrm>
            <a:off x="2057793" y="5224971"/>
            <a:ext cx="7710615" cy="1008112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en-US" sz="1100" b="1" dirty="0">
                <a:solidFill>
                  <a:schemeClr val="tx2"/>
                </a:solidFill>
                <a:latin typeface="Aptos Narrow" panose="020B0004020202020204" pitchFamily="34" charset="0"/>
              </a:rPr>
              <a:t>Data-center &amp; Cloud environment</a:t>
            </a:r>
            <a:endParaRPr lang="en-US" sz="1100" dirty="0">
              <a:solidFill>
                <a:schemeClr val="tx2"/>
              </a:solidFill>
              <a:latin typeface="Aptos Narrow" panose="020B00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72D84A-A5ED-FE86-766A-7F6F7D51C5E4}"/>
              </a:ext>
            </a:extLst>
          </p:cNvPr>
          <p:cNvSpPr/>
          <p:nvPr/>
        </p:nvSpPr>
        <p:spPr>
          <a:xfrm>
            <a:off x="7794965" y="1005917"/>
            <a:ext cx="1973443" cy="2016224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en-US" sz="1200" b="1" dirty="0">
                <a:solidFill>
                  <a:schemeClr val="tx2"/>
                </a:solidFill>
                <a:latin typeface="Aptos Narrow" panose="020B0004020202020204" pitchFamily="34" charset="0"/>
              </a:rPr>
              <a:t>Databases</a:t>
            </a:r>
            <a:endParaRPr lang="en-US" sz="1200" dirty="0">
              <a:solidFill>
                <a:schemeClr val="tx2"/>
              </a:solidFill>
              <a:latin typeface="Aptos Narrow" panose="020B00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B896896-E8ED-9F89-0DEF-593483E19A4F}"/>
              </a:ext>
            </a:extLst>
          </p:cNvPr>
          <p:cNvSpPr/>
          <p:nvPr/>
        </p:nvSpPr>
        <p:spPr>
          <a:xfrm>
            <a:off x="2280350" y="3343771"/>
            <a:ext cx="2556162" cy="648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AGENTLESS INFRASTRUCTURE MONITORING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42FEB21-D74D-ED68-D644-2698CE9839F3}"/>
              </a:ext>
            </a:extLst>
          </p:cNvPr>
          <p:cNvSpPr/>
          <p:nvPr/>
        </p:nvSpPr>
        <p:spPr>
          <a:xfrm>
            <a:off x="2280350" y="4409182"/>
            <a:ext cx="2556162" cy="648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AGENTLESS INFRASTRUCTURE MONITORING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5A45109-2D83-3A42-D0FF-BA5C57490D9C}"/>
              </a:ext>
            </a:extLst>
          </p:cNvPr>
          <p:cNvSpPr/>
          <p:nvPr/>
        </p:nvSpPr>
        <p:spPr>
          <a:xfrm>
            <a:off x="2280350" y="5465601"/>
            <a:ext cx="2556162" cy="648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AGENTLESS INFRASTRUCTURE MONITORING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B50A548-323D-9388-46F3-8A850AF804DA}"/>
              </a:ext>
            </a:extLst>
          </p:cNvPr>
          <p:cNvSpPr/>
          <p:nvPr/>
        </p:nvSpPr>
        <p:spPr>
          <a:xfrm>
            <a:off x="4517186" y="1850808"/>
            <a:ext cx="1296144" cy="648072"/>
          </a:xfrm>
          <a:prstGeom prst="round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AGENT-BASED APM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7689B7E-9244-6957-B33B-AF9BF600C986}"/>
              </a:ext>
            </a:extLst>
          </p:cNvPr>
          <p:cNvSpPr/>
          <p:nvPr/>
        </p:nvSpPr>
        <p:spPr>
          <a:xfrm>
            <a:off x="2152102" y="1438144"/>
            <a:ext cx="2074888" cy="4079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AGENT-BASED APM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D94CC0A-B722-87A7-076D-BE282CC1C953}"/>
              </a:ext>
            </a:extLst>
          </p:cNvPr>
          <p:cNvSpPr/>
          <p:nvPr/>
        </p:nvSpPr>
        <p:spPr>
          <a:xfrm>
            <a:off x="535576" y="1916832"/>
            <a:ext cx="1311398" cy="648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REAL USER MONITORING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E31A110-81D3-F59C-C126-DB3DC82F889F}"/>
              </a:ext>
            </a:extLst>
          </p:cNvPr>
          <p:cNvSpPr/>
          <p:nvPr/>
        </p:nvSpPr>
        <p:spPr>
          <a:xfrm>
            <a:off x="535576" y="2732620"/>
            <a:ext cx="1311398" cy="98441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AGENT-BASED USER SYNTHETICS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02B4121-B8B0-278F-5E9C-F766DDD7969F}"/>
              </a:ext>
            </a:extLst>
          </p:cNvPr>
          <p:cNvSpPr/>
          <p:nvPr/>
        </p:nvSpPr>
        <p:spPr>
          <a:xfrm>
            <a:off x="4957613" y="3335307"/>
            <a:ext cx="1499784" cy="648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OPERATIONAL LOG COLLECTION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5926C87-52FC-07EB-CFB2-8108CDCC0C10}"/>
              </a:ext>
            </a:extLst>
          </p:cNvPr>
          <p:cNvSpPr/>
          <p:nvPr/>
        </p:nvSpPr>
        <p:spPr>
          <a:xfrm>
            <a:off x="4971298" y="4409182"/>
            <a:ext cx="1499784" cy="648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OPERATIONAL LOG COLLECTION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7430526-518D-3C0D-82EF-058E1C7E36AB}"/>
              </a:ext>
            </a:extLst>
          </p:cNvPr>
          <p:cNvSpPr/>
          <p:nvPr/>
        </p:nvSpPr>
        <p:spPr>
          <a:xfrm>
            <a:off x="6589383" y="3343771"/>
            <a:ext cx="2604318" cy="648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AGENT-BASED INFRASTRUCTURE MONITORING for critical applications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8B1837E-0C81-EE92-9E4D-B8B6319D3EF1}"/>
              </a:ext>
            </a:extLst>
          </p:cNvPr>
          <p:cNvSpPr/>
          <p:nvPr/>
        </p:nvSpPr>
        <p:spPr>
          <a:xfrm>
            <a:off x="5952383" y="1500770"/>
            <a:ext cx="1528311" cy="648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OPERATIONAL LOG COLLECTION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F499C99-C2F0-3909-C241-1510C368236C}"/>
              </a:ext>
            </a:extLst>
          </p:cNvPr>
          <p:cNvSpPr/>
          <p:nvPr/>
        </p:nvSpPr>
        <p:spPr>
          <a:xfrm>
            <a:off x="2152102" y="2489977"/>
            <a:ext cx="2074888" cy="4258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OPERATIONAL LOG COLLECTION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BD0EDD4-6A89-24D4-47D9-9207B8788896}"/>
              </a:ext>
            </a:extLst>
          </p:cNvPr>
          <p:cNvSpPr/>
          <p:nvPr/>
        </p:nvSpPr>
        <p:spPr>
          <a:xfrm>
            <a:off x="7871428" y="1480120"/>
            <a:ext cx="1824972" cy="3240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AGENT-BASED DB MON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1A39BA8-FADF-37F5-4F01-64361856B404}"/>
              </a:ext>
            </a:extLst>
          </p:cNvPr>
          <p:cNvSpPr/>
          <p:nvPr/>
        </p:nvSpPr>
        <p:spPr>
          <a:xfrm>
            <a:off x="7889914" y="2379558"/>
            <a:ext cx="1806486" cy="5362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OPERATIONAL LOG COLLECTION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1688A4-4EC3-E0FC-9501-E177B02F5DF8}"/>
              </a:ext>
            </a:extLst>
          </p:cNvPr>
          <p:cNvSpPr/>
          <p:nvPr/>
        </p:nvSpPr>
        <p:spPr>
          <a:xfrm>
            <a:off x="5952383" y="2235139"/>
            <a:ext cx="1512460" cy="6480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AGENT-BASED API SYNTHETICS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01438B6-C966-67AA-9701-E61088059360}"/>
              </a:ext>
            </a:extLst>
          </p:cNvPr>
          <p:cNvSpPr/>
          <p:nvPr/>
        </p:nvSpPr>
        <p:spPr>
          <a:xfrm>
            <a:off x="6589382" y="4409182"/>
            <a:ext cx="1453887" cy="6480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AGENT-BASED NETWORK SYNTHETICS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4939B17-8744-C539-AF9F-D586B6AAC6E7}"/>
              </a:ext>
            </a:extLst>
          </p:cNvPr>
          <p:cNvSpPr/>
          <p:nvPr/>
        </p:nvSpPr>
        <p:spPr>
          <a:xfrm>
            <a:off x="2152102" y="1961791"/>
            <a:ext cx="2074888" cy="4079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AGENT-BASED API SYNTHETICS</a:t>
            </a:r>
          </a:p>
        </p:txBody>
      </p:sp>
      <p:sp>
        <p:nvSpPr>
          <p:cNvPr id="48" name="Date Placeholder 2">
            <a:extLst>
              <a:ext uri="{FF2B5EF4-FFF2-40B4-BE49-F238E27FC236}">
                <a16:creationId xmlns:a16="http://schemas.microsoft.com/office/drawing/2014/main" id="{E56A56D6-A32D-B372-4680-D84C66CC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r>
              <a:rPr lang="en-ZA" dirty="0"/>
              <a:t>July 2024</a:t>
            </a:r>
            <a:endParaRPr lang="en-US" dirty="0"/>
          </a:p>
        </p:txBody>
      </p:sp>
      <p:sp>
        <p:nvSpPr>
          <p:cNvPr id="49" name="Footer Placeholder 3">
            <a:extLst>
              <a:ext uri="{FF2B5EF4-FFF2-40B4-BE49-F238E27FC236}">
                <a16:creationId xmlns:a16="http://schemas.microsoft.com/office/drawing/2014/main" id="{D120D670-7B0F-BB11-4870-B2209644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r>
              <a:rPr lang="en-US" dirty="0"/>
              <a:t>© 2024 NTT DATA, Inc.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1FD50-6609-EFD1-4EFA-2DD5FE0C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6360020"/>
            <a:ext cx="668295" cy="38635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A02695-DF24-EF79-C571-1FEB0515798C}"/>
              </a:ext>
            </a:extLst>
          </p:cNvPr>
          <p:cNvSpPr/>
          <p:nvPr/>
        </p:nvSpPr>
        <p:spPr>
          <a:xfrm>
            <a:off x="7871428" y="1927094"/>
            <a:ext cx="1824972" cy="3240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AGENTLESS DB MON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B508DB-49AF-5094-3381-2743831322C5}"/>
              </a:ext>
            </a:extLst>
          </p:cNvPr>
          <p:cNvSpPr/>
          <p:nvPr/>
        </p:nvSpPr>
        <p:spPr>
          <a:xfrm>
            <a:off x="10081087" y="3505986"/>
            <a:ext cx="1697498" cy="3240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AVERAGE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C47BBA-6A13-1CAA-D81C-77932E4039F0}"/>
              </a:ext>
            </a:extLst>
          </p:cNvPr>
          <p:cNvSpPr/>
          <p:nvPr/>
        </p:nvSpPr>
        <p:spPr>
          <a:xfrm>
            <a:off x="10081087" y="2644999"/>
            <a:ext cx="1711683" cy="324036"/>
          </a:xfrm>
          <a:prstGeom prst="roundRect">
            <a:avLst/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EXCELLENT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B02B83-5795-CA50-89B8-EE222EBB0442}"/>
              </a:ext>
            </a:extLst>
          </p:cNvPr>
          <p:cNvSpPr/>
          <p:nvPr/>
        </p:nvSpPr>
        <p:spPr>
          <a:xfrm>
            <a:off x="10088179" y="3066044"/>
            <a:ext cx="1697498" cy="32403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GOOD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C4FFBD-D8B1-1949-A989-EE72D9729104}"/>
              </a:ext>
            </a:extLst>
          </p:cNvPr>
          <p:cNvSpPr/>
          <p:nvPr/>
        </p:nvSpPr>
        <p:spPr>
          <a:xfrm>
            <a:off x="10081087" y="3945928"/>
            <a:ext cx="1711683" cy="3240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POOR OR NOT IMPLEMENTED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FBEBE-BB74-DF3A-000A-34DD0930DCF2}"/>
              </a:ext>
            </a:extLst>
          </p:cNvPr>
          <p:cNvSpPr txBox="1"/>
          <p:nvPr/>
        </p:nvSpPr>
        <p:spPr>
          <a:xfrm>
            <a:off x="9964820" y="190250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Current levels at PTSB: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73376D9-A2BD-DE46-8464-D2D869836A55}"/>
              </a:ext>
            </a:extLst>
          </p:cNvPr>
          <p:cNvSpPr/>
          <p:nvPr/>
        </p:nvSpPr>
        <p:spPr>
          <a:xfrm>
            <a:off x="8161570" y="4409181"/>
            <a:ext cx="1453888" cy="648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NETWORK TRAFFIC ANALYSIS</a:t>
            </a:r>
          </a:p>
        </p:txBody>
      </p:sp>
    </p:spTree>
    <p:extLst>
      <p:ext uri="{BB962C8B-B14F-4D97-AF65-F5344CB8AC3E}">
        <p14:creationId xmlns:p14="http://schemas.microsoft.com/office/powerpoint/2010/main" val="41720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DFD7-77E5-F007-657A-1BD28AB6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types, storing and forwarding (to-be recommendation)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301733-56CC-D686-C2AD-4DB07634F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54317"/>
              </p:ext>
            </p:extLst>
          </p:nvPr>
        </p:nvGraphicFramePr>
        <p:xfrm>
          <a:off x="0" y="973679"/>
          <a:ext cx="12191998" cy="52454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7124">
                  <a:extLst>
                    <a:ext uri="{9D8B030D-6E8A-4147-A177-3AD203B41FA5}">
                      <a16:colId xmlns:a16="http://schemas.microsoft.com/office/drawing/2014/main" val="521220467"/>
                    </a:ext>
                  </a:extLst>
                </a:gridCol>
                <a:gridCol w="1767479">
                  <a:extLst>
                    <a:ext uri="{9D8B030D-6E8A-4147-A177-3AD203B41FA5}">
                      <a16:colId xmlns:a16="http://schemas.microsoft.com/office/drawing/2014/main" val="1850292316"/>
                    </a:ext>
                  </a:extLst>
                </a:gridCol>
                <a:gridCol w="1767479">
                  <a:extLst>
                    <a:ext uri="{9D8B030D-6E8A-4147-A177-3AD203B41FA5}">
                      <a16:colId xmlns:a16="http://schemas.microsoft.com/office/drawing/2014/main" val="2344170321"/>
                    </a:ext>
                  </a:extLst>
                </a:gridCol>
                <a:gridCol w="1767479">
                  <a:extLst>
                    <a:ext uri="{9D8B030D-6E8A-4147-A177-3AD203B41FA5}">
                      <a16:colId xmlns:a16="http://schemas.microsoft.com/office/drawing/2014/main" val="1436996520"/>
                    </a:ext>
                  </a:extLst>
                </a:gridCol>
                <a:gridCol w="1767479">
                  <a:extLst>
                    <a:ext uri="{9D8B030D-6E8A-4147-A177-3AD203B41FA5}">
                      <a16:colId xmlns:a16="http://schemas.microsoft.com/office/drawing/2014/main" val="1793645038"/>
                    </a:ext>
                  </a:extLst>
                </a:gridCol>
                <a:gridCol w="1767479">
                  <a:extLst>
                    <a:ext uri="{9D8B030D-6E8A-4147-A177-3AD203B41FA5}">
                      <a16:colId xmlns:a16="http://schemas.microsoft.com/office/drawing/2014/main" val="463728051"/>
                    </a:ext>
                  </a:extLst>
                </a:gridCol>
                <a:gridCol w="1767479">
                  <a:extLst>
                    <a:ext uri="{9D8B030D-6E8A-4147-A177-3AD203B41FA5}">
                      <a16:colId xmlns:a16="http://schemas.microsoft.com/office/drawing/2014/main" val="1178283761"/>
                    </a:ext>
                  </a:extLst>
                </a:gridCol>
              </a:tblGrid>
              <a:tr h="104400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RAW AND COMPUTED METRICS </a:t>
                      </a:r>
                      <a:r>
                        <a:rPr lang="en-US" sz="1000" b="0" dirty="0"/>
                        <a:t>STORED LOCALLY AND ACCESSED BY METRIC BROWSER</a:t>
                      </a:r>
                    </a:p>
                  </a:txBody>
                  <a:tcPr marL="45720" marR="45720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RAW AND COMPUTED 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EVENTS</a:t>
                      </a:r>
                      <a:r>
                        <a:rPr lang="en-US" sz="1200" dirty="0"/>
                        <a:t> </a:t>
                      </a:r>
                      <a:r>
                        <a:rPr lang="en-US" sz="1000" b="0" dirty="0"/>
                        <a:t>STORED LOCALLY AND ACCESSED BY EVENT BROWSER, AND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FORWARDED TO AIOPS</a:t>
                      </a:r>
                    </a:p>
                  </a:txBody>
                  <a:tcPr marL="45720" marR="4572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TRACES, SPANS </a:t>
                      </a:r>
                      <a:r>
                        <a:rPr lang="en-US" sz="1000" b="0" dirty="0"/>
                        <a:t>STORED LOCALLY AND ACCESSED BY TRACE ANALYTICS UI TRACE </a:t>
                      </a:r>
                      <a:r>
                        <a:rPr lang="en-US" sz="1000" b="1" dirty="0">
                          <a:highlight>
                            <a:srgbClr val="FFFF00"/>
                          </a:highlight>
                        </a:rPr>
                        <a:t>EVENTS</a:t>
                      </a:r>
                    </a:p>
                    <a:p>
                      <a:r>
                        <a:rPr lang="en-US" sz="1000" b="1" dirty="0">
                          <a:highlight>
                            <a:srgbClr val="FFFF00"/>
                          </a:highlight>
                        </a:rPr>
                        <a:t>FORWARDED TO AIOPS</a:t>
                      </a:r>
                    </a:p>
                  </a:txBody>
                  <a:tcPr marL="45720" marR="4572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LOGS </a:t>
                      </a:r>
                      <a:r>
                        <a:rPr lang="en-US" sz="1000" b="0" dirty="0"/>
                        <a:t>ARE ACCESSED BY LOG BROWSER, LOG </a:t>
                      </a:r>
                      <a:r>
                        <a:rPr lang="en-US" sz="1000" b="1" dirty="0">
                          <a:highlight>
                            <a:srgbClr val="FFFF00"/>
                          </a:highlight>
                        </a:rPr>
                        <a:t>EVENTS 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FORWARDED TO AIOPS</a:t>
                      </a:r>
                    </a:p>
                  </a:txBody>
                  <a:tcPr marL="45720" marR="4572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CONFIGURATION INFORMATION </a:t>
                      </a:r>
                      <a:r>
                        <a:rPr lang="en-US" sz="1000" b="0" dirty="0"/>
                        <a:t>ACCESSED BY CMDB GUI AND DATA IS </a:t>
                      </a: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USED BY AIOPS FOR ENRICHMENT</a:t>
                      </a:r>
                    </a:p>
                  </a:txBody>
                  <a:tcPr marL="45720" marR="4572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EVENT DATABASE </a:t>
                      </a:r>
                      <a:r>
                        <a:rPr lang="en-US" sz="1000" b="0" dirty="0"/>
                        <a:t>ACCESSED BY LOG BROWSER, </a:t>
                      </a:r>
                      <a:r>
                        <a:rPr lang="en-US" sz="1000" dirty="0">
                          <a:highlight>
                            <a:srgbClr val="00FF00"/>
                          </a:highlight>
                        </a:rPr>
                        <a:t>DETECTED INCIDENTS FORWARDED TO ITSM OR ALERT MANAGEMENT</a:t>
                      </a:r>
                      <a:endParaRPr lang="en-US" sz="1000" dirty="0">
                        <a:highlight>
                          <a:srgbClr val="FFFF00"/>
                        </a:highlight>
                      </a:endParaRPr>
                    </a:p>
                  </a:txBody>
                  <a:tcPr marL="45720" marR="4572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380985"/>
                  </a:ext>
                </a:extLst>
              </a:tr>
              <a:tr h="68449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AGENT-BASED APM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(PARTIAL)</a:t>
                      </a:r>
                    </a:p>
                  </a:txBody>
                  <a:tcPr marL="45720" marR="4572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605474"/>
                  </a:ext>
                </a:extLst>
              </a:tr>
              <a:tr h="68449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AGENT-BASED USER SYNTHETICS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355760"/>
                  </a:ext>
                </a:extLst>
              </a:tr>
              <a:tr h="684494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AGENTLESS INFRASTRUCTURE MONITORING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(PARTIAL)</a:t>
                      </a:r>
                    </a:p>
                  </a:txBody>
                  <a:tcPr marL="45720" marR="4572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31877"/>
                  </a:ext>
                </a:extLst>
              </a:tr>
              <a:tr h="77901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CENTRAL OPERATIONAL LOG COLLECTION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207845"/>
                  </a:ext>
                </a:extLst>
              </a:tr>
              <a:tr h="68449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CMDB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196238"/>
                  </a:ext>
                </a:extLst>
              </a:tr>
              <a:tr h="68449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2"/>
                          </a:solidFill>
                        </a:rPr>
                        <a:t>AIOPS</a:t>
                      </a:r>
                    </a:p>
                  </a:txBody>
                  <a:tcPr marL="45720" marR="45720" anchor="ctr"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512844"/>
                  </a:ext>
                </a:extLst>
              </a:tr>
            </a:tbl>
          </a:graphicData>
        </a:graphic>
      </p:graphicFrame>
      <p:pic>
        <p:nvPicPr>
          <p:cNvPr id="12" name="Graphic 11" descr="Checkbox Checked with solid fill">
            <a:extLst>
              <a:ext uri="{FF2B5EF4-FFF2-40B4-BE49-F238E27FC236}">
                <a16:creationId xmlns:a16="http://schemas.microsoft.com/office/drawing/2014/main" id="{85926BF6-2879-9514-F567-DCDB2EEA7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5941" y="2060848"/>
            <a:ext cx="576064" cy="576064"/>
          </a:xfrm>
          <a:prstGeom prst="rect">
            <a:avLst/>
          </a:prstGeom>
        </p:spPr>
      </p:pic>
      <p:pic>
        <p:nvPicPr>
          <p:cNvPr id="17" name="Graphic 16" descr="Checkbox Checked with solid fill">
            <a:extLst>
              <a:ext uri="{FF2B5EF4-FFF2-40B4-BE49-F238E27FC236}">
                <a16:creationId xmlns:a16="http://schemas.microsoft.com/office/drawing/2014/main" id="{684E928F-596F-165C-585B-F5FD199A8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4437" y="4249390"/>
            <a:ext cx="576064" cy="576064"/>
          </a:xfrm>
          <a:prstGeom prst="rect">
            <a:avLst/>
          </a:prstGeom>
        </p:spPr>
      </p:pic>
      <p:pic>
        <p:nvPicPr>
          <p:cNvPr id="18" name="Graphic 17" descr="Checkbox Checked with solid fill">
            <a:extLst>
              <a:ext uri="{FF2B5EF4-FFF2-40B4-BE49-F238E27FC236}">
                <a16:creationId xmlns:a16="http://schemas.microsoft.com/office/drawing/2014/main" id="{39F5E6A9-0B20-BB0B-F797-B96D00984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6645" y="4931457"/>
            <a:ext cx="576064" cy="576064"/>
          </a:xfrm>
          <a:prstGeom prst="rect">
            <a:avLst/>
          </a:prstGeom>
        </p:spPr>
      </p:pic>
      <p:pic>
        <p:nvPicPr>
          <p:cNvPr id="21" name="Graphic 20" descr="Checkbox Checked with solid fill">
            <a:extLst>
              <a:ext uri="{FF2B5EF4-FFF2-40B4-BE49-F238E27FC236}">
                <a16:creationId xmlns:a16="http://schemas.microsoft.com/office/drawing/2014/main" id="{8389977B-4E74-EDC7-D6AD-8CE00DBD7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5941" y="2769335"/>
            <a:ext cx="576064" cy="576064"/>
          </a:xfrm>
          <a:prstGeom prst="rect">
            <a:avLst/>
          </a:prstGeom>
        </p:spPr>
      </p:pic>
      <p:pic>
        <p:nvPicPr>
          <p:cNvPr id="24" name="Graphic 23" descr="Checkbox Checked with solid fill">
            <a:extLst>
              <a:ext uri="{FF2B5EF4-FFF2-40B4-BE49-F238E27FC236}">
                <a16:creationId xmlns:a16="http://schemas.microsoft.com/office/drawing/2014/main" id="{06B5A255-3CE6-3BE0-BD6C-535A53C93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5941" y="3457302"/>
            <a:ext cx="576064" cy="576064"/>
          </a:xfrm>
          <a:prstGeom prst="rect">
            <a:avLst/>
          </a:prstGeom>
        </p:spPr>
      </p:pic>
      <p:pic>
        <p:nvPicPr>
          <p:cNvPr id="27" name="Graphic 26" descr="Checkbox Checked with solid fill">
            <a:extLst>
              <a:ext uri="{FF2B5EF4-FFF2-40B4-BE49-F238E27FC236}">
                <a16:creationId xmlns:a16="http://schemas.microsoft.com/office/drawing/2014/main" id="{8E1F2897-AA0E-CC37-4BFD-4FD5622D0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5960" y="2071514"/>
            <a:ext cx="576064" cy="576064"/>
          </a:xfrm>
          <a:prstGeom prst="rect">
            <a:avLst/>
          </a:prstGeom>
        </p:spPr>
      </p:pic>
      <p:sp>
        <p:nvSpPr>
          <p:cNvPr id="28" name="Date Placeholder 2">
            <a:extLst>
              <a:ext uri="{FF2B5EF4-FFF2-40B4-BE49-F238E27FC236}">
                <a16:creationId xmlns:a16="http://schemas.microsoft.com/office/drawing/2014/main" id="{4F7384A1-5BBB-7E5E-D9F8-CF67D641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r>
              <a:rPr lang="en-ZA" dirty="0"/>
              <a:t>July 2024</a:t>
            </a:r>
            <a:endParaRPr lang="en-US" dirty="0"/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0318CD6D-5993-DC05-0178-1D8F94DC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r>
              <a:rPr lang="en-US" dirty="0"/>
              <a:t>© 2024 NTT DATA, Inc.</a:t>
            </a:r>
          </a:p>
        </p:txBody>
      </p:sp>
      <p:pic>
        <p:nvPicPr>
          <p:cNvPr id="31" name="Graphic 30" descr="Checkbox Checked with solid fill">
            <a:extLst>
              <a:ext uri="{FF2B5EF4-FFF2-40B4-BE49-F238E27FC236}">
                <a16:creationId xmlns:a16="http://schemas.microsoft.com/office/drawing/2014/main" id="{EFF0402A-3811-4144-3570-AF14CD406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04437" y="2089150"/>
            <a:ext cx="576064" cy="576064"/>
          </a:xfrm>
          <a:prstGeom prst="rect">
            <a:avLst/>
          </a:prstGeom>
        </p:spPr>
      </p:pic>
      <p:pic>
        <p:nvPicPr>
          <p:cNvPr id="32" name="Graphic 31" descr="Checkbox Checked with solid fill">
            <a:extLst>
              <a:ext uri="{FF2B5EF4-FFF2-40B4-BE49-F238E27FC236}">
                <a16:creationId xmlns:a16="http://schemas.microsoft.com/office/drawing/2014/main" id="{33DB8E9D-7F25-C71C-D9C8-251237486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8237" y="3453532"/>
            <a:ext cx="576064" cy="576064"/>
          </a:xfrm>
          <a:prstGeom prst="rect">
            <a:avLst/>
          </a:prstGeom>
        </p:spPr>
      </p:pic>
      <p:pic>
        <p:nvPicPr>
          <p:cNvPr id="33" name="Graphic 32" descr="Checkbox Checked with solid fill">
            <a:extLst>
              <a:ext uri="{FF2B5EF4-FFF2-40B4-BE49-F238E27FC236}">
                <a16:creationId xmlns:a16="http://schemas.microsoft.com/office/drawing/2014/main" id="{6CED1BCF-FA93-D9AF-CC03-123325BED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3469" y="2060848"/>
            <a:ext cx="576064" cy="576064"/>
          </a:xfrm>
          <a:prstGeom prst="rect">
            <a:avLst/>
          </a:prstGeom>
        </p:spPr>
      </p:pic>
      <p:pic>
        <p:nvPicPr>
          <p:cNvPr id="34" name="Graphic 33" descr="Checkbox Checked with solid fill">
            <a:extLst>
              <a:ext uri="{FF2B5EF4-FFF2-40B4-BE49-F238E27FC236}">
                <a16:creationId xmlns:a16="http://schemas.microsoft.com/office/drawing/2014/main" id="{9227E04C-D391-4486-546E-CD27DA679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3469" y="2769335"/>
            <a:ext cx="576064" cy="576064"/>
          </a:xfrm>
          <a:prstGeom prst="rect">
            <a:avLst/>
          </a:prstGeom>
        </p:spPr>
      </p:pic>
      <p:pic>
        <p:nvPicPr>
          <p:cNvPr id="35" name="Graphic 34" descr="Checkbox Checked with solid fill">
            <a:extLst>
              <a:ext uri="{FF2B5EF4-FFF2-40B4-BE49-F238E27FC236}">
                <a16:creationId xmlns:a16="http://schemas.microsoft.com/office/drawing/2014/main" id="{A0D468FB-3AFA-AA7D-4817-B420762E0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3469" y="3457302"/>
            <a:ext cx="576064" cy="576064"/>
          </a:xfrm>
          <a:prstGeom prst="rect">
            <a:avLst/>
          </a:prstGeom>
        </p:spPr>
      </p:pic>
      <p:pic>
        <p:nvPicPr>
          <p:cNvPr id="36" name="Graphic 35" descr="Checkbox Checked with solid fill">
            <a:extLst>
              <a:ext uri="{FF2B5EF4-FFF2-40B4-BE49-F238E27FC236}">
                <a16:creationId xmlns:a16="http://schemas.microsoft.com/office/drawing/2014/main" id="{18ACDD2A-DB22-9D9E-FA00-457321AC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6845" y="5624591"/>
            <a:ext cx="576064" cy="576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F15EF5-AE92-583B-9FF8-971EFD961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8408" y="6360020"/>
            <a:ext cx="668295" cy="3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6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2E86-B9D0-46E3-9F51-6D174B82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(to-be recommendation)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19089F-A642-677A-EFD3-14525201ECEB}"/>
              </a:ext>
            </a:extLst>
          </p:cNvPr>
          <p:cNvSpPr/>
          <p:nvPr/>
        </p:nvSpPr>
        <p:spPr>
          <a:xfrm>
            <a:off x="380999" y="3239024"/>
            <a:ext cx="2160000" cy="720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AGENTLESS INFRASTRUCTURE MONITORING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A1570A-28BB-F9CD-BD61-B3638855F195}"/>
              </a:ext>
            </a:extLst>
          </p:cNvPr>
          <p:cNvSpPr/>
          <p:nvPr/>
        </p:nvSpPr>
        <p:spPr>
          <a:xfrm>
            <a:off x="380999" y="1535258"/>
            <a:ext cx="2160000" cy="720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AGENT-BASED APM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76BCC3-A72D-B88E-C748-0DB7779889E4}"/>
              </a:ext>
            </a:extLst>
          </p:cNvPr>
          <p:cNvSpPr/>
          <p:nvPr/>
        </p:nvSpPr>
        <p:spPr>
          <a:xfrm>
            <a:off x="381000" y="2384286"/>
            <a:ext cx="2160000" cy="720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AGENT-BASED USER SYNTHETICS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60E0BB-F350-7A0D-B564-3A27AB14D0E4}"/>
              </a:ext>
            </a:extLst>
          </p:cNvPr>
          <p:cNvSpPr/>
          <p:nvPr/>
        </p:nvSpPr>
        <p:spPr>
          <a:xfrm>
            <a:off x="380999" y="4093954"/>
            <a:ext cx="2160000" cy="720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OPERATIONAL LOG COLLECTION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76DD45-2C6C-9C59-56C9-5D6762AE3E9F}"/>
              </a:ext>
            </a:extLst>
          </p:cNvPr>
          <p:cNvSpPr/>
          <p:nvPr/>
        </p:nvSpPr>
        <p:spPr>
          <a:xfrm>
            <a:off x="381000" y="5189891"/>
            <a:ext cx="2160000" cy="720000"/>
          </a:xfrm>
          <a:prstGeom prst="roundRect">
            <a:avLst/>
          </a:prstGeom>
          <a:solidFill>
            <a:schemeClr val="tx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CMDB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042BD1-A028-A419-7597-D678DA28C350}"/>
              </a:ext>
            </a:extLst>
          </p:cNvPr>
          <p:cNvSpPr/>
          <p:nvPr/>
        </p:nvSpPr>
        <p:spPr>
          <a:xfrm>
            <a:off x="5519936" y="1268760"/>
            <a:ext cx="3096344" cy="4680520"/>
          </a:xfrm>
          <a:prstGeom prst="roundRect">
            <a:avLst>
              <a:gd name="adj" fmla="val 261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AIOPS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670896-C70E-C1B4-F5FE-FAACEF2E8E9B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540999" y="1895258"/>
            <a:ext cx="2978937" cy="1713762"/>
          </a:xfrm>
          <a:prstGeom prst="straightConnector1">
            <a:avLst/>
          </a:prstGeom>
          <a:ln w="28575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BCF3BF-03B0-D7BB-39CC-D45E49DCDD0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541000" y="2744286"/>
            <a:ext cx="2978936" cy="864734"/>
          </a:xfrm>
          <a:prstGeom prst="straightConnector1">
            <a:avLst/>
          </a:prstGeom>
          <a:ln w="28575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9BD639-9D32-E4D2-28F7-7B966D1F38E7}"/>
              </a:ext>
            </a:extLst>
          </p:cNvPr>
          <p:cNvSpPr txBox="1"/>
          <p:nvPr/>
        </p:nvSpPr>
        <p:spPr>
          <a:xfrm>
            <a:off x="5735960" y="2492896"/>
            <a:ext cx="2371162" cy="2118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Noise reduction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Enrichment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Correlation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Anomaly detection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Incident creation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2CB661-FE44-65A0-04ED-38E4FB1EDC1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540999" y="3599024"/>
            <a:ext cx="2978937" cy="9996"/>
          </a:xfrm>
          <a:prstGeom prst="straightConnector1">
            <a:avLst/>
          </a:prstGeom>
          <a:ln w="28575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21014E-DD2E-0FBF-1543-603084B6E77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540999" y="3609020"/>
            <a:ext cx="2978937" cy="844934"/>
          </a:xfrm>
          <a:prstGeom prst="straightConnector1">
            <a:avLst/>
          </a:prstGeom>
          <a:ln w="28575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C51D7E-262F-87B5-8BFF-30716DFBA55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41000" y="5549891"/>
            <a:ext cx="2978936" cy="0"/>
          </a:xfrm>
          <a:prstGeom prst="straightConnector1">
            <a:avLst/>
          </a:prstGeom>
          <a:ln w="28575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03C5A9-869A-E58F-0BFD-8CB12205AECB}"/>
              </a:ext>
            </a:extLst>
          </p:cNvPr>
          <p:cNvSpPr txBox="1"/>
          <p:nvPr/>
        </p:nvSpPr>
        <p:spPr>
          <a:xfrm>
            <a:off x="3429000" y="515257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enrichment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15E87F-47FC-40FC-54B5-CC696129DE72}"/>
              </a:ext>
            </a:extLst>
          </p:cNvPr>
          <p:cNvSpPr txBox="1"/>
          <p:nvPr/>
        </p:nvSpPr>
        <p:spPr>
          <a:xfrm>
            <a:off x="3227663" y="320170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events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6B0847-E2F6-D5A5-EB23-8F5538531BD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616280" y="3609020"/>
            <a:ext cx="2376264" cy="0"/>
          </a:xfrm>
          <a:prstGeom prst="straightConnector1">
            <a:avLst/>
          </a:prstGeom>
          <a:ln w="28575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4137DE7-A25F-9209-D97D-AE94A83F6A87}"/>
              </a:ext>
            </a:extLst>
          </p:cNvPr>
          <p:cNvSpPr txBox="1"/>
          <p:nvPr/>
        </p:nvSpPr>
        <p:spPr>
          <a:xfrm>
            <a:off x="8827523" y="2920145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proactive alerts &amp;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incidents</a:t>
            </a:r>
          </a:p>
        </p:txBody>
      </p:sp>
      <p:sp>
        <p:nvSpPr>
          <p:cNvPr id="92" name="Date Placeholder 2">
            <a:extLst>
              <a:ext uri="{FF2B5EF4-FFF2-40B4-BE49-F238E27FC236}">
                <a16:creationId xmlns:a16="http://schemas.microsoft.com/office/drawing/2014/main" id="{A99C1C52-6A8A-2FCE-4577-713AFDFC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r>
              <a:rPr lang="en-ZA" dirty="0"/>
              <a:t>July 2024</a:t>
            </a:r>
            <a:endParaRPr lang="en-US" dirty="0"/>
          </a:p>
        </p:txBody>
      </p:sp>
      <p:sp>
        <p:nvSpPr>
          <p:cNvPr id="93" name="Footer Placeholder 3">
            <a:extLst>
              <a:ext uri="{FF2B5EF4-FFF2-40B4-BE49-F238E27FC236}">
                <a16:creationId xmlns:a16="http://schemas.microsoft.com/office/drawing/2014/main" id="{23522735-DD9E-C1EA-D316-EB8AC9A7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r>
              <a:rPr lang="en-US" dirty="0"/>
              <a:t>© 2024 NTT DATA, Inc.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483FEF-5A44-3B0B-521E-D1F25995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08" y="6360020"/>
            <a:ext cx="668295" cy="3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0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8D8E-1DCB-1301-790D-63103BFC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use of the data | As-is capability heat map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59B358-8255-5F13-7FED-E3CC60571E98}"/>
              </a:ext>
            </a:extLst>
          </p:cNvPr>
          <p:cNvSpPr/>
          <p:nvPr/>
        </p:nvSpPr>
        <p:spPr>
          <a:xfrm>
            <a:off x="381000" y="1212006"/>
            <a:ext cx="11430000" cy="1420476"/>
          </a:xfrm>
          <a:prstGeom prst="roundRect">
            <a:avLst>
              <a:gd name="adj" fmla="val 7531"/>
            </a:avLst>
          </a:prstGeom>
          <a:solidFill>
            <a:srgbClr val="CFDAE2">
              <a:alpha val="30196"/>
            </a:srgb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ptos Narrow" panose="020B0004020202020204" pitchFamily="34" charset="0"/>
              </a:rPr>
              <a:t>OPERATIONAL CAPABILITIES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EF8F82-F82E-C9D8-80FA-95C7F51192E0}"/>
              </a:ext>
            </a:extLst>
          </p:cNvPr>
          <p:cNvSpPr/>
          <p:nvPr/>
        </p:nvSpPr>
        <p:spPr>
          <a:xfrm>
            <a:off x="381000" y="3117742"/>
            <a:ext cx="5296611" cy="2646277"/>
          </a:xfrm>
          <a:prstGeom prst="roundRect">
            <a:avLst>
              <a:gd name="adj" fmla="val 1876"/>
            </a:avLst>
          </a:prstGeom>
          <a:solidFill>
            <a:srgbClr val="CFDAE2">
              <a:alpha val="30196"/>
            </a:srgb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ptos Narrow" panose="020B0004020202020204" pitchFamily="34" charset="0"/>
              </a:rPr>
              <a:t>MONITORING CAPABILITIES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15E1D9-F642-E94F-0390-F608636CF23A}"/>
              </a:ext>
            </a:extLst>
          </p:cNvPr>
          <p:cNvSpPr/>
          <p:nvPr/>
        </p:nvSpPr>
        <p:spPr>
          <a:xfrm>
            <a:off x="6514391" y="3117742"/>
            <a:ext cx="5296612" cy="2646277"/>
          </a:xfrm>
          <a:prstGeom prst="roundRect">
            <a:avLst>
              <a:gd name="adj" fmla="val 2068"/>
            </a:avLst>
          </a:prstGeom>
          <a:solidFill>
            <a:srgbClr val="CFDAE2">
              <a:alpha val="50196"/>
            </a:srgb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Aptos Narrow" panose="020B0004020202020204" pitchFamily="34" charset="0"/>
              </a:rPr>
              <a:t>OBSERVABILITY CAPABILITIES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CE19A-FF88-4A00-EF16-DBDF4304DB1A}"/>
              </a:ext>
            </a:extLst>
          </p:cNvPr>
          <p:cNvSpPr/>
          <p:nvPr/>
        </p:nvSpPr>
        <p:spPr>
          <a:xfrm>
            <a:off x="479376" y="3398580"/>
            <a:ext cx="1620000" cy="6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Data center environment monitoring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EEFF06-74E3-4809-AF2A-95CB50F393E7}"/>
              </a:ext>
            </a:extLst>
          </p:cNvPr>
          <p:cNvSpPr/>
          <p:nvPr/>
        </p:nvSpPr>
        <p:spPr>
          <a:xfrm>
            <a:off x="2212121" y="3398580"/>
            <a:ext cx="1620000" cy="64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Server infrastructure components and services monitoring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479ED1-BA2C-0E74-1619-1C510AD99DD4}"/>
              </a:ext>
            </a:extLst>
          </p:cNvPr>
          <p:cNvSpPr/>
          <p:nvPr/>
        </p:nvSpPr>
        <p:spPr>
          <a:xfrm>
            <a:off x="3944866" y="3398580"/>
            <a:ext cx="1620000" cy="64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Client tier monitoring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0EF6E-8E66-578E-AD1D-B73DC99849C8}"/>
              </a:ext>
            </a:extLst>
          </p:cNvPr>
          <p:cNvSpPr/>
          <p:nvPr/>
        </p:nvSpPr>
        <p:spPr>
          <a:xfrm>
            <a:off x="479376" y="4211068"/>
            <a:ext cx="1620000" cy="64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Database components and services monitoring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6A6300-BCD4-40FD-E4D3-D1A6E60930E9}"/>
              </a:ext>
            </a:extLst>
          </p:cNvPr>
          <p:cNvSpPr/>
          <p:nvPr/>
        </p:nvSpPr>
        <p:spPr>
          <a:xfrm>
            <a:off x="2212121" y="4211068"/>
            <a:ext cx="1620000" cy="64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Access tier components and services monitoring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43EAFE-3BBF-307F-49E5-494E2164FC53}"/>
              </a:ext>
            </a:extLst>
          </p:cNvPr>
          <p:cNvSpPr/>
          <p:nvPr/>
        </p:nvSpPr>
        <p:spPr>
          <a:xfrm>
            <a:off x="3944866" y="4211068"/>
            <a:ext cx="1620000" cy="64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Network infrastructure components and services monitoring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4780DF-A1E5-F0F6-57B7-5998FC28D606}"/>
              </a:ext>
            </a:extLst>
          </p:cNvPr>
          <p:cNvSpPr/>
          <p:nvPr/>
        </p:nvSpPr>
        <p:spPr>
          <a:xfrm>
            <a:off x="479376" y="5023556"/>
            <a:ext cx="1620000" cy="64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Application components and services monitoring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524BD-1650-1FB6-E9C2-2C598D0D74BF}"/>
              </a:ext>
            </a:extLst>
          </p:cNvPr>
          <p:cNvSpPr/>
          <p:nvPr/>
        </p:nvSpPr>
        <p:spPr>
          <a:xfrm>
            <a:off x="6617321" y="3398580"/>
            <a:ext cx="1620000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Event clustering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4B319D-9F50-7989-2BEA-2D683469C2F5}"/>
              </a:ext>
            </a:extLst>
          </p:cNvPr>
          <p:cNvSpPr/>
          <p:nvPr/>
        </p:nvSpPr>
        <p:spPr>
          <a:xfrm>
            <a:off x="8350066" y="3398580"/>
            <a:ext cx="1620000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Alert noise reduction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8BC955-D2FC-D625-9DA9-961D945C0BA7}"/>
              </a:ext>
            </a:extLst>
          </p:cNvPr>
          <p:cNvSpPr/>
          <p:nvPr/>
        </p:nvSpPr>
        <p:spPr>
          <a:xfrm>
            <a:off x="10082811" y="3398580"/>
            <a:ext cx="1620000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Incident enrichment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2FB8C3-666E-F75E-D2E4-B2B0F9C9B17A}"/>
              </a:ext>
            </a:extLst>
          </p:cNvPr>
          <p:cNvSpPr/>
          <p:nvPr/>
        </p:nvSpPr>
        <p:spPr>
          <a:xfrm>
            <a:off x="6622098" y="3982032"/>
            <a:ext cx="1620000" cy="46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Data visualization (dashboards, charts)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5BCCD0-58EE-657D-2D8B-B6FBEBFC39F2}"/>
              </a:ext>
            </a:extLst>
          </p:cNvPr>
          <p:cNvSpPr/>
          <p:nvPr/>
        </p:nvSpPr>
        <p:spPr>
          <a:xfrm>
            <a:off x="8354843" y="3982032"/>
            <a:ext cx="1620000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Context-rich RCA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9B0CD6-9B04-CE0D-0F56-529274AC0174}"/>
              </a:ext>
            </a:extLst>
          </p:cNvPr>
          <p:cNvSpPr/>
          <p:nvPr/>
        </p:nvSpPr>
        <p:spPr>
          <a:xfrm>
            <a:off x="10082811" y="3982032"/>
            <a:ext cx="1620000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Anomaly detection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B6E696-B319-4AB5-E162-3226F4DD2D9A}"/>
              </a:ext>
            </a:extLst>
          </p:cNvPr>
          <p:cNvSpPr/>
          <p:nvPr/>
        </p:nvSpPr>
        <p:spPr>
          <a:xfrm>
            <a:off x="6617321" y="4555556"/>
            <a:ext cx="1620000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Predictive analytics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8E8324-2572-EFE2-DF11-E3B649EF01D8}"/>
              </a:ext>
            </a:extLst>
          </p:cNvPr>
          <p:cNvSpPr/>
          <p:nvPr/>
        </p:nvSpPr>
        <p:spPr>
          <a:xfrm>
            <a:off x="8350066" y="4555556"/>
            <a:ext cx="1620000" cy="4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Dynamics thresholds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BA56D1-7729-5B47-2036-333ACD673FC4}"/>
              </a:ext>
            </a:extLst>
          </p:cNvPr>
          <p:cNvSpPr/>
          <p:nvPr/>
        </p:nvSpPr>
        <p:spPr>
          <a:xfrm>
            <a:off x="1797436" y="2104202"/>
            <a:ext cx="1224000" cy="432000"/>
          </a:xfrm>
          <a:prstGeom prst="rect">
            <a:avLst/>
          </a:prstGeom>
          <a:pattFill prst="wdUpDiag">
            <a:fgClr>
              <a:schemeClr val="tx1">
                <a:lumMod val="85000"/>
              </a:schemeClr>
            </a:fgClr>
            <a:bgClr>
              <a:schemeClr val="tx1"/>
            </a:bgClr>
          </a:patt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Reporting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82344D-089F-53CA-7102-1F07DAB09D1F}"/>
              </a:ext>
            </a:extLst>
          </p:cNvPr>
          <p:cNvSpPr/>
          <p:nvPr/>
        </p:nvSpPr>
        <p:spPr>
          <a:xfrm>
            <a:off x="7061972" y="1567979"/>
            <a:ext cx="1224000" cy="432000"/>
          </a:xfrm>
          <a:prstGeom prst="rect">
            <a:avLst/>
          </a:prstGeom>
          <a:pattFill prst="wdUpDiag">
            <a:fgClr>
              <a:schemeClr val="tx1">
                <a:lumMod val="85000"/>
              </a:schemeClr>
            </a:fgClr>
            <a:bgClr>
              <a:schemeClr val="tx1"/>
            </a:bgClr>
          </a:patt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Capacity management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32D6D7-BAD7-2DE5-DE1D-7FD1C09085AB}"/>
              </a:ext>
            </a:extLst>
          </p:cNvPr>
          <p:cNvSpPr/>
          <p:nvPr/>
        </p:nvSpPr>
        <p:spPr>
          <a:xfrm>
            <a:off x="8378598" y="2089566"/>
            <a:ext cx="1422000" cy="432000"/>
          </a:xfrm>
          <a:prstGeom prst="rect">
            <a:avLst/>
          </a:prstGeom>
          <a:pattFill prst="wdUpDiag">
            <a:fgClr>
              <a:schemeClr val="tx1">
                <a:lumMod val="85000"/>
              </a:schemeClr>
            </a:fgClr>
            <a:bgClr>
              <a:schemeClr val="tx1"/>
            </a:bgClr>
          </a:patt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Automation and orchestration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F625B1-A149-CE31-E278-DDC3CD194E96}"/>
              </a:ext>
            </a:extLst>
          </p:cNvPr>
          <p:cNvSpPr/>
          <p:nvPr/>
        </p:nvSpPr>
        <p:spPr>
          <a:xfrm>
            <a:off x="477218" y="2096856"/>
            <a:ext cx="1224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Troubleshooting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93F850-9C27-9918-FF94-DD761C940F93}"/>
              </a:ext>
            </a:extLst>
          </p:cNvPr>
          <p:cNvSpPr/>
          <p:nvPr/>
        </p:nvSpPr>
        <p:spPr>
          <a:xfrm>
            <a:off x="406868" y="6067038"/>
            <a:ext cx="1620000" cy="259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Missing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3184D0-29DF-6FB8-B070-7297CAB85014}"/>
              </a:ext>
            </a:extLst>
          </p:cNvPr>
          <p:cNvSpPr/>
          <p:nvPr/>
        </p:nvSpPr>
        <p:spPr>
          <a:xfrm>
            <a:off x="2125244" y="6067038"/>
            <a:ext cx="1620000" cy="259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Limited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C9F69F-1605-78AE-57D1-DF8929E7F4D1}"/>
              </a:ext>
            </a:extLst>
          </p:cNvPr>
          <p:cNvSpPr/>
          <p:nvPr/>
        </p:nvSpPr>
        <p:spPr>
          <a:xfrm>
            <a:off x="3830874" y="6067038"/>
            <a:ext cx="1620000" cy="259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Medium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161A73-363F-C4DE-147A-33EA191741FB}"/>
              </a:ext>
            </a:extLst>
          </p:cNvPr>
          <p:cNvSpPr/>
          <p:nvPr/>
        </p:nvSpPr>
        <p:spPr>
          <a:xfrm>
            <a:off x="5549250" y="6067038"/>
            <a:ext cx="1620000" cy="259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Good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2A65A7-3EC3-9690-BC63-DF2D5A0EBC9A}"/>
              </a:ext>
            </a:extLst>
          </p:cNvPr>
          <p:cNvSpPr/>
          <p:nvPr/>
        </p:nvSpPr>
        <p:spPr>
          <a:xfrm>
            <a:off x="7267626" y="6067038"/>
            <a:ext cx="1620000" cy="259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Excellent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DC3145-F7B5-C6E9-343F-021748FFE224}"/>
              </a:ext>
            </a:extLst>
          </p:cNvPr>
          <p:cNvSpPr/>
          <p:nvPr/>
        </p:nvSpPr>
        <p:spPr>
          <a:xfrm>
            <a:off x="8373506" y="1567979"/>
            <a:ext cx="1427092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Configuration and asset management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BE7E1C-6D92-6827-F364-4E27731AE574}"/>
              </a:ext>
            </a:extLst>
          </p:cNvPr>
          <p:cNvSpPr/>
          <p:nvPr/>
        </p:nvSpPr>
        <p:spPr>
          <a:xfrm>
            <a:off x="6617321" y="5152818"/>
            <a:ext cx="1620000" cy="46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Connecting SMEs to the data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0389D3-48BE-6DDA-176F-F19CC6D1A604}"/>
              </a:ext>
            </a:extLst>
          </p:cNvPr>
          <p:cNvSpPr/>
          <p:nvPr/>
        </p:nvSpPr>
        <p:spPr>
          <a:xfrm>
            <a:off x="10082811" y="4550911"/>
            <a:ext cx="1620000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Service level monitoring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6089A4-CC88-D823-59D0-B1976FFF6763}"/>
              </a:ext>
            </a:extLst>
          </p:cNvPr>
          <p:cNvSpPr/>
          <p:nvPr/>
        </p:nvSpPr>
        <p:spPr>
          <a:xfrm>
            <a:off x="477218" y="1557257"/>
            <a:ext cx="1224000" cy="432000"/>
          </a:xfrm>
          <a:prstGeom prst="rect">
            <a:avLst/>
          </a:prstGeom>
          <a:pattFill prst="wdUpDiag">
            <a:fgClr>
              <a:schemeClr val="tx1">
                <a:lumMod val="85000"/>
              </a:schemeClr>
            </a:fgClr>
            <a:bgClr>
              <a:schemeClr val="tx1"/>
            </a:bgClr>
          </a:patt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Integration capabilities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FE746D-494D-8DBF-7D11-6ED1062F081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029306" y="2632482"/>
            <a:ext cx="0" cy="485260"/>
          </a:xfrm>
          <a:prstGeom prst="straightConnector1">
            <a:avLst/>
          </a:prstGeom>
          <a:ln w="28575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0DD003-B94E-B16C-7742-C8BFF1F0D19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162697" y="2632482"/>
            <a:ext cx="0" cy="485260"/>
          </a:xfrm>
          <a:prstGeom prst="straightConnector1">
            <a:avLst/>
          </a:prstGeom>
          <a:ln w="28575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76A4D6A-D6B1-51D8-23B8-4F72401978D2}"/>
              </a:ext>
            </a:extLst>
          </p:cNvPr>
          <p:cNvSpPr/>
          <p:nvPr/>
        </p:nvSpPr>
        <p:spPr>
          <a:xfrm>
            <a:off x="2748453" y="2789083"/>
            <a:ext cx="561698" cy="19937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Aptos Narrow" panose="020B0004020202020204" pitchFamily="34" charset="0"/>
              </a:rPr>
              <a:t>serving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81E8925-F54A-248B-BD3F-3EAC5EF009EE}"/>
              </a:ext>
            </a:extLst>
          </p:cNvPr>
          <p:cNvSpPr/>
          <p:nvPr/>
        </p:nvSpPr>
        <p:spPr>
          <a:xfrm>
            <a:off x="8879217" y="2796277"/>
            <a:ext cx="561698" cy="19937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Aptos Narrow" panose="020B0004020202020204" pitchFamily="34" charset="0"/>
              </a:rPr>
              <a:t>serving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368C2A-8E23-6709-D61D-2D9C84F5824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77611" y="4440881"/>
            <a:ext cx="836780" cy="0"/>
          </a:xfrm>
          <a:prstGeom prst="straightConnector1">
            <a:avLst/>
          </a:prstGeom>
          <a:ln w="28575" cap="rnd">
            <a:solidFill>
              <a:schemeClr val="tx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5E7DBD9-2F0A-4F7A-B896-DB631469178F}"/>
              </a:ext>
            </a:extLst>
          </p:cNvPr>
          <p:cNvSpPr/>
          <p:nvPr/>
        </p:nvSpPr>
        <p:spPr>
          <a:xfrm>
            <a:off x="5800774" y="4327603"/>
            <a:ext cx="561698" cy="19937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Aptos Narrow" panose="020B0004020202020204" pitchFamily="34" charset="0"/>
              </a:rPr>
              <a:t>serving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07F0FE-13A1-08AE-E40E-82FF6004D28F}"/>
              </a:ext>
            </a:extLst>
          </p:cNvPr>
          <p:cNvSpPr/>
          <p:nvPr/>
        </p:nvSpPr>
        <p:spPr>
          <a:xfrm>
            <a:off x="9902138" y="1567979"/>
            <a:ext cx="1466168" cy="432000"/>
          </a:xfrm>
          <a:prstGeom prst="rect">
            <a:avLst/>
          </a:prstGeom>
          <a:pattFill prst="wdUpDiag">
            <a:fgClr>
              <a:schemeClr val="tx1">
                <a:lumMod val="85000"/>
              </a:schemeClr>
            </a:fgClr>
            <a:bgClr>
              <a:schemeClr val="tx1"/>
            </a:bgClr>
          </a:patt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Vendor and contract management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7189381-B480-A73B-5CB1-C4191D0CF272}"/>
              </a:ext>
            </a:extLst>
          </p:cNvPr>
          <p:cNvSpPr/>
          <p:nvPr/>
        </p:nvSpPr>
        <p:spPr>
          <a:xfrm>
            <a:off x="8350066" y="5145649"/>
            <a:ext cx="1620000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Log management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D0E108-2CF6-BA3D-2BA4-21E9F6CA7956}"/>
              </a:ext>
            </a:extLst>
          </p:cNvPr>
          <p:cNvSpPr/>
          <p:nvPr/>
        </p:nvSpPr>
        <p:spPr>
          <a:xfrm>
            <a:off x="3107497" y="1559812"/>
            <a:ext cx="1224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Incident management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E85A6A-35CD-FBF3-3148-4373B002904A}"/>
              </a:ext>
            </a:extLst>
          </p:cNvPr>
          <p:cNvSpPr/>
          <p:nvPr/>
        </p:nvSpPr>
        <p:spPr>
          <a:xfrm>
            <a:off x="5746515" y="1559812"/>
            <a:ext cx="1224000" cy="432000"/>
          </a:xfrm>
          <a:prstGeom prst="rect">
            <a:avLst/>
          </a:prstGeom>
          <a:pattFill prst="wdUpDiag">
            <a:fgClr>
              <a:schemeClr val="tx1">
                <a:lumMod val="85000"/>
              </a:schemeClr>
            </a:fgClr>
            <a:bgClr>
              <a:schemeClr val="tx1"/>
            </a:bgClr>
          </a:patt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Change management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6FF84C-B8F1-E6EA-454D-7914F3C6485A}"/>
              </a:ext>
            </a:extLst>
          </p:cNvPr>
          <p:cNvSpPr/>
          <p:nvPr/>
        </p:nvSpPr>
        <p:spPr>
          <a:xfrm>
            <a:off x="1788752" y="1559812"/>
            <a:ext cx="1224000" cy="432000"/>
          </a:xfrm>
          <a:prstGeom prst="rect">
            <a:avLst/>
          </a:prstGeom>
          <a:pattFill prst="wdUpDiag">
            <a:fgClr>
              <a:schemeClr val="tx1">
                <a:lumMod val="85000"/>
              </a:schemeClr>
            </a:fgClr>
            <a:bgClr>
              <a:schemeClr val="tx1"/>
            </a:bgClr>
          </a:patt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Service management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7B93B5A-A09F-FB0B-3363-D0F819F7F53A}"/>
              </a:ext>
            </a:extLst>
          </p:cNvPr>
          <p:cNvSpPr/>
          <p:nvPr/>
        </p:nvSpPr>
        <p:spPr>
          <a:xfrm>
            <a:off x="4441481" y="2104202"/>
            <a:ext cx="1224000" cy="432000"/>
          </a:xfrm>
          <a:prstGeom prst="rect">
            <a:avLst/>
          </a:prstGeom>
          <a:pattFill prst="wdUpDiag">
            <a:fgClr>
              <a:schemeClr val="tx1">
                <a:lumMod val="85000"/>
              </a:schemeClr>
            </a:fgClr>
            <a:bgClr>
              <a:schemeClr val="tx1"/>
            </a:bgClr>
          </a:patt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Backup/recovery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A3B57A-F59A-F173-DAB5-833F774A6BBD}"/>
              </a:ext>
            </a:extLst>
          </p:cNvPr>
          <p:cNvSpPr/>
          <p:nvPr/>
        </p:nvSpPr>
        <p:spPr>
          <a:xfrm>
            <a:off x="3117654" y="2095432"/>
            <a:ext cx="1224000" cy="432000"/>
          </a:xfrm>
          <a:prstGeom prst="rect">
            <a:avLst/>
          </a:prstGeom>
          <a:pattFill prst="wdUpDiag">
            <a:fgClr>
              <a:schemeClr val="tx1">
                <a:lumMod val="85000"/>
              </a:schemeClr>
            </a:fgClr>
            <a:bgClr>
              <a:schemeClr val="tx1"/>
            </a:bgClr>
          </a:patt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Security management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BACCB7-BA26-9272-282C-B9CBEEA473EC}"/>
              </a:ext>
            </a:extLst>
          </p:cNvPr>
          <p:cNvSpPr/>
          <p:nvPr/>
        </p:nvSpPr>
        <p:spPr>
          <a:xfrm>
            <a:off x="8990598" y="6067038"/>
            <a:ext cx="1857930" cy="259999"/>
          </a:xfrm>
          <a:prstGeom prst="rect">
            <a:avLst/>
          </a:prstGeom>
          <a:pattFill prst="wdUpDiag">
            <a:fgClr>
              <a:schemeClr val="tx1">
                <a:lumMod val="85000"/>
              </a:schemeClr>
            </a:fgClr>
            <a:bgClr>
              <a:schemeClr val="tx1"/>
            </a:bgClr>
          </a:patt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Not included in discovery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4950A1-021B-1E10-F019-B7CF1EB51137}"/>
              </a:ext>
            </a:extLst>
          </p:cNvPr>
          <p:cNvSpPr/>
          <p:nvPr/>
        </p:nvSpPr>
        <p:spPr>
          <a:xfrm>
            <a:off x="5745330" y="2104202"/>
            <a:ext cx="1224000" cy="432000"/>
          </a:xfrm>
          <a:prstGeom prst="rect">
            <a:avLst/>
          </a:prstGeom>
          <a:pattFill prst="wdUpDiag">
            <a:fgClr>
              <a:schemeClr val="tx1">
                <a:lumMod val="85000"/>
              </a:schemeClr>
            </a:fgClr>
            <a:bgClr>
              <a:schemeClr val="tx1"/>
            </a:bgClr>
          </a:patt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Disaster recovery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D0292EE-38B8-D532-778E-41236BE18316}"/>
              </a:ext>
            </a:extLst>
          </p:cNvPr>
          <p:cNvSpPr/>
          <p:nvPr/>
        </p:nvSpPr>
        <p:spPr>
          <a:xfrm>
            <a:off x="7056306" y="2095432"/>
            <a:ext cx="1224000" cy="432000"/>
          </a:xfrm>
          <a:prstGeom prst="rect">
            <a:avLst/>
          </a:prstGeom>
          <a:pattFill prst="wdUpDiag">
            <a:fgClr>
              <a:schemeClr val="tx1">
                <a:lumMod val="85000"/>
              </a:schemeClr>
            </a:fgClr>
            <a:bgClr>
              <a:schemeClr val="tx1"/>
            </a:bgClr>
          </a:patt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Compliance and audit</a:t>
            </a:r>
          </a:p>
        </p:txBody>
      </p:sp>
      <p:sp>
        <p:nvSpPr>
          <p:cNvPr id="75" name="Date Placeholder 2">
            <a:extLst>
              <a:ext uri="{FF2B5EF4-FFF2-40B4-BE49-F238E27FC236}">
                <a16:creationId xmlns:a16="http://schemas.microsoft.com/office/drawing/2014/main" id="{57D14E7E-0B3D-94F5-7B40-50AAA206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r>
              <a:rPr lang="en-ZA" dirty="0"/>
              <a:t>July 2024</a:t>
            </a:r>
            <a:endParaRPr lang="en-US" dirty="0"/>
          </a:p>
        </p:txBody>
      </p:sp>
      <p:sp>
        <p:nvSpPr>
          <p:cNvPr id="76" name="Footer Placeholder 3">
            <a:extLst>
              <a:ext uri="{FF2B5EF4-FFF2-40B4-BE49-F238E27FC236}">
                <a16:creationId xmlns:a16="http://schemas.microsoft.com/office/drawing/2014/main" id="{7C127697-C4A3-6C13-BA50-6859D765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720DC9-02D3-10D9-7290-A63773B080B8}"/>
              </a:ext>
            </a:extLst>
          </p:cNvPr>
          <p:cNvSpPr/>
          <p:nvPr/>
        </p:nvSpPr>
        <p:spPr>
          <a:xfrm>
            <a:off x="4437772" y="1559812"/>
            <a:ext cx="1224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Problem management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F208C-2CDE-C8B8-AD21-14E246EA0DE8}"/>
              </a:ext>
            </a:extLst>
          </p:cNvPr>
          <p:cNvSpPr/>
          <p:nvPr/>
        </p:nvSpPr>
        <p:spPr>
          <a:xfrm>
            <a:off x="10083996" y="5145649"/>
            <a:ext cx="1620000" cy="46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Aptos Narrow" panose="020B0004020202020204" pitchFamily="34" charset="0"/>
              </a:rPr>
              <a:t>Service Dashboards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C91AC-2769-E97C-7E94-D5305795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408" y="6360020"/>
            <a:ext cx="668295" cy="38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008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 - Full Image Background">
  <a:themeElements>
    <a:clrScheme name="NTT DATA Colors 1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0072B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00FF"/>
      </a:hlink>
      <a:folHlink>
        <a:srgbClr val="0000FF"/>
      </a:folHlink>
    </a:clrScheme>
    <a:fontScheme name="NTT_DATA_Aria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108000" tIns="72000" rIns="108000" bIns="72000" rtlCol="0" anchor="ctr"/>
      <a:lstStyle>
        <a:defPPr algn="ctr">
          <a:lnSpc>
            <a:spcPct val="11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2" id="{D10DC2F8-827F-0140-A440-F202B8E90B00}" vid="{3A4D81AB-F1EA-5349-9EC4-C7D5C2C999AB}"/>
    </a:ext>
  </a:extLst>
</a:theme>
</file>

<file path=ppt/theme/theme10.xml><?xml version="1.0" encoding="utf-8"?>
<a:theme xmlns:a="http://schemas.openxmlformats.org/drawingml/2006/main" name="Dark Body Slide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2" id="{D10DC2F8-827F-0140-A440-F202B8E90B00}" vid="{A8362961-D7BB-8845-889C-B0AD9D7D70CB}"/>
    </a:ext>
  </a:extLst>
</a:theme>
</file>

<file path=ppt/theme/theme11.xml><?xml version="1.0" encoding="utf-8"?>
<a:theme xmlns:a="http://schemas.openxmlformats.org/drawingml/2006/main" name="Dark Body Slides - Small Title, Large Subtitle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2" id="{D10DC2F8-827F-0140-A440-F202B8E90B00}" vid="{574B04EE-4D9A-694C-B835-B1195F8FE34A}"/>
    </a:ext>
  </a:extLst>
</a:theme>
</file>

<file path=ppt/theme/theme12.xml><?xml version="1.0" encoding="utf-8"?>
<a:theme xmlns:a="http://schemas.openxmlformats.org/drawingml/2006/main" name="Dark Divider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rgbClr val="2E404D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45720" bIns="45720" rtlCol="0">
        <a:noAutofit/>
      </a:bodyPr>
      <a:lstStyle>
        <a:defPPr algn="l">
          <a:defRPr dirty="0" smtClean="0">
            <a:solidFill>
              <a:srgbClr val="FFFFFF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2" id="{D10DC2F8-827F-0140-A440-F202B8E90B00}" vid="{598EE025-96E0-6140-BC1B-7A532A3E5615}"/>
    </a:ext>
  </a:extLst>
</a:theme>
</file>

<file path=ppt/theme/theme13.xml><?xml version="1.0" encoding="utf-8"?>
<a:theme xmlns:a="http://schemas.openxmlformats.org/drawingml/2006/main" name="Dark Blank Slide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>
            <a:solidFill>
              <a:srgbClr val="FFFFFF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2" id="{D10DC2F8-827F-0140-A440-F202B8E90B00}" vid="{FFD4DB9B-7E2B-2147-BC8B-EB3071E87C77}"/>
    </a:ext>
  </a:extLst>
</a:theme>
</file>

<file path=ppt/theme/theme14.xml><?xml version="1.0" encoding="utf-8"?>
<a:theme xmlns:a="http://schemas.openxmlformats.org/drawingml/2006/main" name="1_Back Covers">
  <a:themeElements>
    <a:clrScheme name="NTT DATA Colors 1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0072B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00FF"/>
      </a:hlink>
      <a:folHlink>
        <a:srgbClr val="0000FF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 cap="rnd">
          <a:solidFill>
            <a:schemeClr val="tx1">
              <a:lumMod val="50000"/>
            </a:schemeClr>
          </a:solidFill>
          <a:round/>
        </a:ln>
      </a:spPr>
      <a:bodyPr rtlCol="0" anchor="ctr"/>
      <a:lstStyle>
        <a:defPPr algn="ctr">
          <a:defRPr sz="1800" dirty="0" err="1" smtClean="0">
            <a:solidFill>
              <a:srgbClr val="2E404D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err="1" smtClean="0">
            <a:solidFill>
              <a:srgbClr val="2E404D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2" id="{D10DC2F8-827F-0140-A440-F202B8E90B00}" vid="{9D51691A-DBDD-C34B-96EF-56E5513A423E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ght Covers - Partial Image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err="1" smtClean="0">
            <a:solidFill>
              <a:srgbClr val="2E404D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2" id="{D10DC2F8-827F-0140-A440-F202B8E90B00}" vid="{3181EF6C-194E-AD43-8933-2EC186703FEC}"/>
    </a:ext>
  </a:extLst>
</a:theme>
</file>

<file path=ppt/theme/theme3.xml><?xml version="1.0" encoding="utf-8"?>
<a:theme xmlns:a="http://schemas.openxmlformats.org/drawingml/2006/main" name="Light Covers - No Image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rgbClr val="2E404D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45720" bIns="45720" rtlCol="0">
        <a:noAutofit/>
      </a:bodyPr>
      <a:lstStyle>
        <a:defPPr algn="l">
          <a:defRPr dirty="0" smtClean="0">
            <a:solidFill>
              <a:srgbClr val="2E404D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2" id="{D10DC2F8-827F-0140-A440-F202B8E90B00}" vid="{64821AD6-627B-D043-B399-655C48C2626F}"/>
    </a:ext>
  </a:extLst>
</a:theme>
</file>

<file path=ppt/theme/theme4.xml><?xml version="1.0" encoding="utf-8"?>
<a:theme xmlns:a="http://schemas.openxmlformats.org/drawingml/2006/main" name="Light Body Slide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2" id="{D10DC2F8-827F-0140-A440-F202B8E90B00}" vid="{E808383A-3860-B346-B716-C14E1DA7D40A}"/>
    </a:ext>
  </a:extLst>
</a:theme>
</file>

<file path=ppt/theme/theme5.xml><?xml version="1.0" encoding="utf-8"?>
<a:theme xmlns:a="http://schemas.openxmlformats.org/drawingml/2006/main" name="Light Body Slides - Small Title, Large Subtitle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2" id="{D10DC2F8-827F-0140-A440-F202B8E90B00}" vid="{45953F3B-7562-324B-871F-FD7F53407110}"/>
    </a:ext>
  </a:extLst>
</a:theme>
</file>

<file path=ppt/theme/theme6.xml><?xml version="1.0" encoding="utf-8"?>
<a:theme xmlns:a="http://schemas.openxmlformats.org/drawingml/2006/main" name="Light Divider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rgbClr val="2E404D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45720" bIns="45720" rtlCol="0">
        <a:noAutofit/>
      </a:bodyPr>
      <a:lstStyle>
        <a:defPPr algn="l"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2" id="{D10DC2F8-827F-0140-A440-F202B8E90B00}" vid="{3238CE91-332F-EE4A-96FF-EFA0EB891468}"/>
    </a:ext>
  </a:extLst>
</a:theme>
</file>

<file path=ppt/theme/theme7.xml><?xml version="1.0" encoding="utf-8"?>
<a:theme xmlns:a="http://schemas.openxmlformats.org/drawingml/2006/main" name="Light Blank Slide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2" id="{D10DC2F8-827F-0140-A440-F202B8E90B00}" vid="{B6B83D7E-AD6A-4C4B-B63B-072D1CF033F3}"/>
    </a:ext>
  </a:extLst>
</a:theme>
</file>

<file path=ppt/theme/theme8.xml><?xml version="1.0" encoding="utf-8"?>
<a:theme xmlns:a="http://schemas.openxmlformats.org/drawingml/2006/main" name="Dark Covers - Partial Image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rgbClr val="2E404D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err="1" smtClean="0">
            <a:solidFill>
              <a:srgbClr val="FFFFFF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2" id="{D10DC2F8-827F-0140-A440-F202B8E90B00}" vid="{3DE9E0F1-B2BE-3647-8F27-F0240C534574}"/>
    </a:ext>
  </a:extLst>
</a:theme>
</file>

<file path=ppt/theme/theme9.xml><?xml version="1.0" encoding="utf-8"?>
<a:theme xmlns:a="http://schemas.openxmlformats.org/drawingml/2006/main" name="Dark Covers - No Image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>
            <a:solidFill>
              <a:srgbClr val="2E404D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err="1" smtClean="0">
            <a:solidFill>
              <a:srgbClr val="FFFFFF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Presentation2" id="{D10DC2F8-827F-0140-A440-F202B8E90B00}" vid="{CFA949F8-31ED-3D4E-BEC4-1726B68659C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e7d50365-55b9-4663-9e55-eaeaa2bed066">
      <Terms xmlns="http://schemas.microsoft.com/office/infopath/2007/PartnerControls"/>
    </lcf76f155ced4ddcb4097134ff3c332f>
    <_ip_UnifiedCompliancePolicyProperties xmlns="http://schemas.microsoft.com/sharepoint/v3" xsi:nil="true"/>
    <TaxCatchAll xmlns="e319364e-1177-461b-95f7-ad26b2c879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7034837FBFE408C9C26C9C7DBF542" ma:contentTypeVersion="19" ma:contentTypeDescription="Create a new document." ma:contentTypeScope="" ma:versionID="a6371a5674624745338cdea7e7eb0fe0">
  <xsd:schema xmlns:xsd="http://www.w3.org/2001/XMLSchema" xmlns:xs="http://www.w3.org/2001/XMLSchema" xmlns:p="http://schemas.microsoft.com/office/2006/metadata/properties" xmlns:ns1="http://schemas.microsoft.com/sharepoint/v3" xmlns:ns2="e7d50365-55b9-4663-9e55-eaeaa2bed066" xmlns:ns3="e319364e-1177-461b-95f7-ad26b2c879b7" targetNamespace="http://schemas.microsoft.com/office/2006/metadata/properties" ma:root="true" ma:fieldsID="8ca2b9339421a9b1f209e7b533afbd9d" ns1:_="" ns2:_="" ns3:_="">
    <xsd:import namespace="http://schemas.microsoft.com/sharepoint/v3"/>
    <xsd:import namespace="e7d50365-55b9-4663-9e55-eaeaa2bed066"/>
    <xsd:import namespace="e319364e-1177-461b-95f7-ad26b2c879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50365-55b9-4663-9e55-eaeaa2bed0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77122d2-e88d-4b4a-9837-8138ff3ddc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9364e-1177-461b-95f7-ad26b2c879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762a51d-0096-42f1-bd69-5865fc3d8e67}" ma:internalName="TaxCatchAll" ma:showField="CatchAllData" ma:web="e319364e-1177-461b-95f7-ad26b2c879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569470-D87D-4ECB-885F-5DC5DCC041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E13571-1AAF-4D9F-9D92-49E5080E05C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e7d50365-55b9-4663-9e55-eaeaa2bed066"/>
    <ds:schemaRef ds:uri="e319364e-1177-461b-95f7-ad26b2c879b7"/>
  </ds:schemaRefs>
</ds:datastoreItem>
</file>

<file path=customXml/itemProps3.xml><?xml version="1.0" encoding="utf-8"?>
<ds:datastoreItem xmlns:ds="http://schemas.openxmlformats.org/officeDocument/2006/customXml" ds:itemID="{06EC00FB-42C7-45BF-A188-FAC1034F14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7d50365-55b9-4663-9e55-eaeaa2bed066"/>
    <ds:schemaRef ds:uri="e319364e-1177-461b-95f7-ad26b2c879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NTT DATA Inc PowerPoint Template</Template>
  <TotalTime>7755</TotalTime>
  <Words>1477</Words>
  <Application>Microsoft Office PowerPoint</Application>
  <PresentationFormat>Widescreen</PresentationFormat>
  <Paragraphs>467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Aptos Narrow</vt:lpstr>
      <vt:lpstr>Arial</vt:lpstr>
      <vt:lpstr>Georgia</vt:lpstr>
      <vt:lpstr>Covers - Full Image Background</vt:lpstr>
      <vt:lpstr>Light Covers - Partial Images</vt:lpstr>
      <vt:lpstr>Light Covers - No Image</vt:lpstr>
      <vt:lpstr>Light Body Slides</vt:lpstr>
      <vt:lpstr>Light Body Slides - Small Title, Large Subtitle</vt:lpstr>
      <vt:lpstr>Light Dividers</vt:lpstr>
      <vt:lpstr>Light Blank Slides</vt:lpstr>
      <vt:lpstr>Dark Covers - Partial Images</vt:lpstr>
      <vt:lpstr>Dark Covers - No Image</vt:lpstr>
      <vt:lpstr>Dark Body Slides</vt:lpstr>
      <vt:lpstr>Dark Body Slides - Small Title, Large Subtitle</vt:lpstr>
      <vt:lpstr>Dark Dividers</vt:lpstr>
      <vt:lpstr>Dark Blank Slides</vt:lpstr>
      <vt:lpstr>1_Back Covers</vt:lpstr>
      <vt:lpstr>PowerPoint Presentation</vt:lpstr>
      <vt:lpstr>Status</vt:lpstr>
      <vt:lpstr>PTSB SWOT (Observability)</vt:lpstr>
      <vt:lpstr>Observability value stream</vt:lpstr>
      <vt:lpstr>PowerPoint Presentation</vt:lpstr>
      <vt:lpstr>Data collection (to-be recommendation)</vt:lpstr>
      <vt:lpstr>Data types, storing and forwarding (to-be recommendation)</vt:lpstr>
      <vt:lpstr>Data processing (to-be recommendation)</vt:lpstr>
      <vt:lpstr>Effective use of the data | As-is capability heat map</vt:lpstr>
      <vt:lpstr>Actions (to-be recommendation)</vt:lpstr>
      <vt:lpstr>Reference to-be architecture</vt:lpstr>
      <vt:lpstr>Requirements</vt:lpstr>
      <vt:lpstr>Value proposition canvas</vt:lpstr>
      <vt:lpstr>Roadmap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Gábor Pete</dc:creator>
  <cp:keywords>NTT DATA Group Corporation PowerPoint Template</cp:keywords>
  <cp:lastModifiedBy>Gábor Pete</cp:lastModifiedBy>
  <cp:revision>7</cp:revision>
  <dcterms:created xsi:type="dcterms:W3CDTF">2024-07-22T07:24:33Z</dcterms:created>
  <dcterms:modified xsi:type="dcterms:W3CDTF">2024-08-08T10:25:24Z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637e5cc-ed1f-4ad6-a881-35c0f1c6f3d8_Enabled">
    <vt:lpwstr>true</vt:lpwstr>
  </property>
  <property fmtid="{D5CDD505-2E9C-101B-9397-08002B2CF9AE}" pid="3" name="MSIP_Label_4637e5cc-ed1f-4ad6-a881-35c0f1c6f3d8_SetDate">
    <vt:lpwstr>2023-12-20T12:40:25Z</vt:lpwstr>
  </property>
  <property fmtid="{D5CDD505-2E9C-101B-9397-08002B2CF9AE}" pid="4" name="MSIP_Label_4637e5cc-ed1f-4ad6-a881-35c0f1c6f3d8_Method">
    <vt:lpwstr>Standard</vt:lpwstr>
  </property>
  <property fmtid="{D5CDD505-2E9C-101B-9397-08002B2CF9AE}" pid="5" name="MSIP_Label_4637e5cc-ed1f-4ad6-a881-35c0f1c6f3d8_Name">
    <vt:lpwstr>General</vt:lpwstr>
  </property>
  <property fmtid="{D5CDD505-2E9C-101B-9397-08002B2CF9AE}" pid="6" name="MSIP_Label_4637e5cc-ed1f-4ad6-a881-35c0f1c6f3d8_SiteId">
    <vt:lpwstr>e3cf3c98-a978-465f-8254-9d541eeea73c</vt:lpwstr>
  </property>
  <property fmtid="{D5CDD505-2E9C-101B-9397-08002B2CF9AE}" pid="7" name="MSIP_Label_4637e5cc-ed1f-4ad6-a881-35c0f1c6f3d8_ActionId">
    <vt:lpwstr>58781848-e841-4701-8cb3-d244891f1c5c</vt:lpwstr>
  </property>
  <property fmtid="{D5CDD505-2E9C-101B-9397-08002B2CF9AE}" pid="8" name="MSIP_Label_4637e5cc-ed1f-4ad6-a881-35c0f1c6f3d8_ContentBits">
    <vt:lpwstr>2</vt:lpwstr>
  </property>
  <property fmtid="{D5CDD505-2E9C-101B-9397-08002B2CF9AE}" pid="9" name="ClassificationContentMarkingFooterLocations">
    <vt:lpwstr>Covers - Full Image Background:5\Light Covers - Partial Images:7\Light Covers - No Image:7\Light Body Slides:9\Light Body Slides - Small Title, Large Subtitle:9\Light Dividers:6\Light Blank Slides:4\Dark Covers - Partial Images:7\Dark Covers - No Image:5\Dark Body Slides:9\Dark Body Slides - Small Title, Large Subtitle:9\Dark Dividers:8\Dark Blank Slides:4\1_Back Covers:3</vt:lpwstr>
  </property>
  <property fmtid="{D5CDD505-2E9C-101B-9397-08002B2CF9AE}" pid="10" name="ClassificationContentMarkingFooterText">
    <vt:lpwstr>Sensitivity Label: General</vt:lpwstr>
  </property>
  <property fmtid="{D5CDD505-2E9C-101B-9397-08002B2CF9AE}" pid="11" name="ContentTypeId">
    <vt:lpwstr>0x010100CD47034837FBFE408C9C26C9C7DBF542</vt:lpwstr>
  </property>
  <property fmtid="{D5CDD505-2E9C-101B-9397-08002B2CF9AE}" pid="12" name="MediaServiceImageTags">
    <vt:lpwstr/>
  </property>
</Properties>
</file>