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5" r:id="rId3"/>
    <p:sldId id="266" r:id="rId5"/>
    <p:sldId id="268" r:id="rId6"/>
    <p:sldId id="269" r:id="rId7"/>
    <p:sldId id="270" r:id="rId8"/>
    <p:sldId id="271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9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9169" y="3825240"/>
            <a:ext cx="1318258" cy="26403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58300" y="3993641"/>
            <a:ext cx="2877311" cy="207568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559" y="3633215"/>
            <a:ext cx="2074925" cy="2014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43584" y="3643121"/>
            <a:ext cx="2075687" cy="283921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20732" y="3507463"/>
            <a:ext cx="3350535" cy="335053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12148"/>
            <a:ext cx="12191998" cy="67458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98847" y="3614928"/>
            <a:ext cx="794003" cy="63550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99959" y="3964686"/>
            <a:ext cx="386333" cy="48463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55357" y="3581400"/>
            <a:ext cx="275843" cy="40233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6437" y="3652265"/>
            <a:ext cx="685037" cy="252221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373231" y="3807333"/>
            <a:ext cx="168910" cy="305435"/>
          </a:xfrm>
          <a:custGeom>
            <a:avLst/>
            <a:gdLst/>
            <a:ahLst/>
            <a:cxnLst/>
            <a:rect l="l" t="t" r="r" b="b"/>
            <a:pathLst>
              <a:path w="168909" h="305435">
                <a:moveTo>
                  <a:pt x="0" y="0"/>
                </a:moveTo>
                <a:lnTo>
                  <a:pt x="168617" y="304838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1335131" y="3798189"/>
            <a:ext cx="205104" cy="311150"/>
          </a:xfrm>
          <a:custGeom>
            <a:avLst/>
            <a:gdLst/>
            <a:ahLst/>
            <a:cxnLst/>
            <a:rect l="l" t="t" r="r" b="b"/>
            <a:pathLst>
              <a:path w="205104" h="311150">
                <a:moveTo>
                  <a:pt x="0" y="0"/>
                </a:moveTo>
                <a:lnTo>
                  <a:pt x="205104" y="310781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1301603" y="3791330"/>
            <a:ext cx="240029" cy="320675"/>
          </a:xfrm>
          <a:custGeom>
            <a:avLst/>
            <a:gdLst/>
            <a:ahLst/>
            <a:cxnLst/>
            <a:rect l="l" t="t" r="r" b="b"/>
            <a:pathLst>
              <a:path w="240029" h="320675">
                <a:moveTo>
                  <a:pt x="0" y="0"/>
                </a:moveTo>
                <a:lnTo>
                  <a:pt x="239979" y="320624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1591927" y="3952875"/>
            <a:ext cx="257810" cy="180340"/>
          </a:xfrm>
          <a:custGeom>
            <a:avLst/>
            <a:gdLst/>
            <a:ahLst/>
            <a:cxnLst/>
            <a:rect l="l" t="t" r="r" b="b"/>
            <a:pathLst>
              <a:path w="257809" h="180339">
                <a:moveTo>
                  <a:pt x="257251" y="0"/>
                </a:moveTo>
                <a:lnTo>
                  <a:pt x="0" y="179768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590403" y="3958971"/>
            <a:ext cx="292735" cy="173990"/>
          </a:xfrm>
          <a:custGeom>
            <a:avLst/>
            <a:gdLst/>
            <a:ahLst/>
            <a:cxnLst/>
            <a:rect l="l" t="t" r="r" b="b"/>
            <a:pathLst>
              <a:path w="292734" h="173989">
                <a:moveTo>
                  <a:pt x="292569" y="0"/>
                </a:moveTo>
                <a:lnTo>
                  <a:pt x="0" y="173659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591925" y="3965066"/>
            <a:ext cx="320675" cy="167640"/>
          </a:xfrm>
          <a:custGeom>
            <a:avLst/>
            <a:gdLst/>
            <a:ahLst/>
            <a:cxnLst/>
            <a:rect l="l" t="t" r="r" b="b"/>
            <a:pathLst>
              <a:path w="320675" h="167639">
                <a:moveTo>
                  <a:pt x="320116" y="0"/>
                </a:moveTo>
                <a:lnTo>
                  <a:pt x="0" y="167284"/>
                </a:lnTo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261598" y="3507485"/>
            <a:ext cx="697991" cy="474713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437429" y="4017708"/>
            <a:ext cx="232879" cy="406006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986016" y="4628388"/>
            <a:ext cx="5205983" cy="2229612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10421023" y="6392455"/>
            <a:ext cx="1563370" cy="307975"/>
          </a:xfrm>
          <a:custGeom>
            <a:avLst/>
            <a:gdLst/>
            <a:ahLst/>
            <a:cxnLst/>
            <a:rect l="l" t="t" r="r" b="b"/>
            <a:pathLst>
              <a:path w="1563370" h="307975">
                <a:moveTo>
                  <a:pt x="79552" y="159829"/>
                </a:moveTo>
                <a:lnTo>
                  <a:pt x="61125" y="125018"/>
                </a:lnTo>
                <a:lnTo>
                  <a:pt x="50673" y="117157"/>
                </a:lnTo>
                <a:lnTo>
                  <a:pt x="44996" y="112814"/>
                </a:lnTo>
                <a:lnTo>
                  <a:pt x="41008" y="109448"/>
                </a:lnTo>
                <a:lnTo>
                  <a:pt x="36385" y="104660"/>
                </a:lnTo>
                <a:lnTo>
                  <a:pt x="35229" y="101955"/>
                </a:lnTo>
                <a:lnTo>
                  <a:pt x="35229" y="95808"/>
                </a:lnTo>
                <a:lnTo>
                  <a:pt x="36017" y="94234"/>
                </a:lnTo>
                <a:lnTo>
                  <a:pt x="36626" y="93129"/>
                </a:lnTo>
                <a:lnTo>
                  <a:pt x="41783" y="89001"/>
                </a:lnTo>
                <a:lnTo>
                  <a:pt x="45123" y="87947"/>
                </a:lnTo>
                <a:lnTo>
                  <a:pt x="55753" y="87947"/>
                </a:lnTo>
                <a:lnTo>
                  <a:pt x="62052" y="90043"/>
                </a:lnTo>
                <a:lnTo>
                  <a:pt x="68033" y="94234"/>
                </a:lnTo>
                <a:lnTo>
                  <a:pt x="71945" y="87947"/>
                </a:lnTo>
                <a:lnTo>
                  <a:pt x="76796" y="80149"/>
                </a:lnTo>
                <a:lnTo>
                  <a:pt x="72161" y="77177"/>
                </a:lnTo>
                <a:lnTo>
                  <a:pt x="67094" y="74917"/>
                </a:lnTo>
                <a:lnTo>
                  <a:pt x="55905" y="71767"/>
                </a:lnTo>
                <a:lnTo>
                  <a:pt x="50507" y="71005"/>
                </a:lnTo>
                <a:lnTo>
                  <a:pt x="39154" y="71005"/>
                </a:lnTo>
                <a:lnTo>
                  <a:pt x="7327" y="93129"/>
                </a:lnTo>
                <a:lnTo>
                  <a:pt x="6350" y="97358"/>
                </a:lnTo>
                <a:lnTo>
                  <a:pt x="6350" y="106032"/>
                </a:lnTo>
                <a:lnTo>
                  <a:pt x="30581" y="135001"/>
                </a:lnTo>
                <a:lnTo>
                  <a:pt x="34467" y="137833"/>
                </a:lnTo>
                <a:lnTo>
                  <a:pt x="49657" y="161632"/>
                </a:lnTo>
                <a:lnTo>
                  <a:pt x="48196" y="164960"/>
                </a:lnTo>
                <a:lnTo>
                  <a:pt x="42354" y="169913"/>
                </a:lnTo>
                <a:lnTo>
                  <a:pt x="38493" y="171132"/>
                </a:lnTo>
                <a:lnTo>
                  <a:pt x="29806" y="171132"/>
                </a:lnTo>
                <a:lnTo>
                  <a:pt x="25984" y="170243"/>
                </a:lnTo>
                <a:lnTo>
                  <a:pt x="18491" y="166649"/>
                </a:lnTo>
                <a:lnTo>
                  <a:pt x="14300" y="163817"/>
                </a:lnTo>
                <a:lnTo>
                  <a:pt x="9652" y="159931"/>
                </a:lnTo>
                <a:lnTo>
                  <a:pt x="0" y="175615"/>
                </a:lnTo>
                <a:lnTo>
                  <a:pt x="5842" y="180238"/>
                </a:lnTo>
                <a:lnTo>
                  <a:pt x="11684" y="183553"/>
                </a:lnTo>
                <a:lnTo>
                  <a:pt x="23368" y="187579"/>
                </a:lnTo>
                <a:lnTo>
                  <a:pt x="29946" y="188582"/>
                </a:lnTo>
                <a:lnTo>
                  <a:pt x="43446" y="188582"/>
                </a:lnTo>
                <a:lnTo>
                  <a:pt x="75133" y="171132"/>
                </a:lnTo>
                <a:lnTo>
                  <a:pt x="78498" y="164401"/>
                </a:lnTo>
                <a:lnTo>
                  <a:pt x="79552" y="159829"/>
                </a:lnTo>
                <a:close/>
              </a:path>
              <a:path w="1563370" h="307975">
                <a:moveTo>
                  <a:pt x="210337" y="118948"/>
                </a:moveTo>
                <a:lnTo>
                  <a:pt x="209143" y="111328"/>
                </a:lnTo>
                <a:lnTo>
                  <a:pt x="204343" y="97561"/>
                </a:lnTo>
                <a:lnTo>
                  <a:pt x="200914" y="91655"/>
                </a:lnTo>
                <a:lnTo>
                  <a:pt x="198285" y="88722"/>
                </a:lnTo>
                <a:lnTo>
                  <a:pt x="192074" y="81775"/>
                </a:lnTo>
                <a:lnTo>
                  <a:pt x="186817" y="77927"/>
                </a:lnTo>
                <a:lnTo>
                  <a:pt x="178930" y="74345"/>
                </a:lnTo>
                <a:lnTo>
                  <a:pt x="178930" y="132803"/>
                </a:lnTo>
                <a:lnTo>
                  <a:pt x="178473" y="137490"/>
                </a:lnTo>
                <a:lnTo>
                  <a:pt x="156298" y="171132"/>
                </a:lnTo>
                <a:lnTo>
                  <a:pt x="141820" y="171132"/>
                </a:lnTo>
                <a:lnTo>
                  <a:pt x="141224" y="170827"/>
                </a:lnTo>
                <a:lnTo>
                  <a:pt x="134696" y="167551"/>
                </a:lnTo>
                <a:lnTo>
                  <a:pt x="121983" y="136156"/>
                </a:lnTo>
                <a:lnTo>
                  <a:pt x="121793" y="132803"/>
                </a:lnTo>
                <a:lnTo>
                  <a:pt x="134886" y="92494"/>
                </a:lnTo>
                <a:lnTo>
                  <a:pt x="139471" y="90081"/>
                </a:lnTo>
                <a:lnTo>
                  <a:pt x="142049" y="88722"/>
                </a:lnTo>
                <a:lnTo>
                  <a:pt x="159689" y="88722"/>
                </a:lnTo>
                <a:lnTo>
                  <a:pt x="166484" y="92278"/>
                </a:lnTo>
                <a:lnTo>
                  <a:pt x="178930" y="132803"/>
                </a:lnTo>
                <a:lnTo>
                  <a:pt x="178930" y="74345"/>
                </a:lnTo>
                <a:lnTo>
                  <a:pt x="174663" y="72390"/>
                </a:lnTo>
                <a:lnTo>
                  <a:pt x="167957" y="71005"/>
                </a:lnTo>
                <a:lnTo>
                  <a:pt x="152488" y="71005"/>
                </a:lnTo>
                <a:lnTo>
                  <a:pt x="145364" y="72542"/>
                </a:lnTo>
                <a:lnTo>
                  <a:pt x="133057" y="78663"/>
                </a:lnTo>
                <a:lnTo>
                  <a:pt x="127355" y="83502"/>
                </a:lnTo>
                <a:lnTo>
                  <a:pt x="122097" y="90081"/>
                </a:lnTo>
                <a:lnTo>
                  <a:pt x="122034" y="83502"/>
                </a:lnTo>
                <a:lnTo>
                  <a:pt x="121932" y="73698"/>
                </a:lnTo>
                <a:lnTo>
                  <a:pt x="93052" y="73698"/>
                </a:lnTo>
                <a:lnTo>
                  <a:pt x="93052" y="241922"/>
                </a:lnTo>
                <a:lnTo>
                  <a:pt x="121932" y="241922"/>
                </a:lnTo>
                <a:lnTo>
                  <a:pt x="121932" y="170827"/>
                </a:lnTo>
                <a:lnTo>
                  <a:pt x="124790" y="174129"/>
                </a:lnTo>
                <a:lnTo>
                  <a:pt x="152984" y="188569"/>
                </a:lnTo>
                <a:lnTo>
                  <a:pt x="164109" y="188569"/>
                </a:lnTo>
                <a:lnTo>
                  <a:pt x="171246" y="187045"/>
                </a:lnTo>
                <a:lnTo>
                  <a:pt x="184492" y="180911"/>
                </a:lnTo>
                <a:lnTo>
                  <a:pt x="190195" y="176606"/>
                </a:lnTo>
                <a:lnTo>
                  <a:pt x="194957" y="171132"/>
                </a:lnTo>
                <a:lnTo>
                  <a:pt x="199821" y="165544"/>
                </a:lnTo>
                <a:lnTo>
                  <a:pt x="203581" y="159067"/>
                </a:lnTo>
                <a:lnTo>
                  <a:pt x="208991" y="144272"/>
                </a:lnTo>
                <a:lnTo>
                  <a:pt x="210337" y="136156"/>
                </a:lnTo>
                <a:lnTo>
                  <a:pt x="210337" y="118948"/>
                </a:lnTo>
                <a:close/>
              </a:path>
              <a:path w="1563370" h="307975">
                <a:moveTo>
                  <a:pt x="252831" y="21170"/>
                </a:moveTo>
                <a:lnTo>
                  <a:pt x="223189" y="21170"/>
                </a:lnTo>
                <a:lnTo>
                  <a:pt x="223189" y="185813"/>
                </a:lnTo>
                <a:lnTo>
                  <a:pt x="252831" y="185813"/>
                </a:lnTo>
                <a:lnTo>
                  <a:pt x="252831" y="21170"/>
                </a:lnTo>
                <a:close/>
              </a:path>
              <a:path w="1563370" h="307975">
                <a:moveTo>
                  <a:pt x="379425" y="73533"/>
                </a:moveTo>
                <a:lnTo>
                  <a:pt x="349783" y="73533"/>
                </a:lnTo>
                <a:lnTo>
                  <a:pt x="349783" y="139382"/>
                </a:lnTo>
                <a:lnTo>
                  <a:pt x="349567" y="143510"/>
                </a:lnTo>
                <a:lnTo>
                  <a:pt x="323811" y="168363"/>
                </a:lnTo>
                <a:lnTo>
                  <a:pt x="315087" y="168363"/>
                </a:lnTo>
                <a:lnTo>
                  <a:pt x="308978" y="165227"/>
                </a:lnTo>
                <a:lnTo>
                  <a:pt x="305523" y="158927"/>
                </a:lnTo>
                <a:lnTo>
                  <a:pt x="304165" y="156540"/>
                </a:lnTo>
                <a:lnTo>
                  <a:pt x="303225" y="153835"/>
                </a:lnTo>
                <a:lnTo>
                  <a:pt x="302171" y="147853"/>
                </a:lnTo>
                <a:lnTo>
                  <a:pt x="301904" y="143510"/>
                </a:lnTo>
                <a:lnTo>
                  <a:pt x="301904" y="73533"/>
                </a:lnTo>
                <a:lnTo>
                  <a:pt x="272262" y="73533"/>
                </a:lnTo>
                <a:lnTo>
                  <a:pt x="272376" y="148386"/>
                </a:lnTo>
                <a:lnTo>
                  <a:pt x="275640" y="167703"/>
                </a:lnTo>
                <a:lnTo>
                  <a:pt x="278345" y="174586"/>
                </a:lnTo>
                <a:lnTo>
                  <a:pt x="282727" y="179793"/>
                </a:lnTo>
                <a:lnTo>
                  <a:pt x="294894" y="186829"/>
                </a:lnTo>
                <a:lnTo>
                  <a:pt x="302361" y="188582"/>
                </a:lnTo>
                <a:lnTo>
                  <a:pt x="319163" y="188582"/>
                </a:lnTo>
                <a:lnTo>
                  <a:pt x="326148" y="187210"/>
                </a:lnTo>
                <a:lnTo>
                  <a:pt x="338150" y="181660"/>
                </a:lnTo>
                <a:lnTo>
                  <a:pt x="344004" y="177126"/>
                </a:lnTo>
                <a:lnTo>
                  <a:pt x="349707" y="170840"/>
                </a:lnTo>
                <a:lnTo>
                  <a:pt x="349783" y="185851"/>
                </a:lnTo>
                <a:lnTo>
                  <a:pt x="379425" y="185851"/>
                </a:lnTo>
                <a:lnTo>
                  <a:pt x="379425" y="170840"/>
                </a:lnTo>
                <a:lnTo>
                  <a:pt x="379425" y="168363"/>
                </a:lnTo>
                <a:lnTo>
                  <a:pt x="379425" y="73533"/>
                </a:lnTo>
                <a:close/>
              </a:path>
              <a:path w="1563370" h="307975">
                <a:moveTo>
                  <a:pt x="507263" y="185801"/>
                </a:moveTo>
                <a:lnTo>
                  <a:pt x="507161" y="120065"/>
                </a:lnTo>
                <a:lnTo>
                  <a:pt x="506209" y="100431"/>
                </a:lnTo>
                <a:lnTo>
                  <a:pt x="505917" y="98844"/>
                </a:lnTo>
                <a:lnTo>
                  <a:pt x="502551" y="88760"/>
                </a:lnTo>
                <a:lnTo>
                  <a:pt x="501192" y="85356"/>
                </a:lnTo>
                <a:lnTo>
                  <a:pt x="496798" y="80162"/>
                </a:lnTo>
                <a:lnTo>
                  <a:pt x="484644" y="72834"/>
                </a:lnTo>
                <a:lnTo>
                  <a:pt x="477177" y="71005"/>
                </a:lnTo>
                <a:lnTo>
                  <a:pt x="460362" y="71005"/>
                </a:lnTo>
                <a:lnTo>
                  <a:pt x="453377" y="72390"/>
                </a:lnTo>
                <a:lnTo>
                  <a:pt x="441363" y="77927"/>
                </a:lnTo>
                <a:lnTo>
                  <a:pt x="435521" y="82473"/>
                </a:lnTo>
                <a:lnTo>
                  <a:pt x="429806" y="88760"/>
                </a:lnTo>
                <a:lnTo>
                  <a:pt x="429755" y="73736"/>
                </a:lnTo>
                <a:lnTo>
                  <a:pt x="399859" y="73736"/>
                </a:lnTo>
                <a:lnTo>
                  <a:pt x="399859" y="185801"/>
                </a:lnTo>
                <a:lnTo>
                  <a:pt x="429755" y="185801"/>
                </a:lnTo>
                <a:lnTo>
                  <a:pt x="429755" y="120065"/>
                </a:lnTo>
                <a:lnTo>
                  <a:pt x="429933" y="116001"/>
                </a:lnTo>
                <a:lnTo>
                  <a:pt x="450151" y="91236"/>
                </a:lnTo>
                <a:lnTo>
                  <a:pt x="464451" y="91236"/>
                </a:lnTo>
                <a:lnTo>
                  <a:pt x="470547" y="94373"/>
                </a:lnTo>
                <a:lnTo>
                  <a:pt x="474116" y="100812"/>
                </a:lnTo>
                <a:lnTo>
                  <a:pt x="475361" y="103035"/>
                </a:lnTo>
                <a:lnTo>
                  <a:pt x="476300" y="105740"/>
                </a:lnTo>
                <a:lnTo>
                  <a:pt x="477354" y="111709"/>
                </a:lnTo>
                <a:lnTo>
                  <a:pt x="477621" y="116001"/>
                </a:lnTo>
                <a:lnTo>
                  <a:pt x="477621" y="185801"/>
                </a:lnTo>
                <a:lnTo>
                  <a:pt x="507263" y="185801"/>
                </a:lnTo>
                <a:close/>
              </a:path>
              <a:path w="1563370" h="307975">
                <a:moveTo>
                  <a:pt x="629996" y="178435"/>
                </a:moveTo>
                <a:lnTo>
                  <a:pt x="587895" y="126174"/>
                </a:lnTo>
                <a:lnTo>
                  <a:pt x="584822" y="122364"/>
                </a:lnTo>
                <a:lnTo>
                  <a:pt x="589026" y="117868"/>
                </a:lnTo>
                <a:lnTo>
                  <a:pt x="623023" y="81546"/>
                </a:lnTo>
                <a:lnTo>
                  <a:pt x="600544" y="71894"/>
                </a:lnTo>
                <a:lnTo>
                  <a:pt x="560793" y="117868"/>
                </a:lnTo>
                <a:lnTo>
                  <a:pt x="557644" y="117868"/>
                </a:lnTo>
                <a:lnTo>
                  <a:pt x="557644" y="21209"/>
                </a:lnTo>
                <a:lnTo>
                  <a:pt x="527748" y="21209"/>
                </a:lnTo>
                <a:lnTo>
                  <a:pt x="527748" y="185839"/>
                </a:lnTo>
                <a:lnTo>
                  <a:pt x="557631" y="185839"/>
                </a:lnTo>
                <a:lnTo>
                  <a:pt x="557631" y="126174"/>
                </a:lnTo>
                <a:lnTo>
                  <a:pt x="602348" y="188074"/>
                </a:lnTo>
                <a:lnTo>
                  <a:pt x="629996" y="178435"/>
                </a:lnTo>
                <a:close/>
              </a:path>
              <a:path w="1563370" h="307975">
                <a:moveTo>
                  <a:pt x="668794" y="61671"/>
                </a:moveTo>
                <a:lnTo>
                  <a:pt x="668705" y="61493"/>
                </a:lnTo>
                <a:lnTo>
                  <a:pt x="668616" y="61315"/>
                </a:lnTo>
                <a:lnTo>
                  <a:pt x="668350" y="60591"/>
                </a:lnTo>
                <a:lnTo>
                  <a:pt x="668299" y="60286"/>
                </a:lnTo>
                <a:lnTo>
                  <a:pt x="667854" y="57238"/>
                </a:lnTo>
                <a:lnTo>
                  <a:pt x="667550" y="56832"/>
                </a:lnTo>
                <a:lnTo>
                  <a:pt x="667181" y="56349"/>
                </a:lnTo>
                <a:lnTo>
                  <a:pt x="666191" y="56172"/>
                </a:lnTo>
                <a:lnTo>
                  <a:pt x="667410" y="55727"/>
                </a:lnTo>
                <a:lnTo>
                  <a:pt x="667702" y="55448"/>
                </a:lnTo>
                <a:lnTo>
                  <a:pt x="668388" y="54825"/>
                </a:lnTo>
                <a:lnTo>
                  <a:pt x="668388" y="52273"/>
                </a:lnTo>
                <a:lnTo>
                  <a:pt x="668032" y="51523"/>
                </a:lnTo>
                <a:lnTo>
                  <a:pt x="666724" y="50571"/>
                </a:lnTo>
                <a:lnTo>
                  <a:pt x="666724" y="54825"/>
                </a:lnTo>
                <a:lnTo>
                  <a:pt x="665251" y="55448"/>
                </a:lnTo>
                <a:lnTo>
                  <a:pt x="662470" y="55448"/>
                </a:lnTo>
                <a:lnTo>
                  <a:pt x="662470" y="51523"/>
                </a:lnTo>
                <a:lnTo>
                  <a:pt x="665772" y="51523"/>
                </a:lnTo>
                <a:lnTo>
                  <a:pt x="666508" y="52539"/>
                </a:lnTo>
                <a:lnTo>
                  <a:pt x="666508" y="54825"/>
                </a:lnTo>
                <a:lnTo>
                  <a:pt x="666724" y="54825"/>
                </a:lnTo>
                <a:lnTo>
                  <a:pt x="666724" y="50571"/>
                </a:lnTo>
                <a:lnTo>
                  <a:pt x="666559" y="50444"/>
                </a:lnTo>
                <a:lnTo>
                  <a:pt x="666407" y="50444"/>
                </a:lnTo>
                <a:lnTo>
                  <a:pt x="665568" y="50165"/>
                </a:lnTo>
                <a:lnTo>
                  <a:pt x="662520" y="50165"/>
                </a:lnTo>
                <a:lnTo>
                  <a:pt x="660679" y="50444"/>
                </a:lnTo>
                <a:lnTo>
                  <a:pt x="660679" y="61671"/>
                </a:lnTo>
                <a:lnTo>
                  <a:pt x="662470" y="61671"/>
                </a:lnTo>
                <a:lnTo>
                  <a:pt x="662470" y="56832"/>
                </a:lnTo>
                <a:lnTo>
                  <a:pt x="665162" y="56832"/>
                </a:lnTo>
                <a:lnTo>
                  <a:pt x="665873" y="57378"/>
                </a:lnTo>
                <a:lnTo>
                  <a:pt x="666140" y="58813"/>
                </a:lnTo>
                <a:lnTo>
                  <a:pt x="666369" y="60286"/>
                </a:lnTo>
                <a:lnTo>
                  <a:pt x="666457" y="60591"/>
                </a:lnTo>
                <a:lnTo>
                  <a:pt x="666635" y="61315"/>
                </a:lnTo>
                <a:lnTo>
                  <a:pt x="666915" y="61671"/>
                </a:lnTo>
                <a:lnTo>
                  <a:pt x="668794" y="61671"/>
                </a:lnTo>
                <a:close/>
              </a:path>
              <a:path w="1563370" h="307975">
                <a:moveTo>
                  <a:pt x="674306" y="61493"/>
                </a:moveTo>
                <a:lnTo>
                  <a:pt x="674255" y="50165"/>
                </a:lnTo>
                <a:lnTo>
                  <a:pt x="672465" y="48336"/>
                </a:lnTo>
                <a:lnTo>
                  <a:pt x="672465" y="51104"/>
                </a:lnTo>
                <a:lnTo>
                  <a:pt x="672465" y="60591"/>
                </a:lnTo>
                <a:lnTo>
                  <a:pt x="668921" y="64350"/>
                </a:lnTo>
                <a:lnTo>
                  <a:pt x="659904" y="64350"/>
                </a:lnTo>
                <a:lnTo>
                  <a:pt x="656285" y="60591"/>
                </a:lnTo>
                <a:lnTo>
                  <a:pt x="656285" y="51104"/>
                </a:lnTo>
                <a:lnTo>
                  <a:pt x="659917" y="47294"/>
                </a:lnTo>
                <a:lnTo>
                  <a:pt x="668883" y="47294"/>
                </a:lnTo>
                <a:lnTo>
                  <a:pt x="672465" y="51104"/>
                </a:lnTo>
                <a:lnTo>
                  <a:pt x="672465" y="48336"/>
                </a:lnTo>
                <a:lnTo>
                  <a:pt x="671449" y="47294"/>
                </a:lnTo>
                <a:lnTo>
                  <a:pt x="669912" y="45732"/>
                </a:lnTo>
                <a:lnTo>
                  <a:pt x="658837" y="45732"/>
                </a:lnTo>
                <a:lnTo>
                  <a:pt x="654392" y="50165"/>
                </a:lnTo>
                <a:lnTo>
                  <a:pt x="654354" y="61493"/>
                </a:lnTo>
                <a:lnTo>
                  <a:pt x="658837" y="65925"/>
                </a:lnTo>
                <a:lnTo>
                  <a:pt x="669912" y="65925"/>
                </a:lnTo>
                <a:lnTo>
                  <a:pt x="671474" y="64350"/>
                </a:lnTo>
                <a:lnTo>
                  <a:pt x="674306" y="61493"/>
                </a:lnTo>
                <a:close/>
              </a:path>
              <a:path w="1563370" h="307975">
                <a:moveTo>
                  <a:pt x="745528" y="119824"/>
                </a:moveTo>
                <a:lnTo>
                  <a:pt x="655650" y="74803"/>
                </a:lnTo>
                <a:lnTo>
                  <a:pt x="655650" y="94957"/>
                </a:lnTo>
                <a:lnTo>
                  <a:pt x="725309" y="128790"/>
                </a:lnTo>
                <a:lnTo>
                  <a:pt x="655662" y="163055"/>
                </a:lnTo>
                <a:lnTo>
                  <a:pt x="655662" y="182765"/>
                </a:lnTo>
                <a:lnTo>
                  <a:pt x="745528" y="138188"/>
                </a:lnTo>
                <a:lnTo>
                  <a:pt x="745528" y="119824"/>
                </a:lnTo>
                <a:close/>
              </a:path>
              <a:path w="1563370" h="307975">
                <a:moveTo>
                  <a:pt x="1562760" y="52425"/>
                </a:moveTo>
                <a:lnTo>
                  <a:pt x="1558620" y="32016"/>
                </a:lnTo>
                <a:lnTo>
                  <a:pt x="1547368" y="15354"/>
                </a:lnTo>
                <a:lnTo>
                  <a:pt x="1530667" y="4114"/>
                </a:lnTo>
                <a:lnTo>
                  <a:pt x="1510233" y="0"/>
                </a:lnTo>
                <a:lnTo>
                  <a:pt x="926033" y="0"/>
                </a:lnTo>
                <a:lnTo>
                  <a:pt x="889762" y="14528"/>
                </a:lnTo>
                <a:lnTo>
                  <a:pt x="873518" y="52425"/>
                </a:lnTo>
                <a:lnTo>
                  <a:pt x="873518" y="186105"/>
                </a:lnTo>
                <a:lnTo>
                  <a:pt x="877646" y="206502"/>
                </a:lnTo>
                <a:lnTo>
                  <a:pt x="888898" y="223177"/>
                </a:lnTo>
                <a:lnTo>
                  <a:pt x="905598" y="234403"/>
                </a:lnTo>
                <a:lnTo>
                  <a:pt x="926033" y="238531"/>
                </a:lnTo>
                <a:lnTo>
                  <a:pt x="955916" y="238531"/>
                </a:lnTo>
                <a:lnTo>
                  <a:pt x="990409" y="307644"/>
                </a:lnTo>
                <a:lnTo>
                  <a:pt x="1012075" y="307644"/>
                </a:lnTo>
                <a:lnTo>
                  <a:pt x="1047508" y="238531"/>
                </a:lnTo>
                <a:lnTo>
                  <a:pt x="1510245" y="238531"/>
                </a:lnTo>
                <a:lnTo>
                  <a:pt x="1530680" y="234403"/>
                </a:lnTo>
                <a:lnTo>
                  <a:pt x="1547380" y="223177"/>
                </a:lnTo>
                <a:lnTo>
                  <a:pt x="1558632" y="206502"/>
                </a:lnTo>
                <a:lnTo>
                  <a:pt x="1562760" y="186105"/>
                </a:lnTo>
                <a:lnTo>
                  <a:pt x="1562760" y="524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1347770" y="6419790"/>
            <a:ext cx="587375" cy="161290"/>
          </a:xfrm>
          <a:custGeom>
            <a:avLst/>
            <a:gdLst/>
            <a:ahLst/>
            <a:cxnLst/>
            <a:rect l="l" t="t" r="r" b="b"/>
            <a:pathLst>
              <a:path w="587375" h="161290">
                <a:moveTo>
                  <a:pt x="458880" y="77885"/>
                </a:moveTo>
                <a:lnTo>
                  <a:pt x="438452" y="77885"/>
                </a:lnTo>
                <a:lnTo>
                  <a:pt x="441084" y="64185"/>
                </a:lnTo>
                <a:lnTo>
                  <a:pt x="448314" y="53926"/>
                </a:lnTo>
                <a:lnTo>
                  <a:pt x="459139" y="47491"/>
                </a:lnTo>
                <a:lnTo>
                  <a:pt x="472556" y="45261"/>
                </a:lnTo>
                <a:lnTo>
                  <a:pt x="486093" y="47491"/>
                </a:lnTo>
                <a:lnTo>
                  <a:pt x="496888" y="53926"/>
                </a:lnTo>
                <a:lnTo>
                  <a:pt x="503585" y="63608"/>
                </a:lnTo>
                <a:lnTo>
                  <a:pt x="465802" y="63608"/>
                </a:lnTo>
                <a:lnTo>
                  <a:pt x="458880" y="67059"/>
                </a:lnTo>
                <a:lnTo>
                  <a:pt x="458880" y="77885"/>
                </a:lnTo>
                <a:close/>
              </a:path>
              <a:path w="587375" h="161290">
                <a:moveTo>
                  <a:pt x="506502" y="157886"/>
                </a:moveTo>
                <a:lnTo>
                  <a:pt x="438452" y="157886"/>
                </a:lnTo>
                <a:lnTo>
                  <a:pt x="438452" y="139532"/>
                </a:lnTo>
                <a:lnTo>
                  <a:pt x="480256" y="91060"/>
                </a:lnTo>
                <a:lnTo>
                  <a:pt x="484340" y="86198"/>
                </a:lnTo>
                <a:lnTo>
                  <a:pt x="486072" y="82748"/>
                </a:lnTo>
                <a:lnTo>
                  <a:pt x="486072" y="69256"/>
                </a:lnTo>
                <a:lnTo>
                  <a:pt x="481202" y="63608"/>
                </a:lnTo>
                <a:lnTo>
                  <a:pt x="503585" y="63608"/>
                </a:lnTo>
                <a:lnTo>
                  <a:pt x="503981" y="64185"/>
                </a:lnTo>
                <a:lnTo>
                  <a:pt x="506502" y="77734"/>
                </a:lnTo>
                <a:lnTo>
                  <a:pt x="505719" y="85039"/>
                </a:lnTo>
                <a:lnTo>
                  <a:pt x="463295" y="139532"/>
                </a:lnTo>
                <a:lnTo>
                  <a:pt x="506502" y="139532"/>
                </a:lnTo>
                <a:lnTo>
                  <a:pt x="506502" y="157886"/>
                </a:lnTo>
                <a:close/>
              </a:path>
              <a:path w="587375" h="161290">
                <a:moveTo>
                  <a:pt x="553032" y="158829"/>
                </a:moveTo>
                <a:lnTo>
                  <a:pt x="540013" y="156633"/>
                </a:lnTo>
                <a:lnTo>
                  <a:pt x="529145" y="150201"/>
                </a:lnTo>
                <a:lnTo>
                  <a:pt x="521694" y="139769"/>
                </a:lnTo>
                <a:lnTo>
                  <a:pt x="518929" y="125571"/>
                </a:lnTo>
                <a:lnTo>
                  <a:pt x="518929" y="78512"/>
                </a:lnTo>
                <a:lnTo>
                  <a:pt x="521693" y="64314"/>
                </a:lnTo>
                <a:lnTo>
                  <a:pt x="529142" y="53882"/>
                </a:lnTo>
                <a:lnTo>
                  <a:pt x="540011" y="47451"/>
                </a:lnTo>
                <a:lnTo>
                  <a:pt x="553032" y="45254"/>
                </a:lnTo>
                <a:lnTo>
                  <a:pt x="566029" y="47451"/>
                </a:lnTo>
                <a:lnTo>
                  <a:pt x="576843" y="53882"/>
                </a:lnTo>
                <a:lnTo>
                  <a:pt x="583738" y="63608"/>
                </a:lnTo>
                <a:lnTo>
                  <a:pt x="545016" y="63608"/>
                </a:lnTo>
                <a:lnTo>
                  <a:pt x="539364" y="69407"/>
                </a:lnTo>
                <a:lnTo>
                  <a:pt x="539357" y="134828"/>
                </a:lnTo>
                <a:lnTo>
                  <a:pt x="545016" y="140475"/>
                </a:lnTo>
                <a:lnTo>
                  <a:pt x="583737" y="140475"/>
                </a:lnTo>
                <a:lnTo>
                  <a:pt x="576841" y="150201"/>
                </a:lnTo>
                <a:lnTo>
                  <a:pt x="566026" y="156633"/>
                </a:lnTo>
                <a:lnTo>
                  <a:pt x="553032" y="158829"/>
                </a:lnTo>
                <a:close/>
              </a:path>
              <a:path w="587375" h="161290">
                <a:moveTo>
                  <a:pt x="583737" y="140475"/>
                </a:moveTo>
                <a:lnTo>
                  <a:pt x="561049" y="140475"/>
                </a:lnTo>
                <a:lnTo>
                  <a:pt x="566548" y="134828"/>
                </a:lnTo>
                <a:lnTo>
                  <a:pt x="566548" y="69407"/>
                </a:lnTo>
                <a:lnTo>
                  <a:pt x="561049" y="63608"/>
                </a:lnTo>
                <a:lnTo>
                  <a:pt x="583738" y="63608"/>
                </a:lnTo>
                <a:lnTo>
                  <a:pt x="584238" y="64314"/>
                </a:lnTo>
                <a:lnTo>
                  <a:pt x="586978" y="78512"/>
                </a:lnTo>
                <a:lnTo>
                  <a:pt x="586978" y="125571"/>
                </a:lnTo>
                <a:lnTo>
                  <a:pt x="584237" y="139769"/>
                </a:lnTo>
                <a:lnTo>
                  <a:pt x="583737" y="140475"/>
                </a:lnTo>
                <a:close/>
              </a:path>
              <a:path w="587375" h="161290">
                <a:moveTo>
                  <a:pt x="25094" y="161067"/>
                </a:moveTo>
                <a:lnTo>
                  <a:pt x="6699" y="161067"/>
                </a:lnTo>
                <a:lnTo>
                  <a:pt x="0" y="153891"/>
                </a:lnTo>
                <a:lnTo>
                  <a:pt x="0" y="134883"/>
                </a:lnTo>
                <a:lnTo>
                  <a:pt x="6892" y="127720"/>
                </a:lnTo>
                <a:lnTo>
                  <a:pt x="25335" y="127720"/>
                </a:lnTo>
                <a:lnTo>
                  <a:pt x="31834" y="134573"/>
                </a:lnTo>
                <a:lnTo>
                  <a:pt x="31834" y="154056"/>
                </a:lnTo>
                <a:lnTo>
                  <a:pt x="25094" y="161067"/>
                </a:lnTo>
                <a:close/>
              </a:path>
              <a:path w="587375" h="161290">
                <a:moveTo>
                  <a:pt x="95373" y="160337"/>
                </a:moveTo>
                <a:lnTo>
                  <a:pt x="95217" y="160337"/>
                </a:lnTo>
                <a:lnTo>
                  <a:pt x="71946" y="156122"/>
                </a:lnTo>
                <a:lnTo>
                  <a:pt x="72341" y="156122"/>
                </a:lnTo>
                <a:lnTo>
                  <a:pt x="54901" y="144582"/>
                </a:lnTo>
                <a:lnTo>
                  <a:pt x="43560" y="126533"/>
                </a:lnTo>
                <a:lnTo>
                  <a:pt x="39541" y="103175"/>
                </a:lnTo>
                <a:lnTo>
                  <a:pt x="43944" y="79139"/>
                </a:lnTo>
                <a:lnTo>
                  <a:pt x="72654" y="49800"/>
                </a:lnTo>
                <a:lnTo>
                  <a:pt x="99530" y="43767"/>
                </a:lnTo>
                <a:lnTo>
                  <a:pt x="99379" y="43767"/>
                </a:lnTo>
                <a:lnTo>
                  <a:pt x="128572" y="50303"/>
                </a:lnTo>
                <a:lnTo>
                  <a:pt x="124226" y="55075"/>
                </a:lnTo>
                <a:lnTo>
                  <a:pt x="120535" y="60496"/>
                </a:lnTo>
                <a:lnTo>
                  <a:pt x="119210" y="63175"/>
                </a:lnTo>
                <a:lnTo>
                  <a:pt x="99498" y="63175"/>
                </a:lnTo>
                <a:lnTo>
                  <a:pt x="84534" y="65943"/>
                </a:lnTo>
                <a:lnTo>
                  <a:pt x="73099" y="73816"/>
                </a:lnTo>
                <a:lnTo>
                  <a:pt x="65795" y="86142"/>
                </a:lnTo>
                <a:lnTo>
                  <a:pt x="63440" y="100936"/>
                </a:lnTo>
                <a:lnTo>
                  <a:pt x="63374" y="103175"/>
                </a:lnTo>
                <a:lnTo>
                  <a:pt x="65754" y="117721"/>
                </a:lnTo>
                <a:lnTo>
                  <a:pt x="65880" y="118119"/>
                </a:lnTo>
                <a:lnTo>
                  <a:pt x="73043" y="130112"/>
                </a:lnTo>
                <a:lnTo>
                  <a:pt x="84283" y="137936"/>
                </a:lnTo>
                <a:lnTo>
                  <a:pt x="98829" y="140709"/>
                </a:lnTo>
                <a:lnTo>
                  <a:pt x="118409" y="140709"/>
                </a:lnTo>
                <a:lnTo>
                  <a:pt x="119817" y="143643"/>
                </a:lnTo>
                <a:lnTo>
                  <a:pt x="123350" y="148987"/>
                </a:lnTo>
                <a:lnTo>
                  <a:pt x="127537" y="153705"/>
                </a:lnTo>
                <a:lnTo>
                  <a:pt x="127103" y="153912"/>
                </a:lnTo>
                <a:lnTo>
                  <a:pt x="121554" y="156122"/>
                </a:lnTo>
                <a:lnTo>
                  <a:pt x="119235" y="156795"/>
                </a:lnTo>
                <a:lnTo>
                  <a:pt x="113823" y="158293"/>
                </a:lnTo>
                <a:lnTo>
                  <a:pt x="105036" y="159776"/>
                </a:lnTo>
                <a:lnTo>
                  <a:pt x="95373" y="160337"/>
                </a:lnTo>
                <a:close/>
              </a:path>
              <a:path w="587375" h="161290">
                <a:moveTo>
                  <a:pt x="182016" y="160337"/>
                </a:moveTo>
                <a:lnTo>
                  <a:pt x="181789" y="160337"/>
                </a:lnTo>
                <a:lnTo>
                  <a:pt x="160061" y="156122"/>
                </a:lnTo>
                <a:lnTo>
                  <a:pt x="143084" y="144312"/>
                </a:lnTo>
                <a:lnTo>
                  <a:pt x="132034" y="126166"/>
                </a:lnTo>
                <a:lnTo>
                  <a:pt x="128129" y="103175"/>
                </a:lnTo>
                <a:lnTo>
                  <a:pt x="128204" y="102266"/>
                </a:lnTo>
                <a:lnTo>
                  <a:pt x="143455" y="60496"/>
                </a:lnTo>
                <a:lnTo>
                  <a:pt x="183576" y="43767"/>
                </a:lnTo>
                <a:lnTo>
                  <a:pt x="205397" y="47966"/>
                </a:lnTo>
                <a:lnTo>
                  <a:pt x="222446" y="59728"/>
                </a:lnTo>
                <a:lnTo>
                  <a:pt x="224008" y="62272"/>
                </a:lnTo>
                <a:lnTo>
                  <a:pt x="182906" y="62272"/>
                </a:lnTo>
                <a:lnTo>
                  <a:pt x="168969" y="65722"/>
                </a:lnTo>
                <a:lnTo>
                  <a:pt x="159276" y="74805"/>
                </a:lnTo>
                <a:lnTo>
                  <a:pt x="153683" y="87466"/>
                </a:lnTo>
                <a:lnTo>
                  <a:pt x="153615" y="87620"/>
                </a:lnTo>
                <a:lnTo>
                  <a:pt x="151943" y="100936"/>
                </a:lnTo>
                <a:lnTo>
                  <a:pt x="151906" y="103175"/>
                </a:lnTo>
                <a:lnTo>
                  <a:pt x="153996" y="117721"/>
                </a:lnTo>
                <a:lnTo>
                  <a:pt x="154053" y="118119"/>
                </a:lnTo>
                <a:lnTo>
                  <a:pt x="160293" y="130454"/>
                </a:lnTo>
                <a:lnTo>
                  <a:pt x="160388" y="130643"/>
                </a:lnTo>
                <a:lnTo>
                  <a:pt x="169973" y="138818"/>
                </a:lnTo>
                <a:lnTo>
                  <a:pt x="169825" y="138818"/>
                </a:lnTo>
                <a:lnTo>
                  <a:pt x="182237" y="141825"/>
                </a:lnTo>
                <a:lnTo>
                  <a:pt x="222630" y="141825"/>
                </a:lnTo>
                <a:lnTo>
                  <a:pt x="219780" y="145942"/>
                </a:lnTo>
                <a:lnTo>
                  <a:pt x="201960" y="156795"/>
                </a:lnTo>
                <a:lnTo>
                  <a:pt x="182016" y="160337"/>
                </a:lnTo>
                <a:close/>
              </a:path>
              <a:path w="587375" h="161290">
                <a:moveTo>
                  <a:pt x="222630" y="141825"/>
                </a:moveTo>
                <a:lnTo>
                  <a:pt x="182237" y="141825"/>
                </a:lnTo>
                <a:lnTo>
                  <a:pt x="194714" y="138818"/>
                </a:lnTo>
                <a:lnTo>
                  <a:pt x="204572" y="130454"/>
                </a:lnTo>
                <a:lnTo>
                  <a:pt x="211046" y="117721"/>
                </a:lnTo>
                <a:lnTo>
                  <a:pt x="213147" y="103175"/>
                </a:lnTo>
                <a:lnTo>
                  <a:pt x="213181" y="102941"/>
                </a:lnTo>
                <a:lnTo>
                  <a:pt x="213288" y="100936"/>
                </a:lnTo>
                <a:lnTo>
                  <a:pt x="211577" y="87620"/>
                </a:lnTo>
                <a:lnTo>
                  <a:pt x="182906" y="62272"/>
                </a:lnTo>
                <a:lnTo>
                  <a:pt x="224008" y="62272"/>
                </a:lnTo>
                <a:lnTo>
                  <a:pt x="233541" y="77802"/>
                </a:lnTo>
                <a:lnTo>
                  <a:pt x="237502" y="100936"/>
                </a:lnTo>
                <a:lnTo>
                  <a:pt x="232591" y="127436"/>
                </a:lnTo>
                <a:lnTo>
                  <a:pt x="222630" y="141825"/>
                </a:lnTo>
                <a:close/>
              </a:path>
              <a:path w="587375" h="161290">
                <a:moveTo>
                  <a:pt x="117596" y="66439"/>
                </a:moveTo>
                <a:lnTo>
                  <a:pt x="112132" y="64270"/>
                </a:lnTo>
                <a:lnTo>
                  <a:pt x="106046" y="63175"/>
                </a:lnTo>
                <a:lnTo>
                  <a:pt x="119210" y="63175"/>
                </a:lnTo>
                <a:lnTo>
                  <a:pt x="117596" y="66439"/>
                </a:lnTo>
                <a:close/>
              </a:path>
              <a:path w="587375" h="161290">
                <a:moveTo>
                  <a:pt x="118409" y="140709"/>
                </a:moveTo>
                <a:lnTo>
                  <a:pt x="105411" y="140709"/>
                </a:lnTo>
                <a:lnTo>
                  <a:pt x="111206" y="139773"/>
                </a:lnTo>
                <a:lnTo>
                  <a:pt x="117008" y="137789"/>
                </a:lnTo>
                <a:lnTo>
                  <a:pt x="118409" y="140709"/>
                </a:lnTo>
                <a:close/>
              </a:path>
              <a:path w="587375" h="161290">
                <a:moveTo>
                  <a:pt x="340523" y="60378"/>
                </a:moveTo>
                <a:lnTo>
                  <a:pt x="275030" y="60378"/>
                </a:lnTo>
                <a:lnTo>
                  <a:pt x="276202" y="58967"/>
                </a:lnTo>
                <a:lnTo>
                  <a:pt x="280522" y="54574"/>
                </a:lnTo>
                <a:lnTo>
                  <a:pt x="287314" y="49654"/>
                </a:lnTo>
                <a:lnTo>
                  <a:pt x="297034" y="45500"/>
                </a:lnTo>
                <a:lnTo>
                  <a:pt x="309631" y="43767"/>
                </a:lnTo>
                <a:lnTo>
                  <a:pt x="318716" y="44837"/>
                </a:lnTo>
                <a:lnTo>
                  <a:pt x="332180" y="50606"/>
                </a:lnTo>
                <a:lnTo>
                  <a:pt x="340523" y="60378"/>
                </a:lnTo>
                <a:close/>
              </a:path>
              <a:path w="587375" h="161290">
                <a:moveTo>
                  <a:pt x="277376" y="157872"/>
                </a:moveTo>
                <a:lnTo>
                  <a:pt x="253917" y="157872"/>
                </a:lnTo>
                <a:lnTo>
                  <a:pt x="253815" y="66396"/>
                </a:lnTo>
                <a:lnTo>
                  <a:pt x="253708" y="61334"/>
                </a:lnTo>
                <a:lnTo>
                  <a:pt x="253433" y="54574"/>
                </a:lnTo>
                <a:lnTo>
                  <a:pt x="253182" y="50606"/>
                </a:lnTo>
                <a:lnTo>
                  <a:pt x="252874" y="46219"/>
                </a:lnTo>
                <a:lnTo>
                  <a:pt x="274132" y="46219"/>
                </a:lnTo>
                <a:lnTo>
                  <a:pt x="274940" y="58967"/>
                </a:lnTo>
                <a:lnTo>
                  <a:pt x="275030" y="60378"/>
                </a:lnTo>
                <a:lnTo>
                  <a:pt x="340523" y="60378"/>
                </a:lnTo>
                <a:lnTo>
                  <a:pt x="343286" y="63615"/>
                </a:lnTo>
                <a:lnTo>
                  <a:pt x="303152" y="63615"/>
                </a:lnTo>
                <a:lnTo>
                  <a:pt x="294386" y="65232"/>
                </a:lnTo>
                <a:lnTo>
                  <a:pt x="277376" y="87713"/>
                </a:lnTo>
                <a:lnTo>
                  <a:pt x="277376" y="157872"/>
                </a:lnTo>
                <a:close/>
              </a:path>
              <a:path w="587375" h="161290">
                <a:moveTo>
                  <a:pt x="349710" y="157872"/>
                </a:moveTo>
                <a:lnTo>
                  <a:pt x="326252" y="157872"/>
                </a:lnTo>
                <a:lnTo>
                  <a:pt x="326252" y="93801"/>
                </a:lnTo>
                <a:lnTo>
                  <a:pt x="325436" y="84511"/>
                </a:lnTo>
                <a:lnTo>
                  <a:pt x="325327" y="83277"/>
                </a:lnTo>
                <a:lnTo>
                  <a:pt x="321861" y="73546"/>
                </a:lnTo>
                <a:lnTo>
                  <a:pt x="314815" y="66396"/>
                </a:lnTo>
                <a:lnTo>
                  <a:pt x="303152" y="63615"/>
                </a:lnTo>
                <a:lnTo>
                  <a:pt x="343286" y="63615"/>
                </a:lnTo>
                <a:lnTo>
                  <a:pt x="344389" y="64907"/>
                </a:lnTo>
                <a:lnTo>
                  <a:pt x="349710" y="91577"/>
                </a:lnTo>
                <a:lnTo>
                  <a:pt x="349710" y="157872"/>
                </a:lnTo>
                <a:close/>
              </a:path>
              <a:path w="587375" h="161290">
                <a:moveTo>
                  <a:pt x="403912" y="46212"/>
                </a:moveTo>
                <a:lnTo>
                  <a:pt x="380453" y="46212"/>
                </a:lnTo>
                <a:lnTo>
                  <a:pt x="380456" y="45475"/>
                </a:lnTo>
                <a:lnTo>
                  <a:pt x="384127" y="27799"/>
                </a:lnTo>
                <a:lnTo>
                  <a:pt x="393974" y="13338"/>
                </a:lnTo>
                <a:lnTo>
                  <a:pt x="408508" y="3580"/>
                </a:lnTo>
                <a:lnTo>
                  <a:pt x="426247" y="0"/>
                </a:lnTo>
                <a:lnTo>
                  <a:pt x="428177" y="0"/>
                </a:lnTo>
                <a:lnTo>
                  <a:pt x="428177" y="22582"/>
                </a:lnTo>
                <a:lnTo>
                  <a:pt x="427226" y="22582"/>
                </a:lnTo>
                <a:lnTo>
                  <a:pt x="418235" y="24384"/>
                </a:lnTo>
                <a:lnTo>
                  <a:pt x="410849" y="29295"/>
                </a:lnTo>
                <a:lnTo>
                  <a:pt x="405824" y="36572"/>
                </a:lnTo>
                <a:lnTo>
                  <a:pt x="403919" y="45475"/>
                </a:lnTo>
                <a:lnTo>
                  <a:pt x="403912" y="46212"/>
                </a:lnTo>
                <a:close/>
              </a:path>
              <a:path w="587375" h="161290">
                <a:moveTo>
                  <a:pt x="428177" y="64951"/>
                </a:moveTo>
                <a:lnTo>
                  <a:pt x="361729" y="64951"/>
                </a:lnTo>
                <a:lnTo>
                  <a:pt x="361729" y="46212"/>
                </a:lnTo>
                <a:lnTo>
                  <a:pt x="428177" y="46212"/>
                </a:lnTo>
                <a:lnTo>
                  <a:pt x="428177" y="64951"/>
                </a:lnTo>
                <a:close/>
              </a:path>
              <a:path w="587375" h="161290">
                <a:moveTo>
                  <a:pt x="403912" y="157886"/>
                </a:moveTo>
                <a:lnTo>
                  <a:pt x="380460" y="157886"/>
                </a:lnTo>
                <a:lnTo>
                  <a:pt x="380460" y="64951"/>
                </a:lnTo>
                <a:lnTo>
                  <a:pt x="403912" y="64951"/>
                </a:lnTo>
                <a:lnTo>
                  <a:pt x="403912" y="157886"/>
                </a:lnTo>
                <a:close/>
              </a:path>
              <a:path w="587375" h="161290">
                <a:moveTo>
                  <a:pt x="455528" y="20640"/>
                </a:moveTo>
                <a:lnTo>
                  <a:pt x="444453" y="20640"/>
                </a:lnTo>
                <a:lnTo>
                  <a:pt x="440143" y="16384"/>
                </a:lnTo>
                <a:lnTo>
                  <a:pt x="440024" y="4882"/>
                </a:lnTo>
                <a:lnTo>
                  <a:pt x="444453" y="454"/>
                </a:lnTo>
                <a:lnTo>
                  <a:pt x="455528" y="454"/>
                </a:lnTo>
                <a:lnTo>
                  <a:pt x="457063" y="2017"/>
                </a:lnTo>
                <a:lnTo>
                  <a:pt x="445524" y="2017"/>
                </a:lnTo>
                <a:lnTo>
                  <a:pt x="441888" y="5819"/>
                </a:lnTo>
                <a:lnTo>
                  <a:pt x="441888" y="15309"/>
                </a:lnTo>
                <a:lnTo>
                  <a:pt x="445524" y="19070"/>
                </a:lnTo>
                <a:lnTo>
                  <a:pt x="457086" y="19070"/>
                </a:lnTo>
                <a:lnTo>
                  <a:pt x="455528" y="20640"/>
                </a:lnTo>
                <a:close/>
              </a:path>
              <a:path w="587375" h="161290">
                <a:moveTo>
                  <a:pt x="457086" y="19070"/>
                </a:moveTo>
                <a:lnTo>
                  <a:pt x="454532" y="19070"/>
                </a:lnTo>
                <a:lnTo>
                  <a:pt x="458073" y="15309"/>
                </a:lnTo>
                <a:lnTo>
                  <a:pt x="458073" y="5819"/>
                </a:lnTo>
                <a:lnTo>
                  <a:pt x="454493" y="2017"/>
                </a:lnTo>
                <a:lnTo>
                  <a:pt x="457063" y="2017"/>
                </a:lnTo>
                <a:lnTo>
                  <a:pt x="459875" y="4882"/>
                </a:lnTo>
                <a:lnTo>
                  <a:pt x="459922" y="16212"/>
                </a:lnTo>
                <a:lnTo>
                  <a:pt x="457086" y="19070"/>
                </a:lnTo>
                <a:close/>
              </a:path>
              <a:path w="587375" h="161290">
                <a:moveTo>
                  <a:pt x="448084" y="16384"/>
                </a:moveTo>
                <a:lnTo>
                  <a:pt x="446289" y="16384"/>
                </a:lnTo>
                <a:lnTo>
                  <a:pt x="446289" y="5151"/>
                </a:lnTo>
                <a:lnTo>
                  <a:pt x="448131" y="4882"/>
                </a:lnTo>
                <a:lnTo>
                  <a:pt x="451174" y="4882"/>
                </a:lnTo>
                <a:lnTo>
                  <a:pt x="452018" y="5151"/>
                </a:lnTo>
                <a:lnTo>
                  <a:pt x="452178" y="5151"/>
                </a:lnTo>
                <a:lnTo>
                  <a:pt x="453637" y="6232"/>
                </a:lnTo>
                <a:lnTo>
                  <a:pt x="448084" y="6232"/>
                </a:lnTo>
                <a:lnTo>
                  <a:pt x="448084" y="10165"/>
                </a:lnTo>
                <a:lnTo>
                  <a:pt x="453312" y="10165"/>
                </a:lnTo>
                <a:lnTo>
                  <a:pt x="453016" y="10433"/>
                </a:lnTo>
                <a:lnTo>
                  <a:pt x="451802" y="10792"/>
                </a:lnTo>
                <a:lnTo>
                  <a:pt x="452788" y="11060"/>
                </a:lnTo>
                <a:lnTo>
                  <a:pt x="453158" y="11549"/>
                </a:lnTo>
                <a:lnTo>
                  <a:pt x="448076" y="11549"/>
                </a:lnTo>
                <a:lnTo>
                  <a:pt x="448084" y="16384"/>
                </a:lnTo>
                <a:close/>
              </a:path>
              <a:path w="587375" h="161290">
                <a:moveTo>
                  <a:pt x="453312" y="10165"/>
                </a:moveTo>
                <a:lnTo>
                  <a:pt x="450871" y="10165"/>
                </a:lnTo>
                <a:lnTo>
                  <a:pt x="452336" y="9538"/>
                </a:lnTo>
                <a:lnTo>
                  <a:pt x="452126" y="9538"/>
                </a:lnTo>
                <a:lnTo>
                  <a:pt x="452126" y="7252"/>
                </a:lnTo>
                <a:lnTo>
                  <a:pt x="451383" y="6232"/>
                </a:lnTo>
                <a:lnTo>
                  <a:pt x="453637" y="6232"/>
                </a:lnTo>
                <a:lnTo>
                  <a:pt x="454004" y="6990"/>
                </a:lnTo>
                <a:lnTo>
                  <a:pt x="454004" y="9538"/>
                </a:lnTo>
                <a:lnTo>
                  <a:pt x="453312" y="10165"/>
                </a:lnTo>
                <a:close/>
              </a:path>
              <a:path w="587375" h="161290">
                <a:moveTo>
                  <a:pt x="454403" y="16384"/>
                </a:moveTo>
                <a:lnTo>
                  <a:pt x="452520" y="16384"/>
                </a:lnTo>
                <a:lnTo>
                  <a:pt x="452251" y="16026"/>
                </a:lnTo>
                <a:lnTo>
                  <a:pt x="452064" y="15309"/>
                </a:lnTo>
                <a:lnTo>
                  <a:pt x="451981" y="14993"/>
                </a:lnTo>
                <a:lnTo>
                  <a:pt x="451753" y="13519"/>
                </a:lnTo>
                <a:lnTo>
                  <a:pt x="451485" y="12086"/>
                </a:lnTo>
                <a:lnTo>
                  <a:pt x="450767" y="11549"/>
                </a:lnTo>
                <a:lnTo>
                  <a:pt x="453158" y="11549"/>
                </a:lnTo>
                <a:lnTo>
                  <a:pt x="453465" y="11955"/>
                </a:lnTo>
                <a:lnTo>
                  <a:pt x="453906" y="14993"/>
                </a:lnTo>
                <a:lnTo>
                  <a:pt x="453954" y="15309"/>
                </a:lnTo>
                <a:lnTo>
                  <a:pt x="454230" y="16026"/>
                </a:lnTo>
                <a:lnTo>
                  <a:pt x="454320" y="16212"/>
                </a:lnTo>
                <a:lnTo>
                  <a:pt x="454403" y="16384"/>
                </a:lnTo>
                <a:close/>
              </a:path>
            </a:pathLst>
          </a:custGeom>
          <a:solidFill>
            <a:srgbClr val="01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51591" y="1142058"/>
            <a:ext cx="3488816" cy="61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887221"/>
            <a:ext cx="977963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006" y="1854536"/>
            <a:ext cx="10783570" cy="420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open-telemetry/opentelemetry-specification/blob/master/specification/context/context.md" TargetMode="External"/><Relationship Id="rId3" Type="http://schemas.openxmlformats.org/officeDocument/2006/relationships/hyperlink" Target="https://github.com/open-telemetry/opentelemetry-specification/blob/master/specification/overview.md#spancontext" TargetMode="Externa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hyperlink" Target="https://github.com/open-telemetry/opentelemetry-specification/tree/master/specification/resource/semantic_conventions" TargetMode="External"/><Relationship Id="rId2" Type="http://schemas.openxmlformats.org/officeDocument/2006/relationships/hyperlink" Target="https://github.com/open-telemetry/opentelemetry-specification/blob/master/specification/trace/semantic_conventions/README.md" TargetMode="External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hyperlink" Target="https://medium.com/jaegertracing/jaeger-embraces-opentelemetry-collector-90a545cbc24" TargetMode="External"/><Relationship Id="rId2" Type="http://schemas.openxmlformats.org/officeDocument/2006/relationships/hyperlink" Target="https://github.com/open-telemetry/community/blob/master/ADOPTERS.md" TargetMode="Externa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"/>
            <a:ext cx="11430000" cy="533399"/>
          </a:xfrm>
        </p:spPr>
        <p:txBody>
          <a:bodyPr vert="horz" anchor="ctr" anchorCtr="0"/>
          <a:lstStyle/>
          <a:p>
            <a:pPr fontAlgn="ctr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 canvas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410960"/>
            <a:ext cx="2804160" cy="276860"/>
          </a:xfrm>
        </p:spPr>
        <p:txBody>
          <a:bodyPr anchor="ctr" anchorCtr="0"/>
          <a:lstStyle/>
          <a:p>
            <a:r>
              <a:rPr lang="en-US" alt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Dec-2024</a:t>
            </a:r>
            <a:endParaRPr lang="en-US" alt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anchor="ctr" anchorCtr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2024 NTT DATA, Inc.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5303912" y="3403476"/>
            <a:ext cx="504056" cy="4320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 fontAlgn="ctr"/>
            <a:endParaRPr lang="en-US" dirty="0" err="1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Right 8"/>
          <p:cNvSpPr/>
          <p:nvPr/>
        </p:nvSpPr>
        <p:spPr>
          <a:xfrm rot="10800000">
            <a:off x="5888977" y="3403476"/>
            <a:ext cx="504056" cy="432048"/>
          </a:xfrm>
          <a:prstGeom prst="rightArrow">
            <a:avLst/>
          </a:prstGeom>
          <a:solidFill>
            <a:srgbClr val="FFA7A7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 fontAlgn="ctr"/>
            <a:endParaRPr lang="en-US" dirty="0" err="1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474041" y="1351248"/>
            <a:ext cx="4536504" cy="4536504"/>
            <a:chOff x="6600056" y="1351248"/>
            <a:chExt cx="4536504" cy="4536504"/>
          </a:xfrm>
          <a:solidFill>
            <a:srgbClr val="C00000">
              <a:alpha val="10196"/>
            </a:srgbClr>
          </a:solidFill>
        </p:grpSpPr>
        <p:sp>
          <p:nvSpPr>
            <p:cNvPr id="7" name="Oval 6"/>
            <p:cNvSpPr/>
            <p:nvPr/>
          </p:nvSpPr>
          <p:spPr>
            <a:xfrm>
              <a:off x="6600056" y="1351248"/>
              <a:ext cx="4536504" cy="4536504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/>
            <a:lstStyle/>
            <a:p>
              <a:pPr algn="ctr" fontAlgn="ctr"/>
              <a:endPara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>
              <a:stCxn id="7" idx="2"/>
            </p:cNvCxnSpPr>
            <p:nvPr/>
          </p:nvCxnSpPr>
          <p:spPr>
            <a:xfrm>
              <a:off x="6600056" y="3619500"/>
              <a:ext cx="2268252" cy="0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868308" y="3619500"/>
              <a:ext cx="1260140" cy="1887252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868308" y="1628800"/>
              <a:ext cx="1098122" cy="1990700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86399" y="1351248"/>
            <a:ext cx="4536504" cy="4536504"/>
            <a:chOff x="935101" y="1351248"/>
            <a:chExt cx="4536504" cy="453650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935101" y="1351248"/>
              <a:ext cx="4536504" cy="4536504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/>
            <a:lstStyle/>
            <a:p>
              <a:pPr algn="ctr" fontAlgn="ctr"/>
              <a:endPara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Connector 14"/>
            <p:cNvCxnSpPr>
              <a:endCxn id="6" idx="3"/>
            </p:cNvCxnSpPr>
            <p:nvPr/>
          </p:nvCxnSpPr>
          <p:spPr>
            <a:xfrm>
              <a:off x="3203352" y="3619500"/>
              <a:ext cx="2268253" cy="0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935101" y="3619499"/>
              <a:ext cx="2268251" cy="2268253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101" y="1351248"/>
              <a:ext cx="2268251" cy="2268251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477000" y="838200"/>
            <a:ext cx="3639820" cy="51689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 fontAlgn="ctr"/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GAINS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What is expected or needed?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87218" y="3092057"/>
            <a:ext cx="1021450" cy="6738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JOBS</a:t>
            </a:r>
            <a:r>
              <a:rPr lang="en-US" sz="1400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 |</a:t>
            </a:r>
            <a:endParaRPr lang="en-US" sz="1400" dirty="0">
              <a:solidFill>
                <a:srgbClr val="C00000"/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1400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What do you need to do?</a:t>
            </a:r>
            <a:endParaRPr lang="en-US" sz="1400" dirty="0">
              <a:solidFill>
                <a:srgbClr val="C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647690" y="5718175"/>
            <a:ext cx="3706495" cy="44704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 fontAlgn="ctr"/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PAINS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ctr"/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 you experience during the job?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74645" y="763905"/>
            <a:ext cx="2429510" cy="4984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 font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 CREATORS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you will receive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71600" y="5967730"/>
            <a:ext cx="3658870" cy="54991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 fontAlgn="ctr"/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 REDUCERS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What pain we take away</a:t>
            </a:r>
            <a:endParaRPr lang="en-US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16200000">
            <a:off x="-1350313" y="3340274"/>
            <a:ext cx="3581699" cy="2479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 fontAlgn="ctr"/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 PRODUCTS, SERVICES</a:t>
            </a:r>
            <a:endParaRPr lang="en-US" sz="1600" b="1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68016" y="2131921"/>
            <a:ext cx="1174278" cy="3012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savings</a:t>
            </a:r>
            <a:endParaRPr lang="en-US" sz="1400" b="1" kern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52740" y="1471295"/>
            <a:ext cx="1286510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1400" b="1" kern="0" spc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MTTR</a:t>
            </a:r>
            <a:endParaRPr lang="en-US" sz="1400" b="1" kern="0" spc="0" dirty="0" err="1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97305" y="3038378"/>
            <a:ext cx="1009616" cy="4130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collaboration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104617" y="2589886"/>
            <a:ext cx="1360970" cy="2951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downtime</a:t>
            </a:r>
            <a:endParaRPr lang="en-US" sz="1400" b="1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60044" y="3722114"/>
            <a:ext cx="964904" cy="3374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noise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04617" y="4194008"/>
            <a:ext cx="1804608" cy="3377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Repetitive, manual tasks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57229" y="5255703"/>
            <a:ext cx="1365793" cy="448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Reactive incident management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581761" y="2433199"/>
            <a:ext cx="1005736" cy="3995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Incident resolution</a:t>
            </a:r>
            <a:endParaRPr lang="en-US" sz="1400" b="1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581761" y="2989862"/>
            <a:ext cx="1005736" cy="4337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management</a:t>
            </a:r>
            <a:endParaRPr lang="en-US" sz="1200" b="1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595254" y="3580748"/>
            <a:ext cx="992243" cy="4157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1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b="1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endParaRPr lang="en-US" sz="1200" b="1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595254" y="4149844"/>
            <a:ext cx="1012200" cy="4337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endParaRPr lang="en-US" sz="1200" b="1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71548" y="4680607"/>
            <a:ext cx="1667303" cy="4472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Silos and communication </a:t>
            </a:r>
            <a:r>
              <a:rPr lang="en-US" sz="1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429968" y="3284292"/>
            <a:ext cx="646869" cy="646869"/>
            <a:chOff x="8429968" y="3284292"/>
            <a:chExt cx="646869" cy="646869"/>
          </a:xfrm>
        </p:grpSpPr>
        <p:sp>
          <p:nvSpPr>
            <p:cNvPr id="74" name="Rectangle 73"/>
            <p:cNvSpPr/>
            <p:nvPr/>
          </p:nvSpPr>
          <p:spPr>
            <a:xfrm>
              <a:off x="8465586" y="3337945"/>
              <a:ext cx="579582" cy="555927"/>
            </a:xfrm>
            <a:prstGeom prst="rect">
              <a:avLst/>
            </a:prstGeom>
            <a:solidFill>
              <a:srgbClr val="FFA7A7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/>
            <a:lstStyle/>
            <a:p>
              <a:pPr algn="ctr" fontAlgn="ctr"/>
              <a:endPara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3" name="Graphic 72" descr="User with solid fill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29968" y="3284292"/>
              <a:ext cx="646869" cy="646869"/>
            </a:xfrm>
            <a:prstGeom prst="rect">
              <a:avLst/>
            </a:prstGeom>
          </p:spPr>
        </p:pic>
      </p:grpSp>
      <p:grpSp>
        <p:nvGrpSpPr>
          <p:cNvPr id="94" name="Group 93"/>
          <p:cNvGrpSpPr/>
          <p:nvPr/>
        </p:nvGrpSpPr>
        <p:grpSpPr>
          <a:xfrm>
            <a:off x="2573601" y="3240343"/>
            <a:ext cx="681090" cy="681090"/>
            <a:chOff x="2573601" y="3240343"/>
            <a:chExt cx="681090" cy="681090"/>
          </a:xfrm>
        </p:grpSpPr>
        <p:sp>
          <p:nvSpPr>
            <p:cNvPr id="75" name="Rectangle 74"/>
            <p:cNvSpPr/>
            <p:nvPr/>
          </p:nvSpPr>
          <p:spPr>
            <a:xfrm>
              <a:off x="2600183" y="3288331"/>
              <a:ext cx="633307" cy="6074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0"/>
            <a:lstStyle/>
            <a:p>
              <a:pPr algn="ctr" fontAlgn="ctr"/>
              <a:endPara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7" name="Graphic 66" descr="Present with solid fill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3601" y="3240343"/>
              <a:ext cx="681090" cy="681090"/>
            </a:xfrm>
            <a:prstGeom prst="rect">
              <a:avLst/>
            </a:prstGeom>
          </p:spPr>
        </p:pic>
      </p:grpSp>
      <p:sp>
        <p:nvSpPr>
          <p:cNvPr id="76" name="Rectangle 75"/>
          <p:cNvSpPr/>
          <p:nvPr/>
        </p:nvSpPr>
        <p:spPr>
          <a:xfrm>
            <a:off x="1067420" y="1436233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clustering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92254" y="4057831"/>
            <a:ext cx="1383965" cy="2584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noise reduction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35658" y="1452458"/>
            <a:ext cx="130575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Incident enrichment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557432" y="2232860"/>
            <a:ext cx="1566244" cy="447805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(dashboards, charts)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08425" y="4315460"/>
            <a:ext cx="1153795" cy="34417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Context-rich RCA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63279" y="1815389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887470" y="1685925"/>
            <a:ext cx="1257935" cy="321945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448222" y="2808919"/>
            <a:ext cx="1383965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Dynamics thresholds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72709" y="5255088"/>
            <a:ext cx="1257951" cy="4680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SMEs to the data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63279" y="2194544"/>
            <a:ext cx="1320958" cy="40263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level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76173" y="3215499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analytics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189567" y="4426037"/>
            <a:ext cx="130575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dashboards</a:t>
            </a:r>
            <a:endParaRPr lang="en-US" sz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15551" y="4780636"/>
            <a:ext cx="2320335" cy="304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Proactive incident </a:t>
            </a:r>
            <a:r>
              <a:rPr lang="en-US" sz="12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anagement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27274" y="5538201"/>
            <a:ext cx="1038520" cy="252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574307" y="3705604"/>
            <a:ext cx="1551091" cy="258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Complexity reduction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20186" y="5355498"/>
            <a:ext cx="1038520" cy="252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Silo breaking</a:t>
            </a:r>
            <a:endParaRPr lang="en-US" sz="1200" kern="0" spc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36316" y="3346748"/>
            <a:ext cx="1433220" cy="7368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36000" tIns="0" rIns="36000" bIns="0" rtlCol="0" anchor="ctr" anchorCtr="0"/>
          <a:lstStyle/>
          <a:p>
            <a:pPr algn="ctr" fontAlgn="ctr"/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 NEXT SLIDE…</a:t>
            </a:r>
            <a:endParaRPr lang="en-US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3923" y="297334"/>
            <a:ext cx="1153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©</a:t>
            </a:r>
            <a:r>
              <a:rPr sz="700" spc="2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8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2020</a:t>
            </a:r>
            <a:r>
              <a:rPr sz="700" spc="2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6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700" spc="2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1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.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2316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887221"/>
            <a:ext cx="70135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1.</a:t>
            </a:r>
            <a:r>
              <a:rPr spc="-280" dirty="0"/>
              <a:t> </a:t>
            </a:r>
            <a:r>
              <a:rPr spc="-140" dirty="0"/>
              <a:t>Single</a:t>
            </a:r>
            <a:r>
              <a:rPr spc="-285" dirty="0"/>
              <a:t> </a:t>
            </a:r>
            <a:r>
              <a:rPr spc="-175" dirty="0"/>
              <a:t>Way</a:t>
            </a:r>
            <a:r>
              <a:rPr spc="-275" dirty="0"/>
              <a:t> </a:t>
            </a:r>
            <a:r>
              <a:rPr spc="-85" dirty="0"/>
              <a:t>to</a:t>
            </a:r>
            <a:r>
              <a:rPr spc="-275" dirty="0"/>
              <a:t> </a:t>
            </a:r>
            <a:r>
              <a:rPr spc="-150" dirty="0"/>
              <a:t>Capture</a:t>
            </a:r>
            <a:r>
              <a:rPr spc="-270" dirty="0"/>
              <a:t> </a:t>
            </a:r>
            <a:r>
              <a:rPr spc="-75" dirty="0"/>
              <a:t>Data</a:t>
            </a:r>
            <a:endParaRPr spc="-75" dirty="0"/>
          </a:p>
        </p:txBody>
      </p:sp>
      <p:grpSp>
        <p:nvGrpSpPr>
          <p:cNvPr id="9" name="object 9"/>
          <p:cNvGrpSpPr/>
          <p:nvPr/>
        </p:nvGrpSpPr>
        <p:grpSpPr>
          <a:xfrm>
            <a:off x="5076112" y="1854536"/>
            <a:ext cx="6433820" cy="4215130"/>
            <a:chOff x="5076112" y="1854536"/>
            <a:chExt cx="6433820" cy="4215130"/>
          </a:xfrm>
        </p:grpSpPr>
        <p:sp>
          <p:nvSpPr>
            <p:cNvPr id="10" name="object 10"/>
            <p:cNvSpPr/>
            <p:nvPr/>
          </p:nvSpPr>
          <p:spPr>
            <a:xfrm>
              <a:off x="5082463" y="1860880"/>
              <a:ext cx="6421120" cy="530225"/>
            </a:xfrm>
            <a:custGeom>
              <a:avLst/>
              <a:gdLst/>
              <a:ahLst/>
              <a:cxnLst/>
              <a:rect l="l" t="t" r="r" b="b"/>
              <a:pathLst>
                <a:path w="6421120" h="530225">
                  <a:moveTo>
                    <a:pt x="6420535" y="0"/>
                  </a:moveTo>
                  <a:lnTo>
                    <a:pt x="0" y="0"/>
                  </a:lnTo>
                  <a:lnTo>
                    <a:pt x="0" y="529882"/>
                  </a:lnTo>
                  <a:lnTo>
                    <a:pt x="6420535" y="529882"/>
                  </a:lnTo>
                  <a:lnTo>
                    <a:pt x="6420535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082462" y="1854536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h="536575">
                  <a:moveTo>
                    <a:pt x="0" y="0"/>
                  </a:moveTo>
                  <a:lnTo>
                    <a:pt x="0" y="536232"/>
                  </a:lnTo>
                </a:path>
              </a:pathLst>
            </a:custGeom>
            <a:ln w="127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82462" y="2390773"/>
              <a:ext cx="0" cy="3678554"/>
            </a:xfrm>
            <a:custGeom>
              <a:avLst/>
              <a:gdLst/>
              <a:ahLst/>
              <a:cxnLst/>
              <a:rect l="l" t="t" r="r" b="b"/>
              <a:pathLst>
                <a:path h="3678554">
                  <a:moveTo>
                    <a:pt x="0" y="0"/>
                  </a:moveTo>
                  <a:lnTo>
                    <a:pt x="0" y="367855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222642" y="2384423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h="536575">
                  <a:moveTo>
                    <a:pt x="0" y="0"/>
                  </a:moveTo>
                  <a:lnTo>
                    <a:pt x="0" y="536232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362821" y="2384423"/>
              <a:ext cx="0" cy="536575"/>
            </a:xfrm>
            <a:custGeom>
              <a:avLst/>
              <a:gdLst/>
              <a:ahLst/>
              <a:cxnLst/>
              <a:rect l="l" t="t" r="r" b="b"/>
              <a:pathLst>
                <a:path h="536575">
                  <a:moveTo>
                    <a:pt x="0" y="0"/>
                  </a:moveTo>
                  <a:lnTo>
                    <a:pt x="0" y="536232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76112" y="2384423"/>
              <a:ext cx="6433820" cy="12700"/>
            </a:xfrm>
            <a:custGeom>
              <a:avLst/>
              <a:gdLst/>
              <a:ahLst/>
              <a:cxnLst/>
              <a:rect l="l" t="t" r="r" b="b"/>
              <a:pathLst>
                <a:path w="6433820" h="12700">
                  <a:moveTo>
                    <a:pt x="0" y="12700"/>
                  </a:moveTo>
                  <a:lnTo>
                    <a:pt x="6433235" y="12700"/>
                  </a:lnTo>
                  <a:lnTo>
                    <a:pt x="6433235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2999" y="1854536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h="542925">
                  <a:moveTo>
                    <a:pt x="0" y="0"/>
                  </a:moveTo>
                  <a:lnTo>
                    <a:pt x="0" y="542582"/>
                  </a:lnTo>
                </a:path>
              </a:pathLst>
            </a:custGeom>
            <a:ln w="127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76112" y="1860886"/>
              <a:ext cx="6433820" cy="0"/>
            </a:xfrm>
            <a:custGeom>
              <a:avLst/>
              <a:gdLst/>
              <a:ahLst/>
              <a:cxnLst/>
              <a:rect l="l" t="t" r="r" b="b"/>
              <a:pathLst>
                <a:path w="6433820">
                  <a:moveTo>
                    <a:pt x="0" y="0"/>
                  </a:moveTo>
                  <a:lnTo>
                    <a:pt x="6433235" y="0"/>
                  </a:lnTo>
                </a:path>
              </a:pathLst>
            </a:custGeom>
            <a:ln w="12700">
              <a:solidFill>
                <a:srgbClr val="EB0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802106" y="1854536"/>
          <a:ext cx="10801985" cy="421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575"/>
                <a:gridCol w="4987925"/>
                <a:gridCol w="3397249"/>
                <a:gridCol w="1548129"/>
              </a:tblGrid>
              <a:tr h="542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 marR="1206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Telemetry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“verticals”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7635" marB="0">
                    <a:solidFill>
                      <a:srgbClr val="EB008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EB008B"/>
                    </a:solidFill>
                  </a:tcPr>
                </a:tc>
              </a:tr>
              <a:tr h="52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Tracing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4935" marB="0"/>
                </a:tc>
                <a:tc>
                  <a:txBody>
                    <a:bodyPr/>
                    <a:lstStyle/>
                    <a:p>
                      <a:pPr marL="44450" marR="1206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Metrics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49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Logs,</a:t>
                      </a:r>
                      <a:r>
                        <a:rPr sz="1800" b="1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5" dirty="0">
                          <a:latin typeface="Arial" panose="020B0604020202020204"/>
                          <a:cs typeface="Arial" panose="020B0604020202020204"/>
                        </a:rPr>
                        <a:t>etc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4935" marB="0"/>
                </a:tc>
              </a:tr>
              <a:tr h="529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69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Instrumentation</a:t>
                      </a: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20" dirty="0">
                          <a:latin typeface="Arial" panose="020B0604020202020204"/>
                          <a:cs typeface="Arial" panose="020B0604020202020204"/>
                        </a:rPr>
                        <a:t>APIs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128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20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lang="en-US" sz="1800" spc="-10" dirty="0">
                          <a:latin typeface="Arial" panose="020B0604020202020204"/>
                          <a:cs typeface="Arial" panose="020B0604020202020204"/>
                        </a:rPr>
                        <a:t>Java,C#,Python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(language)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128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</a:tr>
              <a:tr h="529590">
                <a:tc rowSpan="3"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Telemetry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“layers”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52095" marB="0" vert="vert27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spc="-35" dirty="0">
                          <a:latin typeface="Arial" panose="020B0604020202020204"/>
                          <a:cs typeface="Arial" panose="020B0604020202020204"/>
                        </a:rPr>
                        <a:t>Canonical</a:t>
                      </a:r>
                      <a:r>
                        <a:rPr sz="1800" b="1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implementations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 marL="46355" marR="120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lang="en-US" sz="1800" spc="-10" dirty="0">
                          <a:latin typeface="Arial" panose="020B0604020202020204"/>
                          <a:cs typeface="Arial" panose="020B0604020202020204"/>
                        </a:rPr>
                        <a:t>java,C#,Python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(language)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12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775335">
                <a:tc vMerge="1">
                  <a:tcPr marL="0" marR="0" marT="252095" marB="0" vert="vert27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757555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1800" b="1" spc="-20" dirty="0">
                          <a:latin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1800" b="1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infrastructure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12065" algn="ctr">
                        <a:lnSpc>
                          <a:spcPct val="100000"/>
                        </a:lnSpc>
                        <a:spcBef>
                          <a:spcPts val="1925"/>
                        </a:spcBef>
                      </a:pP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collectors,</a:t>
                      </a:r>
                      <a:r>
                        <a:rPr sz="1800" spc="-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sidecars,</a:t>
                      </a:r>
                      <a:r>
                        <a:rPr sz="1800" spc="-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etc.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444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</a:tr>
              <a:tr h="1312545">
                <a:tc vMerge="1">
                  <a:tcPr marL="0" marR="0" marT="252095" marB="0" vert="vert270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34085">
                        <a:lnSpc>
                          <a:spcPct val="100000"/>
                        </a:lnSpc>
                      </a:pPr>
                      <a:r>
                        <a:rPr sz="1800" b="1" spc="-30" dirty="0">
                          <a:latin typeface="Arial" panose="020B0604020202020204"/>
                          <a:cs typeface="Arial" panose="020B0604020202020204"/>
                        </a:rPr>
                        <a:t>Interop</a:t>
                      </a:r>
                      <a:r>
                        <a:rPr sz="1800" b="1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10" dirty="0">
                          <a:latin typeface="Arial" panose="020B0604020202020204"/>
                          <a:cs typeface="Arial" panose="020B0604020202020204"/>
                        </a:rPr>
                        <a:t>formats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09880" indent="-27876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w3c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trace-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context,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wire</a:t>
                      </a:r>
                      <a:r>
                        <a:rPr sz="18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formats</a:t>
                      </a:r>
                      <a:r>
                        <a:rPr sz="1800" spc="-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for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trace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data,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30" dirty="0">
                          <a:latin typeface="Arial" panose="020B0604020202020204"/>
                          <a:cs typeface="Arial" panose="020B0604020202020204"/>
                        </a:rPr>
                        <a:t>metrics,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logs,</a:t>
                      </a:r>
                      <a:r>
                        <a:rPr sz="18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etc.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3923" y="297334"/>
            <a:ext cx="1153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©</a:t>
            </a:r>
            <a:r>
              <a:rPr sz="700" spc="2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8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2020</a:t>
            </a:r>
            <a:r>
              <a:rPr sz="700" spc="2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6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700" spc="2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1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.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2316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73100" y="887221"/>
            <a:ext cx="7706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2.</a:t>
            </a:r>
            <a:r>
              <a:rPr spc="-360" dirty="0"/>
              <a:t> </a:t>
            </a:r>
            <a:r>
              <a:rPr spc="-204" dirty="0"/>
              <a:t>You</a:t>
            </a:r>
            <a:r>
              <a:rPr spc="-290" dirty="0"/>
              <a:t> </a:t>
            </a:r>
            <a:r>
              <a:rPr spc="-150" dirty="0"/>
              <a:t>Have</a:t>
            </a:r>
            <a:r>
              <a:rPr spc="-265" dirty="0"/>
              <a:t> </a:t>
            </a:r>
            <a:r>
              <a:rPr spc="-150" dirty="0"/>
              <a:t>Control</a:t>
            </a:r>
            <a:r>
              <a:rPr spc="-295" dirty="0"/>
              <a:t> </a:t>
            </a:r>
            <a:r>
              <a:rPr spc="-90" dirty="0"/>
              <a:t>of</a:t>
            </a:r>
            <a:r>
              <a:rPr spc="-360" dirty="0"/>
              <a:t> </a:t>
            </a:r>
            <a:r>
              <a:rPr spc="-204" dirty="0"/>
              <a:t>Your</a:t>
            </a:r>
            <a:r>
              <a:rPr spc="-285" dirty="0"/>
              <a:t> </a:t>
            </a:r>
            <a:r>
              <a:rPr spc="-55" dirty="0"/>
              <a:t>Data</a:t>
            </a:r>
            <a:endParaRPr spc="-55" dirty="0"/>
          </a:p>
        </p:txBody>
      </p:sp>
      <p:sp>
        <p:nvSpPr>
          <p:cNvPr id="9" name="object 9"/>
          <p:cNvSpPr txBox="1"/>
          <p:nvPr/>
        </p:nvSpPr>
        <p:spPr>
          <a:xfrm>
            <a:off x="673100" y="1545590"/>
            <a:ext cx="2672715" cy="29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5080" indent="-189230">
              <a:lnSpc>
                <a:spcPct val="131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receivers</a:t>
            </a:r>
            <a:r>
              <a:rPr sz="1400" b="1" spc="-4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otlp</a:t>
            </a:r>
            <a:r>
              <a:rPr sz="1400" b="1" spc="-1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465" y="1875790"/>
            <a:ext cx="5284470" cy="444627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390525" marR="3787140" algn="ctr">
              <a:lnSpc>
                <a:spcPct val="131000"/>
              </a:lnSpc>
              <a:spcBef>
                <a:spcPts val="100"/>
              </a:spcBef>
            </a:pPr>
            <a:r>
              <a:rPr sz="1400" b="1" spc="-4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protocols: </a:t>
            </a: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grpc: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 marR="4067175" algn="ctr">
              <a:lnSpc>
                <a:spcPct val="131000"/>
              </a:lnSpc>
            </a:pP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zipkin: </a:t>
            </a:r>
            <a:r>
              <a:rPr sz="1400" b="1" spc="-4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processors</a:t>
            </a:r>
            <a:r>
              <a:rPr sz="1400" b="1" spc="-4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batch</a:t>
            </a:r>
            <a:r>
              <a:rPr sz="1400" b="1" spc="-1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exporters</a:t>
            </a:r>
            <a:r>
              <a:rPr sz="1400" b="1" spc="-1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R="4244340" algn="ctr">
              <a:lnSpc>
                <a:spcPct val="100000"/>
              </a:lnSpc>
              <a:spcBef>
                <a:spcPts val="515"/>
              </a:spcBef>
            </a:pP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sapm</a:t>
            </a:r>
            <a:r>
              <a:rPr sz="1400" b="1" spc="-1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390525">
              <a:lnSpc>
                <a:spcPct val="100000"/>
              </a:lnSpc>
              <a:spcBef>
                <a:spcPts val="520"/>
              </a:spcBef>
            </a:pPr>
            <a:r>
              <a:rPr sz="1400" b="1" spc="-25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access_token:</a:t>
            </a:r>
            <a:r>
              <a:rPr sz="1400" b="1" spc="-125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032E61"/>
                </a:solidFill>
                <a:latin typeface="Consolas" panose="020B0609020204030204"/>
                <a:cs typeface="Consolas" panose="020B0609020204030204"/>
              </a:rPr>
              <a:t>YOUR_TOKEN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 marR="5080" indent="377825">
              <a:lnSpc>
                <a:spcPct val="131000"/>
              </a:lnSpc>
              <a:spcBef>
                <a:spcPts val="10"/>
              </a:spcBef>
            </a:pPr>
            <a:r>
              <a:rPr sz="1400" b="1" spc="-2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endpoint</a:t>
            </a:r>
            <a:r>
              <a:rPr sz="1400" b="1" spc="-2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400" b="1" spc="-135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40" dirty="0">
                <a:solidFill>
                  <a:srgbClr val="032E61"/>
                </a:solidFill>
                <a:latin typeface="Consolas" panose="020B0609020204030204"/>
                <a:cs typeface="Consolas" panose="020B0609020204030204"/>
              </a:rPr>
              <a:t>https://ingest.us0.signalfx.com/v2/trace </a:t>
            </a: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service</a:t>
            </a:r>
            <a:r>
              <a:rPr sz="1400" b="1" spc="-1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389890" marR="3973195" indent="-189230">
              <a:lnSpc>
                <a:spcPct val="131000"/>
              </a:lnSpc>
            </a:pPr>
            <a:r>
              <a:rPr sz="1400" b="1" spc="-4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pipelines</a:t>
            </a:r>
            <a:r>
              <a:rPr sz="1400" b="1" spc="-4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 </a:t>
            </a:r>
            <a:r>
              <a:rPr sz="1400" b="1" spc="-1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traces</a:t>
            </a:r>
            <a:r>
              <a:rPr sz="1400" b="1" spc="-1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579120" marR="2176145">
              <a:lnSpc>
                <a:spcPts val="22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receivers</a:t>
            </a:r>
            <a:r>
              <a:rPr sz="1400" b="1" spc="-2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400" b="1" spc="-15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032E61"/>
                </a:solidFill>
                <a:latin typeface="Consolas" panose="020B0609020204030204"/>
                <a:cs typeface="Consolas" panose="020B0609020204030204"/>
              </a:rPr>
              <a:t>[otlp,</a:t>
            </a:r>
            <a:r>
              <a:rPr sz="1400" b="1" spc="-150" dirty="0">
                <a:solidFill>
                  <a:srgbClr val="032E61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35" dirty="0">
                <a:solidFill>
                  <a:srgbClr val="032E61"/>
                </a:solidFill>
                <a:latin typeface="Consolas" panose="020B0609020204030204"/>
                <a:cs typeface="Consolas" panose="020B0609020204030204"/>
              </a:rPr>
              <a:t>zipkin] </a:t>
            </a:r>
            <a:r>
              <a:rPr sz="1400" b="1" spc="-25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processors</a:t>
            </a:r>
            <a:r>
              <a:rPr sz="1400" b="1" spc="-25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400" b="1" spc="-11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032E61"/>
                </a:solidFill>
                <a:latin typeface="Consolas" panose="020B0609020204030204"/>
                <a:cs typeface="Consolas" panose="020B0609020204030204"/>
              </a:rPr>
              <a:t>[batch] </a:t>
            </a:r>
            <a:r>
              <a:rPr sz="1400" b="1" spc="-20" dirty="0">
                <a:solidFill>
                  <a:srgbClr val="218539"/>
                </a:solidFill>
                <a:latin typeface="Consolas" panose="020B0609020204030204"/>
                <a:cs typeface="Consolas" panose="020B0609020204030204"/>
              </a:rPr>
              <a:t>exporters</a:t>
            </a:r>
            <a:r>
              <a:rPr sz="1400" b="1" spc="-20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400" b="1" spc="-145" dirty="0">
                <a:solidFill>
                  <a:srgbClr val="23292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10" dirty="0">
                <a:solidFill>
                  <a:srgbClr val="032E61"/>
                </a:solidFill>
                <a:latin typeface="Consolas" panose="020B0609020204030204"/>
                <a:cs typeface="Consolas" panose="020B0609020204030204"/>
              </a:rPr>
              <a:t>[sapm]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20281" y="2236087"/>
            <a:ext cx="4140200" cy="3218815"/>
            <a:chOff x="6820281" y="2236087"/>
            <a:chExt cx="4140200" cy="3218815"/>
          </a:xfrm>
        </p:grpSpPr>
        <p:sp>
          <p:nvSpPr>
            <p:cNvPr id="12" name="object 12"/>
            <p:cNvSpPr/>
            <p:nvPr/>
          </p:nvSpPr>
          <p:spPr>
            <a:xfrm>
              <a:off x="6820281" y="2236087"/>
              <a:ext cx="4140200" cy="3218815"/>
            </a:xfrm>
            <a:custGeom>
              <a:avLst/>
              <a:gdLst/>
              <a:ahLst/>
              <a:cxnLst/>
              <a:rect l="l" t="t" r="r" b="b"/>
              <a:pathLst>
                <a:path w="4140200" h="3218815">
                  <a:moveTo>
                    <a:pt x="3603485" y="0"/>
                  </a:moveTo>
                  <a:lnTo>
                    <a:pt x="536460" y="0"/>
                  </a:lnTo>
                  <a:lnTo>
                    <a:pt x="487631" y="2192"/>
                  </a:lnTo>
                  <a:lnTo>
                    <a:pt x="440031" y="8643"/>
                  </a:lnTo>
                  <a:lnTo>
                    <a:pt x="393848" y="19162"/>
                  </a:lnTo>
                  <a:lnTo>
                    <a:pt x="349272" y="33562"/>
                  </a:lnTo>
                  <a:lnTo>
                    <a:pt x="306492" y="51652"/>
                  </a:lnTo>
                  <a:lnTo>
                    <a:pt x="265699" y="73242"/>
                  </a:lnTo>
                  <a:lnTo>
                    <a:pt x="227080" y="98144"/>
                  </a:lnTo>
                  <a:lnTo>
                    <a:pt x="190826" y="126169"/>
                  </a:lnTo>
                  <a:lnTo>
                    <a:pt x="157125" y="157125"/>
                  </a:lnTo>
                  <a:lnTo>
                    <a:pt x="126169" y="190826"/>
                  </a:lnTo>
                  <a:lnTo>
                    <a:pt x="98144" y="227080"/>
                  </a:lnTo>
                  <a:lnTo>
                    <a:pt x="73242" y="265699"/>
                  </a:lnTo>
                  <a:lnTo>
                    <a:pt x="51652" y="306492"/>
                  </a:lnTo>
                  <a:lnTo>
                    <a:pt x="33562" y="349272"/>
                  </a:lnTo>
                  <a:lnTo>
                    <a:pt x="19162" y="393848"/>
                  </a:lnTo>
                  <a:lnTo>
                    <a:pt x="8643" y="440031"/>
                  </a:lnTo>
                  <a:lnTo>
                    <a:pt x="2192" y="487631"/>
                  </a:lnTo>
                  <a:lnTo>
                    <a:pt x="0" y="536460"/>
                  </a:lnTo>
                  <a:lnTo>
                    <a:pt x="0" y="2682227"/>
                  </a:lnTo>
                  <a:lnTo>
                    <a:pt x="2192" y="2731056"/>
                  </a:lnTo>
                  <a:lnTo>
                    <a:pt x="8643" y="2778656"/>
                  </a:lnTo>
                  <a:lnTo>
                    <a:pt x="19162" y="2824839"/>
                  </a:lnTo>
                  <a:lnTo>
                    <a:pt x="33562" y="2869415"/>
                  </a:lnTo>
                  <a:lnTo>
                    <a:pt x="51652" y="2912195"/>
                  </a:lnTo>
                  <a:lnTo>
                    <a:pt x="73242" y="2952988"/>
                  </a:lnTo>
                  <a:lnTo>
                    <a:pt x="98144" y="2991607"/>
                  </a:lnTo>
                  <a:lnTo>
                    <a:pt x="126169" y="3027861"/>
                  </a:lnTo>
                  <a:lnTo>
                    <a:pt x="157125" y="3061562"/>
                  </a:lnTo>
                  <a:lnTo>
                    <a:pt x="190826" y="3092518"/>
                  </a:lnTo>
                  <a:lnTo>
                    <a:pt x="227080" y="3120543"/>
                  </a:lnTo>
                  <a:lnTo>
                    <a:pt x="265699" y="3145445"/>
                  </a:lnTo>
                  <a:lnTo>
                    <a:pt x="306492" y="3167035"/>
                  </a:lnTo>
                  <a:lnTo>
                    <a:pt x="349272" y="3185125"/>
                  </a:lnTo>
                  <a:lnTo>
                    <a:pt x="393848" y="3199525"/>
                  </a:lnTo>
                  <a:lnTo>
                    <a:pt x="440031" y="3210044"/>
                  </a:lnTo>
                  <a:lnTo>
                    <a:pt x="487631" y="3216495"/>
                  </a:lnTo>
                  <a:lnTo>
                    <a:pt x="536460" y="3218688"/>
                  </a:lnTo>
                  <a:lnTo>
                    <a:pt x="3603485" y="3218688"/>
                  </a:lnTo>
                  <a:lnTo>
                    <a:pt x="3652314" y="3216495"/>
                  </a:lnTo>
                  <a:lnTo>
                    <a:pt x="3699914" y="3210044"/>
                  </a:lnTo>
                  <a:lnTo>
                    <a:pt x="3746097" y="3199525"/>
                  </a:lnTo>
                  <a:lnTo>
                    <a:pt x="3790673" y="3185125"/>
                  </a:lnTo>
                  <a:lnTo>
                    <a:pt x="3833453" y="3167035"/>
                  </a:lnTo>
                  <a:lnTo>
                    <a:pt x="3874246" y="3145445"/>
                  </a:lnTo>
                  <a:lnTo>
                    <a:pt x="3912865" y="3120543"/>
                  </a:lnTo>
                  <a:lnTo>
                    <a:pt x="3949119" y="3092518"/>
                  </a:lnTo>
                  <a:lnTo>
                    <a:pt x="3982820" y="3061562"/>
                  </a:lnTo>
                  <a:lnTo>
                    <a:pt x="4013776" y="3027861"/>
                  </a:lnTo>
                  <a:lnTo>
                    <a:pt x="4041801" y="2991607"/>
                  </a:lnTo>
                  <a:lnTo>
                    <a:pt x="4066703" y="2952988"/>
                  </a:lnTo>
                  <a:lnTo>
                    <a:pt x="4088293" y="2912195"/>
                  </a:lnTo>
                  <a:lnTo>
                    <a:pt x="4106383" y="2869415"/>
                  </a:lnTo>
                  <a:lnTo>
                    <a:pt x="4120783" y="2824839"/>
                  </a:lnTo>
                  <a:lnTo>
                    <a:pt x="4131302" y="2778656"/>
                  </a:lnTo>
                  <a:lnTo>
                    <a:pt x="4137753" y="2731056"/>
                  </a:lnTo>
                  <a:lnTo>
                    <a:pt x="4139946" y="2682227"/>
                  </a:lnTo>
                  <a:lnTo>
                    <a:pt x="4139946" y="536460"/>
                  </a:lnTo>
                  <a:lnTo>
                    <a:pt x="4137753" y="487631"/>
                  </a:lnTo>
                  <a:lnTo>
                    <a:pt x="4131302" y="440031"/>
                  </a:lnTo>
                  <a:lnTo>
                    <a:pt x="4120783" y="393848"/>
                  </a:lnTo>
                  <a:lnTo>
                    <a:pt x="4106383" y="349272"/>
                  </a:lnTo>
                  <a:lnTo>
                    <a:pt x="4088293" y="306492"/>
                  </a:lnTo>
                  <a:lnTo>
                    <a:pt x="4066703" y="265699"/>
                  </a:lnTo>
                  <a:lnTo>
                    <a:pt x="4041801" y="227080"/>
                  </a:lnTo>
                  <a:lnTo>
                    <a:pt x="4013776" y="190826"/>
                  </a:lnTo>
                  <a:lnTo>
                    <a:pt x="3982820" y="157125"/>
                  </a:lnTo>
                  <a:lnTo>
                    <a:pt x="3949119" y="126169"/>
                  </a:lnTo>
                  <a:lnTo>
                    <a:pt x="3912865" y="98144"/>
                  </a:lnTo>
                  <a:lnTo>
                    <a:pt x="3874246" y="73242"/>
                  </a:lnTo>
                  <a:lnTo>
                    <a:pt x="3833453" y="51652"/>
                  </a:lnTo>
                  <a:lnTo>
                    <a:pt x="3790673" y="33562"/>
                  </a:lnTo>
                  <a:lnTo>
                    <a:pt x="3746097" y="19162"/>
                  </a:lnTo>
                  <a:lnTo>
                    <a:pt x="3699914" y="8643"/>
                  </a:lnTo>
                  <a:lnTo>
                    <a:pt x="3652314" y="2192"/>
                  </a:lnTo>
                  <a:lnTo>
                    <a:pt x="360348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854189" y="2583179"/>
              <a:ext cx="375285" cy="2553970"/>
            </a:xfrm>
            <a:custGeom>
              <a:avLst/>
              <a:gdLst/>
              <a:ahLst/>
              <a:cxnLst/>
              <a:rect l="l" t="t" r="r" b="b"/>
              <a:pathLst>
                <a:path w="375284" h="2553970">
                  <a:moveTo>
                    <a:pt x="312420" y="0"/>
                  </a:moveTo>
                  <a:lnTo>
                    <a:pt x="62484" y="0"/>
                  </a:lnTo>
                  <a:lnTo>
                    <a:pt x="38163" y="4910"/>
                  </a:lnTo>
                  <a:lnTo>
                    <a:pt x="18302" y="18302"/>
                  </a:lnTo>
                  <a:lnTo>
                    <a:pt x="4910" y="38163"/>
                  </a:lnTo>
                  <a:lnTo>
                    <a:pt x="0" y="62484"/>
                  </a:lnTo>
                  <a:lnTo>
                    <a:pt x="0" y="2490978"/>
                  </a:lnTo>
                  <a:lnTo>
                    <a:pt x="4910" y="2515298"/>
                  </a:lnTo>
                  <a:lnTo>
                    <a:pt x="18302" y="2535159"/>
                  </a:lnTo>
                  <a:lnTo>
                    <a:pt x="38163" y="2548551"/>
                  </a:lnTo>
                  <a:lnTo>
                    <a:pt x="62484" y="2553462"/>
                  </a:lnTo>
                  <a:lnTo>
                    <a:pt x="312420" y="2553462"/>
                  </a:lnTo>
                  <a:lnTo>
                    <a:pt x="336740" y="2548551"/>
                  </a:lnTo>
                  <a:lnTo>
                    <a:pt x="356601" y="2535159"/>
                  </a:lnTo>
                  <a:lnTo>
                    <a:pt x="369993" y="2515298"/>
                  </a:lnTo>
                  <a:lnTo>
                    <a:pt x="374904" y="2490978"/>
                  </a:lnTo>
                  <a:lnTo>
                    <a:pt x="374904" y="62484"/>
                  </a:lnTo>
                  <a:lnTo>
                    <a:pt x="369993" y="38163"/>
                  </a:lnTo>
                  <a:lnTo>
                    <a:pt x="356601" y="18302"/>
                  </a:lnTo>
                  <a:lnTo>
                    <a:pt x="336740" y="4910"/>
                  </a:lnTo>
                  <a:lnTo>
                    <a:pt x="312420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981341" y="5470004"/>
            <a:ext cx="182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Otel</a:t>
            </a:r>
            <a:r>
              <a:rPr sz="24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Collector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0080" y="3394823"/>
            <a:ext cx="252729" cy="9290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Receivers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85702" y="2637282"/>
            <a:ext cx="374650" cy="2517140"/>
          </a:xfrm>
          <a:custGeom>
            <a:avLst/>
            <a:gdLst/>
            <a:ahLst/>
            <a:cxnLst/>
            <a:rect l="l" t="t" r="r" b="b"/>
            <a:pathLst>
              <a:path w="374650" h="2517140">
                <a:moveTo>
                  <a:pt x="311784" y="0"/>
                </a:moveTo>
                <a:lnTo>
                  <a:pt x="62356" y="0"/>
                </a:lnTo>
                <a:lnTo>
                  <a:pt x="38083" y="4899"/>
                </a:lnTo>
                <a:lnTo>
                  <a:pt x="18262" y="18262"/>
                </a:lnTo>
                <a:lnTo>
                  <a:pt x="4899" y="38083"/>
                </a:lnTo>
                <a:lnTo>
                  <a:pt x="0" y="62357"/>
                </a:lnTo>
                <a:lnTo>
                  <a:pt x="0" y="2454529"/>
                </a:lnTo>
                <a:lnTo>
                  <a:pt x="4899" y="2478802"/>
                </a:lnTo>
                <a:lnTo>
                  <a:pt x="18262" y="2498623"/>
                </a:lnTo>
                <a:lnTo>
                  <a:pt x="38083" y="2511986"/>
                </a:lnTo>
                <a:lnTo>
                  <a:pt x="62356" y="2516886"/>
                </a:lnTo>
                <a:lnTo>
                  <a:pt x="311784" y="2516886"/>
                </a:lnTo>
                <a:lnTo>
                  <a:pt x="336058" y="2511986"/>
                </a:lnTo>
                <a:lnTo>
                  <a:pt x="355879" y="2498623"/>
                </a:lnTo>
                <a:lnTo>
                  <a:pt x="369242" y="2478802"/>
                </a:lnTo>
                <a:lnTo>
                  <a:pt x="374141" y="2454529"/>
                </a:lnTo>
                <a:lnTo>
                  <a:pt x="374141" y="62357"/>
                </a:lnTo>
                <a:lnTo>
                  <a:pt x="369242" y="38083"/>
                </a:lnTo>
                <a:lnTo>
                  <a:pt x="355879" y="18262"/>
                </a:lnTo>
                <a:lnTo>
                  <a:pt x="336058" y="4899"/>
                </a:lnTo>
                <a:lnTo>
                  <a:pt x="311784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41513" y="3447257"/>
            <a:ext cx="252729" cy="8953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Exporters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16545" y="4139185"/>
            <a:ext cx="940435" cy="410209"/>
          </a:xfrm>
          <a:custGeom>
            <a:avLst/>
            <a:gdLst/>
            <a:ahLst/>
            <a:cxnLst/>
            <a:rect l="l" t="t" r="r" b="b"/>
            <a:pathLst>
              <a:path w="940434" h="410210">
                <a:moveTo>
                  <a:pt x="871982" y="0"/>
                </a:moveTo>
                <a:lnTo>
                  <a:pt x="68326" y="0"/>
                </a:lnTo>
                <a:lnTo>
                  <a:pt x="41732" y="5369"/>
                </a:lnTo>
                <a:lnTo>
                  <a:pt x="20013" y="20013"/>
                </a:lnTo>
                <a:lnTo>
                  <a:pt x="5369" y="41732"/>
                </a:lnTo>
                <a:lnTo>
                  <a:pt x="0" y="68325"/>
                </a:lnTo>
                <a:lnTo>
                  <a:pt x="0" y="341629"/>
                </a:lnTo>
                <a:lnTo>
                  <a:pt x="5369" y="368223"/>
                </a:lnTo>
                <a:lnTo>
                  <a:pt x="20013" y="389942"/>
                </a:lnTo>
                <a:lnTo>
                  <a:pt x="41732" y="404586"/>
                </a:lnTo>
                <a:lnTo>
                  <a:pt x="68326" y="409955"/>
                </a:lnTo>
                <a:lnTo>
                  <a:pt x="871982" y="409955"/>
                </a:lnTo>
                <a:lnTo>
                  <a:pt x="898575" y="404586"/>
                </a:lnTo>
                <a:lnTo>
                  <a:pt x="920294" y="389942"/>
                </a:lnTo>
                <a:lnTo>
                  <a:pt x="934938" y="368223"/>
                </a:lnTo>
                <a:lnTo>
                  <a:pt x="940308" y="341629"/>
                </a:lnTo>
                <a:lnTo>
                  <a:pt x="940308" y="68325"/>
                </a:lnTo>
                <a:lnTo>
                  <a:pt x="934938" y="41732"/>
                </a:lnTo>
                <a:lnTo>
                  <a:pt x="920294" y="20013"/>
                </a:lnTo>
                <a:lnTo>
                  <a:pt x="898575" y="5369"/>
                </a:lnTo>
                <a:lnTo>
                  <a:pt x="87198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00091" y="4246345"/>
            <a:ext cx="37211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Batch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33054" y="4139185"/>
            <a:ext cx="940435" cy="410209"/>
          </a:xfrm>
          <a:custGeom>
            <a:avLst/>
            <a:gdLst/>
            <a:ahLst/>
            <a:cxnLst/>
            <a:rect l="l" t="t" r="r" b="b"/>
            <a:pathLst>
              <a:path w="940434" h="410210">
                <a:moveTo>
                  <a:pt x="871982" y="0"/>
                </a:moveTo>
                <a:lnTo>
                  <a:pt x="68326" y="0"/>
                </a:lnTo>
                <a:lnTo>
                  <a:pt x="41732" y="5369"/>
                </a:lnTo>
                <a:lnTo>
                  <a:pt x="20013" y="20013"/>
                </a:lnTo>
                <a:lnTo>
                  <a:pt x="5369" y="41732"/>
                </a:lnTo>
                <a:lnTo>
                  <a:pt x="0" y="68325"/>
                </a:lnTo>
                <a:lnTo>
                  <a:pt x="0" y="341629"/>
                </a:lnTo>
                <a:lnTo>
                  <a:pt x="5369" y="368223"/>
                </a:lnTo>
                <a:lnTo>
                  <a:pt x="20013" y="389942"/>
                </a:lnTo>
                <a:lnTo>
                  <a:pt x="41732" y="404586"/>
                </a:lnTo>
                <a:lnTo>
                  <a:pt x="68326" y="409955"/>
                </a:lnTo>
                <a:lnTo>
                  <a:pt x="871982" y="409955"/>
                </a:lnTo>
                <a:lnTo>
                  <a:pt x="898575" y="404586"/>
                </a:lnTo>
                <a:lnTo>
                  <a:pt x="920294" y="389942"/>
                </a:lnTo>
                <a:lnTo>
                  <a:pt x="934938" y="368223"/>
                </a:lnTo>
                <a:lnTo>
                  <a:pt x="940308" y="341629"/>
                </a:lnTo>
                <a:lnTo>
                  <a:pt x="940308" y="68325"/>
                </a:lnTo>
                <a:lnTo>
                  <a:pt x="934938" y="41732"/>
                </a:lnTo>
                <a:lnTo>
                  <a:pt x="920294" y="20013"/>
                </a:lnTo>
                <a:lnTo>
                  <a:pt x="898575" y="5369"/>
                </a:lnTo>
                <a:lnTo>
                  <a:pt x="87198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819825" y="4225326"/>
            <a:ext cx="1670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68611" y="4139185"/>
            <a:ext cx="940435" cy="410209"/>
          </a:xfrm>
          <a:custGeom>
            <a:avLst/>
            <a:gdLst/>
            <a:ahLst/>
            <a:cxnLst/>
            <a:rect l="l" t="t" r="r" b="b"/>
            <a:pathLst>
              <a:path w="940434" h="410210">
                <a:moveTo>
                  <a:pt x="871982" y="0"/>
                </a:moveTo>
                <a:lnTo>
                  <a:pt x="68326" y="0"/>
                </a:lnTo>
                <a:lnTo>
                  <a:pt x="41732" y="5369"/>
                </a:lnTo>
                <a:lnTo>
                  <a:pt x="20013" y="20013"/>
                </a:lnTo>
                <a:lnTo>
                  <a:pt x="5369" y="41732"/>
                </a:lnTo>
                <a:lnTo>
                  <a:pt x="0" y="68325"/>
                </a:lnTo>
                <a:lnTo>
                  <a:pt x="0" y="341629"/>
                </a:lnTo>
                <a:lnTo>
                  <a:pt x="5369" y="368223"/>
                </a:lnTo>
                <a:lnTo>
                  <a:pt x="20013" y="389942"/>
                </a:lnTo>
                <a:lnTo>
                  <a:pt x="41732" y="404586"/>
                </a:lnTo>
                <a:lnTo>
                  <a:pt x="68326" y="409955"/>
                </a:lnTo>
                <a:lnTo>
                  <a:pt x="871982" y="409955"/>
                </a:lnTo>
                <a:lnTo>
                  <a:pt x="898575" y="404586"/>
                </a:lnTo>
                <a:lnTo>
                  <a:pt x="920294" y="389942"/>
                </a:lnTo>
                <a:lnTo>
                  <a:pt x="934938" y="368223"/>
                </a:lnTo>
                <a:lnTo>
                  <a:pt x="940308" y="341629"/>
                </a:lnTo>
                <a:lnTo>
                  <a:pt x="940308" y="68325"/>
                </a:lnTo>
                <a:lnTo>
                  <a:pt x="934938" y="41732"/>
                </a:lnTo>
                <a:lnTo>
                  <a:pt x="920294" y="20013"/>
                </a:lnTo>
                <a:lnTo>
                  <a:pt x="898575" y="5369"/>
                </a:lnTo>
                <a:lnTo>
                  <a:pt x="871982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686194" y="4165033"/>
            <a:ext cx="505459" cy="35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5080" indent="-78740">
              <a:lnSpc>
                <a:spcPct val="101000"/>
              </a:lnSpc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Queued </a:t>
            </a:r>
            <a:r>
              <a:rPr sz="10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Retry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02068" y="4621529"/>
            <a:ext cx="3004820" cy="410209"/>
          </a:xfrm>
          <a:custGeom>
            <a:avLst/>
            <a:gdLst/>
            <a:ahLst/>
            <a:cxnLst/>
            <a:rect l="l" t="t" r="r" b="b"/>
            <a:pathLst>
              <a:path w="3004820" h="410210">
                <a:moveTo>
                  <a:pt x="2936240" y="0"/>
                </a:moveTo>
                <a:lnTo>
                  <a:pt x="68326" y="0"/>
                </a:lnTo>
                <a:lnTo>
                  <a:pt x="41732" y="5369"/>
                </a:lnTo>
                <a:lnTo>
                  <a:pt x="20013" y="20013"/>
                </a:lnTo>
                <a:lnTo>
                  <a:pt x="5369" y="41732"/>
                </a:lnTo>
                <a:lnTo>
                  <a:pt x="0" y="68326"/>
                </a:lnTo>
                <a:lnTo>
                  <a:pt x="0" y="341630"/>
                </a:lnTo>
                <a:lnTo>
                  <a:pt x="5369" y="368223"/>
                </a:lnTo>
                <a:lnTo>
                  <a:pt x="20013" y="389942"/>
                </a:lnTo>
                <a:lnTo>
                  <a:pt x="41732" y="404586"/>
                </a:lnTo>
                <a:lnTo>
                  <a:pt x="68326" y="409956"/>
                </a:lnTo>
                <a:lnTo>
                  <a:pt x="2936240" y="409956"/>
                </a:lnTo>
                <a:lnTo>
                  <a:pt x="2962833" y="404586"/>
                </a:lnTo>
                <a:lnTo>
                  <a:pt x="2984552" y="389942"/>
                </a:lnTo>
                <a:lnTo>
                  <a:pt x="2999196" y="368223"/>
                </a:lnTo>
                <a:lnTo>
                  <a:pt x="3004566" y="341630"/>
                </a:lnTo>
                <a:lnTo>
                  <a:pt x="3004566" y="68326"/>
                </a:lnTo>
                <a:lnTo>
                  <a:pt x="2999196" y="41732"/>
                </a:lnTo>
                <a:lnTo>
                  <a:pt x="2984552" y="20013"/>
                </a:lnTo>
                <a:lnTo>
                  <a:pt x="2962833" y="5369"/>
                </a:lnTo>
                <a:lnTo>
                  <a:pt x="293624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469165" y="4707592"/>
            <a:ext cx="87058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Processors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04354" y="2235709"/>
            <a:ext cx="3005455" cy="410845"/>
          </a:xfrm>
          <a:custGeom>
            <a:avLst/>
            <a:gdLst/>
            <a:ahLst/>
            <a:cxnLst/>
            <a:rect l="l" t="t" r="r" b="b"/>
            <a:pathLst>
              <a:path w="3005454" h="410844">
                <a:moveTo>
                  <a:pt x="2936875" y="0"/>
                </a:moveTo>
                <a:lnTo>
                  <a:pt x="68453" y="0"/>
                </a:lnTo>
                <a:lnTo>
                  <a:pt x="41807" y="5379"/>
                </a:lnTo>
                <a:lnTo>
                  <a:pt x="20048" y="20048"/>
                </a:lnTo>
                <a:lnTo>
                  <a:pt x="5379" y="41807"/>
                </a:lnTo>
                <a:lnTo>
                  <a:pt x="0" y="68452"/>
                </a:lnTo>
                <a:lnTo>
                  <a:pt x="0" y="342264"/>
                </a:lnTo>
                <a:lnTo>
                  <a:pt x="5379" y="368910"/>
                </a:lnTo>
                <a:lnTo>
                  <a:pt x="20048" y="390669"/>
                </a:lnTo>
                <a:lnTo>
                  <a:pt x="41807" y="405338"/>
                </a:lnTo>
                <a:lnTo>
                  <a:pt x="68453" y="410717"/>
                </a:lnTo>
                <a:lnTo>
                  <a:pt x="2936875" y="410717"/>
                </a:lnTo>
                <a:lnTo>
                  <a:pt x="2963520" y="405338"/>
                </a:lnTo>
                <a:lnTo>
                  <a:pt x="2985279" y="390669"/>
                </a:lnTo>
                <a:lnTo>
                  <a:pt x="2999948" y="368910"/>
                </a:lnTo>
                <a:lnTo>
                  <a:pt x="3005328" y="342264"/>
                </a:lnTo>
                <a:lnTo>
                  <a:pt x="3005328" y="68452"/>
                </a:lnTo>
                <a:lnTo>
                  <a:pt x="2999948" y="41807"/>
                </a:lnTo>
                <a:lnTo>
                  <a:pt x="2985279" y="20048"/>
                </a:lnTo>
                <a:lnTo>
                  <a:pt x="2963520" y="5379"/>
                </a:lnTo>
                <a:lnTo>
                  <a:pt x="2936875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43621" y="2322126"/>
            <a:ext cx="252730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Extensions:</a:t>
            </a:r>
            <a:r>
              <a:rPr sz="1300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health,</a:t>
            </a:r>
            <a:r>
              <a:rPr sz="1300" spc="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pprof,</a:t>
            </a:r>
            <a:r>
              <a:rPr sz="1300" spc="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zpages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00798" y="2598420"/>
            <a:ext cx="375285" cy="665480"/>
          </a:xfrm>
          <a:custGeom>
            <a:avLst/>
            <a:gdLst/>
            <a:ahLst/>
            <a:cxnLst/>
            <a:rect l="l" t="t" r="r" b="b"/>
            <a:pathLst>
              <a:path w="375284" h="665479">
                <a:moveTo>
                  <a:pt x="312420" y="0"/>
                </a:moveTo>
                <a:lnTo>
                  <a:pt x="62484" y="0"/>
                </a:lnTo>
                <a:lnTo>
                  <a:pt x="38163" y="4910"/>
                </a:lnTo>
                <a:lnTo>
                  <a:pt x="18302" y="18302"/>
                </a:lnTo>
                <a:lnTo>
                  <a:pt x="4910" y="38163"/>
                </a:lnTo>
                <a:lnTo>
                  <a:pt x="0" y="62484"/>
                </a:lnTo>
                <a:lnTo>
                  <a:pt x="0" y="602742"/>
                </a:lnTo>
                <a:lnTo>
                  <a:pt x="4910" y="627062"/>
                </a:lnTo>
                <a:lnTo>
                  <a:pt x="18302" y="646923"/>
                </a:lnTo>
                <a:lnTo>
                  <a:pt x="38163" y="660315"/>
                </a:lnTo>
                <a:lnTo>
                  <a:pt x="62484" y="665226"/>
                </a:lnTo>
                <a:lnTo>
                  <a:pt x="312420" y="665226"/>
                </a:lnTo>
                <a:lnTo>
                  <a:pt x="336740" y="660315"/>
                </a:lnTo>
                <a:lnTo>
                  <a:pt x="356601" y="646923"/>
                </a:lnTo>
                <a:lnTo>
                  <a:pt x="369993" y="627062"/>
                </a:lnTo>
                <a:lnTo>
                  <a:pt x="374904" y="602742"/>
                </a:lnTo>
                <a:lnTo>
                  <a:pt x="374904" y="62484"/>
                </a:lnTo>
                <a:lnTo>
                  <a:pt x="369993" y="38163"/>
                </a:lnTo>
                <a:lnTo>
                  <a:pt x="356601" y="18302"/>
                </a:lnTo>
                <a:lnTo>
                  <a:pt x="336740" y="4910"/>
                </a:lnTo>
                <a:lnTo>
                  <a:pt x="31242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496242" y="2740624"/>
            <a:ext cx="177165" cy="37973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OTLP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00798" y="3297173"/>
            <a:ext cx="375285" cy="723265"/>
          </a:xfrm>
          <a:custGeom>
            <a:avLst/>
            <a:gdLst/>
            <a:ahLst/>
            <a:cxnLst/>
            <a:rect l="l" t="t" r="r" b="b"/>
            <a:pathLst>
              <a:path w="375284" h="723264">
                <a:moveTo>
                  <a:pt x="312420" y="0"/>
                </a:moveTo>
                <a:lnTo>
                  <a:pt x="62484" y="0"/>
                </a:lnTo>
                <a:lnTo>
                  <a:pt x="38163" y="4910"/>
                </a:lnTo>
                <a:lnTo>
                  <a:pt x="18302" y="18302"/>
                </a:lnTo>
                <a:lnTo>
                  <a:pt x="4910" y="38163"/>
                </a:lnTo>
                <a:lnTo>
                  <a:pt x="0" y="62484"/>
                </a:lnTo>
                <a:lnTo>
                  <a:pt x="0" y="660654"/>
                </a:lnTo>
                <a:lnTo>
                  <a:pt x="4910" y="684974"/>
                </a:lnTo>
                <a:lnTo>
                  <a:pt x="18302" y="704835"/>
                </a:lnTo>
                <a:lnTo>
                  <a:pt x="38163" y="718227"/>
                </a:lnTo>
                <a:lnTo>
                  <a:pt x="62484" y="723138"/>
                </a:lnTo>
                <a:lnTo>
                  <a:pt x="312420" y="723138"/>
                </a:lnTo>
                <a:lnTo>
                  <a:pt x="336740" y="718227"/>
                </a:lnTo>
                <a:lnTo>
                  <a:pt x="356601" y="704835"/>
                </a:lnTo>
                <a:lnTo>
                  <a:pt x="369993" y="684974"/>
                </a:lnTo>
                <a:lnTo>
                  <a:pt x="374904" y="660654"/>
                </a:lnTo>
                <a:lnTo>
                  <a:pt x="374904" y="62484"/>
                </a:lnTo>
                <a:lnTo>
                  <a:pt x="369993" y="38163"/>
                </a:lnTo>
                <a:lnTo>
                  <a:pt x="356601" y="18302"/>
                </a:lnTo>
                <a:lnTo>
                  <a:pt x="336740" y="4910"/>
                </a:lnTo>
                <a:lnTo>
                  <a:pt x="31242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496242" y="3439419"/>
            <a:ext cx="177165" cy="43942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Jaeger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00798" y="4054602"/>
            <a:ext cx="375285" cy="1061720"/>
          </a:xfrm>
          <a:custGeom>
            <a:avLst/>
            <a:gdLst/>
            <a:ahLst/>
            <a:cxnLst/>
            <a:rect l="l" t="t" r="r" b="b"/>
            <a:pathLst>
              <a:path w="375284" h="1061720">
                <a:moveTo>
                  <a:pt x="312420" y="0"/>
                </a:moveTo>
                <a:lnTo>
                  <a:pt x="62484" y="0"/>
                </a:lnTo>
                <a:lnTo>
                  <a:pt x="38163" y="4910"/>
                </a:lnTo>
                <a:lnTo>
                  <a:pt x="18302" y="18302"/>
                </a:lnTo>
                <a:lnTo>
                  <a:pt x="4910" y="38163"/>
                </a:lnTo>
                <a:lnTo>
                  <a:pt x="0" y="62484"/>
                </a:lnTo>
                <a:lnTo>
                  <a:pt x="0" y="998982"/>
                </a:lnTo>
                <a:lnTo>
                  <a:pt x="4910" y="1023302"/>
                </a:lnTo>
                <a:lnTo>
                  <a:pt x="18302" y="1043163"/>
                </a:lnTo>
                <a:lnTo>
                  <a:pt x="38163" y="1056555"/>
                </a:lnTo>
                <a:lnTo>
                  <a:pt x="62484" y="1061466"/>
                </a:lnTo>
                <a:lnTo>
                  <a:pt x="312420" y="1061466"/>
                </a:lnTo>
                <a:lnTo>
                  <a:pt x="336740" y="1056555"/>
                </a:lnTo>
                <a:lnTo>
                  <a:pt x="356601" y="1043163"/>
                </a:lnTo>
                <a:lnTo>
                  <a:pt x="369993" y="1023302"/>
                </a:lnTo>
                <a:lnTo>
                  <a:pt x="374904" y="998982"/>
                </a:lnTo>
                <a:lnTo>
                  <a:pt x="374904" y="62484"/>
                </a:lnTo>
                <a:lnTo>
                  <a:pt x="369993" y="38163"/>
                </a:lnTo>
                <a:lnTo>
                  <a:pt x="356601" y="18302"/>
                </a:lnTo>
                <a:lnTo>
                  <a:pt x="336740" y="4910"/>
                </a:lnTo>
                <a:lnTo>
                  <a:pt x="31242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496242" y="4208047"/>
            <a:ext cx="177165" cy="755015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Prometheus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004802" y="2641854"/>
            <a:ext cx="375285" cy="664845"/>
          </a:xfrm>
          <a:custGeom>
            <a:avLst/>
            <a:gdLst/>
            <a:ahLst/>
            <a:cxnLst/>
            <a:rect l="l" t="t" r="r" b="b"/>
            <a:pathLst>
              <a:path w="375284" h="664845">
                <a:moveTo>
                  <a:pt x="312420" y="0"/>
                </a:moveTo>
                <a:lnTo>
                  <a:pt x="62484" y="0"/>
                </a:lnTo>
                <a:lnTo>
                  <a:pt x="38163" y="4910"/>
                </a:lnTo>
                <a:lnTo>
                  <a:pt x="18302" y="18302"/>
                </a:lnTo>
                <a:lnTo>
                  <a:pt x="4910" y="38163"/>
                </a:lnTo>
                <a:lnTo>
                  <a:pt x="0" y="62484"/>
                </a:lnTo>
                <a:lnTo>
                  <a:pt x="0" y="601980"/>
                </a:lnTo>
                <a:lnTo>
                  <a:pt x="4910" y="626300"/>
                </a:lnTo>
                <a:lnTo>
                  <a:pt x="18302" y="646161"/>
                </a:lnTo>
                <a:lnTo>
                  <a:pt x="38163" y="659553"/>
                </a:lnTo>
                <a:lnTo>
                  <a:pt x="62484" y="664464"/>
                </a:lnTo>
                <a:lnTo>
                  <a:pt x="312420" y="664464"/>
                </a:lnTo>
                <a:lnTo>
                  <a:pt x="336740" y="659553"/>
                </a:lnTo>
                <a:lnTo>
                  <a:pt x="356601" y="646161"/>
                </a:lnTo>
                <a:lnTo>
                  <a:pt x="369993" y="626300"/>
                </a:lnTo>
                <a:lnTo>
                  <a:pt x="374904" y="601980"/>
                </a:lnTo>
                <a:lnTo>
                  <a:pt x="374904" y="62484"/>
                </a:lnTo>
                <a:lnTo>
                  <a:pt x="369993" y="38163"/>
                </a:lnTo>
                <a:lnTo>
                  <a:pt x="356601" y="18302"/>
                </a:lnTo>
                <a:lnTo>
                  <a:pt x="336740" y="4910"/>
                </a:lnTo>
                <a:lnTo>
                  <a:pt x="31242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1100176" y="2783773"/>
            <a:ext cx="177165" cy="37973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OTLP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004802" y="4458461"/>
            <a:ext cx="375285" cy="723265"/>
          </a:xfrm>
          <a:custGeom>
            <a:avLst/>
            <a:gdLst/>
            <a:ahLst/>
            <a:cxnLst/>
            <a:rect l="l" t="t" r="r" b="b"/>
            <a:pathLst>
              <a:path w="375284" h="723264">
                <a:moveTo>
                  <a:pt x="312420" y="0"/>
                </a:moveTo>
                <a:lnTo>
                  <a:pt x="62484" y="0"/>
                </a:lnTo>
                <a:lnTo>
                  <a:pt x="38163" y="4910"/>
                </a:lnTo>
                <a:lnTo>
                  <a:pt x="18302" y="18302"/>
                </a:lnTo>
                <a:lnTo>
                  <a:pt x="4910" y="38163"/>
                </a:lnTo>
                <a:lnTo>
                  <a:pt x="0" y="62484"/>
                </a:lnTo>
                <a:lnTo>
                  <a:pt x="0" y="660654"/>
                </a:lnTo>
                <a:lnTo>
                  <a:pt x="4910" y="684974"/>
                </a:lnTo>
                <a:lnTo>
                  <a:pt x="18302" y="704835"/>
                </a:lnTo>
                <a:lnTo>
                  <a:pt x="38163" y="718227"/>
                </a:lnTo>
                <a:lnTo>
                  <a:pt x="62484" y="723138"/>
                </a:lnTo>
                <a:lnTo>
                  <a:pt x="312420" y="723138"/>
                </a:lnTo>
                <a:lnTo>
                  <a:pt x="336740" y="718227"/>
                </a:lnTo>
                <a:lnTo>
                  <a:pt x="356601" y="704835"/>
                </a:lnTo>
                <a:lnTo>
                  <a:pt x="369993" y="684974"/>
                </a:lnTo>
                <a:lnTo>
                  <a:pt x="374904" y="660654"/>
                </a:lnTo>
                <a:lnTo>
                  <a:pt x="374904" y="62484"/>
                </a:lnTo>
                <a:lnTo>
                  <a:pt x="369993" y="38163"/>
                </a:lnTo>
                <a:lnTo>
                  <a:pt x="356601" y="18302"/>
                </a:lnTo>
                <a:lnTo>
                  <a:pt x="336740" y="4910"/>
                </a:lnTo>
                <a:lnTo>
                  <a:pt x="31242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100176" y="4600135"/>
            <a:ext cx="177165" cy="439420"/>
          </a:xfrm>
          <a:prstGeom prst="rect">
            <a:avLst/>
          </a:prstGeom>
        </p:spPr>
        <p:txBody>
          <a:bodyPr vert="vert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Jaeger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004801" y="3352038"/>
            <a:ext cx="375285" cy="1061085"/>
          </a:xfrm>
          <a:custGeom>
            <a:avLst/>
            <a:gdLst/>
            <a:ahLst/>
            <a:cxnLst/>
            <a:rect l="l" t="t" r="r" b="b"/>
            <a:pathLst>
              <a:path w="375284" h="1061085">
                <a:moveTo>
                  <a:pt x="312420" y="0"/>
                </a:moveTo>
                <a:lnTo>
                  <a:pt x="62484" y="0"/>
                </a:lnTo>
                <a:lnTo>
                  <a:pt x="38163" y="4910"/>
                </a:lnTo>
                <a:lnTo>
                  <a:pt x="18302" y="18302"/>
                </a:lnTo>
                <a:lnTo>
                  <a:pt x="4910" y="38163"/>
                </a:lnTo>
                <a:lnTo>
                  <a:pt x="0" y="62484"/>
                </a:lnTo>
                <a:lnTo>
                  <a:pt x="0" y="998219"/>
                </a:lnTo>
                <a:lnTo>
                  <a:pt x="4910" y="1022540"/>
                </a:lnTo>
                <a:lnTo>
                  <a:pt x="18302" y="1042401"/>
                </a:lnTo>
                <a:lnTo>
                  <a:pt x="38163" y="1055793"/>
                </a:lnTo>
                <a:lnTo>
                  <a:pt x="62484" y="1060704"/>
                </a:lnTo>
                <a:lnTo>
                  <a:pt x="312420" y="1060704"/>
                </a:lnTo>
                <a:lnTo>
                  <a:pt x="336740" y="1055793"/>
                </a:lnTo>
                <a:lnTo>
                  <a:pt x="356601" y="1042401"/>
                </a:lnTo>
                <a:lnTo>
                  <a:pt x="369993" y="1022540"/>
                </a:lnTo>
                <a:lnTo>
                  <a:pt x="374904" y="998219"/>
                </a:lnTo>
                <a:lnTo>
                  <a:pt x="374904" y="62484"/>
                </a:lnTo>
                <a:lnTo>
                  <a:pt x="369993" y="38163"/>
                </a:lnTo>
                <a:lnTo>
                  <a:pt x="356601" y="18302"/>
                </a:lnTo>
                <a:lnTo>
                  <a:pt x="336740" y="4910"/>
                </a:lnTo>
                <a:lnTo>
                  <a:pt x="312420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>
            <a:r>
              <a:rPr lang="en-US" altLang="" sz="1200">
                <a:solidFill>
                  <a:schemeClr val="bg1"/>
                </a:solidFill>
              </a:rPr>
              <a:t>Prometheus</a:t>
            </a:r>
            <a:endParaRPr lang="en-US" altLang="" sz="1200">
              <a:solidFill>
                <a:schemeClr val="bg1"/>
              </a:solidFill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16545" y="3021331"/>
            <a:ext cx="940435" cy="410845"/>
          </a:xfrm>
          <a:custGeom>
            <a:avLst/>
            <a:gdLst/>
            <a:ahLst/>
            <a:cxnLst/>
            <a:rect l="l" t="t" r="r" b="b"/>
            <a:pathLst>
              <a:path w="940434" h="410845">
                <a:moveTo>
                  <a:pt x="871855" y="0"/>
                </a:moveTo>
                <a:lnTo>
                  <a:pt x="68453" y="0"/>
                </a:lnTo>
                <a:lnTo>
                  <a:pt x="41807" y="5379"/>
                </a:lnTo>
                <a:lnTo>
                  <a:pt x="20048" y="20048"/>
                </a:lnTo>
                <a:lnTo>
                  <a:pt x="5379" y="41807"/>
                </a:lnTo>
                <a:lnTo>
                  <a:pt x="0" y="68452"/>
                </a:lnTo>
                <a:lnTo>
                  <a:pt x="0" y="342264"/>
                </a:lnTo>
                <a:lnTo>
                  <a:pt x="5379" y="368910"/>
                </a:lnTo>
                <a:lnTo>
                  <a:pt x="20048" y="390669"/>
                </a:lnTo>
                <a:lnTo>
                  <a:pt x="41807" y="405338"/>
                </a:lnTo>
                <a:lnTo>
                  <a:pt x="68453" y="410717"/>
                </a:lnTo>
                <a:lnTo>
                  <a:pt x="871855" y="410717"/>
                </a:lnTo>
                <a:lnTo>
                  <a:pt x="898500" y="405338"/>
                </a:lnTo>
                <a:lnTo>
                  <a:pt x="920259" y="390669"/>
                </a:lnTo>
                <a:lnTo>
                  <a:pt x="934928" y="368910"/>
                </a:lnTo>
                <a:lnTo>
                  <a:pt x="940308" y="342264"/>
                </a:lnTo>
                <a:lnTo>
                  <a:pt x="940308" y="68452"/>
                </a:lnTo>
                <a:lnTo>
                  <a:pt x="934928" y="41807"/>
                </a:lnTo>
                <a:lnTo>
                  <a:pt x="920259" y="20048"/>
                </a:lnTo>
                <a:lnTo>
                  <a:pt x="898500" y="5379"/>
                </a:lnTo>
                <a:lnTo>
                  <a:pt x="871855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700091" y="3128745"/>
            <a:ext cx="37211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Batch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433054" y="3021331"/>
            <a:ext cx="940435" cy="410845"/>
          </a:xfrm>
          <a:custGeom>
            <a:avLst/>
            <a:gdLst/>
            <a:ahLst/>
            <a:cxnLst/>
            <a:rect l="l" t="t" r="r" b="b"/>
            <a:pathLst>
              <a:path w="940434" h="410845">
                <a:moveTo>
                  <a:pt x="871855" y="0"/>
                </a:moveTo>
                <a:lnTo>
                  <a:pt x="68453" y="0"/>
                </a:lnTo>
                <a:lnTo>
                  <a:pt x="41807" y="5379"/>
                </a:lnTo>
                <a:lnTo>
                  <a:pt x="20048" y="20048"/>
                </a:lnTo>
                <a:lnTo>
                  <a:pt x="5379" y="41807"/>
                </a:lnTo>
                <a:lnTo>
                  <a:pt x="0" y="68452"/>
                </a:lnTo>
                <a:lnTo>
                  <a:pt x="0" y="342264"/>
                </a:lnTo>
                <a:lnTo>
                  <a:pt x="5379" y="368910"/>
                </a:lnTo>
                <a:lnTo>
                  <a:pt x="20048" y="390669"/>
                </a:lnTo>
                <a:lnTo>
                  <a:pt x="41807" y="405338"/>
                </a:lnTo>
                <a:lnTo>
                  <a:pt x="68453" y="410717"/>
                </a:lnTo>
                <a:lnTo>
                  <a:pt x="871855" y="410717"/>
                </a:lnTo>
                <a:lnTo>
                  <a:pt x="898500" y="405338"/>
                </a:lnTo>
                <a:lnTo>
                  <a:pt x="920259" y="390669"/>
                </a:lnTo>
                <a:lnTo>
                  <a:pt x="934928" y="368910"/>
                </a:lnTo>
                <a:lnTo>
                  <a:pt x="940308" y="342264"/>
                </a:lnTo>
                <a:lnTo>
                  <a:pt x="940308" y="68452"/>
                </a:lnTo>
                <a:lnTo>
                  <a:pt x="934928" y="41807"/>
                </a:lnTo>
                <a:lnTo>
                  <a:pt x="920259" y="20048"/>
                </a:lnTo>
                <a:lnTo>
                  <a:pt x="898500" y="5379"/>
                </a:lnTo>
                <a:lnTo>
                  <a:pt x="871855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819825" y="3107726"/>
            <a:ext cx="1670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...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471659" y="3021331"/>
            <a:ext cx="940435" cy="410845"/>
          </a:xfrm>
          <a:custGeom>
            <a:avLst/>
            <a:gdLst/>
            <a:ahLst/>
            <a:cxnLst/>
            <a:rect l="l" t="t" r="r" b="b"/>
            <a:pathLst>
              <a:path w="940434" h="410845">
                <a:moveTo>
                  <a:pt x="871855" y="0"/>
                </a:moveTo>
                <a:lnTo>
                  <a:pt x="68453" y="0"/>
                </a:lnTo>
                <a:lnTo>
                  <a:pt x="41807" y="5379"/>
                </a:lnTo>
                <a:lnTo>
                  <a:pt x="20048" y="20048"/>
                </a:lnTo>
                <a:lnTo>
                  <a:pt x="5379" y="41807"/>
                </a:lnTo>
                <a:lnTo>
                  <a:pt x="0" y="68452"/>
                </a:lnTo>
                <a:lnTo>
                  <a:pt x="0" y="342264"/>
                </a:lnTo>
                <a:lnTo>
                  <a:pt x="5379" y="368910"/>
                </a:lnTo>
                <a:lnTo>
                  <a:pt x="20048" y="390669"/>
                </a:lnTo>
                <a:lnTo>
                  <a:pt x="41807" y="405338"/>
                </a:lnTo>
                <a:lnTo>
                  <a:pt x="68453" y="410717"/>
                </a:lnTo>
                <a:lnTo>
                  <a:pt x="871855" y="410717"/>
                </a:lnTo>
                <a:lnTo>
                  <a:pt x="898500" y="405338"/>
                </a:lnTo>
                <a:lnTo>
                  <a:pt x="920259" y="390669"/>
                </a:lnTo>
                <a:lnTo>
                  <a:pt x="934928" y="368910"/>
                </a:lnTo>
                <a:lnTo>
                  <a:pt x="940308" y="342264"/>
                </a:lnTo>
                <a:lnTo>
                  <a:pt x="940308" y="68452"/>
                </a:lnTo>
                <a:lnTo>
                  <a:pt x="934928" y="41807"/>
                </a:lnTo>
                <a:lnTo>
                  <a:pt x="920259" y="20048"/>
                </a:lnTo>
                <a:lnTo>
                  <a:pt x="898500" y="5379"/>
                </a:lnTo>
                <a:lnTo>
                  <a:pt x="871855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9689128" y="3047433"/>
            <a:ext cx="505459" cy="35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5080" indent="-78740">
              <a:lnSpc>
                <a:spcPct val="101000"/>
              </a:lnSpc>
              <a:spcBef>
                <a:spcPts val="100"/>
              </a:spcBef>
            </a:pPr>
            <a:r>
              <a:rPr sz="10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Queued </a:t>
            </a:r>
            <a:r>
              <a:rPr sz="105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Retry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402068" y="3503677"/>
            <a:ext cx="3004820" cy="410845"/>
          </a:xfrm>
          <a:custGeom>
            <a:avLst/>
            <a:gdLst/>
            <a:ahLst/>
            <a:cxnLst/>
            <a:rect l="l" t="t" r="r" b="b"/>
            <a:pathLst>
              <a:path w="3004820" h="410845">
                <a:moveTo>
                  <a:pt x="2936113" y="0"/>
                </a:moveTo>
                <a:lnTo>
                  <a:pt x="68453" y="0"/>
                </a:lnTo>
                <a:lnTo>
                  <a:pt x="41807" y="5379"/>
                </a:lnTo>
                <a:lnTo>
                  <a:pt x="20048" y="20048"/>
                </a:lnTo>
                <a:lnTo>
                  <a:pt x="5379" y="41807"/>
                </a:lnTo>
                <a:lnTo>
                  <a:pt x="0" y="68452"/>
                </a:lnTo>
                <a:lnTo>
                  <a:pt x="0" y="342264"/>
                </a:lnTo>
                <a:lnTo>
                  <a:pt x="5379" y="368910"/>
                </a:lnTo>
                <a:lnTo>
                  <a:pt x="20048" y="390669"/>
                </a:lnTo>
                <a:lnTo>
                  <a:pt x="41807" y="405338"/>
                </a:lnTo>
                <a:lnTo>
                  <a:pt x="68453" y="410717"/>
                </a:lnTo>
                <a:lnTo>
                  <a:pt x="2936113" y="410717"/>
                </a:lnTo>
                <a:lnTo>
                  <a:pt x="2962758" y="405338"/>
                </a:lnTo>
                <a:lnTo>
                  <a:pt x="2984517" y="390669"/>
                </a:lnTo>
                <a:lnTo>
                  <a:pt x="2999186" y="368910"/>
                </a:lnTo>
                <a:lnTo>
                  <a:pt x="3004566" y="342264"/>
                </a:lnTo>
                <a:lnTo>
                  <a:pt x="3004566" y="68452"/>
                </a:lnTo>
                <a:lnTo>
                  <a:pt x="2999186" y="41807"/>
                </a:lnTo>
                <a:lnTo>
                  <a:pt x="2984517" y="20048"/>
                </a:lnTo>
                <a:lnTo>
                  <a:pt x="2962758" y="5379"/>
                </a:lnTo>
                <a:lnTo>
                  <a:pt x="2936113" y="0"/>
                </a:lnTo>
                <a:close/>
              </a:path>
            </a:pathLst>
          </a:custGeom>
          <a:solidFill>
            <a:srgbClr val="EB00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469165" y="3589992"/>
            <a:ext cx="87058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Processors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712457" y="2913888"/>
            <a:ext cx="4311650" cy="1925320"/>
            <a:chOff x="6712457" y="2913888"/>
            <a:chExt cx="4311650" cy="1925320"/>
          </a:xfrm>
        </p:grpSpPr>
        <p:sp>
          <p:nvSpPr>
            <p:cNvPr id="49" name="object 49"/>
            <p:cNvSpPr/>
            <p:nvPr/>
          </p:nvSpPr>
          <p:spPr>
            <a:xfrm>
              <a:off x="6731507" y="2932938"/>
              <a:ext cx="685800" cy="294005"/>
            </a:xfrm>
            <a:custGeom>
              <a:avLst/>
              <a:gdLst/>
              <a:ahLst/>
              <a:cxnLst/>
              <a:rect l="l" t="t" r="r" b="b"/>
              <a:pathLst>
                <a:path w="685800" h="294005">
                  <a:moveTo>
                    <a:pt x="0" y="0"/>
                  </a:moveTo>
                  <a:lnTo>
                    <a:pt x="63902" y="3297"/>
                  </a:lnTo>
                  <a:lnTo>
                    <a:pt x="125796" y="12616"/>
                  </a:lnTo>
                  <a:lnTo>
                    <a:pt x="183676" y="27096"/>
                  </a:lnTo>
                  <a:lnTo>
                    <a:pt x="235534" y="45877"/>
                  </a:lnTo>
                  <a:lnTo>
                    <a:pt x="279362" y="68098"/>
                  </a:lnTo>
                  <a:lnTo>
                    <a:pt x="313153" y="92899"/>
                  </a:lnTo>
                  <a:lnTo>
                    <a:pt x="342595" y="146799"/>
                  </a:lnTo>
                  <a:lnTo>
                    <a:pt x="350290" y="174182"/>
                  </a:lnTo>
                  <a:lnTo>
                    <a:pt x="372038" y="200704"/>
                  </a:lnTo>
                  <a:lnTo>
                    <a:pt x="405832" y="225506"/>
                  </a:lnTo>
                  <a:lnTo>
                    <a:pt x="449662" y="247726"/>
                  </a:lnTo>
                  <a:lnTo>
                    <a:pt x="501522" y="266505"/>
                  </a:lnTo>
                  <a:lnTo>
                    <a:pt x="559404" y="280983"/>
                  </a:lnTo>
                  <a:lnTo>
                    <a:pt x="621300" y="290301"/>
                  </a:lnTo>
                  <a:lnTo>
                    <a:pt x="685203" y="293598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356853" y="3226308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403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374123" y="3226308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005" y="0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0411967" y="3226308"/>
              <a:ext cx="592455" cy="656590"/>
            </a:xfrm>
            <a:custGeom>
              <a:avLst/>
              <a:gdLst/>
              <a:ahLst/>
              <a:cxnLst/>
              <a:rect l="l" t="t" r="r" b="b"/>
              <a:pathLst>
                <a:path w="592454" h="656589">
                  <a:moveTo>
                    <a:pt x="0" y="0"/>
                  </a:moveTo>
                  <a:lnTo>
                    <a:pt x="44291" y="4755"/>
                  </a:lnTo>
                  <a:lnTo>
                    <a:pt x="87694" y="18367"/>
                  </a:lnTo>
                  <a:lnTo>
                    <a:pt x="129319" y="39851"/>
                  </a:lnTo>
                  <a:lnTo>
                    <a:pt x="168278" y="68222"/>
                  </a:lnTo>
                  <a:lnTo>
                    <a:pt x="203682" y="102498"/>
                  </a:lnTo>
                  <a:lnTo>
                    <a:pt x="234642" y="141694"/>
                  </a:lnTo>
                  <a:lnTo>
                    <a:pt x="260269" y="184826"/>
                  </a:lnTo>
                  <a:lnTo>
                    <a:pt x="279674" y="230911"/>
                  </a:lnTo>
                  <a:lnTo>
                    <a:pt x="291969" y="278964"/>
                  </a:lnTo>
                  <a:lnTo>
                    <a:pt x="296265" y="328002"/>
                  </a:lnTo>
                  <a:lnTo>
                    <a:pt x="300559" y="377037"/>
                  </a:lnTo>
                  <a:lnTo>
                    <a:pt x="312849" y="425089"/>
                  </a:lnTo>
                  <a:lnTo>
                    <a:pt x="332246" y="471173"/>
                  </a:lnTo>
                  <a:lnTo>
                    <a:pt x="357862" y="514305"/>
                  </a:lnTo>
                  <a:lnTo>
                    <a:pt x="388808" y="553502"/>
                  </a:lnTo>
                  <a:lnTo>
                    <a:pt x="424197" y="587779"/>
                  </a:lnTo>
                  <a:lnTo>
                    <a:pt x="463139" y="616152"/>
                  </a:lnTo>
                  <a:lnTo>
                    <a:pt x="504747" y="637637"/>
                  </a:lnTo>
                  <a:lnTo>
                    <a:pt x="548131" y="651249"/>
                  </a:lnTo>
                  <a:lnTo>
                    <a:pt x="592404" y="656005"/>
                  </a:lnTo>
                </a:path>
              </a:pathLst>
            </a:custGeom>
            <a:ln w="381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765797" y="2955798"/>
              <a:ext cx="650875" cy="1388110"/>
            </a:xfrm>
            <a:custGeom>
              <a:avLst/>
              <a:gdLst/>
              <a:ahLst/>
              <a:cxnLst/>
              <a:rect l="l" t="t" r="r" b="b"/>
              <a:pathLst>
                <a:path w="650875" h="1388110">
                  <a:moveTo>
                    <a:pt x="0" y="0"/>
                  </a:moveTo>
                  <a:lnTo>
                    <a:pt x="789" y="59469"/>
                  </a:lnTo>
                  <a:lnTo>
                    <a:pt x="3126" y="118842"/>
                  </a:lnTo>
                  <a:lnTo>
                    <a:pt x="6967" y="178020"/>
                  </a:lnTo>
                  <a:lnTo>
                    <a:pt x="12264" y="236907"/>
                  </a:lnTo>
                  <a:lnTo>
                    <a:pt x="18973" y="295406"/>
                  </a:lnTo>
                  <a:lnTo>
                    <a:pt x="27048" y="353419"/>
                  </a:lnTo>
                  <a:lnTo>
                    <a:pt x="36444" y="410849"/>
                  </a:lnTo>
                  <a:lnTo>
                    <a:pt x="47115" y="467599"/>
                  </a:lnTo>
                  <a:lnTo>
                    <a:pt x="59015" y="523572"/>
                  </a:lnTo>
                  <a:lnTo>
                    <a:pt x="72100" y="578671"/>
                  </a:lnTo>
                  <a:lnTo>
                    <a:pt x="86322" y="632799"/>
                  </a:lnTo>
                  <a:lnTo>
                    <a:pt x="101638" y="685858"/>
                  </a:lnTo>
                  <a:lnTo>
                    <a:pt x="118001" y="737752"/>
                  </a:lnTo>
                  <a:lnTo>
                    <a:pt x="135366" y="788384"/>
                  </a:lnTo>
                  <a:lnTo>
                    <a:pt x="153687" y="837656"/>
                  </a:lnTo>
                  <a:lnTo>
                    <a:pt x="172918" y="885470"/>
                  </a:lnTo>
                  <a:lnTo>
                    <a:pt x="193015" y="931731"/>
                  </a:lnTo>
                  <a:lnTo>
                    <a:pt x="213932" y="976341"/>
                  </a:lnTo>
                  <a:lnTo>
                    <a:pt x="235623" y="1019203"/>
                  </a:lnTo>
                  <a:lnTo>
                    <a:pt x="258042" y="1060220"/>
                  </a:lnTo>
                  <a:lnTo>
                    <a:pt x="281145" y="1099294"/>
                  </a:lnTo>
                  <a:lnTo>
                    <a:pt x="304885" y="1136329"/>
                  </a:lnTo>
                  <a:lnTo>
                    <a:pt x="329216" y="1171227"/>
                  </a:lnTo>
                  <a:lnTo>
                    <a:pt x="354095" y="1203891"/>
                  </a:lnTo>
                  <a:lnTo>
                    <a:pt x="379474" y="1234224"/>
                  </a:lnTo>
                  <a:lnTo>
                    <a:pt x="431553" y="1287510"/>
                  </a:lnTo>
                  <a:lnTo>
                    <a:pt x="485089" y="1330307"/>
                  </a:lnTo>
                  <a:lnTo>
                    <a:pt x="539719" y="1361838"/>
                  </a:lnTo>
                  <a:lnTo>
                    <a:pt x="595076" y="1381326"/>
                  </a:lnTo>
                  <a:lnTo>
                    <a:pt x="622915" y="1386312"/>
                  </a:lnTo>
                  <a:lnTo>
                    <a:pt x="650798" y="1387995"/>
                  </a:lnTo>
                </a:path>
              </a:pathLst>
            </a:custGeom>
            <a:ln w="381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356853" y="4344162"/>
              <a:ext cx="76835" cy="0"/>
            </a:xfrm>
            <a:custGeom>
              <a:avLst/>
              <a:gdLst/>
              <a:ahLst/>
              <a:cxnLst/>
              <a:rect l="l" t="t" r="r" b="b"/>
              <a:pathLst>
                <a:path w="76834">
                  <a:moveTo>
                    <a:pt x="0" y="0"/>
                  </a:moveTo>
                  <a:lnTo>
                    <a:pt x="76403" y="0"/>
                  </a:lnTo>
                </a:path>
              </a:pathLst>
            </a:custGeom>
            <a:ln w="381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9371075" y="4344162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005" y="0"/>
                  </a:lnTo>
                </a:path>
              </a:pathLst>
            </a:custGeom>
            <a:ln w="381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0425683" y="2974086"/>
              <a:ext cx="579755" cy="1367790"/>
            </a:xfrm>
            <a:custGeom>
              <a:avLst/>
              <a:gdLst/>
              <a:ahLst/>
              <a:cxnLst/>
              <a:rect l="l" t="t" r="r" b="b"/>
              <a:pathLst>
                <a:path w="579754" h="1367789">
                  <a:moveTo>
                    <a:pt x="0" y="1367599"/>
                  </a:moveTo>
                  <a:lnTo>
                    <a:pt x="744" y="1307281"/>
                  </a:lnTo>
                  <a:lnTo>
                    <a:pt x="2947" y="1247067"/>
                  </a:lnTo>
                  <a:lnTo>
                    <a:pt x="6565" y="1187062"/>
                  </a:lnTo>
                  <a:lnTo>
                    <a:pt x="11553" y="1127370"/>
                  </a:lnTo>
                  <a:lnTo>
                    <a:pt x="17867" y="1068095"/>
                  </a:lnTo>
                  <a:lnTo>
                    <a:pt x="25464" y="1009343"/>
                  </a:lnTo>
                  <a:lnTo>
                    <a:pt x="34298" y="951217"/>
                  </a:lnTo>
                  <a:lnTo>
                    <a:pt x="44326" y="893822"/>
                  </a:lnTo>
                  <a:lnTo>
                    <a:pt x="55504" y="837262"/>
                  </a:lnTo>
                  <a:lnTo>
                    <a:pt x="67787" y="781641"/>
                  </a:lnTo>
                  <a:lnTo>
                    <a:pt x="81130" y="727065"/>
                  </a:lnTo>
                  <a:lnTo>
                    <a:pt x="95491" y="673636"/>
                  </a:lnTo>
                  <a:lnTo>
                    <a:pt x="110824" y="621460"/>
                  </a:lnTo>
                  <a:lnTo>
                    <a:pt x="127085" y="570642"/>
                  </a:lnTo>
                  <a:lnTo>
                    <a:pt x="144231" y="521285"/>
                  </a:lnTo>
                  <a:lnTo>
                    <a:pt x="162217" y="473493"/>
                  </a:lnTo>
                  <a:lnTo>
                    <a:pt x="180998" y="427372"/>
                  </a:lnTo>
                  <a:lnTo>
                    <a:pt x="200531" y="383025"/>
                  </a:lnTo>
                  <a:lnTo>
                    <a:pt x="220772" y="340558"/>
                  </a:lnTo>
                  <a:lnTo>
                    <a:pt x="241675" y="300073"/>
                  </a:lnTo>
                  <a:lnTo>
                    <a:pt x="263197" y="261677"/>
                  </a:lnTo>
                  <a:lnTo>
                    <a:pt x="285295" y="225472"/>
                  </a:lnTo>
                  <a:lnTo>
                    <a:pt x="307922" y="191564"/>
                  </a:lnTo>
                  <a:lnTo>
                    <a:pt x="331036" y="160057"/>
                  </a:lnTo>
                  <a:lnTo>
                    <a:pt x="378546" y="104663"/>
                  </a:lnTo>
                  <a:lnTo>
                    <a:pt x="427471" y="60126"/>
                  </a:lnTo>
                  <a:lnTo>
                    <a:pt x="477456" y="27279"/>
                  </a:lnTo>
                  <a:lnTo>
                    <a:pt x="528149" y="6959"/>
                  </a:lnTo>
                  <a:lnTo>
                    <a:pt x="553650" y="1757"/>
                  </a:lnTo>
                  <a:lnTo>
                    <a:pt x="579196" y="0"/>
                  </a:lnTo>
                </a:path>
              </a:pathLst>
            </a:custGeom>
            <a:ln w="381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408919" y="4344162"/>
              <a:ext cx="595630" cy="475615"/>
            </a:xfrm>
            <a:custGeom>
              <a:avLst/>
              <a:gdLst/>
              <a:ahLst/>
              <a:cxnLst/>
              <a:rect l="l" t="t" r="r" b="b"/>
              <a:pathLst>
                <a:path w="595629" h="475614">
                  <a:moveTo>
                    <a:pt x="0" y="0"/>
                  </a:moveTo>
                  <a:lnTo>
                    <a:pt x="49415" y="4240"/>
                  </a:lnTo>
                  <a:lnTo>
                    <a:pt x="97605" y="16309"/>
                  </a:lnTo>
                  <a:lnTo>
                    <a:pt x="143346" y="35228"/>
                  </a:lnTo>
                  <a:lnTo>
                    <a:pt x="185412" y="60019"/>
                  </a:lnTo>
                  <a:lnTo>
                    <a:pt x="222577" y="89703"/>
                  </a:lnTo>
                  <a:lnTo>
                    <a:pt x="253617" y="123301"/>
                  </a:lnTo>
                  <a:lnTo>
                    <a:pt x="277305" y="159834"/>
                  </a:lnTo>
                  <a:lnTo>
                    <a:pt x="292416" y="198325"/>
                  </a:lnTo>
                  <a:lnTo>
                    <a:pt x="297726" y="237794"/>
                  </a:lnTo>
                  <a:lnTo>
                    <a:pt x="303037" y="277267"/>
                  </a:lnTo>
                  <a:lnTo>
                    <a:pt x="318155" y="315761"/>
                  </a:lnTo>
                  <a:lnTo>
                    <a:pt x="341854" y="352297"/>
                  </a:lnTo>
                  <a:lnTo>
                    <a:pt x="372908" y="385897"/>
                  </a:lnTo>
                  <a:lnTo>
                    <a:pt x="410091" y="415581"/>
                  </a:lnTo>
                  <a:lnTo>
                    <a:pt x="452178" y="440372"/>
                  </a:lnTo>
                  <a:lnTo>
                    <a:pt x="497943" y="459292"/>
                  </a:lnTo>
                  <a:lnTo>
                    <a:pt x="546160" y="471361"/>
                  </a:lnTo>
                  <a:lnTo>
                    <a:pt x="595604" y="475602"/>
                  </a:lnTo>
                </a:path>
              </a:pathLst>
            </a:custGeom>
            <a:ln w="381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3923" y="297334"/>
            <a:ext cx="1153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©</a:t>
            </a:r>
            <a:r>
              <a:rPr sz="700" spc="2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8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2020</a:t>
            </a:r>
            <a:r>
              <a:rPr sz="700" spc="2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6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700" spc="2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1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.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2316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1070" y="844550"/>
            <a:ext cx="3912870" cy="53276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100" y="887221"/>
            <a:ext cx="61861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3.</a:t>
            </a:r>
            <a:r>
              <a:rPr spc="-265" dirty="0"/>
              <a:t> </a:t>
            </a:r>
            <a:r>
              <a:rPr spc="-155" dirty="0"/>
              <a:t>Context</a:t>
            </a:r>
            <a:r>
              <a:rPr spc="-254" dirty="0"/>
              <a:t> </a:t>
            </a:r>
            <a:r>
              <a:rPr spc="-155" dirty="0"/>
              <a:t>Reduces</a:t>
            </a:r>
            <a:r>
              <a:rPr spc="-250" dirty="0"/>
              <a:t> </a:t>
            </a:r>
            <a:r>
              <a:rPr spc="-40" dirty="0"/>
              <a:t>MTTR</a:t>
            </a:r>
            <a:endParaRPr spc="-40" dirty="0"/>
          </a:p>
        </p:txBody>
      </p:sp>
      <p:sp>
        <p:nvSpPr>
          <p:cNvPr id="10" name="object 10"/>
          <p:cNvSpPr txBox="1"/>
          <p:nvPr/>
        </p:nvSpPr>
        <p:spPr>
          <a:xfrm>
            <a:off x="673100" y="2322067"/>
            <a:ext cx="5793105" cy="14903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84150" marR="5080" indent="-171450">
              <a:lnSpc>
                <a:spcPts val="1940"/>
              </a:lnSpc>
              <a:spcBef>
                <a:spcPts val="345"/>
              </a:spcBef>
              <a:buClr>
                <a:srgbClr val="EB008B"/>
              </a:buClr>
              <a:buChar char="•"/>
              <a:tabLst>
                <a:tab pos="184150" algn="l"/>
              </a:tabLst>
            </a:pPr>
            <a:r>
              <a:rPr sz="1800" spc="-40" dirty="0">
                <a:latin typeface="Arial" panose="020B0604020202020204"/>
                <a:cs typeface="Arial" panose="020B0604020202020204"/>
              </a:rPr>
              <a:t>Tracing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supports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W3C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trace-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context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format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as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well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as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Zipkin’s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B3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headers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(even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both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in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parallel!)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4150" marR="166370" indent="-171450">
              <a:lnSpc>
                <a:spcPts val="1940"/>
              </a:lnSpc>
              <a:spcBef>
                <a:spcPts val="810"/>
              </a:spcBef>
              <a:buClr>
                <a:srgbClr val="EB008B"/>
              </a:buClr>
              <a:buChar char="•"/>
              <a:tabLst>
                <a:tab pos="184150" algn="l"/>
              </a:tabLst>
            </a:pPr>
            <a:r>
              <a:rPr sz="1800" spc="-30" dirty="0">
                <a:latin typeface="Arial" panose="020B0604020202020204"/>
                <a:cs typeface="Arial" panose="020B0604020202020204"/>
              </a:rPr>
              <a:t>Correlation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context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makes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it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possible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share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metadata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regardless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of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source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555"/>
              </a:spcBef>
              <a:buClr>
                <a:srgbClr val="EB008B"/>
              </a:buClr>
              <a:buChar char="•"/>
              <a:tabLst>
                <a:tab pos="183515" algn="l"/>
              </a:tabLst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Context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is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shared</a:t>
            </a:r>
            <a:r>
              <a:rPr sz="18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via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Propagators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999" y="6093947"/>
            <a:ext cx="7259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u="sng" spc="-40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3"/>
              </a:rPr>
              <a:t>https://github.com/open-</a:t>
            </a:r>
            <a:r>
              <a:rPr sz="1200" u="sng" spc="-45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3"/>
              </a:rPr>
              <a:t>telemetry/opentelemetry-</a:t>
            </a:r>
            <a:r>
              <a:rPr sz="1200" u="sng" spc="-35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3"/>
              </a:rPr>
              <a:t>specification/blob/master/specification/overview.md#spancontext</a:t>
            </a:r>
            <a:r>
              <a:rPr sz="1200" u="none" spc="-35" dirty="0">
                <a:solidFill>
                  <a:srgbClr val="EB00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u="sng" spc="-40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4"/>
              </a:rPr>
              <a:t>https://github.com/open-</a:t>
            </a:r>
            <a:r>
              <a:rPr sz="1200" u="sng" spc="-45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4"/>
              </a:rPr>
              <a:t>telemetry/opentelemetry-</a:t>
            </a:r>
            <a:r>
              <a:rPr sz="1200" u="sng" spc="-20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4"/>
              </a:rPr>
              <a:t>specification/blob/master/specification/context/context.md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3923" y="297334"/>
            <a:ext cx="1153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©</a:t>
            </a:r>
            <a:r>
              <a:rPr sz="700" spc="2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8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2020</a:t>
            </a:r>
            <a:r>
              <a:rPr sz="700" spc="2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6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700" spc="2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1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.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2316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4.</a:t>
            </a:r>
            <a:r>
              <a:rPr spc="-290" dirty="0"/>
              <a:t> </a:t>
            </a:r>
            <a:r>
              <a:rPr spc="-114" dirty="0"/>
              <a:t>Open</a:t>
            </a:r>
            <a:r>
              <a:rPr spc="-290" dirty="0"/>
              <a:t> </a:t>
            </a:r>
            <a:r>
              <a:rPr spc="-155" dirty="0"/>
              <a:t>Standards</a:t>
            </a:r>
            <a:r>
              <a:rPr spc="-280" dirty="0"/>
              <a:t> </a:t>
            </a:r>
            <a:r>
              <a:rPr dirty="0"/>
              <a:t>=</a:t>
            </a:r>
            <a:r>
              <a:rPr spc="-285" dirty="0"/>
              <a:t> </a:t>
            </a:r>
            <a:r>
              <a:rPr spc="-145" dirty="0"/>
              <a:t>Data</a:t>
            </a:r>
            <a:r>
              <a:rPr spc="-265" dirty="0"/>
              <a:t> </a:t>
            </a:r>
            <a:r>
              <a:rPr spc="-125" dirty="0"/>
              <a:t>Portability</a:t>
            </a:r>
            <a:endParaRPr spc="-125" dirty="0"/>
          </a:p>
        </p:txBody>
      </p:sp>
      <p:sp>
        <p:nvSpPr>
          <p:cNvPr id="9" name="object 9"/>
          <p:cNvSpPr txBox="1"/>
          <p:nvPr/>
        </p:nvSpPr>
        <p:spPr>
          <a:xfrm>
            <a:off x="673100" y="1981217"/>
            <a:ext cx="4608830" cy="17919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200" spc="-30" dirty="0">
                <a:latin typeface="Arial" panose="020B0604020202020204"/>
                <a:cs typeface="Arial" panose="020B0604020202020204"/>
              </a:rPr>
              <a:t>Semantic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conventions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40" dirty="0">
                <a:latin typeface="Arial" panose="020B0604020202020204"/>
                <a:cs typeface="Arial" panose="020B0604020202020204"/>
              </a:rPr>
              <a:t>normalize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data.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395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HTTP:</a:t>
            </a:r>
            <a:r>
              <a:rPr sz="18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http.method,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http.status_code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585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30" dirty="0">
                <a:latin typeface="Arial" panose="020B0604020202020204"/>
                <a:cs typeface="Arial" panose="020B0604020202020204"/>
              </a:rPr>
              <a:t>Database: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db.instance,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db.statement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580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35" dirty="0">
                <a:latin typeface="Arial" panose="020B0604020202020204"/>
                <a:cs typeface="Arial" panose="020B0604020202020204"/>
              </a:rPr>
              <a:t>Messaging: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messaging.system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590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FaaS:</a:t>
            </a:r>
            <a:r>
              <a:rPr sz="18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faas.trigger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2550" y="2042368"/>
            <a:ext cx="4293870" cy="2049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423545">
              <a:lnSpc>
                <a:spcPts val="2510"/>
              </a:lnSpc>
              <a:spcBef>
                <a:spcPts val="290"/>
              </a:spcBef>
            </a:pPr>
            <a:r>
              <a:rPr sz="2200" spc="-30" dirty="0">
                <a:latin typeface="Arial" panose="020B0604020202020204"/>
                <a:cs typeface="Arial" panose="020B0604020202020204"/>
              </a:rPr>
              <a:t>Resources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capture</a:t>
            </a:r>
            <a:r>
              <a:rPr sz="22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30" dirty="0">
                <a:latin typeface="Arial" panose="020B0604020202020204"/>
                <a:cs typeface="Arial" panose="020B0604020202020204"/>
              </a:rPr>
              <a:t>environment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metadata.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335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35" dirty="0">
                <a:latin typeface="Arial" panose="020B0604020202020204"/>
                <a:cs typeface="Arial" panose="020B0604020202020204"/>
              </a:rPr>
              <a:t>Application: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Service,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Telemetry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580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30" dirty="0">
                <a:latin typeface="Arial" panose="020B0604020202020204"/>
                <a:cs typeface="Arial" panose="020B0604020202020204"/>
              </a:rPr>
              <a:t>Compute</a:t>
            </a:r>
            <a:r>
              <a:rPr sz="18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Unit:</a:t>
            </a:r>
            <a:r>
              <a:rPr sz="18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Container,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FaaS,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Process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580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30" dirty="0">
                <a:latin typeface="Arial" panose="020B0604020202020204"/>
                <a:cs typeface="Arial" panose="020B0604020202020204"/>
              </a:rPr>
              <a:t>Compute</a:t>
            </a:r>
            <a:r>
              <a:rPr sz="18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Instance:</a:t>
            </a:r>
            <a:r>
              <a:rPr sz="1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Host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3515" indent="-170815">
              <a:lnSpc>
                <a:spcPct val="100000"/>
              </a:lnSpc>
              <a:spcBef>
                <a:spcPts val="590"/>
              </a:spcBef>
              <a:buClr>
                <a:srgbClr val="EB008B"/>
              </a:buClr>
              <a:buFont typeface="Arial" panose="020B0604020202020204"/>
              <a:buChar char="•"/>
              <a:tabLst>
                <a:tab pos="183515" algn="l"/>
              </a:tabLst>
            </a:pPr>
            <a:r>
              <a:rPr sz="1800" b="1" spc="-35" dirty="0">
                <a:latin typeface="Arial" panose="020B0604020202020204"/>
                <a:cs typeface="Arial" panose="020B0604020202020204"/>
              </a:rPr>
              <a:t>Environment:</a:t>
            </a:r>
            <a:r>
              <a:rPr sz="18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OS,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Cloud,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Deployment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80734" y="2457830"/>
            <a:ext cx="13335" cy="3371215"/>
          </a:xfrm>
          <a:custGeom>
            <a:avLst/>
            <a:gdLst/>
            <a:ahLst/>
            <a:cxnLst/>
            <a:rect l="l" t="t" r="r" b="b"/>
            <a:pathLst>
              <a:path w="13335" h="3371215">
                <a:moveTo>
                  <a:pt x="0" y="0"/>
                </a:moveTo>
                <a:lnTo>
                  <a:pt x="12801" y="3371202"/>
                </a:lnTo>
              </a:path>
            </a:pathLst>
          </a:custGeom>
          <a:ln w="19050">
            <a:solidFill>
              <a:srgbClr val="E6E6E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62774" y="4375594"/>
            <a:ext cx="4046220" cy="1064260"/>
            <a:chOff x="862774" y="4375594"/>
            <a:chExt cx="4046220" cy="1064260"/>
          </a:xfrm>
        </p:grpSpPr>
        <p:sp>
          <p:nvSpPr>
            <p:cNvPr id="13" name="object 13"/>
            <p:cNvSpPr/>
            <p:nvPr/>
          </p:nvSpPr>
          <p:spPr>
            <a:xfrm>
              <a:off x="867536" y="4380360"/>
              <a:ext cx="1751330" cy="1054735"/>
            </a:xfrm>
            <a:custGeom>
              <a:avLst/>
              <a:gdLst/>
              <a:ahLst/>
              <a:cxnLst/>
              <a:rect l="l" t="t" r="r" b="b"/>
              <a:pathLst>
                <a:path w="1751330" h="1054735">
                  <a:moveTo>
                    <a:pt x="1575308" y="0"/>
                  </a:moveTo>
                  <a:lnTo>
                    <a:pt x="175768" y="0"/>
                  </a:lnTo>
                  <a:lnTo>
                    <a:pt x="129044" y="6278"/>
                  </a:lnTo>
                  <a:lnTo>
                    <a:pt x="87058" y="23996"/>
                  </a:lnTo>
                  <a:lnTo>
                    <a:pt x="51484" y="51479"/>
                  </a:lnTo>
                  <a:lnTo>
                    <a:pt x="23999" y="87052"/>
                  </a:lnTo>
                  <a:lnTo>
                    <a:pt x="6279" y="129040"/>
                  </a:lnTo>
                  <a:lnTo>
                    <a:pt x="0" y="175768"/>
                  </a:lnTo>
                  <a:lnTo>
                    <a:pt x="0" y="878827"/>
                  </a:lnTo>
                  <a:lnTo>
                    <a:pt x="6279" y="925556"/>
                  </a:lnTo>
                  <a:lnTo>
                    <a:pt x="23999" y="967546"/>
                  </a:lnTo>
                  <a:lnTo>
                    <a:pt x="51484" y="1003122"/>
                  </a:lnTo>
                  <a:lnTo>
                    <a:pt x="87058" y="1030608"/>
                  </a:lnTo>
                  <a:lnTo>
                    <a:pt x="129044" y="1048328"/>
                  </a:lnTo>
                  <a:lnTo>
                    <a:pt x="175768" y="1054608"/>
                  </a:lnTo>
                  <a:lnTo>
                    <a:pt x="1575308" y="1054608"/>
                  </a:lnTo>
                  <a:lnTo>
                    <a:pt x="1622031" y="1048328"/>
                  </a:lnTo>
                  <a:lnTo>
                    <a:pt x="1664017" y="1030608"/>
                  </a:lnTo>
                  <a:lnTo>
                    <a:pt x="1699591" y="1003122"/>
                  </a:lnTo>
                  <a:lnTo>
                    <a:pt x="1727076" y="967546"/>
                  </a:lnTo>
                  <a:lnTo>
                    <a:pt x="1744796" y="925556"/>
                  </a:lnTo>
                  <a:lnTo>
                    <a:pt x="1751076" y="878827"/>
                  </a:lnTo>
                  <a:lnTo>
                    <a:pt x="1751076" y="175768"/>
                  </a:lnTo>
                  <a:lnTo>
                    <a:pt x="1744796" y="129040"/>
                  </a:lnTo>
                  <a:lnTo>
                    <a:pt x="1727076" y="87052"/>
                  </a:lnTo>
                  <a:lnTo>
                    <a:pt x="1699591" y="51479"/>
                  </a:lnTo>
                  <a:lnTo>
                    <a:pt x="1664017" y="23996"/>
                  </a:lnTo>
                  <a:lnTo>
                    <a:pt x="1622031" y="6278"/>
                  </a:lnTo>
                  <a:lnTo>
                    <a:pt x="157530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7536" y="4380360"/>
              <a:ext cx="1751330" cy="1054735"/>
            </a:xfrm>
            <a:custGeom>
              <a:avLst/>
              <a:gdLst/>
              <a:ahLst/>
              <a:cxnLst/>
              <a:rect l="l" t="t" r="r" b="b"/>
              <a:pathLst>
                <a:path w="1751330" h="1054735">
                  <a:moveTo>
                    <a:pt x="0" y="175768"/>
                  </a:moveTo>
                  <a:lnTo>
                    <a:pt x="6279" y="129040"/>
                  </a:lnTo>
                  <a:lnTo>
                    <a:pt x="23999" y="87052"/>
                  </a:lnTo>
                  <a:lnTo>
                    <a:pt x="51484" y="51479"/>
                  </a:lnTo>
                  <a:lnTo>
                    <a:pt x="87058" y="23996"/>
                  </a:lnTo>
                  <a:lnTo>
                    <a:pt x="129044" y="6278"/>
                  </a:lnTo>
                  <a:lnTo>
                    <a:pt x="175768" y="0"/>
                  </a:lnTo>
                  <a:lnTo>
                    <a:pt x="1575308" y="0"/>
                  </a:lnTo>
                  <a:lnTo>
                    <a:pt x="1622031" y="6278"/>
                  </a:lnTo>
                  <a:lnTo>
                    <a:pt x="1664017" y="23996"/>
                  </a:lnTo>
                  <a:lnTo>
                    <a:pt x="1699591" y="51479"/>
                  </a:lnTo>
                  <a:lnTo>
                    <a:pt x="1727076" y="87052"/>
                  </a:lnTo>
                  <a:lnTo>
                    <a:pt x="1744796" y="129040"/>
                  </a:lnTo>
                  <a:lnTo>
                    <a:pt x="1751076" y="175768"/>
                  </a:lnTo>
                  <a:lnTo>
                    <a:pt x="1751076" y="878827"/>
                  </a:lnTo>
                  <a:lnTo>
                    <a:pt x="1744796" y="925556"/>
                  </a:lnTo>
                  <a:lnTo>
                    <a:pt x="1727076" y="967546"/>
                  </a:lnTo>
                  <a:lnTo>
                    <a:pt x="1699591" y="1003122"/>
                  </a:lnTo>
                  <a:lnTo>
                    <a:pt x="1664017" y="1030608"/>
                  </a:lnTo>
                  <a:lnTo>
                    <a:pt x="1622031" y="1048328"/>
                  </a:lnTo>
                  <a:lnTo>
                    <a:pt x="1575308" y="1054608"/>
                  </a:lnTo>
                  <a:lnTo>
                    <a:pt x="175768" y="1054608"/>
                  </a:lnTo>
                  <a:lnTo>
                    <a:pt x="129044" y="1048328"/>
                  </a:lnTo>
                  <a:lnTo>
                    <a:pt x="87058" y="1030608"/>
                  </a:lnTo>
                  <a:lnTo>
                    <a:pt x="51484" y="1003122"/>
                  </a:lnTo>
                  <a:lnTo>
                    <a:pt x="23999" y="967546"/>
                  </a:lnTo>
                  <a:lnTo>
                    <a:pt x="6279" y="925556"/>
                  </a:lnTo>
                  <a:lnTo>
                    <a:pt x="0" y="878827"/>
                  </a:lnTo>
                  <a:lnTo>
                    <a:pt x="0" y="175768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52775" y="4380357"/>
              <a:ext cx="1751330" cy="1054735"/>
            </a:xfrm>
            <a:custGeom>
              <a:avLst/>
              <a:gdLst/>
              <a:ahLst/>
              <a:cxnLst/>
              <a:rect l="l" t="t" r="r" b="b"/>
              <a:pathLst>
                <a:path w="1751329" h="1054735">
                  <a:moveTo>
                    <a:pt x="875538" y="0"/>
                  </a:moveTo>
                  <a:lnTo>
                    <a:pt x="799992" y="645"/>
                  </a:lnTo>
                  <a:lnTo>
                    <a:pt x="726231" y="2545"/>
                  </a:lnTo>
                  <a:lnTo>
                    <a:pt x="654517" y="5647"/>
                  </a:lnTo>
                  <a:lnTo>
                    <a:pt x="585114" y="9900"/>
                  </a:lnTo>
                  <a:lnTo>
                    <a:pt x="518284" y="15249"/>
                  </a:lnTo>
                  <a:lnTo>
                    <a:pt x="454290" y="21642"/>
                  </a:lnTo>
                  <a:lnTo>
                    <a:pt x="393394" y="29026"/>
                  </a:lnTo>
                  <a:lnTo>
                    <a:pt x="335860" y="37350"/>
                  </a:lnTo>
                  <a:lnTo>
                    <a:pt x="281950" y="46559"/>
                  </a:lnTo>
                  <a:lnTo>
                    <a:pt x="231927" y="56601"/>
                  </a:lnTo>
                  <a:lnTo>
                    <a:pt x="186054" y="67423"/>
                  </a:lnTo>
                  <a:lnTo>
                    <a:pt x="144594" y="78974"/>
                  </a:lnTo>
                  <a:lnTo>
                    <a:pt x="107809" y="91199"/>
                  </a:lnTo>
                  <a:lnTo>
                    <a:pt x="49316" y="117462"/>
                  </a:lnTo>
                  <a:lnTo>
                    <a:pt x="12679" y="145793"/>
                  </a:lnTo>
                  <a:lnTo>
                    <a:pt x="0" y="175768"/>
                  </a:lnTo>
                  <a:lnTo>
                    <a:pt x="0" y="878840"/>
                  </a:lnTo>
                  <a:lnTo>
                    <a:pt x="28134" y="923211"/>
                  </a:lnTo>
                  <a:lnTo>
                    <a:pt x="75962" y="950561"/>
                  </a:lnTo>
                  <a:lnTo>
                    <a:pt x="144594" y="975633"/>
                  </a:lnTo>
                  <a:lnTo>
                    <a:pt x="186054" y="987184"/>
                  </a:lnTo>
                  <a:lnTo>
                    <a:pt x="231927" y="998006"/>
                  </a:lnTo>
                  <a:lnTo>
                    <a:pt x="281950" y="1008048"/>
                  </a:lnTo>
                  <a:lnTo>
                    <a:pt x="335860" y="1017257"/>
                  </a:lnTo>
                  <a:lnTo>
                    <a:pt x="393394" y="1025581"/>
                  </a:lnTo>
                  <a:lnTo>
                    <a:pt x="454290" y="1032965"/>
                  </a:lnTo>
                  <a:lnTo>
                    <a:pt x="518284" y="1039358"/>
                  </a:lnTo>
                  <a:lnTo>
                    <a:pt x="585114" y="1044707"/>
                  </a:lnTo>
                  <a:lnTo>
                    <a:pt x="654517" y="1048960"/>
                  </a:lnTo>
                  <a:lnTo>
                    <a:pt x="726231" y="1052062"/>
                  </a:lnTo>
                  <a:lnTo>
                    <a:pt x="799992" y="1053962"/>
                  </a:lnTo>
                  <a:lnTo>
                    <a:pt x="875538" y="1054608"/>
                  </a:lnTo>
                  <a:lnTo>
                    <a:pt x="951083" y="1053962"/>
                  </a:lnTo>
                  <a:lnTo>
                    <a:pt x="1024844" y="1052062"/>
                  </a:lnTo>
                  <a:lnTo>
                    <a:pt x="1096558" y="1048960"/>
                  </a:lnTo>
                  <a:lnTo>
                    <a:pt x="1165961" y="1044707"/>
                  </a:lnTo>
                  <a:lnTo>
                    <a:pt x="1232791" y="1039358"/>
                  </a:lnTo>
                  <a:lnTo>
                    <a:pt x="1296785" y="1032965"/>
                  </a:lnTo>
                  <a:lnTo>
                    <a:pt x="1357681" y="1025581"/>
                  </a:lnTo>
                  <a:lnTo>
                    <a:pt x="1415215" y="1017257"/>
                  </a:lnTo>
                  <a:lnTo>
                    <a:pt x="1469125" y="1008048"/>
                  </a:lnTo>
                  <a:lnTo>
                    <a:pt x="1519148" y="998006"/>
                  </a:lnTo>
                  <a:lnTo>
                    <a:pt x="1565021" y="987184"/>
                  </a:lnTo>
                  <a:lnTo>
                    <a:pt x="1606481" y="975633"/>
                  </a:lnTo>
                  <a:lnTo>
                    <a:pt x="1643266" y="963408"/>
                  </a:lnTo>
                  <a:lnTo>
                    <a:pt x="1701759" y="937145"/>
                  </a:lnTo>
                  <a:lnTo>
                    <a:pt x="1738396" y="908814"/>
                  </a:lnTo>
                  <a:lnTo>
                    <a:pt x="1751076" y="878840"/>
                  </a:lnTo>
                  <a:lnTo>
                    <a:pt x="1751076" y="175768"/>
                  </a:lnTo>
                  <a:lnTo>
                    <a:pt x="1722941" y="131396"/>
                  </a:lnTo>
                  <a:lnTo>
                    <a:pt x="1675113" y="104046"/>
                  </a:lnTo>
                  <a:lnTo>
                    <a:pt x="1606481" y="78974"/>
                  </a:lnTo>
                  <a:lnTo>
                    <a:pt x="1565021" y="67423"/>
                  </a:lnTo>
                  <a:lnTo>
                    <a:pt x="1519148" y="56601"/>
                  </a:lnTo>
                  <a:lnTo>
                    <a:pt x="1469125" y="46559"/>
                  </a:lnTo>
                  <a:lnTo>
                    <a:pt x="1415215" y="37350"/>
                  </a:lnTo>
                  <a:lnTo>
                    <a:pt x="1357681" y="29026"/>
                  </a:lnTo>
                  <a:lnTo>
                    <a:pt x="1296785" y="21642"/>
                  </a:lnTo>
                  <a:lnTo>
                    <a:pt x="1232791" y="15249"/>
                  </a:lnTo>
                  <a:lnTo>
                    <a:pt x="1165961" y="9900"/>
                  </a:lnTo>
                  <a:lnTo>
                    <a:pt x="1096558" y="5647"/>
                  </a:lnTo>
                  <a:lnTo>
                    <a:pt x="1024844" y="2545"/>
                  </a:lnTo>
                  <a:lnTo>
                    <a:pt x="951083" y="645"/>
                  </a:lnTo>
                  <a:lnTo>
                    <a:pt x="87553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52775" y="4556125"/>
              <a:ext cx="1751330" cy="175895"/>
            </a:xfrm>
            <a:custGeom>
              <a:avLst/>
              <a:gdLst/>
              <a:ahLst/>
              <a:cxnLst/>
              <a:rect l="l" t="t" r="r" b="b"/>
              <a:pathLst>
                <a:path w="1751329" h="175895">
                  <a:moveTo>
                    <a:pt x="1751076" y="0"/>
                  </a:moveTo>
                  <a:lnTo>
                    <a:pt x="1722941" y="44371"/>
                  </a:lnTo>
                  <a:lnTo>
                    <a:pt x="1675113" y="71721"/>
                  </a:lnTo>
                  <a:lnTo>
                    <a:pt x="1606481" y="96793"/>
                  </a:lnTo>
                  <a:lnTo>
                    <a:pt x="1565021" y="108344"/>
                  </a:lnTo>
                  <a:lnTo>
                    <a:pt x="1519148" y="119166"/>
                  </a:lnTo>
                  <a:lnTo>
                    <a:pt x="1469125" y="129208"/>
                  </a:lnTo>
                  <a:lnTo>
                    <a:pt x="1415215" y="138417"/>
                  </a:lnTo>
                  <a:lnTo>
                    <a:pt x="1357681" y="146741"/>
                  </a:lnTo>
                  <a:lnTo>
                    <a:pt x="1296785" y="154125"/>
                  </a:lnTo>
                  <a:lnTo>
                    <a:pt x="1232791" y="160518"/>
                  </a:lnTo>
                  <a:lnTo>
                    <a:pt x="1165961" y="165867"/>
                  </a:lnTo>
                  <a:lnTo>
                    <a:pt x="1096558" y="170120"/>
                  </a:lnTo>
                  <a:lnTo>
                    <a:pt x="1024844" y="173222"/>
                  </a:lnTo>
                  <a:lnTo>
                    <a:pt x="951083" y="175122"/>
                  </a:lnTo>
                  <a:lnTo>
                    <a:pt x="875538" y="175768"/>
                  </a:lnTo>
                  <a:lnTo>
                    <a:pt x="799992" y="175122"/>
                  </a:lnTo>
                  <a:lnTo>
                    <a:pt x="726231" y="173222"/>
                  </a:lnTo>
                  <a:lnTo>
                    <a:pt x="654517" y="170120"/>
                  </a:lnTo>
                  <a:lnTo>
                    <a:pt x="585114" y="165867"/>
                  </a:lnTo>
                  <a:lnTo>
                    <a:pt x="518284" y="160518"/>
                  </a:lnTo>
                  <a:lnTo>
                    <a:pt x="454290" y="154125"/>
                  </a:lnTo>
                  <a:lnTo>
                    <a:pt x="393394" y="146741"/>
                  </a:lnTo>
                  <a:lnTo>
                    <a:pt x="335860" y="138417"/>
                  </a:lnTo>
                  <a:lnTo>
                    <a:pt x="281950" y="129208"/>
                  </a:lnTo>
                  <a:lnTo>
                    <a:pt x="231927" y="119166"/>
                  </a:lnTo>
                  <a:lnTo>
                    <a:pt x="186054" y="108344"/>
                  </a:lnTo>
                  <a:lnTo>
                    <a:pt x="144594" y="96793"/>
                  </a:lnTo>
                  <a:lnTo>
                    <a:pt x="107809" y="84568"/>
                  </a:lnTo>
                  <a:lnTo>
                    <a:pt x="49316" y="58305"/>
                  </a:lnTo>
                  <a:lnTo>
                    <a:pt x="12679" y="29974"/>
                  </a:lnTo>
                  <a:lnTo>
                    <a:pt x="3213" y="1516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52775" y="4380357"/>
              <a:ext cx="1751330" cy="1054735"/>
            </a:xfrm>
            <a:custGeom>
              <a:avLst/>
              <a:gdLst/>
              <a:ahLst/>
              <a:cxnLst/>
              <a:rect l="l" t="t" r="r" b="b"/>
              <a:pathLst>
                <a:path w="1751329" h="1054735">
                  <a:moveTo>
                    <a:pt x="0" y="175768"/>
                  </a:moveTo>
                  <a:lnTo>
                    <a:pt x="28134" y="131396"/>
                  </a:lnTo>
                  <a:lnTo>
                    <a:pt x="75962" y="104046"/>
                  </a:lnTo>
                  <a:lnTo>
                    <a:pt x="144594" y="78974"/>
                  </a:lnTo>
                  <a:lnTo>
                    <a:pt x="186054" y="67423"/>
                  </a:lnTo>
                  <a:lnTo>
                    <a:pt x="231927" y="56601"/>
                  </a:lnTo>
                  <a:lnTo>
                    <a:pt x="281950" y="46559"/>
                  </a:lnTo>
                  <a:lnTo>
                    <a:pt x="335860" y="37350"/>
                  </a:lnTo>
                  <a:lnTo>
                    <a:pt x="393394" y="29026"/>
                  </a:lnTo>
                  <a:lnTo>
                    <a:pt x="454290" y="21642"/>
                  </a:lnTo>
                  <a:lnTo>
                    <a:pt x="518284" y="15249"/>
                  </a:lnTo>
                  <a:lnTo>
                    <a:pt x="585114" y="9900"/>
                  </a:lnTo>
                  <a:lnTo>
                    <a:pt x="654517" y="5647"/>
                  </a:lnTo>
                  <a:lnTo>
                    <a:pt x="726231" y="2545"/>
                  </a:lnTo>
                  <a:lnTo>
                    <a:pt x="799992" y="645"/>
                  </a:lnTo>
                  <a:lnTo>
                    <a:pt x="875538" y="0"/>
                  </a:lnTo>
                  <a:lnTo>
                    <a:pt x="951083" y="645"/>
                  </a:lnTo>
                  <a:lnTo>
                    <a:pt x="1024844" y="2545"/>
                  </a:lnTo>
                  <a:lnTo>
                    <a:pt x="1096558" y="5647"/>
                  </a:lnTo>
                  <a:lnTo>
                    <a:pt x="1165961" y="9900"/>
                  </a:lnTo>
                  <a:lnTo>
                    <a:pt x="1232791" y="15249"/>
                  </a:lnTo>
                  <a:lnTo>
                    <a:pt x="1296785" y="21642"/>
                  </a:lnTo>
                  <a:lnTo>
                    <a:pt x="1357681" y="29026"/>
                  </a:lnTo>
                  <a:lnTo>
                    <a:pt x="1415215" y="37350"/>
                  </a:lnTo>
                  <a:lnTo>
                    <a:pt x="1469125" y="46559"/>
                  </a:lnTo>
                  <a:lnTo>
                    <a:pt x="1519148" y="56601"/>
                  </a:lnTo>
                  <a:lnTo>
                    <a:pt x="1565021" y="67423"/>
                  </a:lnTo>
                  <a:lnTo>
                    <a:pt x="1606481" y="78974"/>
                  </a:lnTo>
                  <a:lnTo>
                    <a:pt x="1643266" y="91199"/>
                  </a:lnTo>
                  <a:lnTo>
                    <a:pt x="1701759" y="117462"/>
                  </a:lnTo>
                  <a:lnTo>
                    <a:pt x="1738396" y="145793"/>
                  </a:lnTo>
                  <a:lnTo>
                    <a:pt x="1751076" y="175768"/>
                  </a:lnTo>
                  <a:lnTo>
                    <a:pt x="1751076" y="878840"/>
                  </a:lnTo>
                  <a:lnTo>
                    <a:pt x="1722941" y="923211"/>
                  </a:lnTo>
                  <a:lnTo>
                    <a:pt x="1675113" y="950561"/>
                  </a:lnTo>
                  <a:lnTo>
                    <a:pt x="1606481" y="975633"/>
                  </a:lnTo>
                  <a:lnTo>
                    <a:pt x="1565021" y="987184"/>
                  </a:lnTo>
                  <a:lnTo>
                    <a:pt x="1519148" y="998006"/>
                  </a:lnTo>
                  <a:lnTo>
                    <a:pt x="1469125" y="1008048"/>
                  </a:lnTo>
                  <a:lnTo>
                    <a:pt x="1415215" y="1017257"/>
                  </a:lnTo>
                  <a:lnTo>
                    <a:pt x="1357681" y="1025581"/>
                  </a:lnTo>
                  <a:lnTo>
                    <a:pt x="1296785" y="1032965"/>
                  </a:lnTo>
                  <a:lnTo>
                    <a:pt x="1232791" y="1039358"/>
                  </a:lnTo>
                  <a:lnTo>
                    <a:pt x="1165961" y="1044707"/>
                  </a:lnTo>
                  <a:lnTo>
                    <a:pt x="1096558" y="1048960"/>
                  </a:lnTo>
                  <a:lnTo>
                    <a:pt x="1024844" y="1052062"/>
                  </a:lnTo>
                  <a:lnTo>
                    <a:pt x="951083" y="1053962"/>
                  </a:lnTo>
                  <a:lnTo>
                    <a:pt x="875538" y="1054608"/>
                  </a:lnTo>
                  <a:lnTo>
                    <a:pt x="799992" y="1053962"/>
                  </a:lnTo>
                  <a:lnTo>
                    <a:pt x="726231" y="1052062"/>
                  </a:lnTo>
                  <a:lnTo>
                    <a:pt x="654517" y="1048960"/>
                  </a:lnTo>
                  <a:lnTo>
                    <a:pt x="585114" y="1044707"/>
                  </a:lnTo>
                  <a:lnTo>
                    <a:pt x="518284" y="1039358"/>
                  </a:lnTo>
                  <a:lnTo>
                    <a:pt x="454290" y="1032965"/>
                  </a:lnTo>
                  <a:lnTo>
                    <a:pt x="393394" y="1025581"/>
                  </a:lnTo>
                  <a:lnTo>
                    <a:pt x="335860" y="1017257"/>
                  </a:lnTo>
                  <a:lnTo>
                    <a:pt x="281950" y="1008048"/>
                  </a:lnTo>
                  <a:lnTo>
                    <a:pt x="231927" y="998006"/>
                  </a:lnTo>
                  <a:lnTo>
                    <a:pt x="186054" y="987184"/>
                  </a:lnTo>
                  <a:lnTo>
                    <a:pt x="144594" y="975633"/>
                  </a:lnTo>
                  <a:lnTo>
                    <a:pt x="107809" y="963408"/>
                  </a:lnTo>
                  <a:lnTo>
                    <a:pt x="49316" y="937145"/>
                  </a:lnTo>
                  <a:lnTo>
                    <a:pt x="12679" y="908814"/>
                  </a:lnTo>
                  <a:lnTo>
                    <a:pt x="0" y="878840"/>
                  </a:lnTo>
                  <a:lnTo>
                    <a:pt x="0" y="175768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25319" y="4839450"/>
            <a:ext cx="100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Database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1174" y="4832605"/>
            <a:ext cx="2141855" cy="340360"/>
            <a:chOff x="1011174" y="4832605"/>
            <a:chExt cx="2141855" cy="340360"/>
          </a:xfrm>
        </p:grpSpPr>
        <p:sp>
          <p:nvSpPr>
            <p:cNvPr id="20" name="object 20"/>
            <p:cNvSpPr/>
            <p:nvPr/>
          </p:nvSpPr>
          <p:spPr>
            <a:xfrm>
              <a:off x="2618232" y="4907280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57" y="0"/>
                  </a:lnTo>
                </a:path>
              </a:pathLst>
            </a:custGeom>
            <a:ln w="285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67207" y="486441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11174" y="4832605"/>
              <a:ext cx="1437640" cy="340360"/>
            </a:xfrm>
            <a:custGeom>
              <a:avLst/>
              <a:gdLst/>
              <a:ahLst/>
              <a:cxnLst/>
              <a:rect l="l" t="t" r="r" b="b"/>
              <a:pathLst>
                <a:path w="1437639" h="340360">
                  <a:moveTo>
                    <a:pt x="1380490" y="0"/>
                  </a:moveTo>
                  <a:lnTo>
                    <a:pt x="56642" y="0"/>
                  </a:lnTo>
                  <a:lnTo>
                    <a:pt x="34595" y="4451"/>
                  </a:lnTo>
                  <a:lnTo>
                    <a:pt x="16590" y="16590"/>
                  </a:lnTo>
                  <a:lnTo>
                    <a:pt x="4451" y="34595"/>
                  </a:lnTo>
                  <a:lnTo>
                    <a:pt x="0" y="56642"/>
                  </a:lnTo>
                  <a:lnTo>
                    <a:pt x="0" y="283210"/>
                  </a:lnTo>
                  <a:lnTo>
                    <a:pt x="4451" y="305256"/>
                  </a:lnTo>
                  <a:lnTo>
                    <a:pt x="16590" y="323261"/>
                  </a:lnTo>
                  <a:lnTo>
                    <a:pt x="34595" y="335400"/>
                  </a:lnTo>
                  <a:lnTo>
                    <a:pt x="56642" y="339852"/>
                  </a:lnTo>
                  <a:lnTo>
                    <a:pt x="1380490" y="339852"/>
                  </a:lnTo>
                  <a:lnTo>
                    <a:pt x="1402536" y="335400"/>
                  </a:lnTo>
                  <a:lnTo>
                    <a:pt x="1420541" y="323261"/>
                  </a:lnTo>
                  <a:lnTo>
                    <a:pt x="1432680" y="305256"/>
                  </a:lnTo>
                  <a:lnTo>
                    <a:pt x="1437132" y="283210"/>
                  </a:lnTo>
                  <a:lnTo>
                    <a:pt x="1437132" y="56642"/>
                  </a:lnTo>
                  <a:lnTo>
                    <a:pt x="1432680" y="34595"/>
                  </a:lnTo>
                  <a:lnTo>
                    <a:pt x="1420541" y="16590"/>
                  </a:lnTo>
                  <a:lnTo>
                    <a:pt x="1402536" y="4451"/>
                  </a:lnTo>
                  <a:lnTo>
                    <a:pt x="1380490" y="0"/>
                  </a:lnTo>
                  <a:close/>
                </a:path>
              </a:pathLst>
            </a:custGeom>
            <a:solidFill>
              <a:srgbClr val="EB008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126065" y="4381869"/>
            <a:ext cx="120777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">
              <a:lnSpc>
                <a:spcPct val="135000"/>
              </a:lnSpc>
              <a:spcBef>
                <a:spcPts val="10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Application 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Otel</a:t>
            </a:r>
            <a:r>
              <a:rPr sz="18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Library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4524" y="6138863"/>
            <a:ext cx="8764270" cy="3822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sz="1200" u="sng" spc="-10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https://github.com/open-telemetry/opentelemetry-specification/blob/master/specification/trace/semantic_conventions/README.md</a:t>
            </a:r>
            <a:r>
              <a:rPr sz="1200" u="none" spc="-10" dirty="0">
                <a:solidFill>
                  <a:srgbClr val="EB00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u="sng" spc="-10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3"/>
              </a:rPr>
              <a:t>https://github.com/open-telemetry/opentelemetry-specification/tree/master/specification/resource/semantic_conventions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4504944"/>
            <a:ext cx="4703824" cy="105536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3923" y="297334"/>
            <a:ext cx="1153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©</a:t>
            </a:r>
            <a:r>
              <a:rPr sz="700" spc="2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8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2020</a:t>
            </a:r>
            <a:r>
              <a:rPr sz="700" spc="24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6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LU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700" spc="22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1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700" spc="-7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700" spc="-8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700" spc="-75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00" spc="-50" dirty="0">
                <a:solidFill>
                  <a:srgbClr val="7E7E7E"/>
                </a:solidFill>
                <a:latin typeface="Arial" panose="020B0604020202020204"/>
                <a:cs typeface="Arial" panose="020B0604020202020204"/>
              </a:rPr>
              <a:t>.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2191998" cy="23164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5.</a:t>
            </a:r>
            <a:r>
              <a:rPr spc="-275" dirty="0"/>
              <a:t> </a:t>
            </a:r>
            <a:r>
              <a:rPr spc="-160" dirty="0"/>
              <a:t>Everyone</a:t>
            </a:r>
            <a:r>
              <a:rPr spc="-260" dirty="0"/>
              <a:t> </a:t>
            </a:r>
            <a:r>
              <a:rPr spc="-95" dirty="0"/>
              <a:t>is</a:t>
            </a:r>
            <a:r>
              <a:rPr spc="-265" dirty="0"/>
              <a:t> </a:t>
            </a:r>
            <a:r>
              <a:rPr spc="-150" dirty="0"/>
              <a:t>Contributing</a:t>
            </a:r>
            <a:r>
              <a:rPr spc="-285" dirty="0"/>
              <a:t> </a:t>
            </a:r>
            <a:r>
              <a:rPr spc="-110" dirty="0"/>
              <a:t>and</a:t>
            </a:r>
            <a:r>
              <a:rPr spc="-440" dirty="0"/>
              <a:t> </a:t>
            </a:r>
            <a:r>
              <a:rPr spc="-85" dirty="0"/>
              <a:t>Adopting</a:t>
            </a:r>
            <a:endParaRPr spc="-85" dirty="0"/>
          </a:p>
        </p:txBody>
      </p:sp>
      <p:sp>
        <p:nvSpPr>
          <p:cNvPr id="9" name="object 9"/>
          <p:cNvSpPr txBox="1"/>
          <p:nvPr/>
        </p:nvSpPr>
        <p:spPr>
          <a:xfrm>
            <a:off x="794998" y="6161907"/>
            <a:ext cx="6047105" cy="3822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sz="1200" u="sng" spc="-10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2"/>
              </a:rPr>
              <a:t>https://github.com/open-telemetry/community/blob/master/ADOPTERS.md</a:t>
            </a:r>
            <a:r>
              <a:rPr sz="1200" u="none" spc="-10" dirty="0">
                <a:solidFill>
                  <a:srgbClr val="EB008B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u="sng" spc="-10" dirty="0">
                <a:solidFill>
                  <a:srgbClr val="EB008B"/>
                </a:solidFill>
                <a:uFill>
                  <a:solidFill>
                    <a:srgbClr val="EB008B"/>
                  </a:solidFill>
                </a:uFill>
                <a:latin typeface="Arial" panose="020B0604020202020204"/>
                <a:cs typeface="Arial" panose="020B0604020202020204"/>
                <a:hlinkClick r:id="rId3"/>
              </a:rPr>
              <a:t>https://medium.com/jaegertracing/jaeger-embraces-opentelemetry-collector-90a545cbc24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7824" y="2650235"/>
            <a:ext cx="1807210" cy="1807210"/>
            <a:chOff x="877824" y="2650235"/>
            <a:chExt cx="1807210" cy="18072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4" y="2650235"/>
              <a:ext cx="1806702" cy="18067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106" y="3074669"/>
              <a:ext cx="1163573" cy="9372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30752" y="2650235"/>
            <a:ext cx="1807210" cy="1807210"/>
            <a:chOff x="3730752" y="2650235"/>
            <a:chExt cx="1807210" cy="18072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0752" y="2650235"/>
              <a:ext cx="1806702" cy="18067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5364" y="3074669"/>
              <a:ext cx="1162811" cy="93725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607302" y="2650235"/>
            <a:ext cx="1807210" cy="1807210"/>
            <a:chOff x="6607302" y="2650235"/>
            <a:chExt cx="1807210" cy="180721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07302" y="2650235"/>
              <a:ext cx="1806702" cy="180670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4294" y="3092957"/>
              <a:ext cx="1163573" cy="900683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483852" y="2650235"/>
            <a:ext cx="1807210" cy="1807210"/>
            <a:chOff x="9483852" y="2650235"/>
            <a:chExt cx="1807210" cy="180721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3852" y="2650235"/>
              <a:ext cx="1806702" cy="180670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61804" y="3099816"/>
              <a:ext cx="1050035" cy="88696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19308" y="4608412"/>
            <a:ext cx="192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AWS</a:t>
            </a:r>
            <a:r>
              <a:rPr sz="1800" spc="-8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1800" spc="-17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Azure</a:t>
            </a:r>
            <a:r>
              <a:rPr sz="1800" spc="-7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1800" spc="-8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GCP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2922" y="4608412"/>
            <a:ext cx="2106295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800" spc="-9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major</a:t>
            </a:r>
            <a:r>
              <a:rPr sz="1800" spc="-9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vendor!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7056" y="4632872"/>
            <a:ext cx="191452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 algn="ctr">
              <a:lnSpc>
                <a:spcPct val="120000"/>
              </a:lnSpc>
              <a:spcBef>
                <a:spcPts val="95"/>
              </a:spcBef>
            </a:pPr>
            <a:r>
              <a:rPr sz="1800" spc="-3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Mailchimp</a:t>
            </a:r>
            <a:r>
              <a:rPr sz="1800" spc="-5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(PHP) </a:t>
            </a:r>
            <a:r>
              <a:rPr sz="1800" spc="-3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Postmates</a:t>
            </a:r>
            <a:r>
              <a:rPr sz="1800" spc="-6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(Erlang) </a:t>
            </a:r>
            <a:r>
              <a:rPr sz="1800" spc="-2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Shopify</a:t>
            </a:r>
            <a:r>
              <a:rPr sz="1800" spc="-8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(Ruby)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027" y="2090165"/>
            <a:ext cx="228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 panose="020B0604020202020204"/>
                <a:cs typeface="Arial" panose="020B0604020202020204"/>
              </a:rPr>
              <a:t>Cloud</a:t>
            </a:r>
            <a:r>
              <a:rPr sz="24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latin typeface="Arial" panose="020B0604020202020204"/>
                <a:cs typeface="Arial" panose="020B0604020202020204"/>
              </a:rPr>
              <a:t>Providers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2770" y="2090165"/>
            <a:ext cx="1190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Arial" panose="020B0604020202020204"/>
                <a:cs typeface="Arial" panose="020B0604020202020204"/>
              </a:rPr>
              <a:t>Vendors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1399" y="2090165"/>
            <a:ext cx="146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Arial" panose="020B0604020202020204"/>
                <a:cs typeface="Arial" panose="020B0604020202020204"/>
              </a:rPr>
              <a:t>End-</a:t>
            </a:r>
            <a:r>
              <a:rPr sz="2400" b="1" spc="-35" dirty="0">
                <a:latin typeface="Arial" panose="020B0604020202020204"/>
                <a:cs typeface="Arial" panose="020B0604020202020204"/>
              </a:rPr>
              <a:t>users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03346" y="4632872"/>
            <a:ext cx="2214880" cy="1675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20000"/>
              </a:lnSpc>
              <a:spcBef>
                <a:spcPts val="95"/>
              </a:spcBef>
            </a:pPr>
            <a:r>
              <a:rPr sz="1800" spc="-2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Jaeger</a:t>
            </a:r>
            <a:r>
              <a:rPr sz="1800" spc="-7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1800" spc="-7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OtelCol </a:t>
            </a:r>
            <a:r>
              <a:rPr sz="1800" spc="-4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Fluent-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bit</a:t>
            </a:r>
            <a:r>
              <a:rPr sz="1800" spc="-10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&lt;3</a:t>
            </a:r>
            <a:r>
              <a:rPr sz="1800" spc="-8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log</a:t>
            </a:r>
            <a:r>
              <a:rPr sz="1800" spc="-8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SIG </a:t>
            </a:r>
            <a:r>
              <a:rPr sz="1800" spc="-2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Envoy</a:t>
            </a:r>
            <a:r>
              <a:rPr sz="1800" spc="-9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roadmap </a:t>
            </a:r>
            <a:r>
              <a:rPr sz="1800" spc="-3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OpenMetrics</a:t>
            </a:r>
            <a:r>
              <a:rPr sz="1800" spc="-1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3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roadmap </a:t>
            </a:r>
            <a:r>
              <a:rPr sz="1800" spc="-2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Spring</a:t>
            </a:r>
            <a:r>
              <a:rPr sz="1800" spc="-75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737373"/>
                </a:solidFill>
                <a:latin typeface="Arial" panose="020B0604020202020204"/>
                <a:cs typeface="Arial" panose="020B0604020202020204"/>
              </a:rPr>
              <a:t>roadmap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74053" y="2090165"/>
            <a:ext cx="80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 panose="020B0604020202020204"/>
                <a:cs typeface="Arial" panose="020B0604020202020204"/>
              </a:rPr>
              <a:t>Other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008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WPS Presentation</Application>
  <PresentationFormat>On-screen Show (4:3)</PresentationFormat>
  <Paragraphs>218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Times New Roman</vt:lpstr>
      <vt:lpstr>Consolas</vt:lpstr>
      <vt:lpstr>Microsoft YaHei</vt:lpstr>
      <vt:lpstr>Arial Unicode MS</vt:lpstr>
      <vt:lpstr>Calibri</vt:lpstr>
      <vt:lpstr>Times New Roman</vt:lpstr>
      <vt:lpstr>Aptos Narrow</vt:lpstr>
      <vt:lpstr>Segoe Print</vt:lpstr>
      <vt:lpstr>Office Theme</vt:lpstr>
      <vt:lpstr>Value proposition canvas</vt:lpstr>
      <vt:lpstr>1. Single Way to Capture Data</vt:lpstr>
      <vt:lpstr>2. You Have Control of Your Data</vt:lpstr>
      <vt:lpstr>3. Context Reduces MTTR</vt:lpstr>
      <vt:lpstr>4. Open Standards = Data Portability</vt:lpstr>
      <vt:lpstr>5. Everyone is Contributing and Adopting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OpenTelemetry?</dc:title>
  <dc:creator>Matt Twain (C)</dc:creator>
  <cp:lastModifiedBy>Ashish Tripathi</cp:lastModifiedBy>
  <cp:revision>3</cp:revision>
  <dcterms:created xsi:type="dcterms:W3CDTF">2025-01-20T06:30:00Z</dcterms:created>
  <dcterms:modified xsi:type="dcterms:W3CDTF">2025-01-20T06:58:36Z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0x0101002C81B1DF6B5EDB439BA1DF03F5873901</vt:lpwstr>
  </property>
  <property fmtid="{D5CDD505-2E9C-101B-9397-08002B2CF9AE}" pid="3" name="Created">
    <vt:filetime>2020-10-09T11:00:00Z</vt:filetime>
  </property>
  <property fmtid="{D5CDD505-2E9C-101B-9397-08002B2CF9AE}" pid="4" name="Creator">
    <vt:lpwstr>Acrobat PDFMaker 20 for PowerPoint</vt:lpwstr>
  </property>
  <property fmtid="{D5CDD505-2E9C-101B-9397-08002B2CF9AE}" pid="5" name="LastSaved">
    <vt:filetime>2025-01-20T11:00:00Z</vt:filetime>
  </property>
  <property fmtid="{D5CDD505-2E9C-101B-9397-08002B2CF9AE}" pid="6" name="Producer">
    <vt:lpwstr>Adobe PDF Library 20.12.80</vt:lpwstr>
  </property>
  <property fmtid="{D5CDD505-2E9C-101B-9397-08002B2CF9AE}" pid="7" name="ICV">
    <vt:lpwstr>12FC57AB1FEF4154A73D88810EE2146B_13</vt:lpwstr>
  </property>
  <property fmtid="{D5CDD505-2E9C-101B-9397-08002B2CF9AE}" pid="8" name="KSOProductBuildVer">
    <vt:lpwstr>1033-12.2.0.18639</vt:lpwstr>
  </property>
</Properties>
</file>