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0" r:id="rId5"/>
  </p:sldMasterIdLst>
  <p:notesMasterIdLst>
    <p:notesMasterId r:id="rId22"/>
  </p:notesMasterIdLst>
  <p:handoutMasterIdLst>
    <p:handoutMasterId r:id="rId23"/>
  </p:handoutMasterIdLst>
  <p:sldIdLst>
    <p:sldId id="387" r:id="rId6"/>
    <p:sldId id="498" r:id="rId7"/>
    <p:sldId id="490" r:id="rId8"/>
    <p:sldId id="2147472249" r:id="rId9"/>
    <p:sldId id="2147472246" r:id="rId10"/>
    <p:sldId id="2147472243" r:id="rId11"/>
    <p:sldId id="2146847340" r:id="rId12"/>
    <p:sldId id="515" r:id="rId13"/>
    <p:sldId id="2146847327" r:id="rId14"/>
    <p:sldId id="2147472250" r:id="rId15"/>
    <p:sldId id="2147472248" r:id="rId16"/>
    <p:sldId id="2147472226" r:id="rId17"/>
    <p:sldId id="2147472251" r:id="rId18"/>
    <p:sldId id="446" r:id="rId19"/>
    <p:sldId id="2147472252" r:id="rId20"/>
    <p:sldId id="214747225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240" userDrawn="1">
          <p15:clr>
            <a:srgbClr val="A4A3A4"/>
          </p15:clr>
        </p15:guide>
        <p15:guide id="2" orient="horz" pos="864" userDrawn="1">
          <p15:clr>
            <a:srgbClr val="A4A3A4"/>
          </p15:clr>
        </p15:guide>
        <p15:guide id="3" pos="11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FFD"/>
    <a:srgbClr val="81E2EF"/>
    <a:srgbClr val="E4F9FC"/>
    <a:srgbClr val="D9F6FA"/>
    <a:srgbClr val="C8F2F8"/>
    <a:srgbClr val="002677"/>
    <a:srgbClr val="FBF8F2"/>
    <a:srgbClr val="FBF9F4"/>
    <a:srgbClr val="FFDE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6301"/>
  </p:normalViewPr>
  <p:slideViewPr>
    <p:cSldViewPr snapToGrid="0">
      <p:cViewPr varScale="1">
        <p:scale>
          <a:sx n="62" d="100"/>
          <a:sy n="62" d="100"/>
        </p:scale>
        <p:origin x="1136" y="56"/>
      </p:cViewPr>
      <p:guideLst>
        <p:guide pos="3240"/>
        <p:guide orient="horz" pos="864"/>
        <p:guide pos="115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10/14/2024</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5E816B-EE8A-4A59-BF27-832760D86835}" type="slidenum">
              <a:rPr lang="en-US" smtClean="0"/>
              <a:t>6</a:t>
            </a:fld>
            <a:endParaRPr lang="en-US"/>
          </a:p>
        </p:txBody>
      </p:sp>
    </p:spTree>
    <p:extLst>
      <p:ext uri="{BB962C8B-B14F-4D97-AF65-F5344CB8AC3E}">
        <p14:creationId xmlns:p14="http://schemas.microsoft.com/office/powerpoint/2010/main" val="294605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7</a:t>
            </a:fld>
            <a:endParaRPr lang="en-US"/>
          </a:p>
        </p:txBody>
      </p:sp>
    </p:spTree>
    <p:extLst>
      <p:ext uri="{BB962C8B-B14F-4D97-AF65-F5344CB8AC3E}">
        <p14:creationId xmlns:p14="http://schemas.microsoft.com/office/powerpoint/2010/main" val="79081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11</a:t>
            </a:fld>
            <a:endParaRPr lang="en-US"/>
          </a:p>
        </p:txBody>
      </p:sp>
    </p:spTree>
    <p:extLst>
      <p:ext uri="{BB962C8B-B14F-4D97-AF65-F5344CB8AC3E}">
        <p14:creationId xmlns:p14="http://schemas.microsoft.com/office/powerpoint/2010/main" val="106194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12</a:t>
            </a:fld>
            <a:endParaRPr lang="en-US"/>
          </a:p>
        </p:txBody>
      </p:sp>
    </p:spTree>
    <p:extLst>
      <p:ext uri="{BB962C8B-B14F-4D97-AF65-F5344CB8AC3E}">
        <p14:creationId xmlns:p14="http://schemas.microsoft.com/office/powerpoint/2010/main" val="2689572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13</a:t>
            </a:fld>
            <a:endParaRPr lang="en-US"/>
          </a:p>
        </p:txBody>
      </p:sp>
    </p:spTree>
    <p:extLst>
      <p:ext uri="{BB962C8B-B14F-4D97-AF65-F5344CB8AC3E}">
        <p14:creationId xmlns:p14="http://schemas.microsoft.com/office/powerpoint/2010/main" val="352672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10/14/2024</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10/14/2024</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10/14/2024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2792187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10/14/2024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23170397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98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10/14/2024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13101598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10/14/2024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543703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257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10/14/2024</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2185520760"/>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10/14/2024</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58586780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10/14/2024</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213313742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10/14/2024</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91785197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10/14/2024</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773301125"/>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856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14764391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1038477944"/>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765364723"/>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2629050460"/>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4293400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10/14/2024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12424543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3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10/14/2024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41756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10/14/2024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10/14/2024</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10/14/2024</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10/14/2024</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2.sv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10/14/2024</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5" r:id="rId1"/>
    <p:sldLayoutId id="2147483699" r:id="rId2"/>
    <p:sldLayoutId id="2147483676" r:id="rId3"/>
    <p:sldLayoutId id="2147483685" r:id="rId4"/>
    <p:sldLayoutId id="2147483684" r:id="rId5"/>
    <p:sldLayoutId id="2147483677" r:id="rId6"/>
    <p:sldLayoutId id="2147483654" r:id="rId7"/>
    <p:sldLayoutId id="2147483662" r:id="rId8"/>
    <p:sldLayoutId id="2147483683" r:id="rId9"/>
    <p:sldLayoutId id="2147483650" r:id="rId10"/>
    <p:sldLayoutId id="2147483655" r:id="rId11"/>
    <p:sldLayoutId id="2147483678" r:id="rId12"/>
    <p:sldLayoutId id="2147483664" r:id="rId13"/>
    <p:sldLayoutId id="2147483696" r:id="rId14"/>
    <p:sldLayoutId id="2147483695" r:id="rId15"/>
    <p:sldLayoutId id="2147483697" r:id="rId16"/>
    <p:sldLayoutId id="2147483692" r:id="rId17"/>
    <p:sldLayoutId id="2147483698" r:id="rId18"/>
    <p:sldLayoutId id="2147483680" r:id="rId19"/>
    <p:sldLayoutId id="2147483663" r:id="rId20"/>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10/14/2024</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132807588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hyperlink" Target="https://learn.microsoft.com/en-us/training/browse/?terms=BI" TargetMode="External"/><Relationship Id="rId13"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hyperlink" Target="https://learn.snowflake.com/en/courses/"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uhg.edcast.com/" TargetMode="External"/><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2EBB786-E99A-4315-895A-4CCD7E5761D6}"/>
              </a:ext>
            </a:extLst>
          </p:cNvPr>
          <p:cNvSpPr>
            <a:spLocks noGrp="1"/>
          </p:cNvSpPr>
          <p:nvPr>
            <p:ph type="body" sz="quarter" idx="11"/>
          </p:nvPr>
        </p:nvSpPr>
        <p:spPr bwMode="gray"/>
        <p:txBody>
          <a:bodyPr/>
          <a:lstStyle/>
          <a:p>
            <a:r>
              <a:rPr lang="en-US" dirty="0"/>
              <a:t>July 2024</a:t>
            </a:r>
          </a:p>
        </p:txBody>
      </p:sp>
      <p:sp>
        <p:nvSpPr>
          <p:cNvPr id="6" name="Text Placeholder 5">
            <a:extLst>
              <a:ext uri="{FF2B5EF4-FFF2-40B4-BE49-F238E27FC236}">
                <a16:creationId xmlns:a16="http://schemas.microsoft.com/office/drawing/2014/main" id="{AAF39D82-6717-450E-9F99-8F429240F906}"/>
              </a:ext>
            </a:extLst>
          </p:cNvPr>
          <p:cNvSpPr>
            <a:spLocks noGrp="1"/>
          </p:cNvSpPr>
          <p:nvPr>
            <p:ph type="body" sz="quarter" idx="10"/>
          </p:nvPr>
        </p:nvSpPr>
        <p:spPr bwMode="gray">
          <a:xfrm>
            <a:off x="463462" y="4635651"/>
            <a:ext cx="4709160" cy="276999"/>
          </a:xfrm>
        </p:spPr>
        <p:txBody>
          <a:bodyPr vert="horz" lIns="0" tIns="0" rIns="0" bIns="0" rtlCol="0" anchor="t">
            <a:spAutoFit/>
          </a:bodyPr>
          <a:lstStyle/>
          <a:p>
            <a:r>
              <a:rPr lang="en-US" dirty="0"/>
              <a:t>OAS Proposal</a:t>
            </a:r>
            <a:endParaRPr lang="en-US" dirty="0">
              <a:cs typeface="Arial"/>
            </a:endParaRPr>
          </a:p>
        </p:txBody>
      </p:sp>
      <p:sp>
        <p:nvSpPr>
          <p:cNvPr id="2" name="Title 1">
            <a:extLst>
              <a:ext uri="{FF2B5EF4-FFF2-40B4-BE49-F238E27FC236}">
                <a16:creationId xmlns:a16="http://schemas.microsoft.com/office/drawing/2014/main" id="{F2C79618-4146-48C9-B7FC-366E0B86F5B7}"/>
              </a:ext>
            </a:extLst>
          </p:cNvPr>
          <p:cNvSpPr>
            <a:spLocks noGrp="1"/>
          </p:cNvSpPr>
          <p:nvPr>
            <p:ph type="title"/>
          </p:nvPr>
        </p:nvSpPr>
        <p:spPr bwMode="gray">
          <a:xfrm>
            <a:off x="463462" y="3489033"/>
            <a:ext cx="4869581" cy="830997"/>
          </a:xfrm>
        </p:spPr>
        <p:txBody>
          <a:bodyPr/>
          <a:lstStyle/>
          <a:p>
            <a:r>
              <a:rPr lang="en-US" sz="4000" dirty="0"/>
              <a:t>RAD Modernization </a:t>
            </a:r>
            <a:r>
              <a:rPr lang="en-US" sz="2000" i="1" dirty="0"/>
              <a:t>Roadmap Recommendations</a:t>
            </a:r>
            <a:endParaRPr lang="en-US" sz="4000" i="1" dirty="0"/>
          </a:p>
        </p:txBody>
      </p:sp>
    </p:spTree>
    <p:extLst>
      <p:ext uri="{BB962C8B-B14F-4D97-AF65-F5344CB8AC3E}">
        <p14:creationId xmlns:p14="http://schemas.microsoft.com/office/powerpoint/2010/main" val="358781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25EFA8-4C36-60E6-CBE2-599459786E3D}"/>
              </a:ext>
            </a:extLst>
          </p:cNvPr>
          <p:cNvSpPr>
            <a:spLocks noGrp="1"/>
          </p:cNvSpPr>
          <p:nvPr>
            <p:ph type="body" idx="1"/>
          </p:nvPr>
        </p:nvSpPr>
        <p:spPr/>
        <p:txBody>
          <a:bodyPr/>
          <a:lstStyle/>
          <a:p>
            <a:r>
              <a:rPr lang="en-US" dirty="0"/>
              <a:t>Additional details for reference</a:t>
            </a:r>
          </a:p>
        </p:txBody>
      </p:sp>
      <p:sp>
        <p:nvSpPr>
          <p:cNvPr id="3" name="Title 2">
            <a:extLst>
              <a:ext uri="{FF2B5EF4-FFF2-40B4-BE49-F238E27FC236}">
                <a16:creationId xmlns:a16="http://schemas.microsoft.com/office/drawing/2014/main" id="{9FFDF9FE-4A65-4BDC-73A3-059F34730EA0}"/>
              </a:ext>
            </a:extLst>
          </p:cNvPr>
          <p:cNvSpPr>
            <a:spLocks noGrp="1"/>
          </p:cNvSpPr>
          <p:nvPr>
            <p:ph type="title"/>
          </p:nvPr>
        </p:nvSpPr>
        <p:spPr>
          <a:xfrm>
            <a:off x="1752600" y="3212854"/>
            <a:ext cx="8686800" cy="761747"/>
          </a:xfrm>
        </p:spPr>
        <p:txBody>
          <a:bodyPr/>
          <a:lstStyle/>
          <a:p>
            <a:r>
              <a:rPr lang="en-US" dirty="0"/>
              <a:t>Appendix</a:t>
            </a:r>
          </a:p>
        </p:txBody>
      </p:sp>
    </p:spTree>
    <p:extLst>
      <p:ext uri="{BB962C8B-B14F-4D97-AF65-F5344CB8AC3E}">
        <p14:creationId xmlns:p14="http://schemas.microsoft.com/office/powerpoint/2010/main" val="183583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693E-D4D5-4F72-913C-B3CB8A42A40F}"/>
              </a:ext>
            </a:extLst>
          </p:cNvPr>
          <p:cNvSpPr>
            <a:spLocks noGrp="1"/>
          </p:cNvSpPr>
          <p:nvPr>
            <p:ph type="title"/>
          </p:nvPr>
        </p:nvSpPr>
        <p:spPr/>
        <p:txBody>
          <a:bodyPr/>
          <a:lstStyle/>
          <a:p>
            <a:r>
              <a:rPr lang="en-US" dirty="0"/>
              <a:t>Inventory of data sources</a:t>
            </a:r>
          </a:p>
        </p:txBody>
      </p:sp>
      <p:graphicFrame>
        <p:nvGraphicFramePr>
          <p:cNvPr id="27" name="Table 26">
            <a:extLst>
              <a:ext uri="{FF2B5EF4-FFF2-40B4-BE49-F238E27FC236}">
                <a16:creationId xmlns:a16="http://schemas.microsoft.com/office/drawing/2014/main" id="{9BD53B04-39A1-46E0-A8B5-D16F1ED2FCAB}"/>
              </a:ext>
            </a:extLst>
          </p:cNvPr>
          <p:cNvGraphicFramePr>
            <a:graphicFrameLocks noGrp="1"/>
          </p:cNvGraphicFramePr>
          <p:nvPr>
            <p:extLst>
              <p:ext uri="{D42A27DB-BD31-4B8C-83A1-F6EECF244321}">
                <p14:modId xmlns:p14="http://schemas.microsoft.com/office/powerpoint/2010/main" val="339092206"/>
              </p:ext>
            </p:extLst>
          </p:nvPr>
        </p:nvGraphicFramePr>
        <p:xfrm>
          <a:off x="640079" y="1371600"/>
          <a:ext cx="11091546" cy="4622804"/>
        </p:xfrm>
        <a:graphic>
          <a:graphicData uri="http://schemas.openxmlformats.org/drawingml/2006/table">
            <a:tbl>
              <a:tblPr firstRow="1" bandRow="1">
                <a:tableStyleId>{2D5ABB26-0587-4C30-8999-92F81FD0307C}</a:tableStyleId>
              </a:tblPr>
              <a:tblGrid>
                <a:gridCol w="1446629">
                  <a:extLst>
                    <a:ext uri="{9D8B030D-6E8A-4147-A177-3AD203B41FA5}">
                      <a16:colId xmlns:a16="http://schemas.microsoft.com/office/drawing/2014/main" val="2501567550"/>
                    </a:ext>
                  </a:extLst>
                </a:gridCol>
                <a:gridCol w="322385">
                  <a:extLst>
                    <a:ext uri="{9D8B030D-6E8A-4147-A177-3AD203B41FA5}">
                      <a16:colId xmlns:a16="http://schemas.microsoft.com/office/drawing/2014/main" val="2899708735"/>
                    </a:ext>
                  </a:extLst>
                </a:gridCol>
                <a:gridCol w="322385">
                  <a:extLst>
                    <a:ext uri="{9D8B030D-6E8A-4147-A177-3AD203B41FA5}">
                      <a16:colId xmlns:a16="http://schemas.microsoft.com/office/drawing/2014/main" val="1567782131"/>
                    </a:ext>
                  </a:extLst>
                </a:gridCol>
                <a:gridCol w="322385">
                  <a:extLst>
                    <a:ext uri="{9D8B030D-6E8A-4147-A177-3AD203B41FA5}">
                      <a16:colId xmlns:a16="http://schemas.microsoft.com/office/drawing/2014/main" val="405409068"/>
                    </a:ext>
                  </a:extLst>
                </a:gridCol>
                <a:gridCol w="322385">
                  <a:extLst>
                    <a:ext uri="{9D8B030D-6E8A-4147-A177-3AD203B41FA5}">
                      <a16:colId xmlns:a16="http://schemas.microsoft.com/office/drawing/2014/main" val="4089919327"/>
                    </a:ext>
                  </a:extLst>
                </a:gridCol>
                <a:gridCol w="322385">
                  <a:extLst>
                    <a:ext uri="{9D8B030D-6E8A-4147-A177-3AD203B41FA5}">
                      <a16:colId xmlns:a16="http://schemas.microsoft.com/office/drawing/2014/main" val="651756098"/>
                    </a:ext>
                  </a:extLst>
                </a:gridCol>
                <a:gridCol w="1338832">
                  <a:extLst>
                    <a:ext uri="{9D8B030D-6E8A-4147-A177-3AD203B41FA5}">
                      <a16:colId xmlns:a16="http://schemas.microsoft.com/office/drawing/2014/main" val="786828977"/>
                    </a:ext>
                  </a:extLst>
                </a:gridCol>
                <a:gridCol w="1338832">
                  <a:extLst>
                    <a:ext uri="{9D8B030D-6E8A-4147-A177-3AD203B41FA5}">
                      <a16:colId xmlns:a16="http://schemas.microsoft.com/office/drawing/2014/main" val="435960413"/>
                    </a:ext>
                  </a:extLst>
                </a:gridCol>
                <a:gridCol w="1338832">
                  <a:extLst>
                    <a:ext uri="{9D8B030D-6E8A-4147-A177-3AD203B41FA5}">
                      <a16:colId xmlns:a16="http://schemas.microsoft.com/office/drawing/2014/main" val="2847219128"/>
                    </a:ext>
                  </a:extLst>
                </a:gridCol>
                <a:gridCol w="1338832">
                  <a:extLst>
                    <a:ext uri="{9D8B030D-6E8A-4147-A177-3AD203B41FA5}">
                      <a16:colId xmlns:a16="http://schemas.microsoft.com/office/drawing/2014/main" val="1388998914"/>
                    </a:ext>
                  </a:extLst>
                </a:gridCol>
                <a:gridCol w="1338832">
                  <a:extLst>
                    <a:ext uri="{9D8B030D-6E8A-4147-A177-3AD203B41FA5}">
                      <a16:colId xmlns:a16="http://schemas.microsoft.com/office/drawing/2014/main" val="4203619586"/>
                    </a:ext>
                  </a:extLst>
                </a:gridCol>
                <a:gridCol w="1338832">
                  <a:extLst>
                    <a:ext uri="{9D8B030D-6E8A-4147-A177-3AD203B41FA5}">
                      <a16:colId xmlns:a16="http://schemas.microsoft.com/office/drawing/2014/main" val="1714745689"/>
                    </a:ext>
                  </a:extLst>
                </a:gridCol>
              </a:tblGrid>
              <a:tr h="179402">
                <a:tc rowSpan="2">
                  <a:txBody>
                    <a:bodyPr/>
                    <a:lstStyle/>
                    <a:p>
                      <a:pPr algn="ctr" fontAlgn="b"/>
                      <a:r>
                        <a:rPr lang="en-US" sz="1000" b="1" u="none" strike="noStrike" dirty="0">
                          <a:solidFill>
                            <a:srgbClr val="000000"/>
                          </a:solidFill>
                          <a:effectLst/>
                        </a:rPr>
                        <a:t>Source System</a:t>
                      </a:r>
                      <a:endParaRPr lang="en-US" sz="1000" b="1"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altLang="ko-KR" sz="800" b="0" u="none" strike="noStrike" kern="1200" dirty="0">
                          <a:solidFill>
                            <a:srgbClr val="000000"/>
                          </a:solidFill>
                          <a:effectLst/>
                          <a:latin typeface="+mn-lt"/>
                          <a:ea typeface="+mn-ea"/>
                          <a:cs typeface="+mn-cs"/>
                        </a:rPr>
                        <a:t>Daily</a:t>
                      </a:r>
                      <a:endParaRPr lang="en-US" sz="800" b="0" u="none" strike="noStrike" kern="1200" dirty="0">
                        <a:solidFill>
                          <a:srgbClr val="000000"/>
                        </a:solidFill>
                        <a:effectLst/>
                        <a:latin typeface="+mn-lt"/>
                        <a:ea typeface="+mn-ea"/>
                        <a:cs typeface="+mn-cs"/>
                      </a:endParaRPr>
                    </a:p>
                  </a:txBody>
                  <a:tcPr marL="45720" marT="9144" vert="vert" anchor="ctr">
                    <a:lnL w="12700"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sz="800" b="0" u="none" strike="noStrike" kern="1200" dirty="0">
                          <a:solidFill>
                            <a:srgbClr val="000000"/>
                          </a:solidFill>
                          <a:effectLst/>
                          <a:latin typeface="+mn-lt"/>
                          <a:ea typeface="+mn-ea"/>
                          <a:cs typeface="+mn-cs"/>
                        </a:rPr>
                        <a:t>Weekly</a:t>
                      </a:r>
                    </a:p>
                  </a:txBody>
                  <a:tcPr marL="45720" marT="9144" vert="vert" anchor="ctr">
                    <a:lnL w="12700"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sz="800" b="0" u="none" strike="noStrike" kern="1200" dirty="0">
                          <a:solidFill>
                            <a:srgbClr val="000000"/>
                          </a:solidFill>
                          <a:effectLst/>
                          <a:latin typeface="+mn-lt"/>
                          <a:ea typeface="+mn-ea"/>
                          <a:cs typeface="+mn-cs"/>
                        </a:rPr>
                        <a:t>Monthly</a:t>
                      </a:r>
                    </a:p>
                  </a:txBody>
                  <a:tcPr marL="45720" marT="9144" vert="vert" anchor="ctr">
                    <a:lnL w="12700"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sz="800" b="0" u="none" strike="noStrike" kern="1200" dirty="0">
                          <a:solidFill>
                            <a:srgbClr val="000000"/>
                          </a:solidFill>
                          <a:effectLst/>
                          <a:latin typeface="+mn-lt"/>
                          <a:ea typeface="+mn-ea"/>
                          <a:cs typeface="+mn-cs"/>
                        </a:rPr>
                        <a:t>Quarterly</a:t>
                      </a:r>
                    </a:p>
                  </a:txBody>
                  <a:tcPr marL="45720" marT="9144" vert="vert" anchor="ctr">
                    <a:lnL w="12700"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sz="800" b="0" u="none" strike="noStrike" kern="1200" dirty="0">
                          <a:solidFill>
                            <a:srgbClr val="000000"/>
                          </a:solidFill>
                          <a:effectLst/>
                          <a:latin typeface="+mn-lt"/>
                          <a:ea typeface="+mn-ea"/>
                          <a:cs typeface="+mn-cs"/>
                        </a:rPr>
                        <a:t>Yearly</a:t>
                      </a:r>
                    </a:p>
                  </a:txBody>
                  <a:tcPr marL="45720" marT="9144" vert="vert" anchor="ctr">
                    <a:lnL w="12700"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gridSpan="5">
                  <a:txBody>
                    <a:bodyPr/>
                    <a:lstStyle/>
                    <a:p>
                      <a:pPr algn="ctr" fontAlgn="b"/>
                      <a:r>
                        <a:rPr lang="en-US" sz="1000" b="1" i="0" u="none" strike="noStrike" dirty="0">
                          <a:solidFill>
                            <a:srgbClr val="000000"/>
                          </a:solidFill>
                          <a:effectLst/>
                          <a:latin typeface="Calibri" panose="020F0502020204030204" pitchFamily="34" charset="0"/>
                        </a:rPr>
                        <a:t>Data Acquisition Pattern</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solidFill>
                      <a:schemeClr val="accent6">
                        <a:lumMod val="20000"/>
                        <a:lumOff val="80000"/>
                      </a:schemeClr>
                    </a:solidFill>
                  </a:tcPr>
                </a:tc>
                <a:tc hMerge="1">
                  <a:txBody>
                    <a:bodyPr/>
                    <a:lstStyle/>
                    <a:p>
                      <a:pPr algn="l" fontAlgn="b"/>
                      <a:endParaRPr lang="en-US" sz="1100" b="1" i="0" u="none" strike="noStrike" dirty="0">
                        <a:solidFill>
                          <a:srgbClr val="000000"/>
                        </a:solidFill>
                        <a:effectLst/>
                        <a:highlight>
                          <a:srgbClr val="D9E1F2"/>
                        </a:highligh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highlight>
                          <a:srgbClr val="D9E1F2"/>
                        </a:highligh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highlight>
                          <a:srgbClr val="D9E1F2"/>
                        </a:highligh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highlight>
                          <a:srgbClr val="D9E1F2"/>
                        </a:highlight>
                        <a:latin typeface="Calibri" panose="020F0502020204030204" pitchFamily="34" charset="0"/>
                      </a:endParaRPr>
                    </a:p>
                  </a:txBody>
                  <a:tcPr marL="9525" marR="9525" marT="9525" marB="0" anchor="b"/>
                </a:tc>
                <a:tc rowSpan="2">
                  <a:txBody>
                    <a:bodyPr/>
                    <a:lstStyle/>
                    <a:p>
                      <a:pPr algn="ctr" fontAlgn="b"/>
                      <a:r>
                        <a:rPr lang="en-US" sz="1000" b="1" u="none" strike="noStrike" dirty="0">
                          <a:solidFill>
                            <a:srgbClr val="000000"/>
                          </a:solidFill>
                          <a:effectLst/>
                        </a:rPr>
                        <a:t>Grand Total</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84442097"/>
                  </a:ext>
                </a:extLst>
              </a:tr>
              <a:tr h="339582">
                <a:tc vMerge="1">
                  <a:txBody>
                    <a:bodyPr/>
                    <a:lstStyle/>
                    <a:p>
                      <a:endParaRPr dirty="0"/>
                    </a:p>
                  </a:txBody>
                  <a:tcPr marL="9525" marR="9525" marT="9525"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Flat File</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Rest API</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SQL/</a:t>
                      </a:r>
                    </a:p>
                    <a:p>
                      <a:pPr algn="ctr" fontAlgn="b"/>
                      <a:r>
                        <a:rPr lang="en-US" sz="1000" b="1" u="none" strike="noStrike" dirty="0">
                          <a:solidFill>
                            <a:srgbClr val="000000"/>
                          </a:solidFill>
                          <a:effectLst/>
                        </a:rPr>
                        <a:t>Oracle</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Smartsheet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ECG</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vMerge="1">
                  <a:txBody>
                    <a:bodyPr/>
                    <a:lstStyle/>
                    <a:p>
                      <a:endParaRPr dirty="0"/>
                    </a:p>
                  </a:txBody>
                  <a:tcPr marL="9525" marR="9525" marT="9525" marB="0" anchor="b"/>
                </a:tc>
                <a:extLst>
                  <a:ext uri="{0D108BD9-81ED-4DB2-BD59-A6C34878D82A}">
                    <a16:rowId xmlns:a16="http://schemas.microsoft.com/office/drawing/2014/main" val="896231344"/>
                  </a:ext>
                </a:extLst>
              </a:tr>
              <a:tr h="195420">
                <a:tc>
                  <a:txBody>
                    <a:bodyPr/>
                    <a:lstStyle/>
                    <a:p>
                      <a:pPr algn="l" fontAlgn="b"/>
                      <a:r>
                        <a:rPr lang="en-US" sz="1100" b="0" i="0" u="none" strike="noStrike" dirty="0">
                          <a:solidFill>
                            <a:srgbClr val="000000"/>
                          </a:solidFill>
                          <a:effectLst/>
                          <a:latin typeface="Calibri" panose="020F0502020204030204" pitchFamily="34" charset="0"/>
                        </a:rPr>
                        <a:t>Adobe Sign</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463400678"/>
                  </a:ext>
                </a:extLst>
              </a:tr>
              <a:tr h="195420">
                <a:tc>
                  <a:txBody>
                    <a:bodyPr/>
                    <a:lstStyle/>
                    <a:p>
                      <a:pPr algn="l" fontAlgn="b"/>
                      <a:r>
                        <a:rPr lang="en-US" sz="1100" b="0" i="0" u="none" strike="noStrike" dirty="0">
                          <a:solidFill>
                            <a:srgbClr val="000000"/>
                          </a:solidFill>
                          <a:effectLst/>
                          <a:latin typeface="Calibri" panose="020F0502020204030204" pitchFamily="34" charset="0"/>
                        </a:rPr>
                        <a:t>Ariba</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978081004"/>
                  </a:ext>
                </a:extLst>
              </a:tr>
              <a:tr h="195420">
                <a:tc>
                  <a:txBody>
                    <a:bodyPr/>
                    <a:lstStyle/>
                    <a:p>
                      <a:pPr algn="l" fontAlgn="b"/>
                      <a:r>
                        <a:rPr lang="en-US" sz="1100" b="0" i="0" u="none" strike="noStrike" dirty="0">
                          <a:solidFill>
                            <a:srgbClr val="000000"/>
                          </a:solidFill>
                          <a:effectLst/>
                          <a:latin typeface="Calibri" panose="020F0502020204030204" pitchFamily="34" charset="0"/>
                        </a:rPr>
                        <a:t>CBRE</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923267428"/>
                  </a:ext>
                </a:extLst>
              </a:tr>
              <a:tr h="195420">
                <a:tc>
                  <a:txBody>
                    <a:bodyPr/>
                    <a:lstStyle/>
                    <a:p>
                      <a:pPr algn="l" fontAlgn="b"/>
                      <a:r>
                        <a:rPr lang="en-US" sz="1100" b="0" i="0" u="none" strike="noStrike" dirty="0">
                          <a:solidFill>
                            <a:srgbClr val="000000"/>
                          </a:solidFill>
                          <a:effectLst/>
                          <a:latin typeface="Calibri" panose="020F0502020204030204" pitchFamily="34" charset="0"/>
                        </a:rPr>
                        <a:t>Concur</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991580172"/>
                  </a:ext>
                </a:extLst>
              </a:tr>
              <a:tr h="195420">
                <a:tc>
                  <a:txBody>
                    <a:bodyPr/>
                    <a:lstStyle/>
                    <a:p>
                      <a:pPr algn="l" fontAlgn="b"/>
                      <a:r>
                        <a:rPr lang="en-US" sz="1100" b="0" i="0" u="none" strike="noStrike" dirty="0">
                          <a:solidFill>
                            <a:srgbClr val="000000"/>
                          </a:solidFill>
                          <a:effectLst/>
                          <a:latin typeface="Calibri" panose="020F0502020204030204" pitchFamily="34" charset="0"/>
                        </a:rPr>
                        <a:t>Cority</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558800361"/>
                  </a:ext>
                </a:extLst>
              </a:tr>
              <a:tr h="195420">
                <a:tc>
                  <a:txBody>
                    <a:bodyPr/>
                    <a:lstStyle/>
                    <a:p>
                      <a:pPr algn="l" fontAlgn="b"/>
                      <a:r>
                        <a:rPr lang="en-US" sz="1100" b="0" i="0" u="none" strike="noStrike" dirty="0" err="1">
                          <a:solidFill>
                            <a:srgbClr val="000000"/>
                          </a:solidFill>
                          <a:effectLst/>
                          <a:latin typeface="Calibri" panose="020F0502020204030204" pitchFamily="34" charset="0"/>
                        </a:rPr>
                        <a:t>eGRC</a:t>
                      </a:r>
                      <a:endParaRPr lang="en-US" sz="11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964617171"/>
                  </a:ext>
                </a:extLst>
              </a:tr>
              <a:tr h="195420">
                <a:tc>
                  <a:txBody>
                    <a:bodyPr/>
                    <a:lstStyle/>
                    <a:p>
                      <a:pPr algn="l" fontAlgn="b"/>
                      <a:r>
                        <a:rPr lang="en-US" sz="1100" b="0" i="0" u="none" strike="noStrike">
                          <a:solidFill>
                            <a:srgbClr val="000000"/>
                          </a:solidFill>
                          <a:effectLst/>
                          <a:latin typeface="Calibri" panose="020F0502020204030204" pitchFamily="34" charset="0"/>
                        </a:rPr>
                        <a:t>ESG</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414759290"/>
                  </a:ext>
                </a:extLst>
              </a:tr>
              <a:tr h="195420">
                <a:tc>
                  <a:txBody>
                    <a:bodyPr/>
                    <a:lstStyle/>
                    <a:p>
                      <a:pPr algn="l" fontAlgn="b"/>
                      <a:r>
                        <a:rPr lang="en-US" sz="1100" b="0" i="0" u="none" strike="noStrike" dirty="0">
                          <a:solidFill>
                            <a:srgbClr val="000000"/>
                          </a:solidFill>
                          <a:effectLst/>
                          <a:latin typeface="Calibri" panose="020F0502020204030204" pitchFamily="34" charset="0"/>
                        </a:rPr>
                        <a:t>Field Glass</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457098075"/>
                  </a:ext>
                </a:extLst>
              </a:tr>
              <a:tr h="195420">
                <a:tc>
                  <a:txBody>
                    <a:bodyPr/>
                    <a:lstStyle/>
                    <a:p>
                      <a:pPr algn="l" fontAlgn="b"/>
                      <a:r>
                        <a:rPr lang="en-US" sz="1100" b="0" i="0" u="none" strike="noStrike" dirty="0">
                          <a:solidFill>
                            <a:srgbClr val="000000"/>
                          </a:solidFill>
                          <a:effectLst/>
                          <a:latin typeface="Calibri" panose="020F0502020204030204" pitchFamily="34" charset="0"/>
                        </a:rPr>
                        <a:t>Hire Right</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388327031"/>
                  </a:ext>
                </a:extLst>
              </a:tr>
              <a:tr h="195420">
                <a:tc>
                  <a:txBody>
                    <a:bodyPr/>
                    <a:lstStyle/>
                    <a:p>
                      <a:pPr algn="l" fontAlgn="b"/>
                      <a:r>
                        <a:rPr lang="en-US" sz="1100" b="0" i="0" u="none" strike="noStrike" dirty="0">
                          <a:solidFill>
                            <a:srgbClr val="000000"/>
                          </a:solidFill>
                          <a:effectLst/>
                          <a:latin typeface="Calibri" panose="020F0502020204030204" pitchFamily="34" charset="0"/>
                        </a:rPr>
                        <a:t>HR/PeopleSoft/AP</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56951156"/>
                  </a:ext>
                </a:extLst>
              </a:tr>
              <a:tr h="195420">
                <a:tc>
                  <a:txBody>
                    <a:bodyPr/>
                    <a:lstStyle/>
                    <a:p>
                      <a:pPr algn="l" fontAlgn="b"/>
                      <a:r>
                        <a:rPr lang="en-US" sz="1100" b="0" i="0" u="none" strike="noStrike">
                          <a:solidFill>
                            <a:srgbClr val="000000"/>
                          </a:solidFill>
                          <a:effectLst/>
                          <a:latin typeface="Calibri" panose="020F0502020204030204" pitchFamily="34" charset="0"/>
                        </a:rPr>
                        <a:t>Hubstar</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384237436"/>
                  </a:ext>
                </a:extLst>
              </a:tr>
              <a:tr h="195420">
                <a:tc>
                  <a:txBody>
                    <a:bodyPr/>
                    <a:lstStyle/>
                    <a:p>
                      <a:pPr algn="l" fontAlgn="b"/>
                      <a:r>
                        <a:rPr lang="en-US" sz="1100" b="0" i="0" u="none" strike="noStrike" dirty="0">
                          <a:solidFill>
                            <a:srgbClr val="000000"/>
                          </a:solidFill>
                          <a:effectLst/>
                          <a:latin typeface="Calibri" panose="020F0502020204030204" pitchFamily="34" charset="0"/>
                        </a:rPr>
                        <a:t>IT Reseller</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02793111"/>
                  </a:ext>
                </a:extLst>
              </a:tr>
              <a:tr h="195420">
                <a:tc>
                  <a:txBody>
                    <a:bodyPr/>
                    <a:lstStyle/>
                    <a:p>
                      <a:pPr algn="l" fontAlgn="b"/>
                      <a:r>
                        <a:rPr lang="en-US" sz="1100" b="0" i="0" u="none" strike="noStrike" dirty="0">
                          <a:solidFill>
                            <a:srgbClr val="000000"/>
                          </a:solidFill>
                          <a:effectLst/>
                          <a:latin typeface="Calibri" panose="020F0502020204030204" pitchFamily="34" charset="0"/>
                        </a:rPr>
                        <a:t>Lenel</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246851456"/>
                  </a:ext>
                </a:extLst>
              </a:tr>
              <a:tr h="195420">
                <a:tc>
                  <a:txBody>
                    <a:bodyPr/>
                    <a:lstStyle/>
                    <a:p>
                      <a:pPr algn="l" fontAlgn="b"/>
                      <a:r>
                        <a:rPr lang="en-US" sz="1100" b="0" i="0" u="none" strike="noStrike" dirty="0">
                          <a:solidFill>
                            <a:srgbClr val="000000"/>
                          </a:solidFill>
                          <a:effectLst/>
                          <a:latin typeface="Calibri" panose="020F0502020204030204" pitchFamily="34" charset="0"/>
                        </a:rPr>
                        <a:t>M&amp;A</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295892437"/>
                  </a:ext>
                </a:extLst>
              </a:tr>
              <a:tr h="195420">
                <a:tc>
                  <a:txBody>
                    <a:bodyPr/>
                    <a:lstStyle/>
                    <a:p>
                      <a:pPr algn="l" fontAlgn="b"/>
                      <a:r>
                        <a:rPr lang="en-US" sz="1100" b="0" i="0" u="none" strike="noStrike" dirty="0">
                          <a:solidFill>
                            <a:srgbClr val="000000"/>
                          </a:solidFill>
                          <a:effectLst/>
                          <a:latin typeface="Calibri" panose="020F0502020204030204" pitchFamily="34" charset="0"/>
                        </a:rPr>
                        <a:t>Mercury</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4211640131"/>
                  </a:ext>
                </a:extLst>
              </a:tr>
              <a:tr h="195420">
                <a:tc>
                  <a:txBody>
                    <a:bodyPr/>
                    <a:lstStyle/>
                    <a:p>
                      <a:pPr algn="l" fontAlgn="b"/>
                      <a:r>
                        <a:rPr lang="en-US" sz="1100" b="0" i="0" u="none" strike="noStrike" dirty="0" err="1">
                          <a:solidFill>
                            <a:srgbClr val="000000"/>
                          </a:solidFill>
                          <a:effectLst/>
                          <a:latin typeface="Calibri" panose="020F0502020204030204" pitchFamily="34" charset="0"/>
                        </a:rPr>
                        <a:t>Noosh</a:t>
                      </a:r>
                      <a:endParaRPr lang="en-US" sz="11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683014805"/>
                  </a:ext>
                </a:extLst>
              </a:tr>
              <a:tr h="195420">
                <a:tc>
                  <a:txBody>
                    <a:bodyPr/>
                    <a:lstStyle/>
                    <a:p>
                      <a:pPr algn="l" fontAlgn="b"/>
                      <a:r>
                        <a:rPr lang="en-US" sz="1100" b="0" i="0" u="none" strike="noStrike" dirty="0">
                          <a:solidFill>
                            <a:srgbClr val="000000"/>
                          </a:solidFill>
                          <a:effectLst/>
                          <a:latin typeface="Calibri" panose="020F0502020204030204" pitchFamily="34" charset="0"/>
                        </a:rPr>
                        <a:t>One-Click</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86616188"/>
                  </a:ext>
                </a:extLst>
              </a:tr>
              <a:tr h="195420">
                <a:tc>
                  <a:txBody>
                    <a:bodyPr/>
                    <a:lstStyle/>
                    <a:p>
                      <a:pPr algn="l" fontAlgn="b"/>
                      <a:r>
                        <a:rPr lang="en-US" sz="1100" b="0" i="0" u="none" strike="noStrike" dirty="0">
                          <a:solidFill>
                            <a:srgbClr val="000000"/>
                          </a:solidFill>
                          <a:effectLst/>
                          <a:latin typeface="Calibri" panose="020F0502020204030204" pitchFamily="34" charset="0"/>
                        </a:rPr>
                        <a:t>Oracle Cloud</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468476824"/>
                  </a:ext>
                </a:extLst>
              </a:tr>
              <a:tr h="195420">
                <a:tc>
                  <a:txBody>
                    <a:bodyPr/>
                    <a:lstStyle/>
                    <a:p>
                      <a:pPr algn="l" fontAlgn="b"/>
                      <a:r>
                        <a:rPr lang="en-US" sz="1100" b="0" i="0" u="none" strike="noStrike" dirty="0">
                          <a:solidFill>
                            <a:srgbClr val="000000"/>
                          </a:solidFill>
                          <a:effectLst/>
                          <a:latin typeface="Calibri" panose="020F0502020204030204" pitchFamily="34" charset="0"/>
                        </a:rPr>
                        <a:t>OT Datahub</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78786515"/>
                  </a:ext>
                </a:extLst>
              </a:tr>
              <a:tr h="195420">
                <a:tc>
                  <a:txBody>
                    <a:bodyPr/>
                    <a:lstStyle/>
                    <a:p>
                      <a:pPr algn="l" fontAlgn="b"/>
                      <a:r>
                        <a:rPr lang="en-US" sz="1100" b="0" i="0" u="none" strike="noStrike" dirty="0">
                          <a:solidFill>
                            <a:srgbClr val="000000"/>
                          </a:solidFill>
                          <a:effectLst/>
                          <a:latin typeface="Calibri" panose="020F0502020204030204" pitchFamily="34" charset="0"/>
                        </a:rPr>
                        <a:t>SESH</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858561666"/>
                  </a:ext>
                </a:extLst>
              </a:tr>
              <a:tr h="195420">
                <a:tc gridSpan="6">
                  <a:txBody>
                    <a:bodyPr/>
                    <a:lstStyle/>
                    <a:p>
                      <a:pPr algn="l" fontAlgn="b"/>
                      <a:r>
                        <a:rPr lang="en-US" sz="1000" b="1" u="none" strike="noStrike" dirty="0">
                          <a:solidFill>
                            <a:srgbClr val="000000"/>
                          </a:solidFill>
                          <a:effectLst/>
                        </a:rPr>
                        <a:t>Grand Total</a:t>
                      </a:r>
                      <a:endParaRPr lang="en-US" sz="1000" b="1"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lnL w="28575" cap="flat" cmpd="sng" algn="ctr">
                      <a:solidFill>
                        <a:srgbClr val="422C88"/>
                      </a:solidFill>
                      <a:prstDash val="solid"/>
                      <a:round/>
                      <a:headEnd type="none" w="med" len="med"/>
                      <a:tailEnd type="none" w="med" len="med"/>
                    </a:lnL>
                    <a:lnT w="28575" cap="flat" cmpd="sng" algn="ctr">
                      <a:solidFill>
                        <a:srgbClr val="422C88"/>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28575" cap="flat" cmpd="sng" algn="ctr">
                      <a:solidFill>
                        <a:srgbClr val="422C88"/>
                      </a:solidFill>
                      <a:prstDash val="solid"/>
                      <a:round/>
                      <a:headEnd type="none" w="med" len="med"/>
                      <a:tailEnd type="none" w="med" len="med"/>
                    </a:lnL>
                    <a:lnT w="28575" cap="flat" cmpd="sng" algn="ctr">
                      <a:solidFill>
                        <a:srgbClr val="422C88"/>
                      </a:solidFill>
                      <a:prstDash val="solid"/>
                      <a:round/>
                      <a:headEnd type="none" w="med" len="med"/>
                      <a:tailEnd type="none" w="med" len="med"/>
                    </a:lnT>
                  </a:tcPr>
                </a:tc>
                <a:tc hMerge="1">
                  <a:txBody>
                    <a:bodyPr/>
                    <a:lstStyle/>
                    <a:p>
                      <a:endParaRPr lang="en-US"/>
                    </a:p>
                  </a:txBody>
                  <a:tcPr>
                    <a:lnL w="28575" cap="flat" cmpd="sng" algn="ctr">
                      <a:solidFill>
                        <a:srgbClr val="422C88"/>
                      </a:solidFill>
                      <a:prstDash val="solid"/>
                      <a:round/>
                      <a:headEnd type="none" w="med" len="med"/>
                      <a:tailEnd type="none" w="med" len="med"/>
                    </a:lnL>
                    <a:lnT w="28575" cap="flat" cmpd="sng" algn="ctr">
                      <a:solidFill>
                        <a:srgbClr val="422C88"/>
                      </a:solidFill>
                      <a:prstDash val="solid"/>
                      <a:round/>
                      <a:headEnd type="none" w="med" len="med"/>
                      <a:tailEnd type="none" w="med" len="med"/>
                    </a:lnT>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36</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40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7</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85</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45457734"/>
                  </a:ext>
                </a:extLst>
              </a:tr>
            </a:tbl>
          </a:graphicData>
        </a:graphic>
      </p:graphicFrame>
      <p:sp>
        <p:nvSpPr>
          <p:cNvPr id="3" name="TextBox 2">
            <a:extLst>
              <a:ext uri="{FF2B5EF4-FFF2-40B4-BE49-F238E27FC236}">
                <a16:creationId xmlns:a16="http://schemas.microsoft.com/office/drawing/2014/main" id="{42832A09-8514-680A-8BAC-6AEFA9FE4310}"/>
              </a:ext>
            </a:extLst>
          </p:cNvPr>
          <p:cNvSpPr txBox="1"/>
          <p:nvPr/>
        </p:nvSpPr>
        <p:spPr bwMode="gray">
          <a:xfrm>
            <a:off x="640080" y="1097280"/>
            <a:ext cx="3200400" cy="169277"/>
          </a:xfrm>
          <a:prstGeom prst="rect">
            <a:avLst/>
          </a:prstGeom>
          <a:noFill/>
        </p:spPr>
        <p:txBody>
          <a:bodyPr vert="horz" wrap="square" lIns="0" tIns="0" rIns="0" bIns="0" rtlCol="0">
            <a:spAutoFit/>
          </a:bodyPr>
          <a:lstStyle/>
          <a:p>
            <a:pPr>
              <a:spcBef>
                <a:spcPts val="600"/>
              </a:spcBef>
            </a:pPr>
            <a:r>
              <a:rPr lang="en-US" sz="1100" b="1" dirty="0">
                <a:solidFill>
                  <a:schemeClr val="accent6"/>
                </a:solidFill>
              </a:rPr>
              <a:t>Data Sources for RAD Data Services</a:t>
            </a:r>
          </a:p>
        </p:txBody>
      </p:sp>
    </p:spTree>
    <p:extLst>
      <p:ext uri="{BB962C8B-B14F-4D97-AF65-F5344CB8AC3E}">
        <p14:creationId xmlns:p14="http://schemas.microsoft.com/office/powerpoint/2010/main" val="263776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693E-D4D5-4F72-913C-B3CB8A42A40F}"/>
              </a:ext>
            </a:extLst>
          </p:cNvPr>
          <p:cNvSpPr>
            <a:spLocks noGrp="1"/>
          </p:cNvSpPr>
          <p:nvPr>
            <p:ph type="title"/>
          </p:nvPr>
        </p:nvSpPr>
        <p:spPr/>
        <p:txBody>
          <a:bodyPr/>
          <a:lstStyle/>
          <a:p>
            <a:r>
              <a:rPr lang="en-US" dirty="0"/>
              <a:t>Inventory of data migration objects (</a:t>
            </a:r>
            <a:r>
              <a:rPr lang="en-US" dirty="0" err="1"/>
              <a:t>SQLServer</a:t>
            </a:r>
            <a:r>
              <a:rPr lang="en-US" dirty="0"/>
              <a:t>)</a:t>
            </a:r>
          </a:p>
        </p:txBody>
      </p:sp>
      <p:sp>
        <p:nvSpPr>
          <p:cNvPr id="3" name="TextBox 2">
            <a:extLst>
              <a:ext uri="{FF2B5EF4-FFF2-40B4-BE49-F238E27FC236}">
                <a16:creationId xmlns:a16="http://schemas.microsoft.com/office/drawing/2014/main" id="{42832A09-8514-680A-8BAC-6AEFA9FE4310}"/>
              </a:ext>
            </a:extLst>
          </p:cNvPr>
          <p:cNvSpPr txBox="1"/>
          <p:nvPr/>
        </p:nvSpPr>
        <p:spPr bwMode="gray">
          <a:xfrm>
            <a:off x="640080" y="1097280"/>
            <a:ext cx="3200400" cy="169277"/>
          </a:xfrm>
          <a:prstGeom prst="rect">
            <a:avLst/>
          </a:prstGeom>
          <a:noFill/>
        </p:spPr>
        <p:txBody>
          <a:bodyPr vert="horz" wrap="square" lIns="0" tIns="0" rIns="0" bIns="0" rtlCol="0">
            <a:spAutoFit/>
          </a:bodyPr>
          <a:lstStyle/>
          <a:p>
            <a:pPr>
              <a:spcBef>
                <a:spcPts val="600"/>
              </a:spcBef>
            </a:pPr>
            <a:r>
              <a:rPr lang="en-US" sz="1100" b="1" dirty="0">
                <a:solidFill>
                  <a:schemeClr val="accent6"/>
                </a:solidFill>
              </a:rPr>
              <a:t>Data Objects for Migration from </a:t>
            </a:r>
            <a:r>
              <a:rPr lang="en-US" sz="1100" b="1" dirty="0" err="1">
                <a:solidFill>
                  <a:schemeClr val="accent6"/>
                </a:solidFill>
              </a:rPr>
              <a:t>SQLServer</a:t>
            </a:r>
            <a:endParaRPr lang="en-US" sz="1100" b="1" dirty="0">
              <a:solidFill>
                <a:schemeClr val="accent6"/>
              </a:solidFill>
            </a:endParaRPr>
          </a:p>
        </p:txBody>
      </p:sp>
      <p:graphicFrame>
        <p:nvGraphicFramePr>
          <p:cNvPr id="8" name="Table 7">
            <a:extLst>
              <a:ext uri="{FF2B5EF4-FFF2-40B4-BE49-F238E27FC236}">
                <a16:creationId xmlns:a16="http://schemas.microsoft.com/office/drawing/2014/main" id="{43CCB56D-C05C-4844-968F-F31C57EF9AD1}"/>
              </a:ext>
            </a:extLst>
          </p:cNvPr>
          <p:cNvGraphicFramePr>
            <a:graphicFrameLocks noGrp="1"/>
          </p:cNvGraphicFramePr>
          <p:nvPr>
            <p:extLst>
              <p:ext uri="{D42A27DB-BD31-4B8C-83A1-F6EECF244321}">
                <p14:modId xmlns:p14="http://schemas.microsoft.com/office/powerpoint/2010/main" val="2489923596"/>
              </p:ext>
            </p:extLst>
          </p:nvPr>
        </p:nvGraphicFramePr>
        <p:xfrm>
          <a:off x="640080" y="1371606"/>
          <a:ext cx="11091551" cy="3053857"/>
        </p:xfrm>
        <a:graphic>
          <a:graphicData uri="http://schemas.openxmlformats.org/drawingml/2006/table">
            <a:tbl>
              <a:tblPr firstRow="1" bandRow="1">
                <a:tableStyleId>{2D5ABB26-0587-4C30-8999-92F81FD0307C}</a:tableStyleId>
              </a:tblPr>
              <a:tblGrid>
                <a:gridCol w="1429043">
                  <a:extLst>
                    <a:ext uri="{9D8B030D-6E8A-4147-A177-3AD203B41FA5}">
                      <a16:colId xmlns:a16="http://schemas.microsoft.com/office/drawing/2014/main" val="2501567550"/>
                    </a:ext>
                  </a:extLst>
                </a:gridCol>
                <a:gridCol w="805209">
                  <a:extLst>
                    <a:ext uri="{9D8B030D-6E8A-4147-A177-3AD203B41FA5}">
                      <a16:colId xmlns:a16="http://schemas.microsoft.com/office/drawing/2014/main" val="786828977"/>
                    </a:ext>
                  </a:extLst>
                </a:gridCol>
                <a:gridCol w="805209">
                  <a:extLst>
                    <a:ext uri="{9D8B030D-6E8A-4147-A177-3AD203B41FA5}">
                      <a16:colId xmlns:a16="http://schemas.microsoft.com/office/drawing/2014/main" val="435960413"/>
                    </a:ext>
                  </a:extLst>
                </a:gridCol>
                <a:gridCol w="805209">
                  <a:extLst>
                    <a:ext uri="{9D8B030D-6E8A-4147-A177-3AD203B41FA5}">
                      <a16:colId xmlns:a16="http://schemas.microsoft.com/office/drawing/2014/main" val="2847219128"/>
                    </a:ext>
                  </a:extLst>
                </a:gridCol>
                <a:gridCol w="805209">
                  <a:extLst>
                    <a:ext uri="{9D8B030D-6E8A-4147-A177-3AD203B41FA5}">
                      <a16:colId xmlns:a16="http://schemas.microsoft.com/office/drawing/2014/main" val="1388998914"/>
                    </a:ext>
                  </a:extLst>
                </a:gridCol>
                <a:gridCol w="805209">
                  <a:extLst>
                    <a:ext uri="{9D8B030D-6E8A-4147-A177-3AD203B41FA5}">
                      <a16:colId xmlns:a16="http://schemas.microsoft.com/office/drawing/2014/main" val="3559652063"/>
                    </a:ext>
                  </a:extLst>
                </a:gridCol>
                <a:gridCol w="805209">
                  <a:extLst>
                    <a:ext uri="{9D8B030D-6E8A-4147-A177-3AD203B41FA5}">
                      <a16:colId xmlns:a16="http://schemas.microsoft.com/office/drawing/2014/main" val="2932619795"/>
                    </a:ext>
                  </a:extLst>
                </a:gridCol>
                <a:gridCol w="805209">
                  <a:extLst>
                    <a:ext uri="{9D8B030D-6E8A-4147-A177-3AD203B41FA5}">
                      <a16:colId xmlns:a16="http://schemas.microsoft.com/office/drawing/2014/main" val="690683586"/>
                    </a:ext>
                  </a:extLst>
                </a:gridCol>
                <a:gridCol w="805209">
                  <a:extLst>
                    <a:ext uri="{9D8B030D-6E8A-4147-A177-3AD203B41FA5}">
                      <a16:colId xmlns:a16="http://schemas.microsoft.com/office/drawing/2014/main" val="2847260381"/>
                    </a:ext>
                  </a:extLst>
                </a:gridCol>
                <a:gridCol w="805209">
                  <a:extLst>
                    <a:ext uri="{9D8B030D-6E8A-4147-A177-3AD203B41FA5}">
                      <a16:colId xmlns:a16="http://schemas.microsoft.com/office/drawing/2014/main" val="173021188"/>
                    </a:ext>
                  </a:extLst>
                </a:gridCol>
                <a:gridCol w="805209">
                  <a:extLst>
                    <a:ext uri="{9D8B030D-6E8A-4147-A177-3AD203B41FA5}">
                      <a16:colId xmlns:a16="http://schemas.microsoft.com/office/drawing/2014/main" val="4203619586"/>
                    </a:ext>
                  </a:extLst>
                </a:gridCol>
                <a:gridCol w="805209">
                  <a:extLst>
                    <a:ext uri="{9D8B030D-6E8A-4147-A177-3AD203B41FA5}">
                      <a16:colId xmlns:a16="http://schemas.microsoft.com/office/drawing/2014/main" val="525907798"/>
                    </a:ext>
                  </a:extLst>
                </a:gridCol>
                <a:gridCol w="805209">
                  <a:extLst>
                    <a:ext uri="{9D8B030D-6E8A-4147-A177-3AD203B41FA5}">
                      <a16:colId xmlns:a16="http://schemas.microsoft.com/office/drawing/2014/main" val="1714745689"/>
                    </a:ext>
                  </a:extLst>
                </a:gridCol>
              </a:tblGrid>
              <a:tr h="412475">
                <a:tc rowSpan="2">
                  <a:txBody>
                    <a:bodyPr/>
                    <a:lstStyle/>
                    <a:p>
                      <a:pPr algn="ctr" fontAlgn="b"/>
                      <a:r>
                        <a:rPr lang="en-US" sz="1100" b="1" u="none" strike="noStrike" dirty="0" err="1">
                          <a:solidFill>
                            <a:srgbClr val="000000"/>
                          </a:solidFill>
                          <a:effectLst/>
                        </a:rPr>
                        <a:t>SQLServer</a:t>
                      </a:r>
                      <a:r>
                        <a:rPr lang="en-US" sz="1100" b="1" u="none" strike="noStrike" dirty="0">
                          <a:solidFill>
                            <a:srgbClr val="000000"/>
                          </a:solidFill>
                          <a:effectLst/>
                        </a:rPr>
                        <a:t> DB</a:t>
                      </a:r>
                      <a:endParaRPr lang="en-US" sz="1100" b="1"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Bronze Layer</a:t>
                      </a:r>
                    </a:p>
                  </a:txBody>
                  <a:tcPr marL="45720" marR="45720" marT="9144" marB="9144" anchor="b">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Silver Layer</a:t>
                      </a: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Gold Layer</a:t>
                      </a: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N/A - TBD</a:t>
                      </a: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NULL - TBD</a:t>
                      </a:r>
                    </a:p>
                  </a:txBody>
                  <a:tcPr marL="45720" marR="45720" marT="9144" marB="9144" anchor="b">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Grand Total</a:t>
                      </a:r>
                    </a:p>
                  </a:txBody>
                  <a:tcPr marL="45720" marR="45720" marT="9144" marB="9144" anchor="b">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84442097"/>
                  </a:ext>
                </a:extLst>
              </a:tr>
              <a:tr h="386157">
                <a:tc vMerge="1">
                  <a:txBody>
                    <a:bodyPr/>
                    <a:lstStyle/>
                    <a:p>
                      <a:endParaRPr dirty="0"/>
                    </a:p>
                  </a:txBody>
                  <a:tcPr marL="9525" marR="9525" marT="9525" marB="0" anchor="b"/>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u="none" strike="noStrike" dirty="0">
                          <a:solidFill>
                            <a:srgbClr val="000000"/>
                          </a:solidFill>
                          <a:effectLst/>
                        </a:rPr>
                        <a:t>Size in GB</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96231344"/>
                  </a:ext>
                </a:extLst>
              </a:tr>
              <a:tr h="451045">
                <a:tc>
                  <a:txBody>
                    <a:bodyPr/>
                    <a:lstStyle/>
                    <a:p>
                      <a:pPr algn="l" fontAlgn="b"/>
                      <a:r>
                        <a:rPr lang="en-US" sz="1000" b="0" u="none" strike="noStrike" dirty="0" err="1">
                          <a:solidFill>
                            <a:srgbClr val="000000"/>
                          </a:solidFill>
                          <a:effectLst/>
                        </a:rPr>
                        <a:t>CorpSvcs_EOHS</a:t>
                      </a:r>
                      <a:endParaRPr lang="en-US" sz="10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30</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6,080.11</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7</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1,681.84</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37</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r" fontAlgn="b"/>
                      <a:r>
                        <a:rPr lang="en-US" sz="1000" b="0" u="none" strike="noStrike" kern="1200" dirty="0">
                          <a:solidFill>
                            <a:srgbClr val="000000"/>
                          </a:solidFill>
                          <a:effectLst/>
                          <a:latin typeface="+mn-lt"/>
                          <a:ea typeface="+mn-ea"/>
                          <a:cs typeface="+mn-cs"/>
                        </a:rPr>
                        <a:t>7.6</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463400678"/>
                  </a:ext>
                </a:extLst>
              </a:tr>
              <a:tr h="451045">
                <a:tc>
                  <a:txBody>
                    <a:bodyPr/>
                    <a:lstStyle/>
                    <a:p>
                      <a:pPr algn="l" fontAlgn="b"/>
                      <a:r>
                        <a:rPr lang="en-US" sz="1000" b="0" u="none" strike="noStrike" dirty="0" err="1">
                          <a:solidFill>
                            <a:srgbClr val="000000"/>
                          </a:solidFill>
                          <a:effectLst/>
                        </a:rPr>
                        <a:t>CorpSvcs_RES</a:t>
                      </a:r>
                      <a:endParaRPr lang="en-US" sz="10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22.32</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41,689.93</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8</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61,392.37</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115</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5,266.34</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13.88</a:t>
                      </a:r>
                    </a:p>
                  </a:txBody>
                  <a:tcPr marL="45720" marR="45720" marT="9525"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136</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105.8</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978081004"/>
                  </a:ext>
                </a:extLst>
              </a:tr>
              <a:tr h="451045">
                <a:tc>
                  <a:txBody>
                    <a:bodyPr/>
                    <a:lstStyle/>
                    <a:p>
                      <a:pPr algn="l" fontAlgn="b"/>
                      <a:r>
                        <a:rPr lang="en-US" sz="1000" b="0" u="none" strike="noStrike" dirty="0" err="1">
                          <a:solidFill>
                            <a:srgbClr val="000000"/>
                          </a:solidFill>
                          <a:effectLst/>
                        </a:rPr>
                        <a:t>ESP_Spend</a:t>
                      </a:r>
                      <a:endParaRPr lang="en-US" sz="10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57</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43,627.28</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7</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38,278.96</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14</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58,324.3</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19</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8,719.93</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206</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6,592.4</a:t>
                      </a:r>
                    </a:p>
                  </a:txBody>
                  <a:tcPr marL="45720" marR="45720" marT="9525"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303</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151.9</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923267428"/>
                  </a:ext>
                </a:extLst>
              </a:tr>
              <a:tr h="451045">
                <a:tc>
                  <a:txBody>
                    <a:bodyPr/>
                    <a:lstStyle/>
                    <a:p>
                      <a:pPr algn="l" fontAlgn="b"/>
                      <a:r>
                        <a:rPr lang="en-US" sz="1000" b="0" u="none" strike="noStrike" dirty="0">
                          <a:solidFill>
                            <a:srgbClr val="000000"/>
                          </a:solidFill>
                          <a:effectLst/>
                        </a:rPr>
                        <a:t>RES Archive</a:t>
                      </a:r>
                      <a:endParaRPr lang="en-US" sz="10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98121.56</a:t>
                      </a:r>
                    </a:p>
                  </a:txBody>
                  <a:tcPr marL="45720" marR="45720" marT="9525"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11</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95.8</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858561666"/>
                  </a:ext>
                </a:extLst>
              </a:tr>
              <a:tr h="451045">
                <a:tc>
                  <a:txBody>
                    <a:bodyPr/>
                    <a:lstStyle/>
                    <a:p>
                      <a:pPr algn="l" fontAlgn="b"/>
                      <a:r>
                        <a:rPr lang="en-US" sz="1000" b="1" u="none" strike="noStrike" dirty="0">
                          <a:solidFill>
                            <a:srgbClr val="000000"/>
                          </a:solidFill>
                          <a:effectLst/>
                        </a:rPr>
                        <a:t>Grand Total</a:t>
                      </a:r>
                      <a:endParaRPr lang="en-US" sz="1000" b="1"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88</a:t>
                      </a:r>
                    </a:p>
                  </a:txBody>
                  <a:tcPr marL="45720" marR="45720" marT="9525" marB="0"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49,729.71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18</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79,968.89</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22</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119,716.67</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141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15,668.11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218</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104,727.84</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487</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361.1</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45457734"/>
                  </a:ext>
                </a:extLst>
              </a:tr>
            </a:tbl>
          </a:graphicData>
        </a:graphic>
      </p:graphicFrame>
    </p:spTree>
    <p:extLst>
      <p:ext uri="{BB962C8B-B14F-4D97-AF65-F5344CB8AC3E}">
        <p14:creationId xmlns:p14="http://schemas.microsoft.com/office/powerpoint/2010/main" val="293458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D1D2-3A70-4CFC-BFAD-FF3E8E3A8D59}"/>
              </a:ext>
            </a:extLst>
          </p:cNvPr>
          <p:cNvSpPr>
            <a:spLocks noGrp="1"/>
          </p:cNvSpPr>
          <p:nvPr>
            <p:ph type="title"/>
          </p:nvPr>
        </p:nvSpPr>
        <p:spPr>
          <a:xfrm>
            <a:off x="457198" y="555639"/>
            <a:ext cx="11276011" cy="664797"/>
          </a:xfrm>
        </p:spPr>
        <p:txBody>
          <a:bodyPr/>
          <a:lstStyle/>
          <a:p>
            <a:r>
              <a:rPr lang="en-US" sz="2400" b="1" dirty="0">
                <a:solidFill>
                  <a:schemeClr val="accent6"/>
                </a:solidFill>
              </a:rPr>
              <a:t>RAD Modernization: High-level Implementation Solution Architecture</a:t>
            </a:r>
            <a:endParaRPr lang="en-US" dirty="0">
              <a:highlight>
                <a:srgbClr val="FFFF00"/>
              </a:highlight>
            </a:endParaRPr>
          </a:p>
        </p:txBody>
      </p:sp>
      <p:sp>
        <p:nvSpPr>
          <p:cNvPr id="7" name="TextBox 6">
            <a:extLst>
              <a:ext uri="{FF2B5EF4-FFF2-40B4-BE49-F238E27FC236}">
                <a16:creationId xmlns:a16="http://schemas.microsoft.com/office/drawing/2014/main" id="{1658FE2C-600C-E129-C197-52DF56A638F3}"/>
              </a:ext>
            </a:extLst>
          </p:cNvPr>
          <p:cNvSpPr txBox="1"/>
          <p:nvPr/>
        </p:nvSpPr>
        <p:spPr bwMode="gray">
          <a:xfrm>
            <a:off x="640080" y="1038379"/>
            <a:ext cx="10803261" cy="338554"/>
          </a:xfrm>
          <a:prstGeom prst="rect">
            <a:avLst/>
          </a:prstGeom>
          <a:noFill/>
        </p:spPr>
        <p:txBody>
          <a:bodyPr vert="horz" wrap="square" lIns="0" tIns="0" rIns="0" bIns="0" rtlCol="0">
            <a:spAutoFit/>
          </a:bodyPr>
          <a:lstStyle/>
          <a:p>
            <a:pPr>
              <a:spcBef>
                <a:spcPts val="600"/>
              </a:spcBef>
            </a:pPr>
            <a:r>
              <a:rPr lang="en-US" sz="1100" b="1" dirty="0">
                <a:solidFill>
                  <a:schemeClr val="accent6"/>
                </a:solidFill>
              </a:rPr>
              <a:t>Design a centralized data repository which acts as a data lake to store data from diverse data sources in its raw format. It ensures high quality, consistency and formatted for transformation, loading and analysis. </a:t>
            </a:r>
          </a:p>
        </p:txBody>
      </p:sp>
      <p:pic>
        <p:nvPicPr>
          <p:cNvPr id="3" name="Picture 2">
            <a:extLst>
              <a:ext uri="{FF2B5EF4-FFF2-40B4-BE49-F238E27FC236}">
                <a16:creationId xmlns:a16="http://schemas.microsoft.com/office/drawing/2014/main" id="{A8AFB621-A814-0CBC-EE09-014F5E44CFA2}"/>
              </a:ext>
            </a:extLst>
          </p:cNvPr>
          <p:cNvPicPr>
            <a:picLocks/>
          </p:cNvPicPr>
          <p:nvPr/>
        </p:nvPicPr>
        <p:blipFill>
          <a:blip r:embed="rId3"/>
          <a:stretch>
            <a:fillRect/>
          </a:stretch>
        </p:blipFill>
        <p:spPr>
          <a:xfrm>
            <a:off x="640078" y="1554480"/>
            <a:ext cx="11155680" cy="4572000"/>
          </a:xfrm>
          <a:prstGeom prst="rect">
            <a:avLst/>
          </a:prstGeom>
        </p:spPr>
      </p:pic>
    </p:spTree>
    <p:extLst>
      <p:ext uri="{BB962C8B-B14F-4D97-AF65-F5344CB8AC3E}">
        <p14:creationId xmlns:p14="http://schemas.microsoft.com/office/powerpoint/2010/main" val="530050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47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FDF9FE-4A65-4BDC-73A3-059F34730EA0}"/>
              </a:ext>
            </a:extLst>
          </p:cNvPr>
          <p:cNvSpPr>
            <a:spLocks noGrp="1"/>
          </p:cNvSpPr>
          <p:nvPr>
            <p:ph type="title"/>
          </p:nvPr>
        </p:nvSpPr>
        <p:spPr>
          <a:xfrm>
            <a:off x="1752600" y="3212854"/>
            <a:ext cx="8686800" cy="761747"/>
          </a:xfrm>
        </p:spPr>
        <p:txBody>
          <a:bodyPr/>
          <a:lstStyle/>
          <a:p>
            <a:r>
              <a:rPr lang="en-US" dirty="0"/>
              <a:t>Future State Slides</a:t>
            </a:r>
          </a:p>
        </p:txBody>
      </p:sp>
    </p:spTree>
    <p:extLst>
      <p:ext uri="{BB962C8B-B14F-4D97-AF65-F5344CB8AC3E}">
        <p14:creationId xmlns:p14="http://schemas.microsoft.com/office/powerpoint/2010/main" val="309108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6EC4C-453D-3EBE-9B31-9B430041F558}"/>
              </a:ext>
            </a:extLst>
          </p:cNvPr>
          <p:cNvSpPr/>
          <p:nvPr/>
        </p:nvSpPr>
        <p:spPr>
          <a:xfrm>
            <a:off x="701963" y="1047044"/>
            <a:ext cx="1107440" cy="2098040"/>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Sources</a:t>
            </a:r>
          </a:p>
        </p:txBody>
      </p:sp>
      <p:sp>
        <p:nvSpPr>
          <p:cNvPr id="2" name="Title 1">
            <a:extLst>
              <a:ext uri="{FF2B5EF4-FFF2-40B4-BE49-F238E27FC236}">
                <a16:creationId xmlns:a16="http://schemas.microsoft.com/office/drawing/2014/main" id="{8DBADBB2-B3A8-4B63-9E5E-DA69C9BEBCF3}"/>
              </a:ext>
            </a:extLst>
          </p:cNvPr>
          <p:cNvSpPr>
            <a:spLocks noGrp="1"/>
          </p:cNvSpPr>
          <p:nvPr>
            <p:ph type="title"/>
          </p:nvPr>
        </p:nvSpPr>
        <p:spPr/>
        <p:txBody>
          <a:bodyPr/>
          <a:lstStyle/>
          <a:p>
            <a:r>
              <a:rPr lang="en-US" dirty="0">
                <a:cs typeface="Arial" panose="020B0604020202020204"/>
              </a:rPr>
              <a:t>API Data Sources Architecture</a:t>
            </a:r>
            <a:endParaRPr lang="en-US" dirty="0"/>
          </a:p>
        </p:txBody>
      </p:sp>
      <p:sp>
        <p:nvSpPr>
          <p:cNvPr id="3" name="Rectangle 2">
            <a:extLst>
              <a:ext uri="{FF2B5EF4-FFF2-40B4-BE49-F238E27FC236}">
                <a16:creationId xmlns:a16="http://schemas.microsoft.com/office/drawing/2014/main" id="{2714C6F3-3DCC-51FB-1431-D8B96EB3EB81}"/>
              </a:ext>
            </a:extLst>
          </p:cNvPr>
          <p:cNvSpPr/>
          <p:nvPr/>
        </p:nvSpPr>
        <p:spPr>
          <a:xfrm>
            <a:off x="776893" y="1311204"/>
            <a:ext cx="941832" cy="5486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Mercury</a:t>
            </a:r>
          </a:p>
        </p:txBody>
      </p:sp>
      <p:sp>
        <p:nvSpPr>
          <p:cNvPr id="6" name="Rectangle 5">
            <a:extLst>
              <a:ext uri="{FF2B5EF4-FFF2-40B4-BE49-F238E27FC236}">
                <a16:creationId xmlns:a16="http://schemas.microsoft.com/office/drawing/2014/main" id="{0495C581-7FF3-69C6-AB5E-23EAEF653D4C}"/>
              </a:ext>
            </a:extLst>
          </p:cNvPr>
          <p:cNvSpPr/>
          <p:nvPr/>
        </p:nvSpPr>
        <p:spPr>
          <a:xfrm>
            <a:off x="2002443" y="1036884"/>
            <a:ext cx="2428240" cy="2098040"/>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RAD Azure Subscription</a:t>
            </a:r>
          </a:p>
        </p:txBody>
      </p:sp>
      <p:sp>
        <p:nvSpPr>
          <p:cNvPr id="7" name="Rectangle 6">
            <a:extLst>
              <a:ext uri="{FF2B5EF4-FFF2-40B4-BE49-F238E27FC236}">
                <a16:creationId xmlns:a16="http://schemas.microsoft.com/office/drawing/2014/main" id="{1CE8B784-B19F-B46D-0B4C-DADED0096975}"/>
              </a:ext>
            </a:extLst>
          </p:cNvPr>
          <p:cNvSpPr/>
          <p:nvPr/>
        </p:nvSpPr>
        <p:spPr>
          <a:xfrm>
            <a:off x="2088803" y="147630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Azure Logic Apps</a:t>
            </a:r>
          </a:p>
        </p:txBody>
      </p:sp>
      <p:sp>
        <p:nvSpPr>
          <p:cNvPr id="8" name="Rectangle 7">
            <a:extLst>
              <a:ext uri="{FF2B5EF4-FFF2-40B4-BE49-F238E27FC236}">
                <a16:creationId xmlns:a16="http://schemas.microsoft.com/office/drawing/2014/main" id="{8C35A936-67A8-9518-94C3-BE414A88250C}"/>
              </a:ext>
            </a:extLst>
          </p:cNvPr>
          <p:cNvSpPr/>
          <p:nvPr/>
        </p:nvSpPr>
        <p:spPr>
          <a:xfrm>
            <a:off x="2088803" y="207320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Azure Blob Storage</a:t>
            </a:r>
          </a:p>
        </p:txBody>
      </p:sp>
      <p:sp>
        <p:nvSpPr>
          <p:cNvPr id="9" name="Rectangle 8">
            <a:extLst>
              <a:ext uri="{FF2B5EF4-FFF2-40B4-BE49-F238E27FC236}">
                <a16:creationId xmlns:a16="http://schemas.microsoft.com/office/drawing/2014/main" id="{058C01BF-7AF5-1F68-A3AB-FBD5BFF4F8FD}"/>
              </a:ext>
            </a:extLst>
          </p:cNvPr>
          <p:cNvSpPr/>
          <p:nvPr/>
        </p:nvSpPr>
        <p:spPr>
          <a:xfrm>
            <a:off x="3292763" y="207320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Azure Data Factory</a:t>
            </a:r>
          </a:p>
        </p:txBody>
      </p:sp>
      <p:sp>
        <p:nvSpPr>
          <p:cNvPr id="13" name="Rectangle 12">
            <a:extLst>
              <a:ext uri="{FF2B5EF4-FFF2-40B4-BE49-F238E27FC236}">
                <a16:creationId xmlns:a16="http://schemas.microsoft.com/office/drawing/2014/main" id="{9E8BA049-3DEE-AEA9-A57A-009F1AFB092D}"/>
              </a:ext>
            </a:extLst>
          </p:cNvPr>
          <p:cNvSpPr/>
          <p:nvPr/>
        </p:nvSpPr>
        <p:spPr>
          <a:xfrm>
            <a:off x="3302923" y="147630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Azure Databricks</a:t>
            </a:r>
          </a:p>
        </p:txBody>
      </p:sp>
      <p:sp>
        <p:nvSpPr>
          <p:cNvPr id="14" name="Rectangle 13">
            <a:extLst>
              <a:ext uri="{FF2B5EF4-FFF2-40B4-BE49-F238E27FC236}">
                <a16:creationId xmlns:a16="http://schemas.microsoft.com/office/drawing/2014/main" id="{C7124989-045C-3179-309A-01327450BB85}"/>
              </a:ext>
            </a:extLst>
          </p:cNvPr>
          <p:cNvSpPr/>
          <p:nvPr/>
        </p:nvSpPr>
        <p:spPr>
          <a:xfrm>
            <a:off x="2088803" y="266756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Azure Active Directory</a:t>
            </a:r>
          </a:p>
        </p:txBody>
      </p:sp>
      <p:sp>
        <p:nvSpPr>
          <p:cNvPr id="15" name="Rectangle 14">
            <a:extLst>
              <a:ext uri="{FF2B5EF4-FFF2-40B4-BE49-F238E27FC236}">
                <a16:creationId xmlns:a16="http://schemas.microsoft.com/office/drawing/2014/main" id="{9C3A35AB-AA31-2566-3DBA-648EA3289421}"/>
              </a:ext>
            </a:extLst>
          </p:cNvPr>
          <p:cNvSpPr/>
          <p:nvPr/>
        </p:nvSpPr>
        <p:spPr>
          <a:xfrm>
            <a:off x="3292763" y="266756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Azure Key Vault</a:t>
            </a:r>
          </a:p>
        </p:txBody>
      </p:sp>
      <p:sp>
        <p:nvSpPr>
          <p:cNvPr id="16" name="Rectangle 15">
            <a:extLst>
              <a:ext uri="{FF2B5EF4-FFF2-40B4-BE49-F238E27FC236}">
                <a16:creationId xmlns:a16="http://schemas.microsoft.com/office/drawing/2014/main" id="{3247AEF1-49AE-1F00-57E1-459801C8816A}"/>
              </a:ext>
            </a:extLst>
          </p:cNvPr>
          <p:cNvSpPr/>
          <p:nvPr/>
        </p:nvSpPr>
        <p:spPr>
          <a:xfrm>
            <a:off x="2002443" y="3302564"/>
            <a:ext cx="2428240" cy="680720"/>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UHG Access Security</a:t>
            </a:r>
          </a:p>
        </p:txBody>
      </p:sp>
      <p:sp>
        <p:nvSpPr>
          <p:cNvPr id="18" name="Rectangle 17">
            <a:extLst>
              <a:ext uri="{FF2B5EF4-FFF2-40B4-BE49-F238E27FC236}">
                <a16:creationId xmlns:a16="http://schemas.microsoft.com/office/drawing/2014/main" id="{451CA320-58AF-4C09-FBFF-D3C86D4C1DC2}"/>
              </a:ext>
            </a:extLst>
          </p:cNvPr>
          <p:cNvSpPr/>
          <p:nvPr/>
        </p:nvSpPr>
        <p:spPr>
          <a:xfrm>
            <a:off x="2088803" y="3541324"/>
            <a:ext cx="1046480" cy="3556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75000"/>
                  </a:schemeClr>
                </a:solidFill>
              </a:rPr>
              <a:t>Active Directory</a:t>
            </a:r>
          </a:p>
        </p:txBody>
      </p:sp>
      <p:sp>
        <p:nvSpPr>
          <p:cNvPr id="19" name="Rectangle 18">
            <a:extLst>
              <a:ext uri="{FF2B5EF4-FFF2-40B4-BE49-F238E27FC236}">
                <a16:creationId xmlns:a16="http://schemas.microsoft.com/office/drawing/2014/main" id="{B517AE66-B2FB-1414-FA4C-627A534D7500}"/>
              </a:ext>
            </a:extLst>
          </p:cNvPr>
          <p:cNvSpPr/>
          <p:nvPr/>
        </p:nvSpPr>
        <p:spPr>
          <a:xfrm>
            <a:off x="3305463" y="3541324"/>
            <a:ext cx="1046480" cy="3556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75000"/>
                  </a:schemeClr>
                </a:solidFill>
              </a:rPr>
              <a:t>SECURE</a:t>
            </a:r>
          </a:p>
        </p:txBody>
      </p:sp>
      <p:sp>
        <p:nvSpPr>
          <p:cNvPr id="20" name="Rectangle 19">
            <a:extLst>
              <a:ext uri="{FF2B5EF4-FFF2-40B4-BE49-F238E27FC236}">
                <a16:creationId xmlns:a16="http://schemas.microsoft.com/office/drawing/2014/main" id="{91E148E4-457C-E449-93E6-7394B67EFFD1}"/>
              </a:ext>
            </a:extLst>
          </p:cNvPr>
          <p:cNvSpPr/>
          <p:nvPr/>
        </p:nvSpPr>
        <p:spPr>
          <a:xfrm>
            <a:off x="4664363" y="1036884"/>
            <a:ext cx="3479800" cy="2098040"/>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RAD Data Store</a:t>
            </a:r>
          </a:p>
        </p:txBody>
      </p:sp>
      <p:sp>
        <p:nvSpPr>
          <p:cNvPr id="21" name="Rectangle 20">
            <a:extLst>
              <a:ext uri="{FF2B5EF4-FFF2-40B4-BE49-F238E27FC236}">
                <a16:creationId xmlns:a16="http://schemas.microsoft.com/office/drawing/2014/main" id="{DBE36B12-2D39-7C8A-25D9-E91B699109E9}"/>
              </a:ext>
            </a:extLst>
          </p:cNvPr>
          <p:cNvSpPr/>
          <p:nvPr/>
        </p:nvSpPr>
        <p:spPr>
          <a:xfrm>
            <a:off x="4791363" y="1285804"/>
            <a:ext cx="1046480" cy="1224280"/>
          </a:xfrm>
          <a:prstGeom prst="rect">
            <a:avLst/>
          </a:prstGeom>
          <a:solidFill>
            <a:srgbClr val="E4F9FC"/>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Bronze Layer</a:t>
            </a:r>
          </a:p>
        </p:txBody>
      </p:sp>
      <p:sp>
        <p:nvSpPr>
          <p:cNvPr id="22" name="Rectangle 21">
            <a:extLst>
              <a:ext uri="{FF2B5EF4-FFF2-40B4-BE49-F238E27FC236}">
                <a16:creationId xmlns:a16="http://schemas.microsoft.com/office/drawing/2014/main" id="{61468A36-370C-F96C-F330-016565938C43}"/>
              </a:ext>
            </a:extLst>
          </p:cNvPr>
          <p:cNvSpPr/>
          <p:nvPr/>
        </p:nvSpPr>
        <p:spPr>
          <a:xfrm>
            <a:off x="5883563" y="1285804"/>
            <a:ext cx="1046480" cy="1224280"/>
          </a:xfrm>
          <a:prstGeom prst="rect">
            <a:avLst/>
          </a:prstGeom>
          <a:solidFill>
            <a:srgbClr val="C8F2F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Silver Layer</a:t>
            </a:r>
          </a:p>
        </p:txBody>
      </p:sp>
      <p:sp>
        <p:nvSpPr>
          <p:cNvPr id="23" name="Rectangle 22">
            <a:extLst>
              <a:ext uri="{FF2B5EF4-FFF2-40B4-BE49-F238E27FC236}">
                <a16:creationId xmlns:a16="http://schemas.microsoft.com/office/drawing/2014/main" id="{3EC8C1D3-684F-F0DD-AFDF-CC60432FD663}"/>
              </a:ext>
            </a:extLst>
          </p:cNvPr>
          <p:cNvSpPr/>
          <p:nvPr/>
        </p:nvSpPr>
        <p:spPr>
          <a:xfrm>
            <a:off x="6970683" y="1285804"/>
            <a:ext cx="1046480" cy="1224280"/>
          </a:xfrm>
          <a:prstGeom prst="rect">
            <a:avLst/>
          </a:prstGeom>
          <a:solidFill>
            <a:srgbClr val="81E2EF"/>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Gold Layer</a:t>
            </a:r>
          </a:p>
        </p:txBody>
      </p:sp>
      <p:sp>
        <p:nvSpPr>
          <p:cNvPr id="24" name="Rectangle 23">
            <a:extLst>
              <a:ext uri="{FF2B5EF4-FFF2-40B4-BE49-F238E27FC236}">
                <a16:creationId xmlns:a16="http://schemas.microsoft.com/office/drawing/2014/main" id="{10DA3740-579B-0C5C-A841-F96A91EFA4DC}"/>
              </a:ext>
            </a:extLst>
          </p:cNvPr>
          <p:cNvSpPr/>
          <p:nvPr/>
        </p:nvSpPr>
        <p:spPr>
          <a:xfrm>
            <a:off x="4857403" y="1519484"/>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1</a:t>
            </a:r>
          </a:p>
        </p:txBody>
      </p:sp>
      <p:sp>
        <p:nvSpPr>
          <p:cNvPr id="25" name="Rectangle 24">
            <a:extLst>
              <a:ext uri="{FF2B5EF4-FFF2-40B4-BE49-F238E27FC236}">
                <a16:creationId xmlns:a16="http://schemas.microsoft.com/office/drawing/2014/main" id="{582A2C76-E93B-F276-A320-A7F8236AA555}"/>
              </a:ext>
            </a:extLst>
          </p:cNvPr>
          <p:cNvSpPr/>
          <p:nvPr/>
        </p:nvSpPr>
        <p:spPr>
          <a:xfrm>
            <a:off x="4857403" y="1759937"/>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2</a:t>
            </a:r>
          </a:p>
        </p:txBody>
      </p:sp>
      <p:sp>
        <p:nvSpPr>
          <p:cNvPr id="27" name="Rectangle 26">
            <a:extLst>
              <a:ext uri="{FF2B5EF4-FFF2-40B4-BE49-F238E27FC236}">
                <a16:creationId xmlns:a16="http://schemas.microsoft.com/office/drawing/2014/main" id="{44856CC3-1905-10E2-4D6F-21669A6B0FA5}"/>
              </a:ext>
            </a:extLst>
          </p:cNvPr>
          <p:cNvSpPr/>
          <p:nvPr/>
        </p:nvSpPr>
        <p:spPr>
          <a:xfrm>
            <a:off x="4857403" y="2000390"/>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3</a:t>
            </a:r>
          </a:p>
        </p:txBody>
      </p:sp>
      <p:sp>
        <p:nvSpPr>
          <p:cNvPr id="33" name="Rectangle 32">
            <a:extLst>
              <a:ext uri="{FF2B5EF4-FFF2-40B4-BE49-F238E27FC236}">
                <a16:creationId xmlns:a16="http://schemas.microsoft.com/office/drawing/2014/main" id="{0CD7A75C-E21A-0112-10A0-7E6322A1220E}"/>
              </a:ext>
            </a:extLst>
          </p:cNvPr>
          <p:cNvSpPr/>
          <p:nvPr/>
        </p:nvSpPr>
        <p:spPr>
          <a:xfrm>
            <a:off x="4852323" y="2240844"/>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4</a:t>
            </a:r>
          </a:p>
        </p:txBody>
      </p:sp>
      <p:sp>
        <p:nvSpPr>
          <p:cNvPr id="34" name="Rectangle 33">
            <a:extLst>
              <a:ext uri="{FF2B5EF4-FFF2-40B4-BE49-F238E27FC236}">
                <a16:creationId xmlns:a16="http://schemas.microsoft.com/office/drawing/2014/main" id="{8C42F387-EF93-392D-56F0-5D7FD440CF67}"/>
              </a:ext>
            </a:extLst>
          </p:cNvPr>
          <p:cNvSpPr/>
          <p:nvPr/>
        </p:nvSpPr>
        <p:spPr>
          <a:xfrm>
            <a:off x="5934363" y="1519484"/>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1</a:t>
            </a:r>
          </a:p>
        </p:txBody>
      </p:sp>
      <p:sp>
        <p:nvSpPr>
          <p:cNvPr id="38" name="Rectangle 37">
            <a:extLst>
              <a:ext uri="{FF2B5EF4-FFF2-40B4-BE49-F238E27FC236}">
                <a16:creationId xmlns:a16="http://schemas.microsoft.com/office/drawing/2014/main" id="{C96C0CC8-98F0-BB70-70D9-38AC5A707E32}"/>
              </a:ext>
            </a:extLst>
          </p:cNvPr>
          <p:cNvSpPr/>
          <p:nvPr/>
        </p:nvSpPr>
        <p:spPr>
          <a:xfrm>
            <a:off x="5934363" y="1759937"/>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2</a:t>
            </a:r>
          </a:p>
        </p:txBody>
      </p:sp>
      <p:sp>
        <p:nvSpPr>
          <p:cNvPr id="41" name="Rectangle 40">
            <a:extLst>
              <a:ext uri="{FF2B5EF4-FFF2-40B4-BE49-F238E27FC236}">
                <a16:creationId xmlns:a16="http://schemas.microsoft.com/office/drawing/2014/main" id="{40B5AACC-9C4D-8B03-8E03-A9CC01877C8D}"/>
              </a:ext>
            </a:extLst>
          </p:cNvPr>
          <p:cNvSpPr/>
          <p:nvPr/>
        </p:nvSpPr>
        <p:spPr>
          <a:xfrm>
            <a:off x="5934363" y="2000390"/>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3</a:t>
            </a:r>
          </a:p>
        </p:txBody>
      </p:sp>
      <p:sp>
        <p:nvSpPr>
          <p:cNvPr id="43" name="Rectangle 42">
            <a:extLst>
              <a:ext uri="{FF2B5EF4-FFF2-40B4-BE49-F238E27FC236}">
                <a16:creationId xmlns:a16="http://schemas.microsoft.com/office/drawing/2014/main" id="{8157ABD6-DB8F-6FB7-2DDA-339238B167B5}"/>
              </a:ext>
            </a:extLst>
          </p:cNvPr>
          <p:cNvSpPr/>
          <p:nvPr/>
        </p:nvSpPr>
        <p:spPr>
          <a:xfrm>
            <a:off x="5939443" y="2240844"/>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4</a:t>
            </a:r>
          </a:p>
        </p:txBody>
      </p:sp>
      <p:sp>
        <p:nvSpPr>
          <p:cNvPr id="44" name="Rectangle 43">
            <a:extLst>
              <a:ext uri="{FF2B5EF4-FFF2-40B4-BE49-F238E27FC236}">
                <a16:creationId xmlns:a16="http://schemas.microsoft.com/office/drawing/2014/main" id="{AF56A5AF-2078-C59B-94F1-C1E4FE358D4E}"/>
              </a:ext>
            </a:extLst>
          </p:cNvPr>
          <p:cNvSpPr/>
          <p:nvPr/>
        </p:nvSpPr>
        <p:spPr>
          <a:xfrm>
            <a:off x="7031643" y="1519484"/>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1</a:t>
            </a:r>
          </a:p>
        </p:txBody>
      </p:sp>
      <p:sp>
        <p:nvSpPr>
          <p:cNvPr id="45" name="Rectangle 44">
            <a:extLst>
              <a:ext uri="{FF2B5EF4-FFF2-40B4-BE49-F238E27FC236}">
                <a16:creationId xmlns:a16="http://schemas.microsoft.com/office/drawing/2014/main" id="{ED428B1A-D5A9-ECDA-09A7-AA3F3BF2D119}"/>
              </a:ext>
            </a:extLst>
          </p:cNvPr>
          <p:cNvSpPr/>
          <p:nvPr/>
        </p:nvSpPr>
        <p:spPr>
          <a:xfrm>
            <a:off x="7031643" y="1759937"/>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2</a:t>
            </a:r>
          </a:p>
        </p:txBody>
      </p:sp>
      <p:sp>
        <p:nvSpPr>
          <p:cNvPr id="46" name="Rectangle 45">
            <a:extLst>
              <a:ext uri="{FF2B5EF4-FFF2-40B4-BE49-F238E27FC236}">
                <a16:creationId xmlns:a16="http://schemas.microsoft.com/office/drawing/2014/main" id="{40F243B3-40EA-3971-28C2-6EB815533263}"/>
              </a:ext>
            </a:extLst>
          </p:cNvPr>
          <p:cNvSpPr/>
          <p:nvPr/>
        </p:nvSpPr>
        <p:spPr>
          <a:xfrm>
            <a:off x="7031643" y="2000390"/>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3</a:t>
            </a:r>
          </a:p>
        </p:txBody>
      </p:sp>
      <p:sp>
        <p:nvSpPr>
          <p:cNvPr id="48" name="Rectangle 47">
            <a:extLst>
              <a:ext uri="{FF2B5EF4-FFF2-40B4-BE49-F238E27FC236}">
                <a16:creationId xmlns:a16="http://schemas.microsoft.com/office/drawing/2014/main" id="{10334E1F-2CBC-6794-02BF-55769BFA405E}"/>
              </a:ext>
            </a:extLst>
          </p:cNvPr>
          <p:cNvSpPr/>
          <p:nvPr/>
        </p:nvSpPr>
        <p:spPr>
          <a:xfrm>
            <a:off x="7032659" y="2240844"/>
            <a:ext cx="939800" cy="1828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Table 4</a:t>
            </a:r>
          </a:p>
        </p:txBody>
      </p:sp>
      <p:sp>
        <p:nvSpPr>
          <p:cNvPr id="49" name="Rectangle 48">
            <a:extLst>
              <a:ext uri="{FF2B5EF4-FFF2-40B4-BE49-F238E27FC236}">
                <a16:creationId xmlns:a16="http://schemas.microsoft.com/office/drawing/2014/main" id="{9B6C4130-E26B-C7B0-9006-10259C8D51DA}"/>
              </a:ext>
            </a:extLst>
          </p:cNvPr>
          <p:cNvSpPr/>
          <p:nvPr/>
        </p:nvSpPr>
        <p:spPr>
          <a:xfrm>
            <a:off x="4791363" y="2616764"/>
            <a:ext cx="105156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Batch Load VW</a:t>
            </a:r>
          </a:p>
        </p:txBody>
      </p:sp>
      <p:sp>
        <p:nvSpPr>
          <p:cNvPr id="50" name="Rectangle 49">
            <a:extLst>
              <a:ext uri="{FF2B5EF4-FFF2-40B4-BE49-F238E27FC236}">
                <a16:creationId xmlns:a16="http://schemas.microsoft.com/office/drawing/2014/main" id="{41C7CB34-ECDF-6943-C01B-60F329B3AAF9}"/>
              </a:ext>
            </a:extLst>
          </p:cNvPr>
          <p:cNvSpPr/>
          <p:nvPr/>
        </p:nvSpPr>
        <p:spPr>
          <a:xfrm>
            <a:off x="5893723" y="2616764"/>
            <a:ext cx="103632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ETL Process VW</a:t>
            </a:r>
          </a:p>
        </p:txBody>
      </p:sp>
      <p:sp>
        <p:nvSpPr>
          <p:cNvPr id="51" name="Rectangle 50">
            <a:extLst>
              <a:ext uri="{FF2B5EF4-FFF2-40B4-BE49-F238E27FC236}">
                <a16:creationId xmlns:a16="http://schemas.microsoft.com/office/drawing/2014/main" id="{569BCEF7-5E6B-B2BE-3828-4204D9D91539}"/>
              </a:ext>
            </a:extLst>
          </p:cNvPr>
          <p:cNvSpPr/>
          <p:nvPr/>
        </p:nvSpPr>
        <p:spPr>
          <a:xfrm>
            <a:off x="6980843" y="2616764"/>
            <a:ext cx="103632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Dedicated</a:t>
            </a:r>
          </a:p>
          <a:p>
            <a:pPr algn="ctr"/>
            <a:r>
              <a:rPr lang="en-US" sz="1000" dirty="0">
                <a:solidFill>
                  <a:schemeClr val="bg1"/>
                </a:solidFill>
              </a:rPr>
              <a:t>VW</a:t>
            </a:r>
          </a:p>
        </p:txBody>
      </p:sp>
      <p:sp>
        <p:nvSpPr>
          <p:cNvPr id="52" name="Rectangle 51">
            <a:extLst>
              <a:ext uri="{FF2B5EF4-FFF2-40B4-BE49-F238E27FC236}">
                <a16:creationId xmlns:a16="http://schemas.microsoft.com/office/drawing/2014/main" id="{40752C5B-2C5E-B99C-7F91-2A1ECDB852BA}"/>
              </a:ext>
            </a:extLst>
          </p:cNvPr>
          <p:cNvSpPr/>
          <p:nvPr/>
        </p:nvSpPr>
        <p:spPr>
          <a:xfrm>
            <a:off x="8372763" y="1036884"/>
            <a:ext cx="2702560" cy="2098040"/>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HCP Data Catalog</a:t>
            </a:r>
          </a:p>
        </p:txBody>
      </p:sp>
      <p:sp>
        <p:nvSpPr>
          <p:cNvPr id="57" name="Rectangle 56">
            <a:extLst>
              <a:ext uri="{FF2B5EF4-FFF2-40B4-BE49-F238E27FC236}">
                <a16:creationId xmlns:a16="http://schemas.microsoft.com/office/drawing/2014/main" id="{7F2B2256-B885-19CA-83E7-C285356283BC}"/>
              </a:ext>
            </a:extLst>
          </p:cNvPr>
          <p:cNvSpPr/>
          <p:nvPr/>
        </p:nvSpPr>
        <p:spPr>
          <a:xfrm>
            <a:off x="8499763" y="1285804"/>
            <a:ext cx="1042416" cy="17729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HCP Metadata</a:t>
            </a:r>
          </a:p>
        </p:txBody>
      </p:sp>
      <p:sp>
        <p:nvSpPr>
          <p:cNvPr id="65" name="Rectangle 64">
            <a:extLst>
              <a:ext uri="{FF2B5EF4-FFF2-40B4-BE49-F238E27FC236}">
                <a16:creationId xmlns:a16="http://schemas.microsoft.com/office/drawing/2014/main" id="{A14ED58C-EF25-33AE-E7AE-F8CA7FA77549}"/>
              </a:ext>
            </a:extLst>
          </p:cNvPr>
          <p:cNvSpPr/>
          <p:nvPr/>
        </p:nvSpPr>
        <p:spPr>
          <a:xfrm>
            <a:off x="8565803" y="1743004"/>
            <a:ext cx="914400" cy="4588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50" dirty="0">
                <a:solidFill>
                  <a:schemeClr val="tx1"/>
                </a:solidFill>
              </a:rPr>
              <a:t>Gold Layer Metadata</a:t>
            </a:r>
          </a:p>
        </p:txBody>
      </p:sp>
      <p:sp>
        <p:nvSpPr>
          <p:cNvPr id="66" name="Rectangle 65">
            <a:extLst>
              <a:ext uri="{FF2B5EF4-FFF2-40B4-BE49-F238E27FC236}">
                <a16:creationId xmlns:a16="http://schemas.microsoft.com/office/drawing/2014/main" id="{0F567118-BC27-3027-8977-DAE4E6C5BB24}"/>
              </a:ext>
            </a:extLst>
          </p:cNvPr>
          <p:cNvSpPr/>
          <p:nvPr/>
        </p:nvSpPr>
        <p:spPr>
          <a:xfrm>
            <a:off x="8560723" y="2518550"/>
            <a:ext cx="914400" cy="4588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50" dirty="0">
                <a:solidFill>
                  <a:schemeClr val="tx1"/>
                </a:solidFill>
              </a:rPr>
              <a:t>Silver Layer Metadata</a:t>
            </a:r>
          </a:p>
        </p:txBody>
      </p:sp>
      <p:sp>
        <p:nvSpPr>
          <p:cNvPr id="67" name="Rectangle 66">
            <a:extLst>
              <a:ext uri="{FF2B5EF4-FFF2-40B4-BE49-F238E27FC236}">
                <a16:creationId xmlns:a16="http://schemas.microsoft.com/office/drawing/2014/main" id="{3D56B1E3-273B-C9DE-7562-985BC435DADE}"/>
              </a:ext>
            </a:extLst>
          </p:cNvPr>
          <p:cNvSpPr/>
          <p:nvPr/>
        </p:nvSpPr>
        <p:spPr>
          <a:xfrm>
            <a:off x="9698643" y="1285804"/>
            <a:ext cx="1244600" cy="1772920"/>
          </a:xfrm>
          <a:prstGeom prst="rect">
            <a:avLst/>
          </a:prstGeom>
          <a:solidFill>
            <a:srgbClr val="D9CFFD"/>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HCP Data Products</a:t>
            </a:r>
          </a:p>
        </p:txBody>
      </p:sp>
      <p:sp>
        <p:nvSpPr>
          <p:cNvPr id="69" name="Rectangle 68">
            <a:extLst>
              <a:ext uri="{FF2B5EF4-FFF2-40B4-BE49-F238E27FC236}">
                <a16:creationId xmlns:a16="http://schemas.microsoft.com/office/drawing/2014/main" id="{E033FA0C-980D-6718-EF99-228A9B3148CB}"/>
              </a:ext>
            </a:extLst>
          </p:cNvPr>
          <p:cNvSpPr/>
          <p:nvPr/>
        </p:nvSpPr>
        <p:spPr>
          <a:xfrm>
            <a:off x="9759603" y="1671884"/>
            <a:ext cx="1097280" cy="219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Data Product 1</a:t>
            </a:r>
          </a:p>
        </p:txBody>
      </p:sp>
      <p:sp>
        <p:nvSpPr>
          <p:cNvPr id="70" name="Rectangle 69">
            <a:extLst>
              <a:ext uri="{FF2B5EF4-FFF2-40B4-BE49-F238E27FC236}">
                <a16:creationId xmlns:a16="http://schemas.microsoft.com/office/drawing/2014/main" id="{CB160C37-FF47-2D39-A172-77BAC8918EB0}"/>
              </a:ext>
            </a:extLst>
          </p:cNvPr>
          <p:cNvSpPr/>
          <p:nvPr/>
        </p:nvSpPr>
        <p:spPr>
          <a:xfrm>
            <a:off x="9759603" y="2037644"/>
            <a:ext cx="1097280" cy="219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Data Product 2</a:t>
            </a:r>
          </a:p>
        </p:txBody>
      </p:sp>
      <p:sp>
        <p:nvSpPr>
          <p:cNvPr id="71" name="Rectangle 70">
            <a:extLst>
              <a:ext uri="{FF2B5EF4-FFF2-40B4-BE49-F238E27FC236}">
                <a16:creationId xmlns:a16="http://schemas.microsoft.com/office/drawing/2014/main" id="{F31A6CF3-86F5-A87A-47E3-160321F51189}"/>
              </a:ext>
            </a:extLst>
          </p:cNvPr>
          <p:cNvSpPr/>
          <p:nvPr/>
        </p:nvSpPr>
        <p:spPr>
          <a:xfrm>
            <a:off x="9759603" y="2403404"/>
            <a:ext cx="1097280" cy="219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Data Product 3</a:t>
            </a:r>
          </a:p>
        </p:txBody>
      </p:sp>
      <p:sp>
        <p:nvSpPr>
          <p:cNvPr id="72" name="Rectangle 71">
            <a:extLst>
              <a:ext uri="{FF2B5EF4-FFF2-40B4-BE49-F238E27FC236}">
                <a16:creationId xmlns:a16="http://schemas.microsoft.com/office/drawing/2014/main" id="{BF1F5311-CE7E-A47C-6084-38B99B8B2E02}"/>
              </a:ext>
            </a:extLst>
          </p:cNvPr>
          <p:cNvSpPr/>
          <p:nvPr/>
        </p:nvSpPr>
        <p:spPr>
          <a:xfrm>
            <a:off x="9759603" y="2769164"/>
            <a:ext cx="1097280" cy="219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Data Product 4</a:t>
            </a:r>
          </a:p>
        </p:txBody>
      </p:sp>
      <p:sp>
        <p:nvSpPr>
          <p:cNvPr id="73" name="Rectangle 72">
            <a:extLst>
              <a:ext uri="{FF2B5EF4-FFF2-40B4-BE49-F238E27FC236}">
                <a16:creationId xmlns:a16="http://schemas.microsoft.com/office/drawing/2014/main" id="{61AA9A70-D71A-48ED-996A-476FCFFDB611}"/>
              </a:ext>
            </a:extLst>
          </p:cNvPr>
          <p:cNvSpPr/>
          <p:nvPr/>
        </p:nvSpPr>
        <p:spPr>
          <a:xfrm>
            <a:off x="6969413" y="3322884"/>
            <a:ext cx="2357120" cy="1310640"/>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Compute Tenant</a:t>
            </a:r>
          </a:p>
          <a:p>
            <a:pPr algn="ctr"/>
            <a:r>
              <a:rPr lang="en-US" sz="1100" dirty="0">
                <a:solidFill>
                  <a:schemeClr val="tx1"/>
                </a:solidFill>
              </a:rPr>
              <a:t>End-User Group 1</a:t>
            </a:r>
          </a:p>
        </p:txBody>
      </p:sp>
      <p:sp>
        <p:nvSpPr>
          <p:cNvPr id="74" name="Rectangle 73">
            <a:extLst>
              <a:ext uri="{FF2B5EF4-FFF2-40B4-BE49-F238E27FC236}">
                <a16:creationId xmlns:a16="http://schemas.microsoft.com/office/drawing/2014/main" id="{6558AF45-59A9-55C5-85B1-B583BD0B3CA7}"/>
              </a:ext>
            </a:extLst>
          </p:cNvPr>
          <p:cNvSpPr/>
          <p:nvPr/>
        </p:nvSpPr>
        <p:spPr>
          <a:xfrm>
            <a:off x="7055773" y="3734364"/>
            <a:ext cx="1046480" cy="355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Subscribed Data Products</a:t>
            </a:r>
          </a:p>
        </p:txBody>
      </p:sp>
      <p:sp>
        <p:nvSpPr>
          <p:cNvPr id="75" name="Rectangle 74">
            <a:extLst>
              <a:ext uri="{FF2B5EF4-FFF2-40B4-BE49-F238E27FC236}">
                <a16:creationId xmlns:a16="http://schemas.microsoft.com/office/drawing/2014/main" id="{EA5E7909-9D8C-7629-11DD-A24EF00E65B0}"/>
              </a:ext>
            </a:extLst>
          </p:cNvPr>
          <p:cNvSpPr/>
          <p:nvPr/>
        </p:nvSpPr>
        <p:spPr>
          <a:xfrm>
            <a:off x="7055773" y="4181404"/>
            <a:ext cx="1046480" cy="355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Compute Tenant DB</a:t>
            </a:r>
          </a:p>
        </p:txBody>
      </p:sp>
      <p:sp>
        <p:nvSpPr>
          <p:cNvPr id="76" name="Rectangle 75">
            <a:extLst>
              <a:ext uri="{FF2B5EF4-FFF2-40B4-BE49-F238E27FC236}">
                <a16:creationId xmlns:a16="http://schemas.microsoft.com/office/drawing/2014/main" id="{18298851-7006-4981-CB4D-64890A8DC170}"/>
              </a:ext>
            </a:extLst>
          </p:cNvPr>
          <p:cNvSpPr/>
          <p:nvPr/>
        </p:nvSpPr>
        <p:spPr>
          <a:xfrm>
            <a:off x="8188613" y="373436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Ad-hoc Query VW</a:t>
            </a:r>
          </a:p>
        </p:txBody>
      </p:sp>
      <p:sp>
        <p:nvSpPr>
          <p:cNvPr id="77" name="Rectangle 76">
            <a:extLst>
              <a:ext uri="{FF2B5EF4-FFF2-40B4-BE49-F238E27FC236}">
                <a16:creationId xmlns:a16="http://schemas.microsoft.com/office/drawing/2014/main" id="{19C72727-7BA0-5372-531B-EAD27C6E4F7F}"/>
              </a:ext>
            </a:extLst>
          </p:cNvPr>
          <p:cNvSpPr/>
          <p:nvPr/>
        </p:nvSpPr>
        <p:spPr>
          <a:xfrm>
            <a:off x="8188613" y="418140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Report &amp; BI VW</a:t>
            </a:r>
          </a:p>
        </p:txBody>
      </p:sp>
      <p:sp>
        <p:nvSpPr>
          <p:cNvPr id="78" name="Rectangle 77">
            <a:extLst>
              <a:ext uri="{FF2B5EF4-FFF2-40B4-BE49-F238E27FC236}">
                <a16:creationId xmlns:a16="http://schemas.microsoft.com/office/drawing/2014/main" id="{78EA5227-6930-1B02-E7C6-2DFFBEF2EC75}"/>
              </a:ext>
            </a:extLst>
          </p:cNvPr>
          <p:cNvSpPr/>
          <p:nvPr/>
        </p:nvSpPr>
        <p:spPr>
          <a:xfrm>
            <a:off x="6969413" y="4755444"/>
            <a:ext cx="2357120" cy="1310640"/>
          </a:xfrm>
          <a:prstGeom prst="rect">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Compute Tenant</a:t>
            </a:r>
          </a:p>
          <a:p>
            <a:pPr algn="ctr"/>
            <a:r>
              <a:rPr lang="en-US" sz="1100" dirty="0">
                <a:solidFill>
                  <a:schemeClr val="tx1"/>
                </a:solidFill>
              </a:rPr>
              <a:t>End-User Group 2</a:t>
            </a:r>
          </a:p>
        </p:txBody>
      </p:sp>
      <p:sp>
        <p:nvSpPr>
          <p:cNvPr id="79" name="Rectangle 78">
            <a:extLst>
              <a:ext uri="{FF2B5EF4-FFF2-40B4-BE49-F238E27FC236}">
                <a16:creationId xmlns:a16="http://schemas.microsoft.com/office/drawing/2014/main" id="{2CA5FE1E-5DF4-D752-DF49-8D2AFD392F54}"/>
              </a:ext>
            </a:extLst>
          </p:cNvPr>
          <p:cNvSpPr/>
          <p:nvPr/>
        </p:nvSpPr>
        <p:spPr>
          <a:xfrm>
            <a:off x="7055773" y="5166924"/>
            <a:ext cx="1046480" cy="355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Subscribed Data Products</a:t>
            </a:r>
          </a:p>
        </p:txBody>
      </p:sp>
      <p:sp>
        <p:nvSpPr>
          <p:cNvPr id="80" name="Rectangle 79">
            <a:extLst>
              <a:ext uri="{FF2B5EF4-FFF2-40B4-BE49-F238E27FC236}">
                <a16:creationId xmlns:a16="http://schemas.microsoft.com/office/drawing/2014/main" id="{E6A32BA9-1E64-8416-15F7-9ABD4743777B}"/>
              </a:ext>
            </a:extLst>
          </p:cNvPr>
          <p:cNvSpPr/>
          <p:nvPr/>
        </p:nvSpPr>
        <p:spPr>
          <a:xfrm>
            <a:off x="7055773" y="5613964"/>
            <a:ext cx="1046480" cy="355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Compute Tenant DB</a:t>
            </a:r>
          </a:p>
        </p:txBody>
      </p:sp>
      <p:sp>
        <p:nvSpPr>
          <p:cNvPr id="82" name="Rectangle 81">
            <a:extLst>
              <a:ext uri="{FF2B5EF4-FFF2-40B4-BE49-F238E27FC236}">
                <a16:creationId xmlns:a16="http://schemas.microsoft.com/office/drawing/2014/main" id="{6B88C861-A87B-222A-3A0B-B86E1E8E2D54}"/>
              </a:ext>
            </a:extLst>
          </p:cNvPr>
          <p:cNvSpPr/>
          <p:nvPr/>
        </p:nvSpPr>
        <p:spPr>
          <a:xfrm>
            <a:off x="8188613" y="516692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Ad-hoc Query VW</a:t>
            </a:r>
          </a:p>
        </p:txBody>
      </p:sp>
      <p:sp>
        <p:nvSpPr>
          <p:cNvPr id="83" name="Rectangle 82">
            <a:extLst>
              <a:ext uri="{FF2B5EF4-FFF2-40B4-BE49-F238E27FC236}">
                <a16:creationId xmlns:a16="http://schemas.microsoft.com/office/drawing/2014/main" id="{D85E0F69-3293-B82B-2F8B-51E7CF77D358}"/>
              </a:ext>
            </a:extLst>
          </p:cNvPr>
          <p:cNvSpPr/>
          <p:nvPr/>
        </p:nvSpPr>
        <p:spPr>
          <a:xfrm>
            <a:off x="8188613" y="5613964"/>
            <a:ext cx="1046480" cy="355600"/>
          </a:xfrm>
          <a:prstGeom prst="rect">
            <a:avLst/>
          </a:prstGeom>
          <a:solidFill>
            <a:srgbClr val="0026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Report &amp; BI VW</a:t>
            </a:r>
          </a:p>
        </p:txBody>
      </p:sp>
      <p:sp>
        <p:nvSpPr>
          <p:cNvPr id="84" name="Rectangle 83">
            <a:extLst>
              <a:ext uri="{FF2B5EF4-FFF2-40B4-BE49-F238E27FC236}">
                <a16:creationId xmlns:a16="http://schemas.microsoft.com/office/drawing/2014/main" id="{377BD6F6-E564-3BE7-467E-50043A18EC16}"/>
              </a:ext>
            </a:extLst>
          </p:cNvPr>
          <p:cNvSpPr/>
          <p:nvPr/>
        </p:nvSpPr>
        <p:spPr>
          <a:xfrm>
            <a:off x="9739283" y="3322884"/>
            <a:ext cx="1366520" cy="27432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RAD Consumption Use Cases</a:t>
            </a:r>
          </a:p>
        </p:txBody>
      </p:sp>
      <p:sp>
        <p:nvSpPr>
          <p:cNvPr id="85" name="Rectangle 84">
            <a:extLst>
              <a:ext uri="{FF2B5EF4-FFF2-40B4-BE49-F238E27FC236}">
                <a16:creationId xmlns:a16="http://schemas.microsoft.com/office/drawing/2014/main" id="{F179F6AD-400C-BB87-08A4-57018446BF5C}"/>
              </a:ext>
            </a:extLst>
          </p:cNvPr>
          <p:cNvSpPr/>
          <p:nvPr/>
        </p:nvSpPr>
        <p:spPr>
          <a:xfrm>
            <a:off x="9861203" y="3754684"/>
            <a:ext cx="1097280" cy="457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Ad-hoc Query</a:t>
            </a:r>
          </a:p>
        </p:txBody>
      </p:sp>
      <p:sp>
        <p:nvSpPr>
          <p:cNvPr id="89" name="Rectangle 88">
            <a:extLst>
              <a:ext uri="{FF2B5EF4-FFF2-40B4-BE49-F238E27FC236}">
                <a16:creationId xmlns:a16="http://schemas.microsoft.com/office/drawing/2014/main" id="{A69E53B8-9275-8769-8455-A6BC096981CA}"/>
              </a:ext>
            </a:extLst>
          </p:cNvPr>
          <p:cNvSpPr/>
          <p:nvPr/>
        </p:nvSpPr>
        <p:spPr>
          <a:xfrm>
            <a:off x="9861203" y="4587804"/>
            <a:ext cx="1097280" cy="457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Reports &amp; BI</a:t>
            </a:r>
          </a:p>
        </p:txBody>
      </p:sp>
      <p:sp>
        <p:nvSpPr>
          <p:cNvPr id="93" name="Rectangle 92">
            <a:extLst>
              <a:ext uri="{FF2B5EF4-FFF2-40B4-BE49-F238E27FC236}">
                <a16:creationId xmlns:a16="http://schemas.microsoft.com/office/drawing/2014/main" id="{AF8C4AB0-2ADE-ADB8-2288-6732352786B3}"/>
              </a:ext>
            </a:extLst>
          </p:cNvPr>
          <p:cNvSpPr/>
          <p:nvPr/>
        </p:nvSpPr>
        <p:spPr>
          <a:xfrm>
            <a:off x="9861203" y="5420924"/>
            <a:ext cx="1097280" cy="457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Data Science</a:t>
            </a:r>
          </a:p>
        </p:txBody>
      </p:sp>
      <p:sp>
        <p:nvSpPr>
          <p:cNvPr id="94" name="Rectangle 93">
            <a:extLst>
              <a:ext uri="{FF2B5EF4-FFF2-40B4-BE49-F238E27FC236}">
                <a16:creationId xmlns:a16="http://schemas.microsoft.com/office/drawing/2014/main" id="{09FFEBE8-547D-5C8B-2432-6F537C8BA988}"/>
              </a:ext>
            </a:extLst>
          </p:cNvPr>
          <p:cNvSpPr/>
          <p:nvPr/>
        </p:nvSpPr>
        <p:spPr>
          <a:xfrm>
            <a:off x="776893" y="1910644"/>
            <a:ext cx="941832" cy="5486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Data Source 1</a:t>
            </a:r>
          </a:p>
        </p:txBody>
      </p:sp>
      <p:sp>
        <p:nvSpPr>
          <p:cNvPr id="95" name="Rectangle 94">
            <a:extLst>
              <a:ext uri="{FF2B5EF4-FFF2-40B4-BE49-F238E27FC236}">
                <a16:creationId xmlns:a16="http://schemas.microsoft.com/office/drawing/2014/main" id="{8C914DA1-6A38-EE8E-8789-7E10247E6BDF}"/>
              </a:ext>
            </a:extLst>
          </p:cNvPr>
          <p:cNvSpPr/>
          <p:nvPr/>
        </p:nvSpPr>
        <p:spPr>
          <a:xfrm>
            <a:off x="776893" y="2510084"/>
            <a:ext cx="941832" cy="5486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Data Source n</a:t>
            </a:r>
          </a:p>
        </p:txBody>
      </p:sp>
      <p:cxnSp>
        <p:nvCxnSpPr>
          <p:cNvPr id="96" name="Connector: Elbow 95">
            <a:extLst>
              <a:ext uri="{FF2B5EF4-FFF2-40B4-BE49-F238E27FC236}">
                <a16:creationId xmlns:a16="http://schemas.microsoft.com/office/drawing/2014/main" id="{85FF27A2-27FD-6A3D-A02F-0D429AB862A3}"/>
              </a:ext>
            </a:extLst>
          </p:cNvPr>
          <p:cNvCxnSpPr>
            <a:stCxn id="4" idx="3"/>
            <a:endCxn id="7" idx="1"/>
          </p:cNvCxnSpPr>
          <p:nvPr/>
        </p:nvCxnSpPr>
        <p:spPr>
          <a:xfrm flipV="1">
            <a:off x="1809403" y="1654104"/>
            <a:ext cx="279400" cy="441960"/>
          </a:xfrm>
          <a:prstGeom prst="bentConnector3">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058E1971-266C-86B2-55EE-AF06573D7666}"/>
              </a:ext>
            </a:extLst>
          </p:cNvPr>
          <p:cNvCxnSpPr>
            <a:stCxn id="7" idx="2"/>
            <a:endCxn id="8" idx="0"/>
          </p:cNvCxnSpPr>
          <p:nvPr/>
        </p:nvCxnSpPr>
        <p:spPr>
          <a:xfrm>
            <a:off x="2612043" y="1831904"/>
            <a:ext cx="0" cy="241300"/>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7372880A-6A7B-F1C6-BF9B-C1E583BD047D}"/>
              </a:ext>
            </a:extLst>
          </p:cNvPr>
          <p:cNvCxnSpPr>
            <a:stCxn id="8" idx="3"/>
            <a:endCxn id="9" idx="1"/>
          </p:cNvCxnSpPr>
          <p:nvPr/>
        </p:nvCxnSpPr>
        <p:spPr>
          <a:xfrm>
            <a:off x="3135283" y="2251004"/>
            <a:ext cx="157480" cy="0"/>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
        <p:nvSpPr>
          <p:cNvPr id="99" name="Rectangle 98">
            <a:extLst>
              <a:ext uri="{FF2B5EF4-FFF2-40B4-BE49-F238E27FC236}">
                <a16:creationId xmlns:a16="http://schemas.microsoft.com/office/drawing/2014/main" id="{18DE70BC-C689-F72F-177D-71CCA5BBC9A1}"/>
              </a:ext>
            </a:extLst>
          </p:cNvPr>
          <p:cNvSpPr/>
          <p:nvPr/>
        </p:nvSpPr>
        <p:spPr>
          <a:xfrm>
            <a:off x="2043845" y="1368354"/>
            <a:ext cx="2350008" cy="1118446"/>
          </a:xfrm>
          <a:prstGeom prst="rect">
            <a:avLst/>
          </a:prstGeom>
          <a:noFill/>
          <a:ln>
            <a:solidFill>
              <a:schemeClr val="bg1">
                <a:lumMod val="6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00" name="Straight Arrow Connector 99">
            <a:extLst>
              <a:ext uri="{FF2B5EF4-FFF2-40B4-BE49-F238E27FC236}">
                <a16:creationId xmlns:a16="http://schemas.microsoft.com/office/drawing/2014/main" id="{FC2FEEB2-BA6A-D763-7470-BA50C63B1E09}"/>
              </a:ext>
            </a:extLst>
          </p:cNvPr>
          <p:cNvCxnSpPr>
            <a:cxnSpLocks/>
            <a:endCxn id="14" idx="0"/>
          </p:cNvCxnSpPr>
          <p:nvPr/>
        </p:nvCxnSpPr>
        <p:spPr>
          <a:xfrm>
            <a:off x="2612043" y="2478334"/>
            <a:ext cx="0" cy="189230"/>
          </a:xfrm>
          <a:prstGeom prst="straightConnector1">
            <a:avLst/>
          </a:prstGeom>
          <a:ln>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CB1F396C-5C8E-B379-CFAD-E1BC172932E8}"/>
              </a:ext>
            </a:extLst>
          </p:cNvPr>
          <p:cNvCxnSpPr>
            <a:cxnSpLocks/>
            <a:endCxn id="15" idx="0"/>
          </p:cNvCxnSpPr>
          <p:nvPr/>
        </p:nvCxnSpPr>
        <p:spPr>
          <a:xfrm>
            <a:off x="3816002" y="2486800"/>
            <a:ext cx="1" cy="180764"/>
          </a:xfrm>
          <a:prstGeom prst="straightConnector1">
            <a:avLst/>
          </a:prstGeom>
          <a:ln>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33055391-69AC-2804-6DA6-103DB0DD7628}"/>
              </a:ext>
            </a:extLst>
          </p:cNvPr>
          <p:cNvCxnSpPr>
            <a:cxnSpLocks/>
            <a:stCxn id="14" idx="2"/>
            <a:endCxn id="18" idx="0"/>
          </p:cNvCxnSpPr>
          <p:nvPr/>
        </p:nvCxnSpPr>
        <p:spPr>
          <a:xfrm>
            <a:off x="2612043" y="3023164"/>
            <a:ext cx="0" cy="518160"/>
          </a:xfrm>
          <a:prstGeom prst="straightConnector1">
            <a:avLst/>
          </a:prstGeom>
          <a:ln>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DF017D89-ECB5-D0A9-37AB-5C670C1C01B9}"/>
              </a:ext>
            </a:extLst>
          </p:cNvPr>
          <p:cNvCxnSpPr>
            <a:cxnSpLocks/>
            <a:stCxn id="19" idx="1"/>
            <a:endCxn id="18" idx="3"/>
          </p:cNvCxnSpPr>
          <p:nvPr/>
        </p:nvCxnSpPr>
        <p:spPr>
          <a:xfrm flipH="1">
            <a:off x="3135283" y="3719124"/>
            <a:ext cx="170180" cy="0"/>
          </a:xfrm>
          <a:prstGeom prst="straightConnector1">
            <a:avLst/>
          </a:prstGeom>
          <a:ln>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D0C46253-C973-9ACB-3EE4-8223E85868BF}"/>
              </a:ext>
            </a:extLst>
          </p:cNvPr>
          <p:cNvCxnSpPr>
            <a:cxnSpLocks/>
            <a:stCxn id="6" idx="3"/>
            <a:endCxn id="20" idx="1"/>
          </p:cNvCxnSpPr>
          <p:nvPr/>
        </p:nvCxnSpPr>
        <p:spPr>
          <a:xfrm>
            <a:off x="4430683" y="2085904"/>
            <a:ext cx="233680" cy="0"/>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66175CEB-F2C0-B573-10D5-9FCCF3858CE2}"/>
              </a:ext>
            </a:extLst>
          </p:cNvPr>
          <p:cNvCxnSpPr>
            <a:stCxn id="20" idx="3"/>
            <a:endCxn id="52" idx="1"/>
          </p:cNvCxnSpPr>
          <p:nvPr/>
        </p:nvCxnSpPr>
        <p:spPr>
          <a:xfrm>
            <a:off x="8144163" y="2085904"/>
            <a:ext cx="228600" cy="0"/>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Connector: Elbow 105">
            <a:extLst>
              <a:ext uri="{FF2B5EF4-FFF2-40B4-BE49-F238E27FC236}">
                <a16:creationId xmlns:a16="http://schemas.microsoft.com/office/drawing/2014/main" id="{5F78FEFA-3ADC-02A9-0C91-8EDCE9AC9EF6}"/>
              </a:ext>
            </a:extLst>
          </p:cNvPr>
          <p:cNvCxnSpPr>
            <a:stCxn id="67" idx="2"/>
            <a:endCxn id="74" idx="0"/>
          </p:cNvCxnSpPr>
          <p:nvPr/>
        </p:nvCxnSpPr>
        <p:spPr>
          <a:xfrm rot="5400000">
            <a:off x="8612158" y="2025579"/>
            <a:ext cx="675640" cy="2741930"/>
          </a:xfrm>
          <a:prstGeom prst="bentConnector3">
            <a:avLst>
              <a:gd name="adj1" fmla="val 25564"/>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D9D5B402-63A0-3101-11F2-7C047C61AAEE}"/>
              </a:ext>
            </a:extLst>
          </p:cNvPr>
          <p:cNvCxnSpPr>
            <a:stCxn id="73" idx="3"/>
          </p:cNvCxnSpPr>
          <p:nvPr/>
        </p:nvCxnSpPr>
        <p:spPr>
          <a:xfrm>
            <a:off x="9326533" y="3978204"/>
            <a:ext cx="412750" cy="5080"/>
          </a:xfrm>
          <a:prstGeom prst="straightConnector1">
            <a:avLst/>
          </a:prstGeom>
          <a:ln>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CBAEF3F4-4A2F-C587-3225-333E2293A2CC}"/>
              </a:ext>
            </a:extLst>
          </p:cNvPr>
          <p:cNvCxnSpPr>
            <a:stCxn id="78" idx="3"/>
          </p:cNvCxnSpPr>
          <p:nvPr/>
        </p:nvCxnSpPr>
        <p:spPr>
          <a:xfrm>
            <a:off x="9326533" y="5410764"/>
            <a:ext cx="412750" cy="10160"/>
          </a:xfrm>
          <a:prstGeom prst="straightConnector1">
            <a:avLst/>
          </a:prstGeom>
          <a:ln>
            <a:solidFill>
              <a:srgbClr val="00206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09" name="Rectangle 108">
            <a:extLst>
              <a:ext uri="{FF2B5EF4-FFF2-40B4-BE49-F238E27FC236}">
                <a16:creationId xmlns:a16="http://schemas.microsoft.com/office/drawing/2014/main" id="{7DD85920-61BA-1750-D316-13589C1CF3AD}"/>
              </a:ext>
            </a:extLst>
          </p:cNvPr>
          <p:cNvSpPr/>
          <p:nvPr/>
        </p:nvSpPr>
        <p:spPr>
          <a:xfrm>
            <a:off x="9437023" y="3312724"/>
            <a:ext cx="193040" cy="2753360"/>
          </a:xfrm>
          <a:prstGeom prst="rect">
            <a:avLst/>
          </a:prstGeom>
          <a:noFill/>
          <a:ln>
            <a:solidFill>
              <a:schemeClr val="bg1">
                <a:lumMod val="6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rPr>
              <a:t>Snowflake Auto Failover</a:t>
            </a:r>
          </a:p>
        </p:txBody>
      </p:sp>
      <p:sp>
        <p:nvSpPr>
          <p:cNvPr id="110" name="TextBox 109">
            <a:extLst>
              <a:ext uri="{FF2B5EF4-FFF2-40B4-BE49-F238E27FC236}">
                <a16:creationId xmlns:a16="http://schemas.microsoft.com/office/drawing/2014/main" id="{C6B3E39C-E37F-8A22-170A-5D8519BB3EFD}"/>
              </a:ext>
            </a:extLst>
          </p:cNvPr>
          <p:cNvSpPr txBox="1"/>
          <p:nvPr/>
        </p:nvSpPr>
        <p:spPr bwMode="gray">
          <a:xfrm>
            <a:off x="1745669" y="1953807"/>
            <a:ext cx="182880" cy="123111"/>
          </a:xfrm>
          <a:prstGeom prst="rect">
            <a:avLst/>
          </a:prstGeom>
          <a:noFill/>
        </p:spPr>
        <p:txBody>
          <a:bodyPr vert="horz" wrap="square" lIns="0" tIns="0" rIns="0" bIns="0" rtlCol="0">
            <a:spAutoFit/>
          </a:bodyPr>
          <a:lstStyle/>
          <a:p>
            <a:pPr algn="l">
              <a:spcBef>
                <a:spcPts val="600"/>
              </a:spcBef>
            </a:pPr>
            <a:r>
              <a:rPr lang="en-US" sz="800" dirty="0"/>
              <a:t>API</a:t>
            </a:r>
          </a:p>
        </p:txBody>
      </p:sp>
      <p:cxnSp>
        <p:nvCxnSpPr>
          <p:cNvPr id="118" name="Connector: Elbow 117">
            <a:extLst>
              <a:ext uri="{FF2B5EF4-FFF2-40B4-BE49-F238E27FC236}">
                <a16:creationId xmlns:a16="http://schemas.microsoft.com/office/drawing/2014/main" id="{62BB01BF-CCE9-5719-C0F8-02AA5C56C3FA}"/>
              </a:ext>
            </a:extLst>
          </p:cNvPr>
          <p:cNvCxnSpPr>
            <a:stCxn id="93" idx="2"/>
            <a:endCxn id="13" idx="3"/>
          </p:cNvCxnSpPr>
          <p:nvPr/>
        </p:nvCxnSpPr>
        <p:spPr bwMode="gray">
          <a:xfrm rot="5400000" flipH="1">
            <a:off x="5267613" y="735894"/>
            <a:ext cx="4224020" cy="6060440"/>
          </a:xfrm>
          <a:prstGeom prst="bentConnector4">
            <a:avLst>
              <a:gd name="adj1" fmla="val -6396"/>
              <a:gd name="adj2" fmla="val 97047"/>
            </a:avLst>
          </a:prstGeom>
          <a:ln w="19050" cap="rnd">
            <a:solidFill>
              <a:schemeClr val="accent6"/>
            </a:solidFill>
            <a:prstDash val="sysDash"/>
            <a:round/>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50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2BED3EAE-A5B5-639A-0150-267639B67262}"/>
              </a:ext>
            </a:extLst>
          </p:cNvPr>
          <p:cNvSpPr/>
          <p:nvPr/>
        </p:nvSpPr>
        <p:spPr bwMode="gray">
          <a:xfrm>
            <a:off x="640080" y="1188720"/>
            <a:ext cx="3840480" cy="4846320"/>
          </a:xfrm>
          <a:prstGeom prst="rect">
            <a:avLst/>
          </a:prstGeom>
          <a:solidFill>
            <a:srgbClr val="FB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3" name="Rectangle 52">
            <a:extLst>
              <a:ext uri="{FF2B5EF4-FFF2-40B4-BE49-F238E27FC236}">
                <a16:creationId xmlns:a16="http://schemas.microsoft.com/office/drawing/2014/main" id="{D37D19AA-50CB-AF23-C3FF-F457FDD21665}"/>
              </a:ext>
            </a:extLst>
          </p:cNvPr>
          <p:cNvSpPr/>
          <p:nvPr/>
        </p:nvSpPr>
        <p:spPr bwMode="gray">
          <a:xfrm>
            <a:off x="8503920" y="1188720"/>
            <a:ext cx="3017520" cy="484632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 name="Title 1">
            <a:extLst>
              <a:ext uri="{FF2B5EF4-FFF2-40B4-BE49-F238E27FC236}">
                <a16:creationId xmlns:a16="http://schemas.microsoft.com/office/drawing/2014/main" id="{1161018B-03B9-4654-B9EA-940E40497EE6}"/>
              </a:ext>
            </a:extLst>
          </p:cNvPr>
          <p:cNvSpPr>
            <a:spLocks noGrp="1"/>
          </p:cNvSpPr>
          <p:nvPr>
            <p:ph type="title"/>
          </p:nvPr>
        </p:nvSpPr>
        <p:spPr/>
        <p:txBody>
          <a:bodyPr/>
          <a:lstStyle/>
          <a:p>
            <a:r>
              <a:rPr lang="en-US" dirty="0">
                <a:cs typeface="Arial" panose="020B0604020202020204"/>
              </a:rPr>
              <a:t>RAD Data Modernization Exec Summary</a:t>
            </a:r>
            <a:endParaRPr lang="en-US" dirty="0"/>
          </a:p>
        </p:txBody>
      </p:sp>
      <p:grpSp>
        <p:nvGrpSpPr>
          <p:cNvPr id="37" name="Group 36">
            <a:extLst>
              <a:ext uri="{FF2B5EF4-FFF2-40B4-BE49-F238E27FC236}">
                <a16:creationId xmlns:a16="http://schemas.microsoft.com/office/drawing/2014/main" id="{93E7FE4F-96D9-56D8-913F-CBAFC19E59C5}"/>
              </a:ext>
            </a:extLst>
          </p:cNvPr>
          <p:cNvGrpSpPr/>
          <p:nvPr/>
        </p:nvGrpSpPr>
        <p:grpSpPr>
          <a:xfrm>
            <a:off x="914400" y="1463040"/>
            <a:ext cx="3259494" cy="1313617"/>
            <a:chOff x="914400" y="1463040"/>
            <a:chExt cx="3259494" cy="1313617"/>
          </a:xfrm>
        </p:grpSpPr>
        <p:sp>
          <p:nvSpPr>
            <p:cNvPr id="15" name="TextBox 14">
              <a:extLst>
                <a:ext uri="{FF2B5EF4-FFF2-40B4-BE49-F238E27FC236}">
                  <a16:creationId xmlns:a16="http://schemas.microsoft.com/office/drawing/2014/main" id="{24883942-223F-4DE8-9844-AEA551037E3A}"/>
                </a:ext>
              </a:extLst>
            </p:cNvPr>
            <p:cNvSpPr txBox="1"/>
            <p:nvPr/>
          </p:nvSpPr>
          <p:spPr bwMode="gray">
            <a:xfrm>
              <a:off x="914400" y="1463040"/>
              <a:ext cx="3259494"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Prepare the Team</a:t>
              </a:r>
            </a:p>
          </p:txBody>
        </p:sp>
        <p:cxnSp>
          <p:nvCxnSpPr>
            <p:cNvPr id="4" name="Straight Arrow Connector 3">
              <a:extLst>
                <a:ext uri="{FF2B5EF4-FFF2-40B4-BE49-F238E27FC236}">
                  <a16:creationId xmlns:a16="http://schemas.microsoft.com/office/drawing/2014/main" id="{FBBDF541-E4C4-4F19-980C-837C2EE1B299}"/>
                </a:ext>
              </a:extLst>
            </p:cNvPr>
            <p:cNvCxnSpPr>
              <a:cxnSpLocks/>
            </p:cNvCxnSpPr>
            <p:nvPr/>
          </p:nvCxnSpPr>
          <p:spPr bwMode="gray">
            <a:xfrm>
              <a:off x="1005840" y="1828800"/>
              <a:ext cx="3108960" cy="0"/>
            </a:xfrm>
            <a:prstGeom prst="straightConnector1">
              <a:avLst/>
            </a:prstGeom>
            <a:ln w="57150" cap="rnd">
              <a:solidFill>
                <a:schemeClr val="accent6"/>
              </a:solidFill>
              <a:round/>
              <a:headEnd type="oval" w="med" len="med"/>
              <a:tailEnd type="ova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8FB86F7-312D-6BEC-D8BD-C144A4B3484E}"/>
                </a:ext>
              </a:extLst>
            </p:cNvPr>
            <p:cNvGrpSpPr/>
            <p:nvPr/>
          </p:nvGrpSpPr>
          <p:grpSpPr>
            <a:xfrm>
              <a:off x="1371600" y="2011680"/>
              <a:ext cx="914400" cy="764977"/>
              <a:chOff x="1026567" y="2177137"/>
              <a:chExt cx="914400" cy="764977"/>
            </a:xfrm>
          </p:grpSpPr>
          <p:pic>
            <p:nvPicPr>
              <p:cNvPr id="24" name="Picture 23">
                <a:extLst>
                  <a:ext uri="{FF2B5EF4-FFF2-40B4-BE49-F238E27FC236}">
                    <a16:creationId xmlns:a16="http://schemas.microsoft.com/office/drawing/2014/main" id="{2683BE93-DA6E-4598-9A55-664B33D2D7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1257080" y="2177137"/>
                <a:ext cx="457200" cy="457200"/>
              </a:xfrm>
              <a:prstGeom prst="rect">
                <a:avLst/>
              </a:prstGeom>
            </p:spPr>
          </p:pic>
          <p:sp>
            <p:nvSpPr>
              <p:cNvPr id="18" name="TextBox 17">
                <a:extLst>
                  <a:ext uri="{FF2B5EF4-FFF2-40B4-BE49-F238E27FC236}">
                    <a16:creationId xmlns:a16="http://schemas.microsoft.com/office/drawing/2014/main" id="{0AEC091A-11CD-401E-A5D8-5AFBBF6054ED}"/>
                  </a:ext>
                </a:extLst>
              </p:cNvPr>
              <p:cNvSpPr txBox="1"/>
              <p:nvPr/>
            </p:nvSpPr>
            <p:spPr bwMode="gray">
              <a:xfrm>
                <a:off x="1026567" y="2634337"/>
                <a:ext cx="914400" cy="307777"/>
              </a:xfrm>
              <a:prstGeom prst="rect">
                <a:avLst/>
              </a:prstGeom>
              <a:noFill/>
            </p:spPr>
            <p:txBody>
              <a:bodyPr vert="horz" wrap="square" lIns="0" tIns="0" rIns="0" bIns="0" rtlCol="0">
                <a:spAutoFit/>
              </a:bodyPr>
              <a:lstStyle/>
              <a:p>
                <a:pPr algn="ctr">
                  <a:spcBef>
                    <a:spcPts val="600"/>
                  </a:spcBef>
                </a:pPr>
                <a:r>
                  <a:rPr lang="en-US" sz="1000" b="1" dirty="0"/>
                  <a:t>Training Plan Definition</a:t>
                </a:r>
              </a:p>
            </p:txBody>
          </p:sp>
        </p:grpSp>
        <p:grpSp>
          <p:nvGrpSpPr>
            <p:cNvPr id="5" name="Group 4">
              <a:extLst>
                <a:ext uri="{FF2B5EF4-FFF2-40B4-BE49-F238E27FC236}">
                  <a16:creationId xmlns:a16="http://schemas.microsoft.com/office/drawing/2014/main" id="{538C89FB-7BA3-1982-3237-9BD3E34B5789}"/>
                </a:ext>
              </a:extLst>
            </p:cNvPr>
            <p:cNvGrpSpPr/>
            <p:nvPr/>
          </p:nvGrpSpPr>
          <p:grpSpPr>
            <a:xfrm>
              <a:off x="2834640" y="2011680"/>
              <a:ext cx="914400" cy="764977"/>
              <a:chOff x="2478873" y="2177137"/>
              <a:chExt cx="914400" cy="764977"/>
            </a:xfrm>
          </p:grpSpPr>
          <p:pic>
            <p:nvPicPr>
              <p:cNvPr id="26" name="Picture 25">
                <a:extLst>
                  <a:ext uri="{FF2B5EF4-FFF2-40B4-BE49-F238E27FC236}">
                    <a16:creationId xmlns:a16="http://schemas.microsoft.com/office/drawing/2014/main" id="{7CAC3850-15E4-4C83-8F5D-75CE957BB1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2707473" y="2177137"/>
                <a:ext cx="457200" cy="457200"/>
              </a:xfrm>
              <a:prstGeom prst="rect">
                <a:avLst/>
              </a:prstGeom>
            </p:spPr>
          </p:pic>
          <p:sp>
            <p:nvSpPr>
              <p:cNvPr id="19" name="TextBox 18">
                <a:extLst>
                  <a:ext uri="{FF2B5EF4-FFF2-40B4-BE49-F238E27FC236}">
                    <a16:creationId xmlns:a16="http://schemas.microsoft.com/office/drawing/2014/main" id="{24B2F1C6-DBC6-4CC7-8C53-C63374CD5492}"/>
                  </a:ext>
                </a:extLst>
              </p:cNvPr>
              <p:cNvSpPr txBox="1"/>
              <p:nvPr/>
            </p:nvSpPr>
            <p:spPr bwMode="gray">
              <a:xfrm>
                <a:off x="2478873" y="2634337"/>
                <a:ext cx="914400" cy="307777"/>
              </a:xfrm>
              <a:prstGeom prst="rect">
                <a:avLst/>
              </a:prstGeom>
              <a:noFill/>
            </p:spPr>
            <p:txBody>
              <a:bodyPr vert="horz" wrap="square" lIns="0" tIns="0" rIns="0" bIns="0" rtlCol="0">
                <a:spAutoFit/>
              </a:bodyPr>
              <a:lstStyle/>
              <a:p>
                <a:pPr algn="ctr">
                  <a:spcBef>
                    <a:spcPts val="600"/>
                  </a:spcBef>
                </a:pPr>
                <a:r>
                  <a:rPr lang="en-US" sz="1000" b="1" dirty="0"/>
                  <a:t>Team Training Execution</a:t>
                </a:r>
              </a:p>
            </p:txBody>
          </p:sp>
        </p:grpSp>
      </p:grpSp>
      <p:grpSp>
        <p:nvGrpSpPr>
          <p:cNvPr id="39" name="Group 38">
            <a:extLst>
              <a:ext uri="{FF2B5EF4-FFF2-40B4-BE49-F238E27FC236}">
                <a16:creationId xmlns:a16="http://schemas.microsoft.com/office/drawing/2014/main" id="{234E419E-E50F-2F2E-2644-4D141F6DA8DA}"/>
              </a:ext>
            </a:extLst>
          </p:cNvPr>
          <p:cNvGrpSpPr/>
          <p:nvPr/>
        </p:nvGrpSpPr>
        <p:grpSpPr>
          <a:xfrm>
            <a:off x="4937760" y="2468880"/>
            <a:ext cx="3108960" cy="1405057"/>
            <a:chOff x="5669280" y="2651760"/>
            <a:chExt cx="3108960" cy="1405057"/>
          </a:xfrm>
        </p:grpSpPr>
        <p:sp>
          <p:nvSpPr>
            <p:cNvPr id="17" name="TextBox 16">
              <a:extLst>
                <a:ext uri="{FF2B5EF4-FFF2-40B4-BE49-F238E27FC236}">
                  <a16:creationId xmlns:a16="http://schemas.microsoft.com/office/drawing/2014/main" id="{7200E12B-B98D-4891-B23E-6ECDF42A7A40}"/>
                </a:ext>
              </a:extLst>
            </p:cNvPr>
            <p:cNvSpPr txBox="1"/>
            <p:nvPr/>
          </p:nvSpPr>
          <p:spPr bwMode="gray">
            <a:xfrm>
              <a:off x="5669280" y="2651760"/>
              <a:ext cx="3108960"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Start building the cloud solution</a:t>
              </a:r>
            </a:p>
          </p:txBody>
        </p:sp>
        <p:cxnSp>
          <p:nvCxnSpPr>
            <p:cNvPr id="8" name="Straight Arrow Connector 7">
              <a:extLst>
                <a:ext uri="{FF2B5EF4-FFF2-40B4-BE49-F238E27FC236}">
                  <a16:creationId xmlns:a16="http://schemas.microsoft.com/office/drawing/2014/main" id="{FECDA119-527A-424C-8ECA-3C7B1EBB51F8}"/>
                </a:ext>
              </a:extLst>
            </p:cNvPr>
            <p:cNvCxnSpPr>
              <a:cxnSpLocks/>
            </p:cNvCxnSpPr>
            <p:nvPr/>
          </p:nvCxnSpPr>
          <p:spPr bwMode="gray">
            <a:xfrm>
              <a:off x="5669280" y="3108960"/>
              <a:ext cx="3108960" cy="0"/>
            </a:xfrm>
            <a:prstGeom prst="straightConnector1">
              <a:avLst/>
            </a:prstGeom>
            <a:ln w="57150" cap="rnd">
              <a:solidFill>
                <a:srgbClr val="002060"/>
              </a:solidFill>
              <a:round/>
              <a:headEnd type="oval" w="med" len="med"/>
              <a:tailEnd type="ova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5FA3F98C-4008-B24A-F012-393A669AA711}"/>
                </a:ext>
              </a:extLst>
            </p:cNvPr>
            <p:cNvGrpSpPr/>
            <p:nvPr/>
          </p:nvGrpSpPr>
          <p:grpSpPr>
            <a:xfrm>
              <a:off x="6720840" y="3291840"/>
              <a:ext cx="1097280" cy="764977"/>
              <a:chOff x="6720840" y="3291840"/>
              <a:chExt cx="1097280" cy="764977"/>
            </a:xfrm>
          </p:grpSpPr>
          <p:pic>
            <p:nvPicPr>
              <p:cNvPr id="25" name="Picture 24">
                <a:extLst>
                  <a:ext uri="{FF2B5EF4-FFF2-40B4-BE49-F238E27FC236}">
                    <a16:creationId xmlns:a16="http://schemas.microsoft.com/office/drawing/2014/main" id="{72071AE1-7898-4972-B26A-5C7F6824FA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7040880" y="3291840"/>
                <a:ext cx="457200" cy="457200"/>
              </a:xfrm>
              <a:prstGeom prst="rect">
                <a:avLst/>
              </a:prstGeom>
            </p:spPr>
          </p:pic>
          <p:sp>
            <p:nvSpPr>
              <p:cNvPr id="20" name="TextBox 19">
                <a:extLst>
                  <a:ext uri="{FF2B5EF4-FFF2-40B4-BE49-F238E27FC236}">
                    <a16:creationId xmlns:a16="http://schemas.microsoft.com/office/drawing/2014/main" id="{0E27759E-5484-44E8-B412-4B8F0AED6946}"/>
                  </a:ext>
                </a:extLst>
              </p:cNvPr>
              <p:cNvSpPr txBox="1"/>
              <p:nvPr/>
            </p:nvSpPr>
            <p:spPr bwMode="gray">
              <a:xfrm>
                <a:off x="6720840" y="3749040"/>
                <a:ext cx="1097280" cy="307777"/>
              </a:xfrm>
              <a:prstGeom prst="rect">
                <a:avLst/>
              </a:prstGeom>
              <a:noFill/>
            </p:spPr>
            <p:txBody>
              <a:bodyPr vert="horz" wrap="square" lIns="0" tIns="0" rIns="0" bIns="0" rtlCol="0">
                <a:spAutoFit/>
              </a:bodyPr>
              <a:lstStyle/>
              <a:p>
                <a:pPr algn="ctr">
                  <a:spcBef>
                    <a:spcPts val="600"/>
                  </a:spcBef>
                </a:pPr>
                <a:r>
                  <a:rPr lang="en-US" sz="1000" b="1" dirty="0"/>
                  <a:t>Initial Build, Test, &amp; Deployment</a:t>
                </a:r>
              </a:p>
            </p:txBody>
          </p:sp>
        </p:grpSp>
        <p:cxnSp>
          <p:nvCxnSpPr>
            <p:cNvPr id="40" name="Straight Arrow Connector 39">
              <a:extLst>
                <a:ext uri="{FF2B5EF4-FFF2-40B4-BE49-F238E27FC236}">
                  <a16:creationId xmlns:a16="http://schemas.microsoft.com/office/drawing/2014/main" id="{F886CBC7-28A4-067C-7DF1-FDB69EB3876D}"/>
                </a:ext>
              </a:extLst>
            </p:cNvPr>
            <p:cNvCxnSpPr>
              <a:cxnSpLocks/>
            </p:cNvCxnSpPr>
            <p:nvPr/>
          </p:nvCxnSpPr>
          <p:spPr bwMode="gray">
            <a:xfrm>
              <a:off x="5669280" y="3017520"/>
              <a:ext cx="3108960" cy="0"/>
            </a:xfrm>
            <a:prstGeom prst="straightConnector1">
              <a:avLst/>
            </a:prstGeom>
            <a:ln w="57150" cap="rnd">
              <a:solidFill>
                <a:schemeClr val="tx2"/>
              </a:solidFill>
              <a:round/>
              <a:headEnd type="oval" w="med" len="med"/>
              <a:tailEnd type="ova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127715E-7FAD-D562-726E-10A1504FD0A8}"/>
              </a:ext>
            </a:extLst>
          </p:cNvPr>
          <p:cNvGrpSpPr/>
          <p:nvPr/>
        </p:nvGrpSpPr>
        <p:grpSpPr>
          <a:xfrm>
            <a:off x="914400" y="4480560"/>
            <a:ext cx="3259494" cy="1311383"/>
            <a:chOff x="914400" y="3474720"/>
            <a:chExt cx="3259494" cy="1311383"/>
          </a:xfrm>
        </p:grpSpPr>
        <p:sp>
          <p:nvSpPr>
            <p:cNvPr id="12" name="TextBox 11">
              <a:extLst>
                <a:ext uri="{FF2B5EF4-FFF2-40B4-BE49-F238E27FC236}">
                  <a16:creationId xmlns:a16="http://schemas.microsoft.com/office/drawing/2014/main" id="{F7A0975F-4375-2B4D-531B-35863A7390C1}"/>
                </a:ext>
              </a:extLst>
            </p:cNvPr>
            <p:cNvSpPr txBox="1"/>
            <p:nvPr/>
          </p:nvSpPr>
          <p:spPr bwMode="gray">
            <a:xfrm>
              <a:off x="914400" y="3474720"/>
              <a:ext cx="3259494"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Plan the build</a:t>
              </a:r>
            </a:p>
          </p:txBody>
        </p:sp>
        <p:cxnSp>
          <p:nvCxnSpPr>
            <p:cNvPr id="13" name="Straight Arrow Connector 12">
              <a:extLst>
                <a:ext uri="{FF2B5EF4-FFF2-40B4-BE49-F238E27FC236}">
                  <a16:creationId xmlns:a16="http://schemas.microsoft.com/office/drawing/2014/main" id="{02A5703D-CF87-E716-06DB-736F0E843956}"/>
                </a:ext>
              </a:extLst>
            </p:cNvPr>
            <p:cNvCxnSpPr>
              <a:cxnSpLocks/>
            </p:cNvCxnSpPr>
            <p:nvPr/>
          </p:nvCxnSpPr>
          <p:spPr bwMode="gray">
            <a:xfrm>
              <a:off x="1005840" y="3840480"/>
              <a:ext cx="3108960" cy="0"/>
            </a:xfrm>
            <a:prstGeom prst="straightConnector1">
              <a:avLst/>
            </a:prstGeom>
            <a:ln w="57150" cap="rnd">
              <a:solidFill>
                <a:schemeClr val="tx2"/>
              </a:solidFill>
              <a:round/>
              <a:headEnd type="oval" w="med" len="med"/>
              <a:tailEnd type="ova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FEF332-D165-5216-A8AE-9F3DC5E6BBBB}"/>
                </a:ext>
              </a:extLst>
            </p:cNvPr>
            <p:cNvGrpSpPr/>
            <p:nvPr/>
          </p:nvGrpSpPr>
          <p:grpSpPr>
            <a:xfrm>
              <a:off x="1920240" y="4021126"/>
              <a:ext cx="1280160" cy="764977"/>
              <a:chOff x="1134180" y="4044851"/>
              <a:chExt cx="1280160" cy="764977"/>
            </a:xfrm>
          </p:grpSpPr>
          <p:pic>
            <p:nvPicPr>
              <p:cNvPr id="27" name="Picture 26">
                <a:extLst>
                  <a:ext uri="{FF2B5EF4-FFF2-40B4-BE49-F238E27FC236}">
                    <a16:creationId xmlns:a16="http://schemas.microsoft.com/office/drawing/2014/main" id="{C30C18F3-EC65-4849-B460-0B7AF4FD3A3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1545660" y="4044851"/>
                <a:ext cx="457200" cy="457200"/>
              </a:xfrm>
              <a:prstGeom prst="rect">
                <a:avLst/>
              </a:prstGeom>
            </p:spPr>
          </p:pic>
          <p:sp>
            <p:nvSpPr>
              <p:cNvPr id="32" name="TextBox 31">
                <a:extLst>
                  <a:ext uri="{FF2B5EF4-FFF2-40B4-BE49-F238E27FC236}">
                    <a16:creationId xmlns:a16="http://schemas.microsoft.com/office/drawing/2014/main" id="{EBC91EDA-CD9A-94A3-9490-618051E3E19C}"/>
                  </a:ext>
                </a:extLst>
              </p:cNvPr>
              <p:cNvSpPr txBox="1"/>
              <p:nvPr/>
            </p:nvSpPr>
            <p:spPr bwMode="gray">
              <a:xfrm>
                <a:off x="1134180" y="4502051"/>
                <a:ext cx="1280160" cy="307777"/>
              </a:xfrm>
              <a:prstGeom prst="rect">
                <a:avLst/>
              </a:prstGeom>
              <a:noFill/>
            </p:spPr>
            <p:txBody>
              <a:bodyPr vert="horz" wrap="square" lIns="0" tIns="0" rIns="0" bIns="0" rtlCol="0">
                <a:spAutoFit/>
              </a:bodyPr>
              <a:lstStyle/>
              <a:p>
                <a:pPr algn="ctr">
                  <a:spcBef>
                    <a:spcPts val="600"/>
                  </a:spcBef>
                </a:pPr>
                <a:r>
                  <a:rPr lang="en-US" sz="1000" b="1" dirty="0"/>
                  <a:t>Solution Definition </a:t>
                </a:r>
                <a:br>
                  <a:rPr lang="en-US" sz="1000" b="1" dirty="0"/>
                </a:br>
                <a:r>
                  <a:rPr lang="en-US" sz="1000" b="1" dirty="0"/>
                  <a:t>&amp; Design</a:t>
                </a:r>
              </a:p>
            </p:txBody>
          </p:sp>
        </p:grpSp>
      </p:grpSp>
      <p:grpSp>
        <p:nvGrpSpPr>
          <p:cNvPr id="51" name="Group 50">
            <a:extLst>
              <a:ext uri="{FF2B5EF4-FFF2-40B4-BE49-F238E27FC236}">
                <a16:creationId xmlns:a16="http://schemas.microsoft.com/office/drawing/2014/main" id="{85C78155-25D5-DA6E-18F0-86BAF47E656F}"/>
              </a:ext>
            </a:extLst>
          </p:cNvPr>
          <p:cNvGrpSpPr/>
          <p:nvPr/>
        </p:nvGrpSpPr>
        <p:grpSpPr>
          <a:xfrm>
            <a:off x="8869680" y="2468880"/>
            <a:ext cx="2377440" cy="1372691"/>
            <a:chOff x="9206204" y="2651760"/>
            <a:chExt cx="2377440" cy="1372691"/>
          </a:xfrm>
        </p:grpSpPr>
        <p:cxnSp>
          <p:nvCxnSpPr>
            <p:cNvPr id="10" name="Straight Arrow Connector 9">
              <a:extLst>
                <a:ext uri="{FF2B5EF4-FFF2-40B4-BE49-F238E27FC236}">
                  <a16:creationId xmlns:a16="http://schemas.microsoft.com/office/drawing/2014/main" id="{ADFC1ACB-C228-4A5B-9300-EAAA30B0BD40}"/>
                </a:ext>
              </a:extLst>
            </p:cNvPr>
            <p:cNvCxnSpPr>
              <a:cxnSpLocks/>
            </p:cNvCxnSpPr>
            <p:nvPr/>
          </p:nvCxnSpPr>
          <p:spPr bwMode="gray">
            <a:xfrm>
              <a:off x="9206204" y="3108960"/>
              <a:ext cx="2377440" cy="0"/>
            </a:xfrm>
            <a:prstGeom prst="straightConnector1">
              <a:avLst/>
            </a:prstGeom>
            <a:ln w="57150" cap="rnd">
              <a:solidFill>
                <a:schemeClr val="accent6"/>
              </a:solidFill>
              <a:round/>
              <a:headEnd type="oval" w="med" len="med"/>
              <a:tailEnd type="arrow" w="lg" len="me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1392F7BC-CE0B-7C33-36F3-7450C2B6D1AE}"/>
                </a:ext>
              </a:extLst>
            </p:cNvPr>
            <p:cNvGrpSpPr/>
            <p:nvPr/>
          </p:nvGrpSpPr>
          <p:grpSpPr>
            <a:xfrm>
              <a:off x="9921240" y="3291144"/>
              <a:ext cx="914400" cy="733307"/>
              <a:chOff x="9875520" y="3291839"/>
              <a:chExt cx="914400" cy="733307"/>
            </a:xfrm>
          </p:grpSpPr>
          <p:pic>
            <p:nvPicPr>
              <p:cNvPr id="28" name="Picture 27">
                <a:extLst>
                  <a:ext uri="{FF2B5EF4-FFF2-40B4-BE49-F238E27FC236}">
                    <a16:creationId xmlns:a16="http://schemas.microsoft.com/office/drawing/2014/main" id="{8B9B33E9-CE57-4F80-963E-1BF9B91E6D32}"/>
                  </a:ext>
                </a:extLst>
              </p:cNvPr>
              <p:cNvPicPr>
                <a:picLocks/>
              </p:cNvPicPr>
              <p:nvPr/>
            </p:nvPicPr>
            <p:blipFill>
              <a:blip r:embed="rId6">
                <a:extLst>
                  <a:ext uri="{28A0092B-C50C-407E-A947-70E740481C1C}">
                    <a14:useLocalDpi xmlns:a14="http://schemas.microsoft.com/office/drawing/2010/main" val="0"/>
                  </a:ext>
                </a:extLst>
              </a:blip>
              <a:srcRect/>
              <a:stretch/>
            </p:blipFill>
            <p:spPr bwMode="gray">
              <a:xfrm flipH="1" flipV="1">
                <a:off x="10058400" y="3291839"/>
                <a:ext cx="548640" cy="548640"/>
              </a:xfrm>
              <a:prstGeom prst="rect">
                <a:avLst/>
              </a:prstGeom>
            </p:spPr>
          </p:pic>
          <p:sp>
            <p:nvSpPr>
              <p:cNvPr id="21" name="TextBox 20">
                <a:extLst>
                  <a:ext uri="{FF2B5EF4-FFF2-40B4-BE49-F238E27FC236}">
                    <a16:creationId xmlns:a16="http://schemas.microsoft.com/office/drawing/2014/main" id="{109E944D-8E1E-48AA-9E85-59928005E3E4}"/>
                  </a:ext>
                </a:extLst>
              </p:cNvPr>
              <p:cNvSpPr txBox="1"/>
              <p:nvPr/>
            </p:nvSpPr>
            <p:spPr bwMode="gray">
              <a:xfrm>
                <a:off x="9875520" y="3840480"/>
                <a:ext cx="914400" cy="184666"/>
              </a:xfrm>
              <a:prstGeom prst="rect">
                <a:avLst/>
              </a:prstGeom>
              <a:noFill/>
            </p:spPr>
            <p:txBody>
              <a:bodyPr vert="horz" wrap="square" lIns="0" tIns="0" rIns="0" bIns="0" rtlCol="0">
                <a:spAutoFit/>
              </a:bodyPr>
              <a:lstStyle/>
              <a:p>
                <a:pPr algn="ctr">
                  <a:spcBef>
                    <a:spcPts val="600"/>
                  </a:spcBef>
                </a:pPr>
                <a:r>
                  <a:rPr lang="en-US" sz="1200" b="1" dirty="0"/>
                  <a:t>Evolution</a:t>
                </a:r>
              </a:p>
            </p:txBody>
          </p:sp>
        </p:grpSp>
        <p:sp>
          <p:nvSpPr>
            <p:cNvPr id="41" name="TextBox 40">
              <a:extLst>
                <a:ext uri="{FF2B5EF4-FFF2-40B4-BE49-F238E27FC236}">
                  <a16:creationId xmlns:a16="http://schemas.microsoft.com/office/drawing/2014/main" id="{30F7414A-F3C9-97B8-7E06-2E508362D31D}"/>
                </a:ext>
              </a:extLst>
            </p:cNvPr>
            <p:cNvSpPr txBox="1"/>
            <p:nvPr/>
          </p:nvSpPr>
          <p:spPr bwMode="gray">
            <a:xfrm>
              <a:off x="9206204" y="2651760"/>
              <a:ext cx="2377440"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Ops &amp; Maintenance</a:t>
              </a:r>
            </a:p>
          </p:txBody>
        </p:sp>
      </p:grpSp>
      <p:sp>
        <p:nvSpPr>
          <p:cNvPr id="54" name="TextBox 53">
            <a:extLst>
              <a:ext uri="{FF2B5EF4-FFF2-40B4-BE49-F238E27FC236}">
                <a16:creationId xmlns:a16="http://schemas.microsoft.com/office/drawing/2014/main" id="{2EB1E30D-036C-E06F-F424-D57F0FF57C8A}"/>
              </a:ext>
            </a:extLst>
          </p:cNvPr>
          <p:cNvSpPr txBox="1"/>
          <p:nvPr/>
        </p:nvSpPr>
        <p:spPr bwMode="gray">
          <a:xfrm>
            <a:off x="5029200" y="4206240"/>
            <a:ext cx="2926080" cy="914400"/>
          </a:xfrm>
          <a:prstGeom prst="rect">
            <a:avLst/>
          </a:prstGeom>
          <a:noFill/>
        </p:spPr>
        <p:txBody>
          <a:bodyPr vert="horz" wrap="square" lIns="0" tIns="0" rIns="0" bIns="0" rtlCol="0" anchor="ctr">
            <a:noAutofit/>
          </a:bodyPr>
          <a:lstStyle/>
          <a:p>
            <a:pPr algn="ctr">
              <a:spcBef>
                <a:spcPts val="600"/>
              </a:spcBef>
            </a:pPr>
            <a:r>
              <a:rPr lang="en-US" sz="1000" b="1" i="1" dirty="0"/>
              <a:t>Partner w/ OAS </a:t>
            </a:r>
            <a:r>
              <a:rPr lang="en-US" sz="1000" i="1" dirty="0"/>
              <a:t>on the development and deployment of a cloud data platform providing equivalent reporting &amp; analytic capabilities as currently available on-premises</a:t>
            </a:r>
          </a:p>
        </p:txBody>
      </p:sp>
      <p:sp>
        <p:nvSpPr>
          <p:cNvPr id="55" name="TextBox 54">
            <a:extLst>
              <a:ext uri="{FF2B5EF4-FFF2-40B4-BE49-F238E27FC236}">
                <a16:creationId xmlns:a16="http://schemas.microsoft.com/office/drawing/2014/main" id="{CCE3DB71-312C-9217-07F0-A665F7062CBE}"/>
              </a:ext>
            </a:extLst>
          </p:cNvPr>
          <p:cNvSpPr txBox="1"/>
          <p:nvPr/>
        </p:nvSpPr>
        <p:spPr bwMode="gray">
          <a:xfrm>
            <a:off x="1005840" y="2926080"/>
            <a:ext cx="3108960" cy="1371600"/>
          </a:xfrm>
          <a:prstGeom prst="rect">
            <a:avLst/>
          </a:prstGeom>
          <a:noFill/>
        </p:spPr>
        <p:txBody>
          <a:bodyPr vert="horz" wrap="square" lIns="0" tIns="0" rIns="0" bIns="0" rtlCol="0" anchor="ctr">
            <a:noAutofit/>
          </a:bodyPr>
          <a:lstStyle/>
          <a:p>
            <a:pPr algn="ctr">
              <a:spcBef>
                <a:spcPts val="600"/>
              </a:spcBef>
            </a:pPr>
            <a:r>
              <a:rPr lang="en-US" sz="1000" b="1" i="1" dirty="0"/>
              <a:t>RAD Team </a:t>
            </a:r>
            <a:r>
              <a:rPr lang="en-US" sz="1000" i="1" dirty="0"/>
              <a:t>to begin formal training on Cloud Tech Stack w/ goal of being able to hand-on development during build phase.</a:t>
            </a:r>
            <a:br>
              <a:rPr lang="en-US" sz="1000" i="1" dirty="0"/>
            </a:br>
            <a:br>
              <a:rPr lang="en-US" sz="1000" i="1" dirty="0"/>
            </a:br>
            <a:r>
              <a:rPr lang="en-US" sz="1000" b="1" i="1" dirty="0"/>
              <a:t>OAS</a:t>
            </a:r>
            <a:r>
              <a:rPr lang="en-US" sz="1000" i="1" dirty="0"/>
              <a:t>, in parallel, defines &amp; designs the future cloud solution targeting the UHG enterprise standard cloud data tech stacks and solution patterns. </a:t>
            </a:r>
          </a:p>
        </p:txBody>
      </p:sp>
      <p:sp>
        <p:nvSpPr>
          <p:cNvPr id="56" name="TextBox 55">
            <a:extLst>
              <a:ext uri="{FF2B5EF4-FFF2-40B4-BE49-F238E27FC236}">
                <a16:creationId xmlns:a16="http://schemas.microsoft.com/office/drawing/2014/main" id="{2D87F335-3F2D-F943-AAAE-250E6FA2E5C3}"/>
              </a:ext>
            </a:extLst>
          </p:cNvPr>
          <p:cNvSpPr txBox="1"/>
          <p:nvPr/>
        </p:nvSpPr>
        <p:spPr bwMode="gray">
          <a:xfrm>
            <a:off x="8641080" y="4206240"/>
            <a:ext cx="2743200" cy="914400"/>
          </a:xfrm>
          <a:prstGeom prst="rect">
            <a:avLst/>
          </a:prstGeom>
          <a:noFill/>
        </p:spPr>
        <p:txBody>
          <a:bodyPr vert="horz" wrap="square" lIns="0" tIns="0" rIns="0" bIns="0" rtlCol="0" anchor="ctr">
            <a:noAutofit/>
          </a:bodyPr>
          <a:lstStyle/>
          <a:p>
            <a:pPr algn="ctr">
              <a:spcBef>
                <a:spcPts val="600"/>
              </a:spcBef>
            </a:pPr>
            <a:r>
              <a:rPr lang="en-US" sz="1000" b="1" i="1" dirty="0"/>
              <a:t>RAD Team </a:t>
            </a:r>
            <a:r>
              <a:rPr lang="en-US" sz="1000" i="1" dirty="0"/>
              <a:t>takes full ownership of the ongoing operations of the new cloud data platform solution as well as undertaking future enhancements to the solution by engaging </a:t>
            </a:r>
            <a:r>
              <a:rPr lang="en-US" sz="1000" b="1" i="1" dirty="0"/>
              <a:t>OAS SMEs</a:t>
            </a:r>
            <a:r>
              <a:rPr lang="en-US" sz="1000" i="1" dirty="0"/>
              <a:t> as needed</a:t>
            </a:r>
          </a:p>
        </p:txBody>
      </p:sp>
      <p:grpSp>
        <p:nvGrpSpPr>
          <p:cNvPr id="63" name="Group 62">
            <a:extLst>
              <a:ext uri="{FF2B5EF4-FFF2-40B4-BE49-F238E27FC236}">
                <a16:creationId xmlns:a16="http://schemas.microsoft.com/office/drawing/2014/main" id="{E2C0E6CA-C7A7-0A85-9BC9-D37E59A47287}"/>
              </a:ext>
            </a:extLst>
          </p:cNvPr>
          <p:cNvGrpSpPr/>
          <p:nvPr/>
        </p:nvGrpSpPr>
        <p:grpSpPr>
          <a:xfrm>
            <a:off x="6766560" y="5852160"/>
            <a:ext cx="1371600" cy="182880"/>
            <a:chOff x="4846320" y="5577840"/>
            <a:chExt cx="1371600" cy="182880"/>
          </a:xfrm>
        </p:grpSpPr>
        <p:cxnSp>
          <p:nvCxnSpPr>
            <p:cNvPr id="58" name="Straight Arrow Connector 57">
              <a:extLst>
                <a:ext uri="{FF2B5EF4-FFF2-40B4-BE49-F238E27FC236}">
                  <a16:creationId xmlns:a16="http://schemas.microsoft.com/office/drawing/2014/main" id="{807DA777-D06E-3F27-37C0-A9C4F3B4206C}"/>
                </a:ext>
              </a:extLst>
            </p:cNvPr>
            <p:cNvCxnSpPr>
              <a:cxnSpLocks/>
            </p:cNvCxnSpPr>
            <p:nvPr/>
          </p:nvCxnSpPr>
          <p:spPr bwMode="gray">
            <a:xfrm>
              <a:off x="4846320" y="5669280"/>
              <a:ext cx="274320" cy="0"/>
            </a:xfrm>
            <a:prstGeom prst="straightConnector1">
              <a:avLst/>
            </a:prstGeom>
            <a:ln w="57150" cap="rnd">
              <a:solidFill>
                <a:schemeClr val="tx2"/>
              </a:solidFill>
              <a:round/>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A7AE854-9A6C-3C36-A613-2FCD49419EDF}"/>
                </a:ext>
              </a:extLst>
            </p:cNvPr>
            <p:cNvSpPr txBox="1"/>
            <p:nvPr/>
          </p:nvSpPr>
          <p:spPr bwMode="gray">
            <a:xfrm>
              <a:off x="5303520" y="5577840"/>
              <a:ext cx="914400" cy="182880"/>
            </a:xfrm>
            <a:prstGeom prst="rect">
              <a:avLst/>
            </a:prstGeom>
            <a:noFill/>
          </p:spPr>
          <p:txBody>
            <a:bodyPr vert="horz" wrap="square" lIns="0" tIns="0" rIns="0" bIns="0" rtlCol="0" anchor="ctr">
              <a:noAutofit/>
            </a:bodyPr>
            <a:lstStyle/>
            <a:p>
              <a:pPr>
                <a:spcBef>
                  <a:spcPts val="600"/>
                </a:spcBef>
              </a:pPr>
              <a:r>
                <a:rPr lang="en-US" sz="1000" b="1" i="1" dirty="0"/>
                <a:t>OAS Effort</a:t>
              </a:r>
              <a:endParaRPr lang="en-US" sz="1000" i="1" dirty="0"/>
            </a:p>
          </p:txBody>
        </p:sp>
      </p:grpSp>
      <p:grpSp>
        <p:nvGrpSpPr>
          <p:cNvPr id="62" name="Group 61">
            <a:extLst>
              <a:ext uri="{FF2B5EF4-FFF2-40B4-BE49-F238E27FC236}">
                <a16:creationId xmlns:a16="http://schemas.microsoft.com/office/drawing/2014/main" id="{0A5CAAE2-4E95-92C4-0CB7-71D45D6BD556}"/>
              </a:ext>
            </a:extLst>
          </p:cNvPr>
          <p:cNvGrpSpPr/>
          <p:nvPr/>
        </p:nvGrpSpPr>
        <p:grpSpPr>
          <a:xfrm>
            <a:off x="5120640" y="5852160"/>
            <a:ext cx="1371600" cy="182880"/>
            <a:chOff x="4846320" y="5852160"/>
            <a:chExt cx="1371600" cy="182880"/>
          </a:xfrm>
        </p:grpSpPr>
        <p:cxnSp>
          <p:nvCxnSpPr>
            <p:cNvPr id="57" name="Straight Arrow Connector 56">
              <a:extLst>
                <a:ext uri="{FF2B5EF4-FFF2-40B4-BE49-F238E27FC236}">
                  <a16:creationId xmlns:a16="http://schemas.microsoft.com/office/drawing/2014/main" id="{7A371556-924F-BAB0-154E-8A37F9070ED4}"/>
                </a:ext>
              </a:extLst>
            </p:cNvPr>
            <p:cNvCxnSpPr>
              <a:cxnSpLocks/>
            </p:cNvCxnSpPr>
            <p:nvPr/>
          </p:nvCxnSpPr>
          <p:spPr bwMode="gray">
            <a:xfrm>
              <a:off x="4846320" y="5943600"/>
              <a:ext cx="274320" cy="0"/>
            </a:xfrm>
            <a:prstGeom prst="straightConnector1">
              <a:avLst/>
            </a:prstGeom>
            <a:ln w="57150" cap="rnd">
              <a:solidFill>
                <a:srgbClr val="002060"/>
              </a:solidFill>
              <a:round/>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3F17759-86E0-801B-A844-F9219EB0C17B}"/>
                </a:ext>
              </a:extLst>
            </p:cNvPr>
            <p:cNvSpPr txBox="1"/>
            <p:nvPr/>
          </p:nvSpPr>
          <p:spPr bwMode="gray">
            <a:xfrm>
              <a:off x="5303520" y="5852160"/>
              <a:ext cx="914400" cy="182880"/>
            </a:xfrm>
            <a:prstGeom prst="rect">
              <a:avLst/>
            </a:prstGeom>
            <a:noFill/>
          </p:spPr>
          <p:txBody>
            <a:bodyPr vert="horz" wrap="square" lIns="0" tIns="0" rIns="0" bIns="0" rtlCol="0" anchor="ctr">
              <a:noAutofit/>
            </a:bodyPr>
            <a:lstStyle/>
            <a:p>
              <a:pPr>
                <a:spcBef>
                  <a:spcPts val="600"/>
                </a:spcBef>
              </a:pPr>
              <a:r>
                <a:rPr lang="en-US" sz="1000" b="1" i="1" dirty="0"/>
                <a:t>RAD Effort</a:t>
              </a:r>
              <a:endParaRPr lang="en-US" sz="1000" i="1" dirty="0"/>
            </a:p>
          </p:txBody>
        </p:sp>
      </p:grpSp>
    </p:spTree>
    <p:extLst>
      <p:ext uri="{BB962C8B-B14F-4D97-AF65-F5344CB8AC3E}">
        <p14:creationId xmlns:p14="http://schemas.microsoft.com/office/powerpoint/2010/main" val="30671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p:txBody>
          <a:bodyPr/>
          <a:lstStyle/>
          <a:p>
            <a:r>
              <a:rPr lang="en-US" dirty="0"/>
              <a:t>RAD Team Training Opportunities</a:t>
            </a:r>
          </a:p>
        </p:txBody>
      </p:sp>
      <p:cxnSp>
        <p:nvCxnSpPr>
          <p:cNvPr id="9" name="Straight Connector 8">
            <a:extLst>
              <a:ext uri="{FF2B5EF4-FFF2-40B4-BE49-F238E27FC236}">
                <a16:creationId xmlns:a16="http://schemas.microsoft.com/office/drawing/2014/main" id="{7878A78F-4CB7-42A0-A6B4-FAE28EE1B57B}"/>
              </a:ext>
            </a:extLst>
          </p:cNvPr>
          <p:cNvCxnSpPr>
            <a:cxnSpLocks/>
          </p:cNvCxnSpPr>
          <p:nvPr/>
        </p:nvCxnSpPr>
        <p:spPr bwMode="gray">
          <a:xfrm flipV="1">
            <a:off x="3749040" y="1188718"/>
            <a:ext cx="0" cy="484632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DDF8F8-1DF0-4FDC-8113-19893F3BF225}"/>
              </a:ext>
            </a:extLst>
          </p:cNvPr>
          <p:cNvCxnSpPr>
            <a:cxnSpLocks/>
          </p:cNvCxnSpPr>
          <p:nvPr/>
        </p:nvCxnSpPr>
        <p:spPr bwMode="gray">
          <a:xfrm>
            <a:off x="4846320" y="2743200"/>
            <a:ext cx="5669280" cy="0"/>
          </a:xfrm>
          <a:prstGeom prst="line">
            <a:avLst/>
          </a:prstGeom>
          <a:ln w="19050" cap="rnd">
            <a:solidFill>
              <a:schemeClr val="accent6"/>
            </a:solidFill>
            <a:prstDash val="solid"/>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5712D991-8DB1-E34E-2C28-35F5ED36A5D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0" y="1280160"/>
            <a:ext cx="914400" cy="3657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344E53-F5D7-06A0-6B34-5BB0D3CAA472}"/>
              </a:ext>
            </a:extLst>
          </p:cNvPr>
          <p:cNvSpPr txBox="1">
            <a:spLocks/>
          </p:cNvSpPr>
          <p:nvPr/>
        </p:nvSpPr>
        <p:spPr bwMode="gray">
          <a:xfrm>
            <a:off x="2103120" y="1280160"/>
            <a:ext cx="1371600" cy="365760"/>
          </a:xfrm>
          <a:prstGeom prst="rect">
            <a:avLst/>
          </a:prstGeom>
          <a:noFill/>
        </p:spPr>
        <p:txBody>
          <a:bodyPr vert="horz" wrap="square" lIns="0" tIns="0" rIns="0" bIns="0" rtlCol="0" anchor="ctr">
            <a:noAutofit/>
          </a:bodyPr>
          <a:lstStyle/>
          <a:p>
            <a:pPr>
              <a:spcBef>
                <a:spcPts val="600"/>
              </a:spcBef>
            </a:pPr>
            <a:r>
              <a:rPr lang="en-US" sz="1200" b="1" dirty="0">
                <a:solidFill>
                  <a:schemeClr val="accent6"/>
                </a:solidFill>
              </a:rPr>
              <a:t>Microsoft Azure</a:t>
            </a:r>
            <a:br>
              <a:rPr lang="en-US" sz="1200" b="1" dirty="0">
                <a:solidFill>
                  <a:schemeClr val="accent6"/>
                </a:solidFill>
              </a:rPr>
            </a:br>
            <a:r>
              <a:rPr lang="en-US" sz="1200" b="1" dirty="0">
                <a:solidFill>
                  <a:schemeClr val="accent6"/>
                </a:solidFill>
              </a:rPr>
              <a:t>Data Engineering</a:t>
            </a:r>
          </a:p>
        </p:txBody>
      </p:sp>
      <p:sp>
        <p:nvSpPr>
          <p:cNvPr id="3" name="TextBox 2">
            <a:extLst>
              <a:ext uri="{FF2B5EF4-FFF2-40B4-BE49-F238E27FC236}">
                <a16:creationId xmlns:a16="http://schemas.microsoft.com/office/drawing/2014/main" id="{4AF18829-48E4-D926-C055-0AC1F98B35CE}"/>
              </a:ext>
            </a:extLst>
          </p:cNvPr>
          <p:cNvSpPr txBox="1"/>
          <p:nvPr/>
        </p:nvSpPr>
        <p:spPr bwMode="gray">
          <a:xfrm>
            <a:off x="822960" y="1737360"/>
            <a:ext cx="2651760" cy="153888"/>
          </a:xfrm>
          <a:prstGeom prst="rect">
            <a:avLst/>
          </a:prstGeom>
          <a:noFill/>
        </p:spPr>
        <p:txBody>
          <a:bodyPr vert="horz" wrap="square" lIns="0" tIns="0" rIns="0" bIns="0" rtlCol="0">
            <a:spAutoFit/>
          </a:bodyPr>
          <a:lstStyle/>
          <a:p>
            <a:pPr>
              <a:spcBef>
                <a:spcPts val="600"/>
              </a:spcBef>
            </a:pPr>
            <a:r>
              <a:rPr lang="en-US" sz="1000" b="1" dirty="0"/>
              <a:t>Key Training Topics</a:t>
            </a:r>
          </a:p>
        </p:txBody>
      </p:sp>
      <p:sp>
        <p:nvSpPr>
          <p:cNvPr id="14" name="TextBox 13">
            <a:extLst>
              <a:ext uri="{FF2B5EF4-FFF2-40B4-BE49-F238E27FC236}">
                <a16:creationId xmlns:a16="http://schemas.microsoft.com/office/drawing/2014/main" id="{70BEC1AD-9C57-06B2-309E-E883F1B3AE51}"/>
              </a:ext>
            </a:extLst>
          </p:cNvPr>
          <p:cNvSpPr txBox="1"/>
          <p:nvPr/>
        </p:nvSpPr>
        <p:spPr bwMode="gray">
          <a:xfrm>
            <a:off x="822959" y="1920240"/>
            <a:ext cx="2651760" cy="731520"/>
          </a:xfrm>
          <a:prstGeom prst="rect">
            <a:avLst/>
          </a:prstGeom>
          <a:noFill/>
        </p:spPr>
        <p:txBody>
          <a:bodyPr vert="horz" wrap="square" lIns="0" tIns="0" rIns="0" bIns="0" numCol="2" rtlCol="0">
            <a:noAutofit/>
          </a:bodyPr>
          <a:lstStyle/>
          <a:p>
            <a:pPr marL="114300" indent="-114300">
              <a:spcAft>
                <a:spcPts val="300"/>
              </a:spcAft>
              <a:buFont typeface="Arial" panose="020B0604020202020204" pitchFamily="34" charset="0"/>
              <a:buChar char="•"/>
            </a:pPr>
            <a:r>
              <a:rPr lang="en-US" sz="900" dirty="0"/>
              <a:t>Azure Blob Storage</a:t>
            </a:r>
          </a:p>
          <a:p>
            <a:pPr marL="114300" indent="-114300">
              <a:spcAft>
                <a:spcPts val="300"/>
              </a:spcAft>
              <a:buFont typeface="Arial" panose="020B0604020202020204" pitchFamily="34" charset="0"/>
              <a:buChar char="•"/>
            </a:pPr>
            <a:r>
              <a:rPr lang="en-US" sz="900" dirty="0"/>
              <a:t>Azure Functions</a:t>
            </a:r>
          </a:p>
          <a:p>
            <a:pPr marL="114300" indent="-114300">
              <a:spcAft>
                <a:spcPts val="300"/>
              </a:spcAft>
              <a:buFont typeface="Arial" panose="020B0604020202020204" pitchFamily="34" charset="0"/>
              <a:buChar char="•"/>
            </a:pPr>
            <a:r>
              <a:rPr lang="en-US" sz="900" dirty="0"/>
              <a:t>Azure Logic Apps</a:t>
            </a:r>
          </a:p>
          <a:p>
            <a:pPr marL="114300" indent="-114300">
              <a:spcAft>
                <a:spcPts val="300"/>
              </a:spcAft>
              <a:buFont typeface="Arial" panose="020B0604020202020204" pitchFamily="34" charset="0"/>
              <a:buChar char="•"/>
            </a:pPr>
            <a:r>
              <a:rPr lang="en-US" sz="900" dirty="0"/>
              <a:t>Azure Data Fabric</a:t>
            </a:r>
          </a:p>
          <a:p>
            <a:pPr marL="114300" indent="-114300">
              <a:spcAft>
                <a:spcPts val="300"/>
              </a:spcAft>
              <a:buFont typeface="Arial" panose="020B0604020202020204" pitchFamily="34" charset="0"/>
              <a:buChar char="•"/>
            </a:pPr>
            <a:r>
              <a:rPr lang="en-US" sz="900" dirty="0"/>
              <a:t>Azure Data Factory</a:t>
            </a:r>
          </a:p>
          <a:p>
            <a:pPr marL="114300" indent="-114300">
              <a:spcAft>
                <a:spcPts val="300"/>
              </a:spcAft>
              <a:buFont typeface="Arial" panose="020B0604020202020204" pitchFamily="34" charset="0"/>
              <a:buChar char="•"/>
            </a:pPr>
            <a:r>
              <a:rPr lang="en-US" sz="900" dirty="0"/>
              <a:t>Azure DevOps</a:t>
            </a:r>
          </a:p>
          <a:p>
            <a:pPr marL="114300" indent="-114300">
              <a:spcAft>
                <a:spcPts val="300"/>
              </a:spcAft>
              <a:buFont typeface="Arial" panose="020B0604020202020204" pitchFamily="34" charset="0"/>
              <a:buChar char="•"/>
            </a:pPr>
            <a:r>
              <a:rPr lang="en-US" sz="900" dirty="0"/>
              <a:t>PowerShell</a:t>
            </a:r>
          </a:p>
          <a:p>
            <a:pPr marL="114300" indent="-114300">
              <a:spcAft>
                <a:spcPts val="300"/>
              </a:spcAft>
              <a:buFont typeface="Arial" panose="020B0604020202020204" pitchFamily="34" charset="0"/>
              <a:buChar char="•"/>
            </a:pPr>
            <a:r>
              <a:rPr lang="en-US" sz="900" dirty="0"/>
              <a:t>Power BI</a:t>
            </a:r>
          </a:p>
        </p:txBody>
      </p:sp>
      <p:sp>
        <p:nvSpPr>
          <p:cNvPr id="20" name="Rectangle 3">
            <a:extLst>
              <a:ext uri="{FF2B5EF4-FFF2-40B4-BE49-F238E27FC236}">
                <a16:creationId xmlns:a16="http://schemas.microsoft.com/office/drawing/2014/main" id="{58A454CB-9AE4-7A30-DDAD-035682F8AA28}"/>
              </a:ext>
            </a:extLst>
          </p:cNvPr>
          <p:cNvSpPr>
            <a:spLocks noChangeArrowheads="1"/>
          </p:cNvSpPr>
          <p:nvPr/>
        </p:nvSpPr>
        <p:spPr bwMode="auto">
          <a:xfrm>
            <a:off x="0" y="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sp>
        <p:nvSpPr>
          <p:cNvPr id="24" name="Rectangle 4">
            <a:extLst>
              <a:ext uri="{FF2B5EF4-FFF2-40B4-BE49-F238E27FC236}">
                <a16:creationId xmlns:a16="http://schemas.microsoft.com/office/drawing/2014/main" id="{25FAD2D8-E200-5F6D-8286-E9C51DF4FEB0}"/>
              </a:ext>
            </a:extLst>
          </p:cNvPr>
          <p:cNvSpPr>
            <a:spLocks noChangeArrowheads="1"/>
          </p:cNvSpPr>
          <p:nvPr/>
        </p:nvSpPr>
        <p:spPr bwMode="auto">
          <a:xfrm>
            <a:off x="152400" y="15240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grpSp>
        <p:nvGrpSpPr>
          <p:cNvPr id="57" name="Group 56">
            <a:extLst>
              <a:ext uri="{FF2B5EF4-FFF2-40B4-BE49-F238E27FC236}">
                <a16:creationId xmlns:a16="http://schemas.microsoft.com/office/drawing/2014/main" id="{894D6546-96AF-F9D6-FAD8-95DAF3F80CA8}"/>
              </a:ext>
            </a:extLst>
          </p:cNvPr>
          <p:cNvGrpSpPr/>
          <p:nvPr/>
        </p:nvGrpSpPr>
        <p:grpSpPr>
          <a:xfrm>
            <a:off x="822960" y="2926080"/>
            <a:ext cx="2651760" cy="1371600"/>
            <a:chOff x="822960" y="2834640"/>
            <a:chExt cx="2651760" cy="1371600"/>
          </a:xfrm>
        </p:grpSpPr>
        <p:pic>
          <p:nvPicPr>
            <p:cNvPr id="1033" name="Picture 9">
              <a:extLst>
                <a:ext uri="{FF2B5EF4-FFF2-40B4-BE49-F238E27FC236}">
                  <a16:creationId xmlns:a16="http://schemas.microsoft.com/office/drawing/2014/main" id="{B9D3C80A-2B7C-5D34-4260-2294C1950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34640"/>
              <a:ext cx="699714" cy="36576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BE9520E1-D7C8-CD16-219A-8FD1A9E72B63}"/>
                </a:ext>
              </a:extLst>
            </p:cNvPr>
            <p:cNvSpPr txBox="1"/>
            <p:nvPr/>
          </p:nvSpPr>
          <p:spPr bwMode="gray">
            <a:xfrm>
              <a:off x="822960" y="3291840"/>
              <a:ext cx="2651760" cy="153888"/>
            </a:xfrm>
            <a:prstGeom prst="rect">
              <a:avLst/>
            </a:prstGeom>
            <a:noFill/>
          </p:spPr>
          <p:txBody>
            <a:bodyPr vert="horz" wrap="square" lIns="0" tIns="0" rIns="0" bIns="0" rtlCol="0">
              <a:spAutoFit/>
            </a:bodyPr>
            <a:lstStyle/>
            <a:p>
              <a:pPr>
                <a:spcBef>
                  <a:spcPts val="600"/>
                </a:spcBef>
              </a:pPr>
              <a:r>
                <a:rPr lang="en-US" sz="1000" b="1" dirty="0"/>
                <a:t>Key Training Topics</a:t>
              </a:r>
            </a:p>
          </p:txBody>
        </p:sp>
        <p:sp>
          <p:nvSpPr>
            <p:cNvPr id="28" name="TextBox 27">
              <a:extLst>
                <a:ext uri="{FF2B5EF4-FFF2-40B4-BE49-F238E27FC236}">
                  <a16:creationId xmlns:a16="http://schemas.microsoft.com/office/drawing/2014/main" id="{FE30CF55-63ED-C1C1-7003-26B6FC9E47EE}"/>
                </a:ext>
              </a:extLst>
            </p:cNvPr>
            <p:cNvSpPr txBox="1"/>
            <p:nvPr/>
          </p:nvSpPr>
          <p:spPr bwMode="gray">
            <a:xfrm>
              <a:off x="822960" y="3474720"/>
              <a:ext cx="2651760" cy="731520"/>
            </a:xfrm>
            <a:prstGeom prst="rect">
              <a:avLst/>
            </a:prstGeom>
            <a:noFill/>
          </p:spPr>
          <p:txBody>
            <a:bodyPr vert="horz" wrap="square" lIns="0" tIns="0" rIns="0" bIns="0" numCol="1" rtlCol="0">
              <a:noAutofit/>
            </a:bodyPr>
            <a:lstStyle/>
            <a:p>
              <a:pPr marL="114300" indent="-114300">
                <a:spcAft>
                  <a:spcPts val="300"/>
                </a:spcAft>
                <a:buFont typeface="Arial" panose="020B0604020202020204" pitchFamily="34" charset="0"/>
                <a:buChar char="•"/>
              </a:pPr>
              <a:r>
                <a:rPr lang="en-US" sz="900" dirty="0"/>
                <a:t>Lakehouse Fundamentals</a:t>
              </a:r>
            </a:p>
            <a:p>
              <a:pPr marL="114300" indent="-114300">
                <a:spcAft>
                  <a:spcPts val="300"/>
                </a:spcAft>
                <a:buFont typeface="Arial" panose="020B0604020202020204" pitchFamily="34" charset="0"/>
                <a:buChar char="•"/>
              </a:pPr>
              <a:r>
                <a:rPr lang="en-US" sz="900" dirty="0"/>
                <a:t>Data Science &amp; Engineering</a:t>
              </a:r>
            </a:p>
            <a:p>
              <a:pPr marL="114300" indent="-114300">
                <a:spcAft>
                  <a:spcPts val="300"/>
                </a:spcAft>
                <a:buFont typeface="Arial" panose="020B0604020202020204" pitchFamily="34" charset="0"/>
                <a:buChar char="•"/>
              </a:pPr>
              <a:r>
                <a:rPr lang="en-US" sz="900" dirty="0"/>
                <a:t>SQL Analytics</a:t>
              </a:r>
            </a:p>
            <a:p>
              <a:pPr marL="114300" indent="-114300">
                <a:spcAft>
                  <a:spcPts val="300"/>
                </a:spcAft>
                <a:buFont typeface="Arial" panose="020B0604020202020204" pitchFamily="34" charset="0"/>
                <a:buChar char="•"/>
              </a:pPr>
              <a:r>
                <a:rPr lang="en-US" sz="900" dirty="0"/>
                <a:t>Databricks Administrator</a:t>
              </a:r>
            </a:p>
          </p:txBody>
        </p:sp>
        <p:sp>
          <p:nvSpPr>
            <p:cNvPr id="29" name="TextBox 28">
              <a:extLst>
                <a:ext uri="{FF2B5EF4-FFF2-40B4-BE49-F238E27FC236}">
                  <a16:creationId xmlns:a16="http://schemas.microsoft.com/office/drawing/2014/main" id="{D3187301-16B8-1A05-7344-8C8D07281C3E}"/>
                </a:ext>
              </a:extLst>
            </p:cNvPr>
            <p:cNvSpPr txBox="1"/>
            <p:nvPr/>
          </p:nvSpPr>
          <p:spPr bwMode="gray">
            <a:xfrm>
              <a:off x="2103120" y="2834640"/>
              <a:ext cx="1371600" cy="365760"/>
            </a:xfrm>
            <a:prstGeom prst="rect">
              <a:avLst/>
            </a:prstGeom>
            <a:noFill/>
          </p:spPr>
          <p:txBody>
            <a:bodyPr vert="horz" wrap="square" lIns="0" tIns="0" rIns="0" bIns="0" rtlCol="0" anchor="ctr">
              <a:noAutofit/>
            </a:bodyPr>
            <a:lstStyle/>
            <a:p>
              <a:pPr>
                <a:spcBef>
                  <a:spcPts val="600"/>
                </a:spcBef>
              </a:pPr>
              <a:r>
                <a:rPr lang="en-US" sz="1200" b="1" dirty="0">
                  <a:solidFill>
                    <a:schemeClr val="accent6"/>
                  </a:solidFill>
                </a:rPr>
                <a:t>Databricks</a:t>
              </a:r>
              <a:br>
                <a:rPr lang="en-US" sz="1200" b="1" dirty="0">
                  <a:solidFill>
                    <a:schemeClr val="accent6"/>
                  </a:solidFill>
                </a:rPr>
              </a:br>
              <a:r>
                <a:rPr lang="en-US" sz="1200" b="1" dirty="0">
                  <a:solidFill>
                    <a:schemeClr val="accent6"/>
                  </a:solidFill>
                </a:rPr>
                <a:t>Data Engineering</a:t>
              </a:r>
            </a:p>
          </p:txBody>
        </p:sp>
      </p:grpSp>
      <p:grpSp>
        <p:nvGrpSpPr>
          <p:cNvPr id="58" name="Group 57">
            <a:extLst>
              <a:ext uri="{FF2B5EF4-FFF2-40B4-BE49-F238E27FC236}">
                <a16:creationId xmlns:a16="http://schemas.microsoft.com/office/drawing/2014/main" id="{034D4F3F-BC91-014E-6845-5F3CF8B309B0}"/>
              </a:ext>
            </a:extLst>
          </p:cNvPr>
          <p:cNvGrpSpPr/>
          <p:nvPr/>
        </p:nvGrpSpPr>
        <p:grpSpPr>
          <a:xfrm>
            <a:off x="822959" y="4572000"/>
            <a:ext cx="2651761" cy="1371600"/>
            <a:chOff x="822959" y="4389120"/>
            <a:chExt cx="2651761" cy="1371600"/>
          </a:xfrm>
        </p:grpSpPr>
        <p:pic>
          <p:nvPicPr>
            <p:cNvPr id="1041" name="Picture 17" descr="Snowflake Training &amp; Training Courses · Newcomp Analytics">
              <a:extLst>
                <a:ext uri="{FF2B5EF4-FFF2-40B4-BE49-F238E27FC236}">
                  <a16:creationId xmlns:a16="http://schemas.microsoft.com/office/drawing/2014/main" id="{C9F20301-6E6B-AEF4-2806-17A8C547D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59" y="4389120"/>
              <a:ext cx="962658" cy="36576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5C5B0273-ADCC-858B-4473-DA1B18FC1837}"/>
                </a:ext>
              </a:extLst>
            </p:cNvPr>
            <p:cNvSpPr txBox="1"/>
            <p:nvPr/>
          </p:nvSpPr>
          <p:spPr bwMode="gray">
            <a:xfrm>
              <a:off x="822959" y="4846320"/>
              <a:ext cx="2651760" cy="153888"/>
            </a:xfrm>
            <a:prstGeom prst="rect">
              <a:avLst/>
            </a:prstGeom>
            <a:noFill/>
          </p:spPr>
          <p:txBody>
            <a:bodyPr vert="horz" wrap="square" lIns="0" tIns="0" rIns="0" bIns="0" rtlCol="0">
              <a:spAutoFit/>
            </a:bodyPr>
            <a:lstStyle/>
            <a:p>
              <a:pPr>
                <a:spcBef>
                  <a:spcPts val="600"/>
                </a:spcBef>
              </a:pPr>
              <a:r>
                <a:rPr lang="en-US" sz="1000" b="1" dirty="0"/>
                <a:t>Key Training Topics</a:t>
              </a:r>
            </a:p>
          </p:txBody>
        </p:sp>
        <p:sp>
          <p:nvSpPr>
            <p:cNvPr id="32" name="TextBox 31">
              <a:extLst>
                <a:ext uri="{FF2B5EF4-FFF2-40B4-BE49-F238E27FC236}">
                  <a16:creationId xmlns:a16="http://schemas.microsoft.com/office/drawing/2014/main" id="{7F15DBE3-AC6B-3368-0479-423EAAEC8286}"/>
                </a:ext>
              </a:extLst>
            </p:cNvPr>
            <p:cNvSpPr txBox="1"/>
            <p:nvPr/>
          </p:nvSpPr>
          <p:spPr bwMode="gray">
            <a:xfrm>
              <a:off x="822959" y="5029200"/>
              <a:ext cx="2651760" cy="731520"/>
            </a:xfrm>
            <a:prstGeom prst="rect">
              <a:avLst/>
            </a:prstGeom>
            <a:noFill/>
          </p:spPr>
          <p:txBody>
            <a:bodyPr vert="horz" wrap="square" lIns="0" tIns="0" rIns="0" bIns="0" numCol="1" rtlCol="0">
              <a:noAutofit/>
            </a:bodyPr>
            <a:lstStyle/>
            <a:p>
              <a:pPr marL="115888" indent="-115888">
                <a:spcAft>
                  <a:spcPts val="300"/>
                </a:spcAft>
                <a:buFont typeface="Arial" panose="020B0604020202020204" pitchFamily="34" charset="0"/>
                <a:buChar char="•"/>
              </a:pPr>
              <a:r>
                <a:rPr lang="en-US" sz="900" dirty="0"/>
                <a:t>Snowflake Data Engineering</a:t>
              </a:r>
            </a:p>
            <a:p>
              <a:pPr marL="115888" indent="-115888">
                <a:spcAft>
                  <a:spcPts val="300"/>
                </a:spcAft>
                <a:buFont typeface="Arial" panose="020B0604020202020204" pitchFamily="34" charset="0"/>
                <a:buChar char="•"/>
              </a:pPr>
              <a:r>
                <a:rPr lang="en-US" sz="900" dirty="0"/>
                <a:t>Snowflake Administration</a:t>
              </a:r>
            </a:p>
            <a:p>
              <a:pPr marL="115888" indent="-115888">
                <a:spcAft>
                  <a:spcPts val="300"/>
                </a:spcAft>
                <a:buFont typeface="Arial" panose="020B0604020202020204" pitchFamily="34" charset="0"/>
                <a:buChar char="•"/>
              </a:pPr>
              <a:r>
                <a:rPr lang="en-US" sz="900" dirty="0" err="1"/>
                <a:t>SnowPro</a:t>
              </a:r>
              <a:r>
                <a:rPr lang="en-US" sz="900" dirty="0"/>
                <a:t> Certification</a:t>
              </a:r>
            </a:p>
            <a:p>
              <a:pPr marL="114300" indent="-114300">
                <a:spcAft>
                  <a:spcPts val="300"/>
                </a:spcAft>
                <a:buFont typeface="Arial" panose="020B0604020202020204" pitchFamily="34" charset="0"/>
                <a:buChar char="•"/>
              </a:pPr>
              <a:endParaRPr lang="en-US" sz="900" dirty="0"/>
            </a:p>
          </p:txBody>
        </p:sp>
        <p:sp>
          <p:nvSpPr>
            <p:cNvPr id="33" name="TextBox 32">
              <a:extLst>
                <a:ext uri="{FF2B5EF4-FFF2-40B4-BE49-F238E27FC236}">
                  <a16:creationId xmlns:a16="http://schemas.microsoft.com/office/drawing/2014/main" id="{51477FF9-BE93-F434-6197-F1DE1678EEBC}"/>
                </a:ext>
              </a:extLst>
            </p:cNvPr>
            <p:cNvSpPr txBox="1"/>
            <p:nvPr/>
          </p:nvSpPr>
          <p:spPr bwMode="gray">
            <a:xfrm>
              <a:off x="2103120" y="4389120"/>
              <a:ext cx="1371600" cy="365760"/>
            </a:xfrm>
            <a:prstGeom prst="rect">
              <a:avLst/>
            </a:prstGeom>
            <a:noFill/>
          </p:spPr>
          <p:txBody>
            <a:bodyPr vert="horz" wrap="square" lIns="0" tIns="0" rIns="0" bIns="0" rtlCol="0" anchor="ctr">
              <a:noAutofit/>
            </a:bodyPr>
            <a:lstStyle/>
            <a:p>
              <a:pPr>
                <a:spcBef>
                  <a:spcPts val="600"/>
                </a:spcBef>
              </a:pPr>
              <a:r>
                <a:rPr lang="en-US" sz="1200" b="1" dirty="0">
                  <a:solidFill>
                    <a:schemeClr val="accent6"/>
                  </a:solidFill>
                </a:rPr>
                <a:t>Snowflake</a:t>
              </a:r>
              <a:br>
                <a:rPr lang="en-US" sz="1200" b="1" dirty="0">
                  <a:solidFill>
                    <a:schemeClr val="accent6"/>
                  </a:solidFill>
                </a:rPr>
              </a:br>
              <a:r>
                <a:rPr lang="en-US" sz="1200" b="1" dirty="0">
                  <a:solidFill>
                    <a:schemeClr val="accent6"/>
                  </a:solidFill>
                </a:rPr>
                <a:t>Data Engineering</a:t>
              </a:r>
            </a:p>
          </p:txBody>
        </p:sp>
      </p:grpSp>
      <p:cxnSp>
        <p:nvCxnSpPr>
          <p:cNvPr id="37" name="Straight Connector 36">
            <a:extLst>
              <a:ext uri="{FF2B5EF4-FFF2-40B4-BE49-F238E27FC236}">
                <a16:creationId xmlns:a16="http://schemas.microsoft.com/office/drawing/2014/main" id="{4F8B8A83-8095-A976-C66D-12BE2400D62C}"/>
              </a:ext>
            </a:extLst>
          </p:cNvPr>
          <p:cNvCxnSpPr/>
          <p:nvPr/>
        </p:nvCxnSpPr>
        <p:spPr bwMode="gray">
          <a:xfrm>
            <a:off x="1097280" y="2743200"/>
            <a:ext cx="201168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DABA88-50E0-1BF4-F024-29AFBEAAC5DB}"/>
              </a:ext>
            </a:extLst>
          </p:cNvPr>
          <p:cNvCxnSpPr/>
          <p:nvPr/>
        </p:nvCxnSpPr>
        <p:spPr bwMode="gray">
          <a:xfrm>
            <a:off x="1097280" y="4389120"/>
            <a:ext cx="201168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8EAADD48-9166-6884-ED33-752673C949D2}"/>
              </a:ext>
            </a:extLst>
          </p:cNvPr>
          <p:cNvGrpSpPr/>
          <p:nvPr/>
        </p:nvGrpSpPr>
        <p:grpSpPr>
          <a:xfrm>
            <a:off x="4206240" y="1280160"/>
            <a:ext cx="6949985" cy="1283504"/>
            <a:chOff x="4023359" y="1280160"/>
            <a:chExt cx="6949985" cy="1283504"/>
          </a:xfrm>
        </p:grpSpPr>
        <p:pic>
          <p:nvPicPr>
            <p:cNvPr id="1031" name="Picture 7" descr="MyLearning">
              <a:extLst>
                <a:ext uri="{FF2B5EF4-FFF2-40B4-BE49-F238E27FC236}">
                  <a16:creationId xmlns:a16="http://schemas.microsoft.com/office/drawing/2014/main" id="{F48237E9-8119-298C-F4CE-A87CBD257F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3360" y="1280160"/>
              <a:ext cx="2102575" cy="36576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91891A52-58D1-B4F1-B6AA-E9A93BD75BB4}"/>
                </a:ext>
              </a:extLst>
            </p:cNvPr>
            <p:cNvSpPr txBox="1"/>
            <p:nvPr/>
          </p:nvSpPr>
          <p:spPr bwMode="gray">
            <a:xfrm>
              <a:off x="6583679" y="1283504"/>
              <a:ext cx="2011680" cy="1280160"/>
            </a:xfrm>
            <a:prstGeom prst="rect">
              <a:avLst/>
            </a:prstGeom>
            <a:noFill/>
          </p:spPr>
          <p:txBody>
            <a:bodyPr vert="horz" wrap="square" lIns="0" tIns="0" rIns="0" bIns="0" numCol="1" rtlCol="0">
              <a:noAutofit/>
            </a:bodyPr>
            <a:lstStyle/>
            <a:p>
              <a:pPr marL="228600" indent="-228600">
                <a:spcAft>
                  <a:spcPts val="300"/>
                </a:spcAft>
                <a:buFont typeface="+mj-lt"/>
                <a:buAutoNum type="arabicPeriod" startAt="2"/>
              </a:pPr>
              <a:r>
                <a:rPr lang="en-US" sz="900" dirty="0"/>
                <a:t>Open Browser to the Internal UHG Training Site: </a:t>
              </a:r>
            </a:p>
            <a:p>
              <a:pPr marL="458788" lvl="1" indent="-227013">
                <a:spcAft>
                  <a:spcPts val="300"/>
                </a:spcAft>
                <a:buFont typeface="Wingdings" pitchFamily="2" charset="2"/>
                <a:buChar char="Ø"/>
              </a:pPr>
              <a:r>
                <a:rPr lang="en-US" sz="900" dirty="0">
                  <a:hlinkClick r:id="rId6"/>
                </a:rPr>
                <a:t>https://uhg.edcast.com/</a:t>
              </a:r>
              <a:endParaRPr lang="en-US" sz="900" dirty="0"/>
            </a:p>
            <a:p>
              <a:pPr marL="228600" indent="-228600">
                <a:spcAft>
                  <a:spcPts val="300"/>
                </a:spcAft>
                <a:buFont typeface="+mj-lt"/>
                <a:buAutoNum type="arabicPeriod" startAt="2"/>
              </a:pPr>
              <a:endParaRPr lang="en-US" sz="900" dirty="0"/>
            </a:p>
            <a:p>
              <a:pPr marL="228600" indent="-228600">
                <a:spcAft>
                  <a:spcPts val="300"/>
                </a:spcAft>
                <a:buFont typeface="+mj-lt"/>
                <a:buAutoNum type="arabicPeriod" startAt="2"/>
              </a:pPr>
              <a:r>
                <a:rPr lang="en-US" sz="900" dirty="0"/>
                <a:t>Use the search box on the above site to search for and participate in training options that are available</a:t>
              </a:r>
            </a:p>
          </p:txBody>
        </p:sp>
        <p:sp>
          <p:nvSpPr>
            <p:cNvPr id="44" name="TextBox 43">
              <a:extLst>
                <a:ext uri="{FF2B5EF4-FFF2-40B4-BE49-F238E27FC236}">
                  <a16:creationId xmlns:a16="http://schemas.microsoft.com/office/drawing/2014/main" id="{8129510A-4B83-2A26-EC12-1451B4F7E4DE}"/>
                </a:ext>
              </a:extLst>
            </p:cNvPr>
            <p:cNvSpPr txBox="1"/>
            <p:nvPr/>
          </p:nvSpPr>
          <p:spPr bwMode="gray">
            <a:xfrm>
              <a:off x="4023359" y="1737360"/>
              <a:ext cx="2194560" cy="822960"/>
            </a:xfrm>
            <a:prstGeom prst="rect">
              <a:avLst/>
            </a:prstGeom>
            <a:noFill/>
          </p:spPr>
          <p:txBody>
            <a:bodyPr vert="horz" wrap="square" lIns="0" tIns="0" rIns="0" bIns="0" numCol="1" rtlCol="0">
              <a:noAutofit/>
            </a:bodyPr>
            <a:lstStyle/>
            <a:p>
              <a:pPr marL="228600" indent="-228600">
                <a:spcAft>
                  <a:spcPts val="300"/>
                </a:spcAft>
                <a:buFont typeface="+mj-lt"/>
                <a:buAutoNum type="arabicPeriod"/>
              </a:pPr>
              <a:r>
                <a:rPr lang="en-US" sz="900" dirty="0"/>
                <a:t>Training Topics Available</a:t>
              </a:r>
            </a:p>
            <a:p>
              <a:pPr marL="685800" lvl="1" indent="-228600">
                <a:spcAft>
                  <a:spcPts val="300"/>
                </a:spcAft>
                <a:buFont typeface="Wingdings" pitchFamily="2" charset="2"/>
                <a:buChar char="ü"/>
              </a:pPr>
              <a:r>
                <a:rPr lang="en-US" sz="900" dirty="0"/>
                <a:t>Azure Data Engineering</a:t>
              </a:r>
            </a:p>
            <a:p>
              <a:pPr marL="685800" lvl="1" indent="-228600">
                <a:spcAft>
                  <a:spcPts val="300"/>
                </a:spcAft>
                <a:buFont typeface="Wingdings" pitchFamily="2" charset="2"/>
                <a:buChar char="ü"/>
              </a:pPr>
              <a:r>
                <a:rPr lang="en-US" sz="900" dirty="0"/>
                <a:t>Databricks</a:t>
              </a:r>
            </a:p>
            <a:p>
              <a:pPr marL="685800" lvl="1" indent="-228600">
                <a:spcAft>
                  <a:spcPts val="300"/>
                </a:spcAft>
                <a:buFont typeface="Wingdings" pitchFamily="2" charset="2"/>
                <a:buChar char="ü"/>
              </a:pPr>
              <a:r>
                <a:rPr lang="en-US" sz="900" dirty="0"/>
                <a:t>Snowflake</a:t>
              </a:r>
            </a:p>
            <a:p>
              <a:pPr>
                <a:spcAft>
                  <a:spcPts val="300"/>
                </a:spcAft>
              </a:pPr>
              <a:endParaRPr lang="en-US" sz="900" dirty="0"/>
            </a:p>
          </p:txBody>
        </p:sp>
        <p:pic>
          <p:nvPicPr>
            <p:cNvPr id="46" name="Picture 45" descr="A screenshot of a computer&#10;&#10;Description automatically generated">
              <a:extLst>
                <a:ext uri="{FF2B5EF4-FFF2-40B4-BE49-F238E27FC236}">
                  <a16:creationId xmlns:a16="http://schemas.microsoft.com/office/drawing/2014/main" id="{B756E4FE-39E4-B178-D5DD-98AB2C773CC6}"/>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8961664" y="1280160"/>
              <a:ext cx="2011680" cy="1188720"/>
            </a:xfrm>
            <a:prstGeom prst="rect">
              <a:avLst/>
            </a:prstGeom>
          </p:spPr>
        </p:pic>
      </p:grpSp>
      <p:cxnSp>
        <p:nvCxnSpPr>
          <p:cNvPr id="47" name="Straight Connector 46">
            <a:extLst>
              <a:ext uri="{FF2B5EF4-FFF2-40B4-BE49-F238E27FC236}">
                <a16:creationId xmlns:a16="http://schemas.microsoft.com/office/drawing/2014/main" id="{4FAB23F0-5B8C-BF67-5E46-6EA607B1C525}"/>
              </a:ext>
            </a:extLst>
          </p:cNvPr>
          <p:cNvCxnSpPr>
            <a:cxnSpLocks/>
          </p:cNvCxnSpPr>
          <p:nvPr/>
        </p:nvCxnSpPr>
        <p:spPr bwMode="gray">
          <a:xfrm>
            <a:off x="4846320" y="4389120"/>
            <a:ext cx="5669280" cy="0"/>
          </a:xfrm>
          <a:prstGeom prst="line">
            <a:avLst/>
          </a:prstGeom>
          <a:ln w="19050" cap="rnd">
            <a:solidFill>
              <a:schemeClr val="accent6"/>
            </a:solidFill>
            <a:prstDash val="solid"/>
            <a:round/>
            <a:headEnd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6313CA84-7597-F76B-A83B-18F79E6A1088}"/>
              </a:ext>
            </a:extLst>
          </p:cNvPr>
          <p:cNvGrpSpPr/>
          <p:nvPr/>
        </p:nvGrpSpPr>
        <p:grpSpPr>
          <a:xfrm>
            <a:off x="4114800" y="2926080"/>
            <a:ext cx="7041425" cy="1283504"/>
            <a:chOff x="3931919" y="2834640"/>
            <a:chExt cx="7041425" cy="1283504"/>
          </a:xfrm>
        </p:grpSpPr>
        <p:sp>
          <p:nvSpPr>
            <p:cNvPr id="49" name="TextBox 48">
              <a:extLst>
                <a:ext uri="{FF2B5EF4-FFF2-40B4-BE49-F238E27FC236}">
                  <a16:creationId xmlns:a16="http://schemas.microsoft.com/office/drawing/2014/main" id="{100D9BE2-64B8-83F2-CF84-FB89BFC8D951}"/>
                </a:ext>
              </a:extLst>
            </p:cNvPr>
            <p:cNvSpPr txBox="1"/>
            <p:nvPr/>
          </p:nvSpPr>
          <p:spPr bwMode="gray">
            <a:xfrm>
              <a:off x="6583679" y="2837984"/>
              <a:ext cx="2011680" cy="1280160"/>
            </a:xfrm>
            <a:prstGeom prst="rect">
              <a:avLst/>
            </a:prstGeom>
            <a:noFill/>
          </p:spPr>
          <p:txBody>
            <a:bodyPr vert="horz" wrap="square" lIns="0" tIns="0" rIns="0" bIns="0" numCol="1" rtlCol="0">
              <a:noAutofit/>
            </a:bodyPr>
            <a:lstStyle/>
            <a:p>
              <a:pPr marL="228600" indent="-228600">
                <a:spcAft>
                  <a:spcPts val="300"/>
                </a:spcAft>
                <a:buFont typeface="+mj-lt"/>
                <a:buAutoNum type="arabicPeriod" startAt="2"/>
              </a:pPr>
              <a:r>
                <a:rPr lang="en-US" sz="900" dirty="0"/>
                <a:t>Open Browser to the Microsoft Learning Site &amp; Log-In using your MS ID: </a:t>
              </a:r>
            </a:p>
            <a:p>
              <a:pPr marL="458788" lvl="1" indent="-227013">
                <a:spcAft>
                  <a:spcPts val="300"/>
                </a:spcAft>
                <a:buFont typeface="Wingdings" pitchFamily="2" charset="2"/>
                <a:buChar char="Ø"/>
              </a:pPr>
              <a:r>
                <a:rPr lang="en-US" sz="900" dirty="0">
                  <a:hlinkClick r:id="rId8"/>
                </a:rPr>
                <a:t>https://learn.microsoft.com/en-us/training/browse/?terms=BI</a:t>
              </a:r>
              <a:r>
                <a:rPr lang="en-US" sz="900" dirty="0"/>
                <a:t> </a:t>
              </a:r>
            </a:p>
            <a:p>
              <a:pPr marL="228600" indent="-228600">
                <a:spcAft>
                  <a:spcPts val="300"/>
                </a:spcAft>
                <a:buFont typeface="+mj-lt"/>
                <a:buAutoNum type="arabicPeriod" startAt="2"/>
              </a:pPr>
              <a:r>
                <a:rPr lang="en-US" sz="900" dirty="0"/>
                <a:t>Use the search box on to search for and participate in training options that are available</a:t>
              </a:r>
            </a:p>
          </p:txBody>
        </p:sp>
        <p:sp>
          <p:nvSpPr>
            <p:cNvPr id="50" name="TextBox 49">
              <a:extLst>
                <a:ext uri="{FF2B5EF4-FFF2-40B4-BE49-F238E27FC236}">
                  <a16:creationId xmlns:a16="http://schemas.microsoft.com/office/drawing/2014/main" id="{2848BDD5-EBAA-5026-E7A6-8D625EE386C7}"/>
                </a:ext>
              </a:extLst>
            </p:cNvPr>
            <p:cNvSpPr txBox="1"/>
            <p:nvPr/>
          </p:nvSpPr>
          <p:spPr bwMode="gray">
            <a:xfrm>
              <a:off x="4023359" y="3291840"/>
              <a:ext cx="2194560" cy="822960"/>
            </a:xfrm>
            <a:prstGeom prst="rect">
              <a:avLst/>
            </a:prstGeom>
            <a:noFill/>
          </p:spPr>
          <p:txBody>
            <a:bodyPr vert="horz" wrap="square" lIns="0" tIns="0" rIns="0" bIns="0" numCol="1" rtlCol="0">
              <a:noAutofit/>
            </a:bodyPr>
            <a:lstStyle/>
            <a:p>
              <a:pPr marL="228600" indent="-228600">
                <a:spcAft>
                  <a:spcPts val="300"/>
                </a:spcAft>
                <a:buFont typeface="+mj-lt"/>
                <a:buAutoNum type="arabicPeriod"/>
              </a:pPr>
              <a:r>
                <a:rPr lang="en-US" sz="900" dirty="0"/>
                <a:t>Training Topics Available</a:t>
              </a:r>
            </a:p>
            <a:p>
              <a:pPr marL="685800" lvl="1" indent="-228600">
                <a:spcAft>
                  <a:spcPts val="300"/>
                </a:spcAft>
                <a:buFont typeface="Wingdings" pitchFamily="2" charset="2"/>
                <a:buChar char="ü"/>
              </a:pPr>
              <a:r>
                <a:rPr lang="en-US" sz="900" dirty="0"/>
                <a:t>Azure Data Engineering</a:t>
              </a:r>
            </a:p>
            <a:p>
              <a:pPr marL="685800" lvl="1" indent="-228600">
                <a:spcAft>
                  <a:spcPts val="300"/>
                </a:spcAft>
                <a:buFont typeface="Wingdings" pitchFamily="2" charset="2"/>
                <a:buChar char="ü"/>
              </a:pPr>
              <a:r>
                <a:rPr lang="en-US" sz="900" dirty="0"/>
                <a:t>Databricks</a:t>
              </a:r>
            </a:p>
            <a:p>
              <a:pPr>
                <a:spcAft>
                  <a:spcPts val="300"/>
                </a:spcAft>
              </a:pPr>
              <a:endParaRPr lang="en-US" sz="900" dirty="0"/>
            </a:p>
          </p:txBody>
        </p:sp>
        <p:pic>
          <p:nvPicPr>
            <p:cNvPr id="53" name="Picture 52">
              <a:extLst>
                <a:ext uri="{FF2B5EF4-FFF2-40B4-BE49-F238E27FC236}">
                  <a16:creationId xmlns:a16="http://schemas.microsoft.com/office/drawing/2014/main" id="{C6F01937-1333-5C3F-7893-FB4764EF08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31919" y="2839502"/>
              <a:ext cx="1123406" cy="365760"/>
            </a:xfrm>
            <a:prstGeom prst="rect">
              <a:avLst/>
            </a:prstGeom>
          </p:spPr>
        </p:pic>
        <p:pic>
          <p:nvPicPr>
            <p:cNvPr id="55" name="Picture 54" descr="A screenshot of a computer&#10;&#10;Description automatically generated">
              <a:extLst>
                <a:ext uri="{FF2B5EF4-FFF2-40B4-BE49-F238E27FC236}">
                  <a16:creationId xmlns:a16="http://schemas.microsoft.com/office/drawing/2014/main" id="{4A5B32DF-D655-A891-C57E-9638D814ACB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8961664" y="2834640"/>
              <a:ext cx="2011680" cy="1188720"/>
            </a:xfrm>
            <a:prstGeom prst="rect">
              <a:avLst/>
            </a:prstGeom>
          </p:spPr>
        </p:pic>
      </p:grpSp>
      <p:grpSp>
        <p:nvGrpSpPr>
          <p:cNvPr id="1029" name="Group 1028">
            <a:extLst>
              <a:ext uri="{FF2B5EF4-FFF2-40B4-BE49-F238E27FC236}">
                <a16:creationId xmlns:a16="http://schemas.microsoft.com/office/drawing/2014/main" id="{A1FEB436-7F75-B7B5-D5D8-6D405E3B07B9}"/>
              </a:ext>
            </a:extLst>
          </p:cNvPr>
          <p:cNvGrpSpPr/>
          <p:nvPr/>
        </p:nvGrpSpPr>
        <p:grpSpPr>
          <a:xfrm>
            <a:off x="4206240" y="4480560"/>
            <a:ext cx="6949985" cy="1371599"/>
            <a:chOff x="4206240" y="4480560"/>
            <a:chExt cx="6949985" cy="1371599"/>
          </a:xfrm>
        </p:grpSpPr>
        <p:pic>
          <p:nvPicPr>
            <p:cNvPr id="1028" name="Picture 1027" descr="A blue screen with white text&#10;&#10;Description automatically generated">
              <a:extLst>
                <a:ext uri="{FF2B5EF4-FFF2-40B4-BE49-F238E27FC236}">
                  <a16:creationId xmlns:a16="http://schemas.microsoft.com/office/drawing/2014/main" id="{E0A663B3-062F-4D48-A164-31D64B1DED47}"/>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9144545" y="4568655"/>
              <a:ext cx="2011680" cy="1188720"/>
            </a:xfrm>
            <a:prstGeom prst="rect">
              <a:avLst/>
            </a:prstGeom>
          </p:spPr>
        </p:pic>
        <p:sp>
          <p:nvSpPr>
            <p:cNvPr id="61" name="TextBox 60">
              <a:extLst>
                <a:ext uri="{FF2B5EF4-FFF2-40B4-BE49-F238E27FC236}">
                  <a16:creationId xmlns:a16="http://schemas.microsoft.com/office/drawing/2014/main" id="{BE290394-B926-11BA-5BD8-B4C10CF45446}"/>
                </a:ext>
              </a:extLst>
            </p:cNvPr>
            <p:cNvSpPr txBox="1"/>
            <p:nvPr/>
          </p:nvSpPr>
          <p:spPr bwMode="gray">
            <a:xfrm>
              <a:off x="6766560" y="4571999"/>
              <a:ext cx="2011680" cy="1280160"/>
            </a:xfrm>
            <a:prstGeom prst="rect">
              <a:avLst/>
            </a:prstGeom>
            <a:noFill/>
          </p:spPr>
          <p:txBody>
            <a:bodyPr vert="horz" wrap="square" lIns="0" tIns="0" rIns="0" bIns="0" numCol="1" rtlCol="0">
              <a:noAutofit/>
            </a:bodyPr>
            <a:lstStyle/>
            <a:p>
              <a:pPr marL="228600" indent="-228600">
                <a:spcAft>
                  <a:spcPts val="300"/>
                </a:spcAft>
                <a:buFont typeface="+mj-lt"/>
                <a:buAutoNum type="arabicPeriod" startAt="2"/>
              </a:pPr>
              <a:r>
                <a:rPr lang="en-US" sz="900" dirty="0"/>
                <a:t>Open Browser to the Snowflake Learning Site and register: </a:t>
              </a:r>
            </a:p>
            <a:p>
              <a:pPr marL="458788" lvl="1" indent="-227013">
                <a:spcAft>
                  <a:spcPts val="300"/>
                </a:spcAft>
                <a:buFont typeface="Wingdings" pitchFamily="2" charset="2"/>
                <a:buChar char="Ø"/>
              </a:pPr>
              <a:r>
                <a:rPr lang="en-US" sz="900" dirty="0">
                  <a:hlinkClick r:id="rId12"/>
                </a:rPr>
                <a:t>https://learn.snowflake.com/en/courses/</a:t>
              </a:r>
              <a:r>
                <a:rPr lang="en-US" sz="900" dirty="0"/>
                <a:t> </a:t>
              </a:r>
            </a:p>
            <a:p>
              <a:pPr marL="228600" indent="-228600">
                <a:spcAft>
                  <a:spcPts val="300"/>
                </a:spcAft>
                <a:buFont typeface="+mj-lt"/>
                <a:buAutoNum type="arabicPeriod" startAt="2"/>
              </a:pPr>
              <a:r>
                <a:rPr lang="en-US" sz="900" dirty="0"/>
                <a:t>Look for specific courses or follow Learning Tracks to pursue desired Snowflake training</a:t>
              </a:r>
            </a:p>
          </p:txBody>
        </p:sp>
        <p:sp>
          <p:nvSpPr>
            <p:cNvPr id="62" name="TextBox 61">
              <a:extLst>
                <a:ext uri="{FF2B5EF4-FFF2-40B4-BE49-F238E27FC236}">
                  <a16:creationId xmlns:a16="http://schemas.microsoft.com/office/drawing/2014/main" id="{3861D3B1-9621-4811-27BD-3AF260759788}"/>
                </a:ext>
              </a:extLst>
            </p:cNvPr>
            <p:cNvSpPr txBox="1"/>
            <p:nvPr/>
          </p:nvSpPr>
          <p:spPr bwMode="gray">
            <a:xfrm>
              <a:off x="4206240" y="5025855"/>
              <a:ext cx="2194560" cy="822960"/>
            </a:xfrm>
            <a:prstGeom prst="rect">
              <a:avLst/>
            </a:prstGeom>
            <a:noFill/>
          </p:spPr>
          <p:txBody>
            <a:bodyPr vert="horz" wrap="square" lIns="0" tIns="0" rIns="0" bIns="0" numCol="1" rtlCol="0">
              <a:noAutofit/>
            </a:bodyPr>
            <a:lstStyle/>
            <a:p>
              <a:pPr marL="228600" indent="-228600">
                <a:spcAft>
                  <a:spcPts val="300"/>
                </a:spcAft>
                <a:buFont typeface="+mj-lt"/>
                <a:buAutoNum type="arabicPeriod"/>
              </a:pPr>
              <a:r>
                <a:rPr lang="en-US" sz="900" dirty="0"/>
                <a:t>Training Topics Available</a:t>
              </a:r>
            </a:p>
            <a:p>
              <a:pPr marL="685800" lvl="1" indent="-228600">
                <a:spcAft>
                  <a:spcPts val="300"/>
                </a:spcAft>
                <a:buFont typeface="Wingdings" pitchFamily="2" charset="2"/>
                <a:buChar char="ü"/>
              </a:pPr>
              <a:r>
                <a:rPr lang="en-US" sz="900" dirty="0"/>
                <a:t>Snowflake Data Engineering</a:t>
              </a:r>
            </a:p>
            <a:p>
              <a:pPr marL="685800" lvl="1" indent="-228600">
                <a:spcAft>
                  <a:spcPts val="300"/>
                </a:spcAft>
                <a:buFont typeface="Wingdings" pitchFamily="2" charset="2"/>
                <a:buChar char="ü"/>
              </a:pPr>
              <a:r>
                <a:rPr lang="en-US" sz="900" dirty="0"/>
                <a:t>Snowflake Administration</a:t>
              </a:r>
            </a:p>
            <a:p>
              <a:pPr marL="685800" lvl="1" indent="-228600">
                <a:spcAft>
                  <a:spcPts val="300"/>
                </a:spcAft>
                <a:buFont typeface="Wingdings" pitchFamily="2" charset="2"/>
                <a:buChar char="ü"/>
              </a:pPr>
              <a:r>
                <a:rPr lang="en-US" sz="900" dirty="0" err="1"/>
                <a:t>SnowPro</a:t>
              </a:r>
              <a:r>
                <a:rPr lang="en-US" sz="900" dirty="0"/>
                <a:t> Certification</a:t>
              </a:r>
            </a:p>
            <a:p>
              <a:pPr>
                <a:spcAft>
                  <a:spcPts val="300"/>
                </a:spcAft>
              </a:pPr>
              <a:endParaRPr lang="en-US" sz="900" dirty="0"/>
            </a:p>
          </p:txBody>
        </p:sp>
        <p:pic>
          <p:nvPicPr>
            <p:cNvPr id="1025" name="Picture 1024">
              <a:extLst>
                <a:ext uri="{FF2B5EF4-FFF2-40B4-BE49-F238E27FC236}">
                  <a16:creationId xmlns:a16="http://schemas.microsoft.com/office/drawing/2014/main" id="{30FA1642-B79D-BCDE-EF91-7B2538E33543}"/>
                </a:ext>
              </a:extLst>
            </p:cNvPr>
            <p:cNvPicPr>
              <a:picLocks noChangeAspect="1"/>
            </p:cNvPicPr>
            <p:nvPr/>
          </p:nvPicPr>
          <p:blipFill>
            <a:blip r:embed="rId13"/>
            <a:stretch>
              <a:fillRect/>
            </a:stretch>
          </p:blipFill>
          <p:spPr>
            <a:xfrm>
              <a:off x="4206240" y="4480560"/>
              <a:ext cx="1883171" cy="548640"/>
            </a:xfrm>
            <a:prstGeom prst="rect">
              <a:avLst/>
            </a:prstGeom>
          </p:spPr>
        </p:pic>
      </p:grpSp>
    </p:spTree>
    <p:extLst>
      <p:ext uri="{BB962C8B-B14F-4D97-AF65-F5344CB8AC3E}">
        <p14:creationId xmlns:p14="http://schemas.microsoft.com/office/powerpoint/2010/main" val="80638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DBB2-B3A8-4B63-9E5E-DA69C9BEBCF3}"/>
              </a:ext>
            </a:extLst>
          </p:cNvPr>
          <p:cNvSpPr>
            <a:spLocks noGrp="1"/>
          </p:cNvSpPr>
          <p:nvPr>
            <p:ph type="title"/>
          </p:nvPr>
        </p:nvSpPr>
        <p:spPr/>
        <p:txBody>
          <a:bodyPr/>
          <a:lstStyle/>
          <a:p>
            <a:r>
              <a:rPr lang="en-US" dirty="0">
                <a:cs typeface="Arial" panose="020B0604020202020204"/>
              </a:rPr>
              <a:t>RAD Modernization Recommended Roadmap</a:t>
            </a:r>
            <a:endParaRPr lang="en-US" dirty="0"/>
          </a:p>
        </p:txBody>
      </p:sp>
      <p:graphicFrame>
        <p:nvGraphicFramePr>
          <p:cNvPr id="10" name="Table 13">
            <a:extLst>
              <a:ext uri="{FF2B5EF4-FFF2-40B4-BE49-F238E27FC236}">
                <a16:creationId xmlns:a16="http://schemas.microsoft.com/office/drawing/2014/main" id="{7AC03AD8-0B73-A063-F9F7-630D8BD25646}"/>
              </a:ext>
            </a:extLst>
          </p:cNvPr>
          <p:cNvGraphicFramePr>
            <a:graphicFrameLocks noGrp="1"/>
          </p:cNvGraphicFramePr>
          <p:nvPr/>
        </p:nvGraphicFramePr>
        <p:xfrm>
          <a:off x="699392" y="3287592"/>
          <a:ext cx="10945363" cy="2706808"/>
        </p:xfrm>
        <a:graphic>
          <a:graphicData uri="http://schemas.openxmlformats.org/drawingml/2006/table">
            <a:tbl>
              <a:tblPr firstRow="1" bandRow="1">
                <a:tableStyleId>{9D7B26C5-4107-4FEC-AEDC-1716B250A1EF}</a:tableStyleId>
              </a:tblPr>
              <a:tblGrid>
                <a:gridCol w="841951">
                  <a:extLst>
                    <a:ext uri="{9D8B030D-6E8A-4147-A177-3AD203B41FA5}">
                      <a16:colId xmlns:a16="http://schemas.microsoft.com/office/drawing/2014/main" val="148487311"/>
                    </a:ext>
                  </a:extLst>
                </a:gridCol>
                <a:gridCol w="841951">
                  <a:extLst>
                    <a:ext uri="{9D8B030D-6E8A-4147-A177-3AD203B41FA5}">
                      <a16:colId xmlns:a16="http://schemas.microsoft.com/office/drawing/2014/main" val="1207968557"/>
                    </a:ext>
                  </a:extLst>
                </a:gridCol>
                <a:gridCol w="841951">
                  <a:extLst>
                    <a:ext uri="{9D8B030D-6E8A-4147-A177-3AD203B41FA5}">
                      <a16:colId xmlns:a16="http://schemas.microsoft.com/office/drawing/2014/main" val="4000590452"/>
                    </a:ext>
                  </a:extLst>
                </a:gridCol>
                <a:gridCol w="841951">
                  <a:extLst>
                    <a:ext uri="{9D8B030D-6E8A-4147-A177-3AD203B41FA5}">
                      <a16:colId xmlns:a16="http://schemas.microsoft.com/office/drawing/2014/main" val="1849829259"/>
                    </a:ext>
                  </a:extLst>
                </a:gridCol>
                <a:gridCol w="841951">
                  <a:extLst>
                    <a:ext uri="{9D8B030D-6E8A-4147-A177-3AD203B41FA5}">
                      <a16:colId xmlns:a16="http://schemas.microsoft.com/office/drawing/2014/main" val="2348339281"/>
                    </a:ext>
                  </a:extLst>
                </a:gridCol>
                <a:gridCol w="841951">
                  <a:extLst>
                    <a:ext uri="{9D8B030D-6E8A-4147-A177-3AD203B41FA5}">
                      <a16:colId xmlns:a16="http://schemas.microsoft.com/office/drawing/2014/main" val="3620656606"/>
                    </a:ext>
                  </a:extLst>
                </a:gridCol>
                <a:gridCol w="841951">
                  <a:extLst>
                    <a:ext uri="{9D8B030D-6E8A-4147-A177-3AD203B41FA5}">
                      <a16:colId xmlns:a16="http://schemas.microsoft.com/office/drawing/2014/main" val="1862936455"/>
                    </a:ext>
                  </a:extLst>
                </a:gridCol>
                <a:gridCol w="841951">
                  <a:extLst>
                    <a:ext uri="{9D8B030D-6E8A-4147-A177-3AD203B41FA5}">
                      <a16:colId xmlns:a16="http://schemas.microsoft.com/office/drawing/2014/main" val="1085204256"/>
                    </a:ext>
                  </a:extLst>
                </a:gridCol>
                <a:gridCol w="841951">
                  <a:extLst>
                    <a:ext uri="{9D8B030D-6E8A-4147-A177-3AD203B41FA5}">
                      <a16:colId xmlns:a16="http://schemas.microsoft.com/office/drawing/2014/main" val="2790157008"/>
                    </a:ext>
                  </a:extLst>
                </a:gridCol>
                <a:gridCol w="841951">
                  <a:extLst>
                    <a:ext uri="{9D8B030D-6E8A-4147-A177-3AD203B41FA5}">
                      <a16:colId xmlns:a16="http://schemas.microsoft.com/office/drawing/2014/main" val="2926912369"/>
                    </a:ext>
                  </a:extLst>
                </a:gridCol>
                <a:gridCol w="841951">
                  <a:extLst>
                    <a:ext uri="{9D8B030D-6E8A-4147-A177-3AD203B41FA5}">
                      <a16:colId xmlns:a16="http://schemas.microsoft.com/office/drawing/2014/main" val="2682088483"/>
                    </a:ext>
                  </a:extLst>
                </a:gridCol>
                <a:gridCol w="841951">
                  <a:extLst>
                    <a:ext uri="{9D8B030D-6E8A-4147-A177-3AD203B41FA5}">
                      <a16:colId xmlns:a16="http://schemas.microsoft.com/office/drawing/2014/main" val="1884177618"/>
                    </a:ext>
                  </a:extLst>
                </a:gridCol>
                <a:gridCol w="841951">
                  <a:extLst>
                    <a:ext uri="{9D8B030D-6E8A-4147-A177-3AD203B41FA5}">
                      <a16:colId xmlns:a16="http://schemas.microsoft.com/office/drawing/2014/main" val="2723444527"/>
                    </a:ext>
                  </a:extLst>
                </a:gridCol>
              </a:tblGrid>
              <a:tr h="2706808">
                <a:tc>
                  <a:txBody>
                    <a:bodyPr/>
                    <a:lstStyle/>
                    <a:p>
                      <a:pPr algn="ctr"/>
                      <a:r>
                        <a:rPr lang="en-US" sz="800" dirty="0">
                          <a:solidFill>
                            <a:schemeClr val="bg1">
                              <a:lumMod val="75000"/>
                            </a:schemeClr>
                          </a:solidFill>
                        </a:rPr>
                        <a:t>5</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6</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7</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8</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9</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10</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11</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12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1</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3</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4</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5</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02473792"/>
                  </a:ext>
                </a:extLst>
              </a:tr>
            </a:tbl>
          </a:graphicData>
        </a:graphic>
      </p:graphicFrame>
      <p:grpSp>
        <p:nvGrpSpPr>
          <p:cNvPr id="5" name="Group 4">
            <a:extLst>
              <a:ext uri="{FF2B5EF4-FFF2-40B4-BE49-F238E27FC236}">
                <a16:creationId xmlns:a16="http://schemas.microsoft.com/office/drawing/2014/main" id="{83C188D9-55FA-8E7A-45B9-9BAF4383C9B4}"/>
              </a:ext>
            </a:extLst>
          </p:cNvPr>
          <p:cNvGrpSpPr/>
          <p:nvPr/>
        </p:nvGrpSpPr>
        <p:grpSpPr>
          <a:xfrm>
            <a:off x="671958" y="3197933"/>
            <a:ext cx="10972800" cy="395416"/>
            <a:chOff x="671958" y="2834640"/>
            <a:chExt cx="10972800" cy="395416"/>
          </a:xfrm>
        </p:grpSpPr>
        <p:cxnSp>
          <p:nvCxnSpPr>
            <p:cNvPr id="117" name="Straight Arrow Connector 116">
              <a:extLst>
                <a:ext uri="{FF2B5EF4-FFF2-40B4-BE49-F238E27FC236}">
                  <a16:creationId xmlns:a16="http://schemas.microsoft.com/office/drawing/2014/main" id="{F58B3828-8629-3494-03E4-5B0DE4FAE1AC}"/>
                </a:ext>
              </a:extLst>
            </p:cNvPr>
            <p:cNvCxnSpPr>
              <a:cxnSpLocks/>
            </p:cNvCxnSpPr>
            <p:nvPr/>
          </p:nvCxnSpPr>
          <p:spPr bwMode="gray">
            <a:xfrm>
              <a:off x="671958" y="2926080"/>
              <a:ext cx="10972800" cy="0"/>
            </a:xfrm>
            <a:prstGeom prst="straightConnector1">
              <a:avLst/>
            </a:prstGeom>
            <a:solidFill>
              <a:schemeClr val="accent1"/>
            </a:solidFill>
            <a:ln w="57150" cap="rnd" cmpd="sng" algn="ctr">
              <a:solidFill>
                <a:srgbClr val="FF612F"/>
              </a:solidFill>
              <a:prstDash val="solid"/>
              <a:round/>
              <a:headEnd type="none" w="med" len="med"/>
              <a:tailEnd type="arrow" w="sm" len="med"/>
            </a:ln>
            <a:effectLst/>
          </p:spPr>
        </p:cxnSp>
        <p:sp>
          <p:nvSpPr>
            <p:cNvPr id="122" name="Oval 121">
              <a:extLst>
                <a:ext uri="{FF2B5EF4-FFF2-40B4-BE49-F238E27FC236}">
                  <a16:creationId xmlns:a16="http://schemas.microsoft.com/office/drawing/2014/main" id="{D0FCC80B-957C-0960-DCCE-E6FB3B17B4C8}"/>
                </a:ext>
              </a:extLst>
            </p:cNvPr>
            <p:cNvSpPr>
              <a:spLocks noChangeAspect="1"/>
            </p:cNvSpPr>
            <p:nvPr/>
          </p:nvSpPr>
          <p:spPr bwMode="gray">
            <a:xfrm>
              <a:off x="7344408" y="283464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200" b="0" i="0" u="none" baseline="0">
                <a:solidFill>
                  <a:srgbClr val="FFFFFF"/>
                </a:solidFill>
              </a:endParaRPr>
            </a:p>
          </p:txBody>
        </p:sp>
        <p:sp>
          <p:nvSpPr>
            <p:cNvPr id="121" name="TextBox 120">
              <a:extLst>
                <a:ext uri="{FF2B5EF4-FFF2-40B4-BE49-F238E27FC236}">
                  <a16:creationId xmlns:a16="http://schemas.microsoft.com/office/drawing/2014/main" id="{91C5491A-0BB0-249A-7C49-2AC54B5A5BFB}"/>
                </a:ext>
              </a:extLst>
            </p:cNvPr>
            <p:cNvSpPr txBox="1"/>
            <p:nvPr/>
          </p:nvSpPr>
          <p:spPr bwMode="gray">
            <a:xfrm>
              <a:off x="7161528" y="3014612"/>
              <a:ext cx="548640" cy="215444"/>
            </a:xfrm>
            <a:prstGeom prst="rect">
              <a:avLst/>
            </a:prstGeom>
            <a:solidFill>
              <a:schemeClr val="bg1"/>
            </a:solidFill>
          </p:spPr>
          <p:txBody>
            <a:bodyPr wrap="square" lIns="0" tIns="0" rIns="0" bIns="0" rtlCol="0">
              <a:spAutoFit/>
            </a:bodyPr>
            <a:lstStyle/>
            <a:p>
              <a:pPr algn="ctr">
                <a:spcBef>
                  <a:spcPts val="600"/>
                </a:spcBef>
              </a:pPr>
              <a:r>
                <a:rPr lang="en-US" sz="1400" b="1" dirty="0">
                  <a:solidFill>
                    <a:schemeClr val="accent6"/>
                  </a:solidFill>
                  <a:latin typeface="+mj-lt"/>
                </a:rPr>
                <a:t>2025</a:t>
              </a:r>
            </a:p>
          </p:txBody>
        </p:sp>
      </p:grpSp>
      <p:grpSp>
        <p:nvGrpSpPr>
          <p:cNvPr id="81" name="Group 80">
            <a:extLst>
              <a:ext uri="{FF2B5EF4-FFF2-40B4-BE49-F238E27FC236}">
                <a16:creationId xmlns:a16="http://schemas.microsoft.com/office/drawing/2014/main" id="{44490E99-899B-E341-B38A-3602DE205FD6}"/>
              </a:ext>
            </a:extLst>
          </p:cNvPr>
          <p:cNvGrpSpPr/>
          <p:nvPr/>
        </p:nvGrpSpPr>
        <p:grpSpPr>
          <a:xfrm>
            <a:off x="699393" y="5394960"/>
            <a:ext cx="10762485" cy="607715"/>
            <a:chOff x="667514" y="5290165"/>
            <a:chExt cx="10762485" cy="607715"/>
          </a:xfrm>
        </p:grpSpPr>
        <p:grpSp>
          <p:nvGrpSpPr>
            <p:cNvPr id="112" name="Group 111">
              <a:extLst>
                <a:ext uri="{FF2B5EF4-FFF2-40B4-BE49-F238E27FC236}">
                  <a16:creationId xmlns:a16="http://schemas.microsoft.com/office/drawing/2014/main" id="{5AE1C182-BF8F-337C-B893-20B2DE3A2EEA}"/>
                </a:ext>
              </a:extLst>
            </p:cNvPr>
            <p:cNvGrpSpPr/>
            <p:nvPr/>
          </p:nvGrpSpPr>
          <p:grpSpPr>
            <a:xfrm>
              <a:off x="2711320" y="5394960"/>
              <a:ext cx="8718679" cy="411480"/>
              <a:chOff x="2345560" y="5029200"/>
              <a:chExt cx="8718679" cy="411480"/>
            </a:xfrm>
            <a:solidFill>
              <a:schemeClr val="bg1"/>
            </a:solidFill>
          </p:grpSpPr>
          <p:sp>
            <p:nvSpPr>
              <p:cNvPr id="115" name="Arrow: Pentagon 44">
                <a:extLst>
                  <a:ext uri="{FF2B5EF4-FFF2-40B4-BE49-F238E27FC236}">
                    <a16:creationId xmlns:a16="http://schemas.microsoft.com/office/drawing/2014/main" id="{8C1ECB91-E83C-845B-D2A6-FD05B670FEB5}"/>
                  </a:ext>
                </a:extLst>
              </p:cNvPr>
              <p:cNvSpPr/>
              <p:nvPr/>
            </p:nvSpPr>
            <p:spPr bwMode="gray">
              <a:xfrm>
                <a:off x="2345560" y="5029200"/>
                <a:ext cx="5989321" cy="182880"/>
              </a:xfrm>
              <a:prstGeom prst="homePlat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a:solidFill>
                      <a:srgbClr val="00B050"/>
                    </a:solidFill>
                  </a:rPr>
                  <a:t>Azure Data Engineering &amp; Snowflake Training</a:t>
                </a:r>
                <a:endParaRPr lang="en-US" sz="800" b="1">
                  <a:solidFill>
                    <a:srgbClr val="00B050"/>
                  </a:solidFill>
                  <a:cs typeface="Arial"/>
                </a:endParaRPr>
              </a:p>
            </p:txBody>
          </p:sp>
          <p:sp>
            <p:nvSpPr>
              <p:cNvPr id="116" name="Arrow: Pentagon 45">
                <a:extLst>
                  <a:ext uri="{FF2B5EF4-FFF2-40B4-BE49-F238E27FC236}">
                    <a16:creationId xmlns:a16="http://schemas.microsoft.com/office/drawing/2014/main" id="{314B4FB4-3779-9E75-7087-1901EBF835D5}"/>
                  </a:ext>
                </a:extLst>
              </p:cNvPr>
              <p:cNvSpPr/>
              <p:nvPr/>
            </p:nvSpPr>
            <p:spPr bwMode="gray">
              <a:xfrm>
                <a:off x="3122800" y="5257800"/>
                <a:ext cx="7941439" cy="182880"/>
              </a:xfrm>
              <a:prstGeom prst="homePlate">
                <a:avLst/>
              </a:prstGeom>
              <a:grp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a:solidFill>
                      <a:srgbClr val="00B050"/>
                    </a:solidFill>
                  </a:rPr>
                  <a:t>Cloud Migration Governance / Organizational Design / Change Management</a:t>
                </a:r>
              </a:p>
            </p:txBody>
          </p:sp>
        </p:grpSp>
        <p:sp>
          <p:nvSpPr>
            <p:cNvPr id="113" name="Left Brace 112">
              <a:extLst>
                <a:ext uri="{FF2B5EF4-FFF2-40B4-BE49-F238E27FC236}">
                  <a16:creationId xmlns:a16="http://schemas.microsoft.com/office/drawing/2014/main" id="{F2020EDB-44EE-428F-B166-6778559F5978}"/>
                </a:ext>
              </a:extLst>
            </p:cNvPr>
            <p:cNvSpPr/>
            <p:nvPr/>
          </p:nvSpPr>
          <p:spPr bwMode="gray">
            <a:xfrm>
              <a:off x="1005840" y="5303520"/>
              <a:ext cx="178996" cy="594360"/>
            </a:xfrm>
            <a:prstGeom prst="leftBrace">
              <a:avLst>
                <a:gd name="adj1" fmla="val 50584"/>
                <a:gd name="adj2" fmla="val 50000"/>
              </a:avLst>
            </a:prstGeom>
            <a:ln w="19050" cap="rnd">
              <a:solidFill>
                <a:srgbClr val="00B050"/>
              </a:solidFill>
              <a:round/>
              <a:headEnd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14" name="TextBox 113">
              <a:extLst>
                <a:ext uri="{FF2B5EF4-FFF2-40B4-BE49-F238E27FC236}">
                  <a16:creationId xmlns:a16="http://schemas.microsoft.com/office/drawing/2014/main" id="{C0382039-5A0B-5A7B-8865-155706E39B40}"/>
                </a:ext>
              </a:extLst>
            </p:cNvPr>
            <p:cNvSpPr txBox="1"/>
            <p:nvPr/>
          </p:nvSpPr>
          <p:spPr bwMode="gray">
            <a:xfrm rot="16200000">
              <a:off x="492466" y="5465213"/>
              <a:ext cx="596317" cy="246221"/>
            </a:xfrm>
            <a:prstGeom prst="rect">
              <a:avLst/>
            </a:prstGeom>
            <a:noFill/>
            <a:ln>
              <a:noFill/>
            </a:ln>
          </p:spPr>
          <p:txBody>
            <a:bodyPr vert="horz" wrap="none" lIns="0" tIns="0" rIns="0" bIns="0" rtlCol="0">
              <a:spAutoFit/>
            </a:bodyPr>
            <a:lstStyle/>
            <a:p>
              <a:pPr algn="ctr"/>
              <a:r>
                <a:rPr lang="en-US" sz="800" b="1">
                  <a:solidFill>
                    <a:srgbClr val="00B050"/>
                  </a:solidFill>
                </a:rPr>
                <a:t>Program</a:t>
              </a:r>
            </a:p>
            <a:p>
              <a:pPr algn="ctr"/>
              <a:r>
                <a:rPr lang="en-US" sz="800" b="1">
                  <a:solidFill>
                    <a:srgbClr val="00B050"/>
                  </a:solidFill>
                </a:rPr>
                <a:t>Governance</a:t>
              </a:r>
            </a:p>
          </p:txBody>
        </p:sp>
      </p:grpSp>
      <p:grpSp>
        <p:nvGrpSpPr>
          <p:cNvPr id="28" name="Group 27">
            <a:extLst>
              <a:ext uri="{FF2B5EF4-FFF2-40B4-BE49-F238E27FC236}">
                <a16:creationId xmlns:a16="http://schemas.microsoft.com/office/drawing/2014/main" id="{A73C9C5C-B41A-5E0B-43DB-741289CDD00C}"/>
              </a:ext>
            </a:extLst>
          </p:cNvPr>
          <p:cNvGrpSpPr/>
          <p:nvPr/>
        </p:nvGrpSpPr>
        <p:grpSpPr>
          <a:xfrm>
            <a:off x="821769" y="3657600"/>
            <a:ext cx="10471071" cy="1554480"/>
            <a:chOff x="821769" y="3291840"/>
            <a:chExt cx="10471071" cy="1554480"/>
          </a:xfrm>
        </p:grpSpPr>
        <p:sp>
          <p:nvSpPr>
            <p:cNvPr id="26" name="TextBox 25">
              <a:extLst>
                <a:ext uri="{FF2B5EF4-FFF2-40B4-BE49-F238E27FC236}">
                  <a16:creationId xmlns:a16="http://schemas.microsoft.com/office/drawing/2014/main" id="{A8BA5C0E-573A-C17C-85BD-CCF010A0AA25}"/>
                </a:ext>
              </a:extLst>
            </p:cNvPr>
            <p:cNvSpPr txBox="1"/>
            <p:nvPr/>
          </p:nvSpPr>
          <p:spPr bwMode="gray">
            <a:xfrm>
              <a:off x="9204961" y="4480560"/>
              <a:ext cx="1310634" cy="276999"/>
            </a:xfrm>
            <a:prstGeom prst="rect">
              <a:avLst/>
            </a:prstGeom>
            <a:noFill/>
          </p:spPr>
          <p:txBody>
            <a:bodyPr wrap="square">
              <a:spAutoFit/>
            </a:bodyPr>
            <a:lstStyle/>
            <a:p>
              <a:r>
                <a:rPr lang="en-US" sz="600" b="1" i="1" dirty="0">
                  <a:solidFill>
                    <a:schemeClr val="accent6"/>
                  </a:solidFill>
                </a:rPr>
                <a:t>* PAT &amp; Decom to be led by RAD SMEs with OAS support</a:t>
              </a:r>
            </a:p>
          </p:txBody>
        </p:sp>
        <p:sp>
          <p:nvSpPr>
            <p:cNvPr id="63" name="Arrow: Pentagon 19">
              <a:extLst>
                <a:ext uri="{FF2B5EF4-FFF2-40B4-BE49-F238E27FC236}">
                  <a16:creationId xmlns:a16="http://schemas.microsoft.com/office/drawing/2014/main" id="{9168B3D7-D58E-3811-6A48-25FE962DAA39}"/>
                </a:ext>
              </a:extLst>
            </p:cNvPr>
            <p:cNvSpPr/>
            <p:nvPr/>
          </p:nvSpPr>
          <p:spPr bwMode="gray">
            <a:xfrm>
              <a:off x="1920239" y="3383280"/>
              <a:ext cx="822960" cy="274320"/>
            </a:xfrm>
            <a:prstGeom prst="homePlate">
              <a:avLst/>
            </a:prstGeom>
            <a:solidFill>
              <a:schemeClr val="bg2"/>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b="1" dirty="0">
                  <a:solidFill>
                    <a:schemeClr val="accent6"/>
                  </a:solidFill>
                </a:rPr>
                <a:t>Scope Assessment</a:t>
              </a:r>
            </a:p>
          </p:txBody>
        </p:sp>
        <p:sp>
          <p:nvSpPr>
            <p:cNvPr id="86" name="Left Brace 85">
              <a:extLst>
                <a:ext uri="{FF2B5EF4-FFF2-40B4-BE49-F238E27FC236}">
                  <a16:creationId xmlns:a16="http://schemas.microsoft.com/office/drawing/2014/main" id="{68C0C456-F2D5-1E99-E7EE-6852DEFD6775}"/>
                </a:ext>
              </a:extLst>
            </p:cNvPr>
            <p:cNvSpPr/>
            <p:nvPr/>
          </p:nvSpPr>
          <p:spPr bwMode="gray">
            <a:xfrm>
              <a:off x="1037719" y="3291840"/>
              <a:ext cx="178996" cy="1554480"/>
            </a:xfrm>
            <a:prstGeom prst="leftBrace">
              <a:avLst>
                <a:gd name="adj1" fmla="val 50584"/>
                <a:gd name="adj2" fmla="val 50000"/>
              </a:avLst>
            </a:prstGeom>
            <a:ln w="19050" cap="rnd">
              <a:solidFill>
                <a:schemeClr val="accent6"/>
              </a:solidFill>
              <a:round/>
              <a:headEnd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BDC24894-DD30-BA8B-D78A-5731B32BB244}"/>
                </a:ext>
              </a:extLst>
            </p:cNvPr>
            <p:cNvSpPr txBox="1"/>
            <p:nvPr/>
          </p:nvSpPr>
          <p:spPr bwMode="gray">
            <a:xfrm rot="16200000">
              <a:off x="214873" y="4006185"/>
              <a:ext cx="1336904" cy="123111"/>
            </a:xfrm>
            <a:prstGeom prst="rect">
              <a:avLst/>
            </a:prstGeom>
            <a:noFill/>
          </p:spPr>
          <p:txBody>
            <a:bodyPr vert="horz" wrap="none" lIns="0" tIns="0" rIns="0" bIns="0" rtlCol="0">
              <a:spAutoFit/>
            </a:bodyPr>
            <a:lstStyle/>
            <a:p>
              <a:pPr algn="l">
                <a:spcBef>
                  <a:spcPts val="600"/>
                </a:spcBef>
              </a:pPr>
              <a:r>
                <a:rPr lang="en-US" sz="800" b="1" dirty="0">
                  <a:solidFill>
                    <a:srgbClr val="002060"/>
                  </a:solidFill>
                </a:rPr>
                <a:t>RAD Modernization Phases</a:t>
              </a:r>
            </a:p>
          </p:txBody>
        </p:sp>
        <p:sp>
          <p:nvSpPr>
            <p:cNvPr id="53" name="Arrow: Pentagon 19">
              <a:extLst>
                <a:ext uri="{FF2B5EF4-FFF2-40B4-BE49-F238E27FC236}">
                  <a16:creationId xmlns:a16="http://schemas.microsoft.com/office/drawing/2014/main" id="{065B5397-F276-9530-F8C3-CE440781D109}"/>
                </a:ext>
              </a:extLst>
            </p:cNvPr>
            <p:cNvSpPr/>
            <p:nvPr/>
          </p:nvSpPr>
          <p:spPr bwMode="gray">
            <a:xfrm>
              <a:off x="3520440" y="3657600"/>
              <a:ext cx="1508760" cy="274320"/>
            </a:xfrm>
            <a:prstGeom prst="homePlate">
              <a:avLst/>
            </a:prstGeom>
            <a:solidFill>
              <a:schemeClr val="bg2"/>
            </a:solidFill>
            <a:ln w="28575" cap="rnd">
              <a:solidFill>
                <a:srgbClr val="00206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accent6"/>
                  </a:solidFill>
                </a:rPr>
                <a:t>Solution Definition &amp; Design</a:t>
              </a:r>
            </a:p>
          </p:txBody>
        </p:sp>
        <p:sp>
          <p:nvSpPr>
            <p:cNvPr id="64" name="Arrow: Pentagon 19">
              <a:extLst>
                <a:ext uri="{FF2B5EF4-FFF2-40B4-BE49-F238E27FC236}">
                  <a16:creationId xmlns:a16="http://schemas.microsoft.com/office/drawing/2014/main" id="{75B5EC91-621E-AC7D-D72A-2A19E909343F}"/>
                </a:ext>
              </a:extLst>
            </p:cNvPr>
            <p:cNvSpPr/>
            <p:nvPr/>
          </p:nvSpPr>
          <p:spPr bwMode="gray">
            <a:xfrm>
              <a:off x="5029200" y="3931920"/>
              <a:ext cx="3931920" cy="274320"/>
            </a:xfrm>
            <a:prstGeom prst="homePlate">
              <a:avLst/>
            </a:prstGeom>
            <a:solidFill>
              <a:schemeClr val="bg2"/>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accent6"/>
                  </a:solidFill>
                </a:rPr>
                <a:t>Data Platform Dev, Test, &amp; Deployment</a:t>
              </a:r>
            </a:p>
          </p:txBody>
        </p:sp>
        <p:grpSp>
          <p:nvGrpSpPr>
            <p:cNvPr id="88" name="Group 87">
              <a:extLst>
                <a:ext uri="{FF2B5EF4-FFF2-40B4-BE49-F238E27FC236}">
                  <a16:creationId xmlns:a16="http://schemas.microsoft.com/office/drawing/2014/main" id="{FC069A20-BE16-FA78-67C1-4C86F2E00D18}"/>
                </a:ext>
              </a:extLst>
            </p:cNvPr>
            <p:cNvGrpSpPr/>
            <p:nvPr/>
          </p:nvGrpSpPr>
          <p:grpSpPr>
            <a:xfrm>
              <a:off x="8972844" y="3798653"/>
              <a:ext cx="2313744" cy="182880"/>
              <a:chOff x="2036131" y="2011679"/>
              <a:chExt cx="2313744" cy="182880"/>
            </a:xfrm>
          </p:grpSpPr>
          <p:sp>
            <p:nvSpPr>
              <p:cNvPr id="90" name="Diamond 89">
                <a:extLst>
                  <a:ext uri="{FF2B5EF4-FFF2-40B4-BE49-F238E27FC236}">
                    <a16:creationId xmlns:a16="http://schemas.microsoft.com/office/drawing/2014/main" id="{22B4067D-F5E8-6293-2561-ED8FB9B2DBC0}"/>
                  </a:ext>
                </a:extLst>
              </p:cNvPr>
              <p:cNvSpPr>
                <a:spLocks/>
              </p:cNvSpPr>
              <p:nvPr/>
            </p:nvSpPr>
            <p:spPr bwMode="gray">
              <a:xfrm>
                <a:off x="3526914" y="2011679"/>
                <a:ext cx="91440" cy="182880"/>
              </a:xfrm>
              <a:prstGeom prst="diamond">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100" b="0" i="0" u="none" baseline="0">
                  <a:solidFill>
                    <a:srgbClr val="FFFFFF"/>
                  </a:solidFill>
                </a:endParaRPr>
              </a:p>
            </p:txBody>
          </p:sp>
          <p:sp>
            <p:nvSpPr>
              <p:cNvPr id="91" name="TextBox 90">
                <a:extLst>
                  <a:ext uri="{FF2B5EF4-FFF2-40B4-BE49-F238E27FC236}">
                    <a16:creationId xmlns:a16="http://schemas.microsoft.com/office/drawing/2014/main" id="{C0BD2ADF-F735-F13F-9274-3820EEF7B588}"/>
                  </a:ext>
                </a:extLst>
              </p:cNvPr>
              <p:cNvSpPr txBox="1"/>
              <p:nvPr/>
            </p:nvSpPr>
            <p:spPr bwMode="gray">
              <a:xfrm>
                <a:off x="3636331" y="2041564"/>
                <a:ext cx="713544" cy="123111"/>
              </a:xfrm>
              <a:prstGeom prst="rect">
                <a:avLst/>
              </a:prstGeom>
              <a:solidFill>
                <a:schemeClr val="bg1"/>
              </a:solidFill>
            </p:spPr>
            <p:txBody>
              <a:bodyPr wrap="square" lIns="0" tIns="0" rIns="0" bIns="0" rtlCol="0" anchor="ctr">
                <a:spAutoFit/>
              </a:bodyPr>
              <a:lstStyle/>
              <a:p>
                <a:pPr algn="ctr">
                  <a:spcBef>
                    <a:spcPts val="600"/>
                  </a:spcBef>
                </a:pPr>
                <a:r>
                  <a:rPr lang="en-US" sz="800" b="1" dirty="0">
                    <a:solidFill>
                      <a:schemeClr val="accent6"/>
                    </a:solidFill>
                    <a:latin typeface="+mj-lt"/>
                  </a:rPr>
                  <a:t>Decom</a:t>
                </a:r>
              </a:p>
            </p:txBody>
          </p:sp>
          <p:sp>
            <p:nvSpPr>
              <p:cNvPr id="92" name="TextBox 91">
                <a:extLst>
                  <a:ext uri="{FF2B5EF4-FFF2-40B4-BE49-F238E27FC236}">
                    <a16:creationId xmlns:a16="http://schemas.microsoft.com/office/drawing/2014/main" id="{60C3F192-7246-F0F4-6DFF-D245B03D3FF4}"/>
                  </a:ext>
                </a:extLst>
              </p:cNvPr>
              <p:cNvSpPr txBox="1"/>
              <p:nvPr/>
            </p:nvSpPr>
            <p:spPr bwMode="gray">
              <a:xfrm>
                <a:off x="2036131" y="2045047"/>
                <a:ext cx="1452098" cy="123111"/>
              </a:xfrm>
              <a:prstGeom prst="rect">
                <a:avLst/>
              </a:prstGeom>
              <a:solidFill>
                <a:schemeClr val="bg1"/>
              </a:solidFill>
            </p:spPr>
            <p:txBody>
              <a:bodyPr wrap="square" lIns="0" tIns="0" rIns="0" bIns="0" rtlCol="0" anchor="ctr">
                <a:spAutoFit/>
              </a:bodyPr>
              <a:lstStyle/>
              <a:p>
                <a:pPr algn="ctr">
                  <a:spcBef>
                    <a:spcPts val="600"/>
                  </a:spcBef>
                </a:pPr>
                <a:r>
                  <a:rPr lang="en-US" sz="800" b="1" dirty="0">
                    <a:solidFill>
                      <a:schemeClr val="accent6"/>
                    </a:solidFill>
                    <a:latin typeface="+mj-lt"/>
                  </a:rPr>
                  <a:t>Parallel Testing</a:t>
                </a:r>
              </a:p>
            </p:txBody>
          </p:sp>
        </p:grpSp>
        <p:sp>
          <p:nvSpPr>
            <p:cNvPr id="11" name="Arrow: Pentagon 19">
              <a:extLst>
                <a:ext uri="{FF2B5EF4-FFF2-40B4-BE49-F238E27FC236}">
                  <a16:creationId xmlns:a16="http://schemas.microsoft.com/office/drawing/2014/main" id="{1861CB45-7FBD-8B94-AEE5-938E7EA81908}"/>
                </a:ext>
              </a:extLst>
            </p:cNvPr>
            <p:cNvSpPr/>
            <p:nvPr/>
          </p:nvSpPr>
          <p:spPr bwMode="gray">
            <a:xfrm>
              <a:off x="8961120" y="4206240"/>
              <a:ext cx="1554480" cy="274320"/>
            </a:xfrm>
            <a:prstGeom prst="homePlate">
              <a:avLst/>
            </a:prstGeom>
            <a:solidFill>
              <a:schemeClr val="bg1">
                <a:lumMod val="75000"/>
              </a:schemeClr>
            </a:solid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b="1" dirty="0">
                  <a:solidFill>
                    <a:schemeClr val="tx1"/>
                  </a:solidFill>
                </a:rPr>
                <a:t>Production Acceptance Testing</a:t>
              </a:r>
            </a:p>
          </p:txBody>
        </p:sp>
        <p:sp>
          <p:nvSpPr>
            <p:cNvPr id="12" name="Arrow: Pentagon 19">
              <a:extLst>
                <a:ext uri="{FF2B5EF4-FFF2-40B4-BE49-F238E27FC236}">
                  <a16:creationId xmlns:a16="http://schemas.microsoft.com/office/drawing/2014/main" id="{8E72E7DA-2A3E-B2F1-DA9F-80BC71ECA1CC}"/>
                </a:ext>
              </a:extLst>
            </p:cNvPr>
            <p:cNvSpPr/>
            <p:nvPr/>
          </p:nvSpPr>
          <p:spPr bwMode="gray">
            <a:xfrm>
              <a:off x="10515600" y="4480560"/>
              <a:ext cx="777240" cy="274320"/>
            </a:xfrm>
            <a:prstGeom prst="homePlate">
              <a:avLst/>
            </a:prstGeom>
            <a:solidFill>
              <a:schemeClr val="bg1">
                <a:lumMod val="75000"/>
              </a:schemeClr>
            </a:solid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b="1" dirty="0">
                  <a:solidFill>
                    <a:schemeClr val="tx1"/>
                  </a:solidFill>
                </a:rPr>
                <a:t>Decom</a:t>
              </a:r>
            </a:p>
          </p:txBody>
        </p:sp>
        <p:sp>
          <p:nvSpPr>
            <p:cNvPr id="68" name="Arrow: Pentagon 19">
              <a:extLst>
                <a:ext uri="{FF2B5EF4-FFF2-40B4-BE49-F238E27FC236}">
                  <a16:creationId xmlns:a16="http://schemas.microsoft.com/office/drawing/2014/main" id="{42A4087C-8034-E133-36E1-EAF642ACDD5D}"/>
                </a:ext>
              </a:extLst>
            </p:cNvPr>
            <p:cNvSpPr/>
            <p:nvPr/>
          </p:nvSpPr>
          <p:spPr bwMode="gray">
            <a:xfrm>
              <a:off x="5034363" y="3975859"/>
              <a:ext cx="868680" cy="182880"/>
            </a:xfrm>
            <a:prstGeom prst="homePlate">
              <a:avLst/>
            </a:prstGeom>
            <a:solidFill>
              <a:schemeClr val="bg2">
                <a:lumMod val="90000"/>
              </a:schemeClr>
            </a:solidFill>
            <a:ln w="6350" cap="rnd">
              <a:solidFill>
                <a:schemeClr val="accent6">
                  <a:lumMod val="60000"/>
                  <a:lumOff val="40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0" rIns="18288" bIns="0" numCol="1" spcCol="0" rtlCol="0" fromWordArt="0" anchor="ctr" anchorCtr="0" forceAA="0" compatLnSpc="1">
              <a:prstTxWarp prst="textNoShape">
                <a:avLst/>
              </a:prstTxWarp>
              <a:noAutofit/>
            </a:bodyPr>
            <a:lstStyle/>
            <a:p>
              <a:r>
                <a:rPr lang="en-US" sz="450" dirty="0">
                  <a:solidFill>
                    <a:schemeClr val="accent6"/>
                  </a:solidFill>
                </a:rPr>
                <a:t>Project Start-up + Environment &amp; Team Mobilization</a:t>
              </a:r>
            </a:p>
          </p:txBody>
        </p:sp>
      </p:grpSp>
      <p:grpSp>
        <p:nvGrpSpPr>
          <p:cNvPr id="29" name="Group 28">
            <a:extLst>
              <a:ext uri="{FF2B5EF4-FFF2-40B4-BE49-F238E27FC236}">
                <a16:creationId xmlns:a16="http://schemas.microsoft.com/office/drawing/2014/main" id="{81968379-347F-330D-C08F-CA36377EBCF7}"/>
              </a:ext>
            </a:extLst>
          </p:cNvPr>
          <p:cNvGrpSpPr/>
          <p:nvPr/>
        </p:nvGrpSpPr>
        <p:grpSpPr>
          <a:xfrm>
            <a:off x="640080" y="1095494"/>
            <a:ext cx="4023360" cy="1946687"/>
            <a:chOff x="640080" y="1095494"/>
            <a:chExt cx="4023360" cy="1946687"/>
          </a:xfrm>
        </p:grpSpPr>
        <p:pic>
          <p:nvPicPr>
            <p:cNvPr id="40" name="Picture 39">
              <a:extLst>
                <a:ext uri="{FF2B5EF4-FFF2-40B4-BE49-F238E27FC236}">
                  <a16:creationId xmlns:a16="http://schemas.microsoft.com/office/drawing/2014/main" id="{E484EEFA-9E8D-E102-F50F-83B02D09F4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640080" y="1097280"/>
              <a:ext cx="609601" cy="609601"/>
            </a:xfrm>
            <a:prstGeom prst="rect">
              <a:avLst/>
            </a:prstGeom>
          </p:spPr>
        </p:pic>
        <p:sp>
          <p:nvSpPr>
            <p:cNvPr id="61" name="TextBox 60">
              <a:extLst>
                <a:ext uri="{FF2B5EF4-FFF2-40B4-BE49-F238E27FC236}">
                  <a16:creationId xmlns:a16="http://schemas.microsoft.com/office/drawing/2014/main" id="{96E51938-D35A-1BF6-31A6-20289E5623A6}"/>
                </a:ext>
              </a:extLst>
            </p:cNvPr>
            <p:cNvSpPr txBox="1"/>
            <p:nvPr/>
          </p:nvSpPr>
          <p:spPr bwMode="gray">
            <a:xfrm>
              <a:off x="1280160" y="1097281"/>
              <a:ext cx="3383280" cy="138499"/>
            </a:xfrm>
            <a:prstGeom prst="rect">
              <a:avLst/>
            </a:prstGeom>
            <a:noFill/>
          </p:spPr>
          <p:txBody>
            <a:bodyPr vert="horz" wrap="square" lIns="0" tIns="0" rIns="0" bIns="0" rtlCol="0">
              <a:spAutoFit/>
            </a:bodyPr>
            <a:lstStyle/>
            <a:p>
              <a:pPr>
                <a:spcBef>
                  <a:spcPts val="600"/>
                </a:spcBef>
                <a:buClr>
                  <a:schemeClr val="tx1"/>
                </a:buClr>
              </a:pPr>
              <a:r>
                <a:rPr lang="en-US" sz="900" b="1" dirty="0">
                  <a:solidFill>
                    <a:schemeClr val="accent6"/>
                  </a:solidFill>
                </a:rPr>
                <a:t>Solution Definition &amp; Design</a:t>
              </a:r>
            </a:p>
          </p:txBody>
        </p:sp>
        <p:sp>
          <p:nvSpPr>
            <p:cNvPr id="62" name="TextBox 61">
              <a:extLst>
                <a:ext uri="{FF2B5EF4-FFF2-40B4-BE49-F238E27FC236}">
                  <a16:creationId xmlns:a16="http://schemas.microsoft.com/office/drawing/2014/main" id="{5E2C11B7-44F6-2EBE-A1B5-ACA45286DEBA}"/>
                </a:ext>
              </a:extLst>
            </p:cNvPr>
            <p:cNvSpPr txBox="1"/>
            <p:nvPr/>
          </p:nvSpPr>
          <p:spPr bwMode="gray">
            <a:xfrm>
              <a:off x="1280160" y="1280160"/>
              <a:ext cx="3383280" cy="1762021"/>
            </a:xfrm>
            <a:prstGeom prst="rect">
              <a:avLst/>
            </a:prstGeom>
            <a:noFill/>
          </p:spPr>
          <p:txBody>
            <a:bodyPr vert="horz" wrap="square" lIns="0" tIns="0" rIns="0" bIns="0" rtlCol="0">
              <a:spAutoFit/>
            </a:bodyPr>
            <a:lstStyle/>
            <a:p>
              <a:pPr>
                <a:spcBef>
                  <a:spcPts val="300"/>
                </a:spcBef>
                <a:buClr>
                  <a:schemeClr val="tx1"/>
                </a:buClr>
              </a:pPr>
              <a:r>
                <a:rPr lang="en-US" sz="800" b="1" dirty="0"/>
                <a:t>Program Management Milestones:</a:t>
              </a:r>
            </a:p>
            <a:p>
              <a:pPr marL="285750" indent="-285750">
                <a:buClr>
                  <a:schemeClr val="tx1"/>
                </a:buClr>
                <a:buFont typeface="Arial" panose="020B0604020202020204" pitchFamily="34" charset="0"/>
                <a:buChar char="•"/>
              </a:pPr>
              <a:r>
                <a:rPr lang="en-US" sz="800" b="1" dirty="0">
                  <a:sym typeface="Wingdings" pitchFamily="2" charset="2"/>
                </a:rPr>
                <a:t>Start Date: </a:t>
              </a:r>
              <a:r>
                <a:rPr lang="en-US" sz="800" dirty="0"/>
                <a:t>August 12, 2024 </a:t>
              </a:r>
              <a:endParaRPr lang="en-US" sz="800" dirty="0">
                <a:sym typeface="Wingdings" pitchFamily="2" charset="2"/>
              </a:endParaRPr>
            </a:p>
            <a:p>
              <a:pPr marL="285750" indent="-285750">
                <a:buClr>
                  <a:schemeClr val="tx1"/>
                </a:buClr>
                <a:buFont typeface="Arial" panose="020B0604020202020204" pitchFamily="34" charset="0"/>
                <a:buChar char="•"/>
              </a:pPr>
              <a:r>
                <a:rPr lang="en-US" sz="800" b="1" dirty="0">
                  <a:sym typeface="Wingdings" pitchFamily="2" charset="2"/>
                </a:rPr>
                <a:t>End Date: </a:t>
              </a:r>
              <a:r>
                <a:rPr lang="en-US" sz="800" dirty="0">
                  <a:sym typeface="Wingdings" pitchFamily="2" charset="2"/>
                </a:rPr>
                <a:t>October 4, 2024 (8 weeks)</a:t>
              </a:r>
              <a:endParaRPr lang="en-US" sz="800" dirty="0"/>
            </a:p>
            <a:p>
              <a:pPr>
                <a:spcBef>
                  <a:spcPts val="300"/>
                </a:spcBef>
                <a:buClr>
                  <a:schemeClr val="tx1"/>
                </a:buClr>
              </a:pPr>
              <a:r>
                <a:rPr lang="en-US" sz="800" b="1" dirty="0"/>
                <a:t>Key Outcomes:</a:t>
              </a:r>
            </a:p>
            <a:p>
              <a:pPr marL="285750" indent="-285750">
                <a:buClr>
                  <a:schemeClr val="tx1"/>
                </a:buClr>
                <a:buFont typeface="Arial" panose="020B0604020202020204" pitchFamily="34" charset="0"/>
                <a:buChar char="•"/>
              </a:pPr>
              <a:r>
                <a:rPr lang="en-US" sz="800" dirty="0"/>
                <a:t>Define cloud solution patterns identifying the cloud tech stack and appropriate usage of each tool</a:t>
              </a:r>
            </a:p>
            <a:p>
              <a:pPr marL="285750" indent="-285750">
                <a:buClr>
                  <a:schemeClr val="tx1"/>
                </a:buClr>
                <a:buFont typeface="Arial" panose="020B0604020202020204" pitchFamily="34" charset="0"/>
                <a:buChar char="•"/>
              </a:pPr>
              <a:r>
                <a:rPr lang="en-US" sz="800" dirty="0"/>
                <a:t>Build out cloud infrastructure to support pilot prototype development</a:t>
              </a:r>
            </a:p>
            <a:p>
              <a:pPr marL="285750" indent="-285750">
                <a:buClr>
                  <a:schemeClr val="tx1"/>
                </a:buClr>
                <a:buFont typeface="Arial" panose="020B0604020202020204" pitchFamily="34" charset="0"/>
                <a:buChar char="•"/>
              </a:pPr>
              <a:r>
                <a:rPr lang="en-US" sz="800" dirty="0"/>
                <a:t>Build pilot prototypes for cloud solution patterns based on tech stack definition</a:t>
              </a:r>
            </a:p>
            <a:p>
              <a:pPr marL="285750" indent="-285750">
                <a:buClr>
                  <a:schemeClr val="tx1"/>
                </a:buClr>
                <a:buFont typeface="Arial" panose="020B0604020202020204" pitchFamily="34" charset="0"/>
                <a:buChar char="•"/>
              </a:pPr>
              <a:r>
                <a:rPr lang="en-US" sz="800" dirty="0"/>
                <a:t>Detailed solution design for data acquisition &amp; data integration to populate Broze, Silver, and Gold data into RAD Data Platform for all data sources</a:t>
              </a:r>
            </a:p>
            <a:p>
              <a:pPr marL="285750" indent="-285750">
                <a:buClr>
                  <a:schemeClr val="tx1"/>
                </a:buClr>
                <a:buFont typeface="Arial" panose="020B0604020202020204" pitchFamily="34" charset="0"/>
                <a:buChar char="•"/>
              </a:pPr>
              <a:r>
                <a:rPr lang="en-US" sz="800" dirty="0"/>
                <a:t>Detailed estimation of effort for Dev, Test, and Deployment phase of program</a:t>
              </a:r>
            </a:p>
          </p:txBody>
        </p:sp>
        <p:sp>
          <p:nvSpPr>
            <p:cNvPr id="17" name="TextBox 16">
              <a:extLst>
                <a:ext uri="{FF2B5EF4-FFF2-40B4-BE49-F238E27FC236}">
                  <a16:creationId xmlns:a16="http://schemas.microsoft.com/office/drawing/2014/main" id="{A86900B6-FD4E-8D2E-B44B-7B396449D334}"/>
                </a:ext>
              </a:extLst>
            </p:cNvPr>
            <p:cNvSpPr txBox="1"/>
            <p:nvPr/>
          </p:nvSpPr>
          <p:spPr bwMode="gray">
            <a:xfrm>
              <a:off x="670563" y="1095494"/>
              <a:ext cx="171522" cy="369332"/>
            </a:xfrm>
            <a:prstGeom prst="rect">
              <a:avLst/>
            </a:prstGeom>
            <a:noFill/>
          </p:spPr>
          <p:txBody>
            <a:bodyPr vert="horz" wrap="none" lIns="0" tIns="0" rIns="0" bIns="0" rtlCol="0">
              <a:spAutoFit/>
            </a:bodyPr>
            <a:lstStyle/>
            <a:p>
              <a:pPr algn="l">
                <a:spcBef>
                  <a:spcPts val="600"/>
                </a:spcBef>
              </a:pPr>
              <a:r>
                <a:rPr lang="en-US" sz="2400" b="1" dirty="0">
                  <a:solidFill>
                    <a:schemeClr val="tx2"/>
                  </a:solidFill>
                </a:rPr>
                <a:t>1</a:t>
              </a:r>
            </a:p>
          </p:txBody>
        </p:sp>
      </p:grpSp>
      <p:grpSp>
        <p:nvGrpSpPr>
          <p:cNvPr id="30" name="Group 29">
            <a:extLst>
              <a:ext uri="{FF2B5EF4-FFF2-40B4-BE49-F238E27FC236}">
                <a16:creationId xmlns:a16="http://schemas.microsoft.com/office/drawing/2014/main" id="{7437E380-F4E9-FCB7-4E89-7303DD6085BC}"/>
              </a:ext>
            </a:extLst>
          </p:cNvPr>
          <p:cNvGrpSpPr/>
          <p:nvPr/>
        </p:nvGrpSpPr>
        <p:grpSpPr>
          <a:xfrm>
            <a:off x="4937760" y="1095494"/>
            <a:ext cx="3383280" cy="2069797"/>
            <a:chOff x="640080" y="1095494"/>
            <a:chExt cx="3383280" cy="2069797"/>
          </a:xfrm>
        </p:grpSpPr>
        <p:pic>
          <p:nvPicPr>
            <p:cNvPr id="31" name="Picture 30">
              <a:extLst>
                <a:ext uri="{FF2B5EF4-FFF2-40B4-BE49-F238E27FC236}">
                  <a16:creationId xmlns:a16="http://schemas.microsoft.com/office/drawing/2014/main" id="{D4AFC4F5-19EF-B8E9-24F3-DBB42249E2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640080" y="1097280"/>
              <a:ext cx="609601" cy="609601"/>
            </a:xfrm>
            <a:prstGeom prst="rect">
              <a:avLst/>
            </a:prstGeom>
          </p:spPr>
        </p:pic>
        <p:sp>
          <p:nvSpPr>
            <p:cNvPr id="32" name="TextBox 31">
              <a:extLst>
                <a:ext uri="{FF2B5EF4-FFF2-40B4-BE49-F238E27FC236}">
                  <a16:creationId xmlns:a16="http://schemas.microsoft.com/office/drawing/2014/main" id="{83AC6137-6915-CE05-F727-A2AEB098D8E7}"/>
                </a:ext>
              </a:extLst>
            </p:cNvPr>
            <p:cNvSpPr txBox="1"/>
            <p:nvPr/>
          </p:nvSpPr>
          <p:spPr bwMode="gray">
            <a:xfrm>
              <a:off x="1280160" y="1097281"/>
              <a:ext cx="2743200" cy="138499"/>
            </a:xfrm>
            <a:prstGeom prst="rect">
              <a:avLst/>
            </a:prstGeom>
            <a:noFill/>
          </p:spPr>
          <p:txBody>
            <a:bodyPr vert="horz" wrap="square" lIns="0" tIns="0" rIns="0" bIns="0" rtlCol="0">
              <a:spAutoFit/>
            </a:bodyPr>
            <a:lstStyle/>
            <a:p>
              <a:pPr>
                <a:spcBef>
                  <a:spcPts val="600"/>
                </a:spcBef>
                <a:buClr>
                  <a:schemeClr val="tx1"/>
                </a:buClr>
              </a:pPr>
              <a:r>
                <a:rPr lang="en-US" sz="900" b="1" dirty="0">
                  <a:solidFill>
                    <a:schemeClr val="accent6"/>
                  </a:solidFill>
                </a:rPr>
                <a:t>Data Platform Dev, Test, &amp; Deployment</a:t>
              </a:r>
            </a:p>
          </p:txBody>
        </p:sp>
        <p:sp>
          <p:nvSpPr>
            <p:cNvPr id="35" name="TextBox 34">
              <a:extLst>
                <a:ext uri="{FF2B5EF4-FFF2-40B4-BE49-F238E27FC236}">
                  <a16:creationId xmlns:a16="http://schemas.microsoft.com/office/drawing/2014/main" id="{A3CFB1FB-02A4-7D78-04DE-B72919EC9F46}"/>
                </a:ext>
              </a:extLst>
            </p:cNvPr>
            <p:cNvSpPr txBox="1"/>
            <p:nvPr/>
          </p:nvSpPr>
          <p:spPr bwMode="gray">
            <a:xfrm>
              <a:off x="1280160" y="1280160"/>
              <a:ext cx="2743200" cy="1885131"/>
            </a:xfrm>
            <a:prstGeom prst="rect">
              <a:avLst/>
            </a:prstGeom>
            <a:noFill/>
          </p:spPr>
          <p:txBody>
            <a:bodyPr vert="horz" wrap="square" lIns="0" tIns="0" rIns="0" bIns="0" rtlCol="0">
              <a:spAutoFit/>
            </a:bodyPr>
            <a:lstStyle/>
            <a:p>
              <a:pPr>
                <a:spcBef>
                  <a:spcPts val="300"/>
                </a:spcBef>
                <a:buClr>
                  <a:schemeClr val="tx1"/>
                </a:buClr>
              </a:pPr>
              <a:r>
                <a:rPr lang="en-US" sz="800" b="1" dirty="0">
                  <a:solidFill>
                    <a:schemeClr val="bg1">
                      <a:lumMod val="75000"/>
                    </a:schemeClr>
                  </a:solidFill>
                </a:rPr>
                <a:t>Program Management Milestones:</a:t>
              </a:r>
            </a:p>
            <a:p>
              <a:pPr marL="285750" indent="-285750">
                <a:buClr>
                  <a:schemeClr val="tx1"/>
                </a:buClr>
                <a:buFont typeface="Arial" panose="020B0604020202020204" pitchFamily="34" charset="0"/>
                <a:buChar char="•"/>
              </a:pPr>
              <a:r>
                <a:rPr lang="en-US" sz="800" b="1" dirty="0">
                  <a:solidFill>
                    <a:schemeClr val="bg1">
                      <a:lumMod val="75000"/>
                    </a:schemeClr>
                  </a:solidFill>
                  <a:sym typeface="Wingdings" pitchFamily="2" charset="2"/>
                </a:rPr>
                <a:t>Start Date: </a:t>
              </a:r>
              <a:r>
                <a:rPr lang="en-US" sz="800" dirty="0">
                  <a:solidFill>
                    <a:schemeClr val="bg1">
                      <a:lumMod val="75000"/>
                    </a:schemeClr>
                  </a:solidFill>
                  <a:sym typeface="Wingdings" pitchFamily="2" charset="2"/>
                </a:rPr>
                <a:t>October</a:t>
              </a:r>
              <a:r>
                <a:rPr lang="en-US" sz="800" dirty="0">
                  <a:solidFill>
                    <a:schemeClr val="bg1">
                      <a:lumMod val="75000"/>
                    </a:schemeClr>
                  </a:solidFill>
                </a:rPr>
                <a:t> 7, 2024 </a:t>
              </a:r>
              <a:endParaRPr lang="en-US" sz="800" dirty="0">
                <a:solidFill>
                  <a:schemeClr val="bg1">
                    <a:lumMod val="75000"/>
                  </a:schemeClr>
                </a:solidFill>
                <a:sym typeface="Wingdings" pitchFamily="2" charset="2"/>
              </a:endParaRPr>
            </a:p>
            <a:p>
              <a:pPr marL="285750" indent="-285750">
                <a:buClr>
                  <a:schemeClr val="tx1"/>
                </a:buClr>
                <a:buFont typeface="Arial" panose="020B0604020202020204" pitchFamily="34" charset="0"/>
                <a:buChar char="•"/>
              </a:pPr>
              <a:r>
                <a:rPr lang="en-US" sz="800" b="1" dirty="0">
                  <a:solidFill>
                    <a:schemeClr val="bg1">
                      <a:lumMod val="75000"/>
                    </a:schemeClr>
                  </a:solidFill>
                  <a:sym typeface="Wingdings" pitchFamily="2" charset="2"/>
                </a:rPr>
                <a:t>End Date: </a:t>
              </a:r>
              <a:r>
                <a:rPr lang="en-US" sz="800" dirty="0">
                  <a:solidFill>
                    <a:schemeClr val="bg1">
                      <a:lumMod val="75000"/>
                    </a:schemeClr>
                  </a:solidFill>
                  <a:sym typeface="Wingdings" pitchFamily="2" charset="2"/>
                </a:rPr>
                <a:t>February 21, 2025 (~20 weeks)</a:t>
              </a:r>
              <a:endParaRPr lang="en-US" sz="800" dirty="0">
                <a:solidFill>
                  <a:schemeClr val="bg1">
                    <a:lumMod val="75000"/>
                  </a:schemeClr>
                </a:solidFill>
              </a:endParaRPr>
            </a:p>
            <a:p>
              <a:pPr>
                <a:spcBef>
                  <a:spcPts val="300"/>
                </a:spcBef>
                <a:buClr>
                  <a:schemeClr val="tx1"/>
                </a:buClr>
              </a:pPr>
              <a:r>
                <a:rPr lang="en-US" sz="800" b="1" dirty="0">
                  <a:solidFill>
                    <a:schemeClr val="bg1">
                      <a:lumMod val="75000"/>
                    </a:schemeClr>
                  </a:solidFill>
                </a:rPr>
                <a:t>Key Outcomes:</a:t>
              </a:r>
            </a:p>
            <a:p>
              <a:pPr marL="285750" indent="-285750">
                <a:buClr>
                  <a:schemeClr val="tx1"/>
                </a:buClr>
                <a:buFont typeface="Arial" panose="020B0604020202020204" pitchFamily="34" charset="0"/>
                <a:buChar char="•"/>
              </a:pPr>
              <a:r>
                <a:rPr lang="en-US" sz="800" dirty="0">
                  <a:solidFill>
                    <a:schemeClr val="bg1">
                      <a:lumMod val="75000"/>
                    </a:schemeClr>
                  </a:solidFill>
                </a:rPr>
                <a:t>Finalize and implement end-to-end cloud infrastructure components</a:t>
              </a:r>
            </a:p>
            <a:p>
              <a:pPr marL="285750" indent="-285750">
                <a:buClr>
                  <a:schemeClr val="tx1"/>
                </a:buClr>
                <a:buFont typeface="Arial" panose="020B0604020202020204" pitchFamily="34" charset="0"/>
                <a:buChar char="•"/>
              </a:pPr>
              <a:r>
                <a:rPr lang="en-US" sz="800" dirty="0">
                  <a:solidFill>
                    <a:schemeClr val="bg1">
                      <a:lumMod val="75000"/>
                    </a:schemeClr>
                  </a:solidFill>
                </a:rPr>
                <a:t>Develop, test, and deploy cloud solution patterns for data acquisition &amp; data integration to populate Broze, Silver, and Gold data into RAD Data Platform for all data sources</a:t>
              </a:r>
            </a:p>
            <a:p>
              <a:pPr marL="285750" indent="-285750">
                <a:buClr>
                  <a:schemeClr val="tx1"/>
                </a:buClr>
                <a:buFont typeface="Arial" panose="020B0604020202020204" pitchFamily="34" charset="0"/>
                <a:buChar char="•"/>
              </a:pPr>
              <a:r>
                <a:rPr lang="en-US" sz="800" dirty="0">
                  <a:solidFill>
                    <a:schemeClr val="bg1">
                      <a:lumMod val="75000"/>
                    </a:schemeClr>
                  </a:solidFill>
                </a:rPr>
                <a:t>Define &amp; implement the HCP Data Catalog based data consumption model for RAD Data Platform</a:t>
              </a:r>
            </a:p>
            <a:p>
              <a:pPr marL="285750" indent="-285750">
                <a:buClr>
                  <a:schemeClr val="tx1"/>
                </a:buClr>
                <a:buFont typeface="Arial" panose="020B0604020202020204" pitchFamily="34" charset="0"/>
                <a:buChar char="•"/>
              </a:pPr>
              <a:r>
                <a:rPr lang="en-US" sz="800" dirty="0">
                  <a:solidFill>
                    <a:schemeClr val="bg1">
                      <a:lumMod val="75000"/>
                    </a:schemeClr>
                  </a:solidFill>
                </a:rPr>
                <a:t>Automate deployments of infrastructure &amp; code using terraform and CI/CD capabilities in </a:t>
              </a:r>
              <a:r>
                <a:rPr lang="en-US" sz="800" dirty="0" err="1">
                  <a:solidFill>
                    <a:schemeClr val="bg1">
                      <a:lumMod val="75000"/>
                    </a:schemeClr>
                  </a:solidFill>
                </a:rPr>
                <a:t>Github</a:t>
              </a:r>
              <a:endParaRPr lang="en-US" sz="800" dirty="0">
                <a:solidFill>
                  <a:schemeClr val="bg1">
                    <a:lumMod val="75000"/>
                  </a:schemeClr>
                </a:solidFill>
              </a:endParaRPr>
            </a:p>
            <a:p>
              <a:pPr marL="285750" indent="-285750">
                <a:buClr>
                  <a:schemeClr val="tx1"/>
                </a:buClr>
                <a:buFont typeface="Arial" panose="020B0604020202020204" pitchFamily="34" charset="0"/>
                <a:buChar char="•"/>
              </a:pPr>
              <a:endParaRPr lang="en-US" sz="800" dirty="0">
                <a:solidFill>
                  <a:schemeClr val="bg1">
                    <a:lumMod val="75000"/>
                  </a:schemeClr>
                </a:solidFill>
              </a:endParaRPr>
            </a:p>
          </p:txBody>
        </p:sp>
        <p:sp>
          <p:nvSpPr>
            <p:cNvPr id="36" name="TextBox 35">
              <a:extLst>
                <a:ext uri="{FF2B5EF4-FFF2-40B4-BE49-F238E27FC236}">
                  <a16:creationId xmlns:a16="http://schemas.microsoft.com/office/drawing/2014/main" id="{21287195-26D5-28EE-54A0-FC3126BBBCE7}"/>
                </a:ext>
              </a:extLst>
            </p:cNvPr>
            <p:cNvSpPr txBox="1"/>
            <p:nvPr/>
          </p:nvSpPr>
          <p:spPr bwMode="gray">
            <a:xfrm>
              <a:off x="670563" y="1095494"/>
              <a:ext cx="171522" cy="369332"/>
            </a:xfrm>
            <a:prstGeom prst="rect">
              <a:avLst/>
            </a:prstGeom>
            <a:noFill/>
          </p:spPr>
          <p:txBody>
            <a:bodyPr vert="horz" wrap="none" lIns="0" tIns="0" rIns="0" bIns="0" rtlCol="0">
              <a:spAutoFit/>
            </a:bodyPr>
            <a:lstStyle/>
            <a:p>
              <a:pPr algn="l">
                <a:spcBef>
                  <a:spcPts val="600"/>
                </a:spcBef>
              </a:pPr>
              <a:r>
                <a:rPr lang="en-US" sz="2400" b="1" dirty="0">
                  <a:solidFill>
                    <a:schemeClr val="tx2"/>
                  </a:solidFill>
                </a:rPr>
                <a:t>2</a:t>
              </a:r>
            </a:p>
          </p:txBody>
        </p:sp>
      </p:grpSp>
      <p:grpSp>
        <p:nvGrpSpPr>
          <p:cNvPr id="37" name="Group 36">
            <a:extLst>
              <a:ext uri="{FF2B5EF4-FFF2-40B4-BE49-F238E27FC236}">
                <a16:creationId xmlns:a16="http://schemas.microsoft.com/office/drawing/2014/main" id="{406AD7BB-2657-DFA0-5FE5-230392F3D414}"/>
              </a:ext>
            </a:extLst>
          </p:cNvPr>
          <p:cNvGrpSpPr/>
          <p:nvPr/>
        </p:nvGrpSpPr>
        <p:grpSpPr>
          <a:xfrm>
            <a:off x="8595360" y="1097280"/>
            <a:ext cx="3017520" cy="1700466"/>
            <a:chOff x="640080" y="1095494"/>
            <a:chExt cx="3017520" cy="1700466"/>
          </a:xfrm>
        </p:grpSpPr>
        <p:pic>
          <p:nvPicPr>
            <p:cNvPr id="39" name="Picture 38">
              <a:extLst>
                <a:ext uri="{FF2B5EF4-FFF2-40B4-BE49-F238E27FC236}">
                  <a16:creationId xmlns:a16="http://schemas.microsoft.com/office/drawing/2014/main" id="{71B2B784-B576-3DCD-B112-15701AAFC7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640080" y="1097280"/>
              <a:ext cx="609601" cy="609601"/>
            </a:xfrm>
            <a:prstGeom prst="rect">
              <a:avLst/>
            </a:prstGeom>
          </p:spPr>
        </p:pic>
        <p:sp>
          <p:nvSpPr>
            <p:cNvPr id="42" name="TextBox 41">
              <a:extLst>
                <a:ext uri="{FF2B5EF4-FFF2-40B4-BE49-F238E27FC236}">
                  <a16:creationId xmlns:a16="http://schemas.microsoft.com/office/drawing/2014/main" id="{2C826B29-8B48-0E0C-8469-280AEC2802D3}"/>
                </a:ext>
              </a:extLst>
            </p:cNvPr>
            <p:cNvSpPr txBox="1"/>
            <p:nvPr/>
          </p:nvSpPr>
          <p:spPr bwMode="gray">
            <a:xfrm>
              <a:off x="1280160" y="1097281"/>
              <a:ext cx="2377440" cy="138499"/>
            </a:xfrm>
            <a:prstGeom prst="rect">
              <a:avLst/>
            </a:prstGeom>
            <a:noFill/>
          </p:spPr>
          <p:txBody>
            <a:bodyPr vert="horz" wrap="square" lIns="0" tIns="0" rIns="0" bIns="0" rtlCol="0">
              <a:spAutoFit/>
            </a:bodyPr>
            <a:lstStyle/>
            <a:p>
              <a:pPr>
                <a:spcBef>
                  <a:spcPts val="600"/>
                </a:spcBef>
                <a:buClr>
                  <a:schemeClr val="tx1"/>
                </a:buClr>
              </a:pPr>
              <a:r>
                <a:rPr lang="en-US" sz="900" b="1" dirty="0">
                  <a:solidFill>
                    <a:schemeClr val="accent6"/>
                  </a:solidFill>
                </a:rPr>
                <a:t>PAT &amp; Decommission</a:t>
              </a:r>
            </a:p>
          </p:txBody>
        </p:sp>
        <p:sp>
          <p:nvSpPr>
            <p:cNvPr id="47" name="TextBox 46">
              <a:extLst>
                <a:ext uri="{FF2B5EF4-FFF2-40B4-BE49-F238E27FC236}">
                  <a16:creationId xmlns:a16="http://schemas.microsoft.com/office/drawing/2014/main" id="{73CAC204-9A55-65CB-6B6C-DEE774257912}"/>
                </a:ext>
              </a:extLst>
            </p:cNvPr>
            <p:cNvSpPr txBox="1"/>
            <p:nvPr/>
          </p:nvSpPr>
          <p:spPr bwMode="gray">
            <a:xfrm>
              <a:off x="1280158" y="1280160"/>
              <a:ext cx="2377440" cy="1515800"/>
            </a:xfrm>
            <a:prstGeom prst="rect">
              <a:avLst/>
            </a:prstGeom>
            <a:noFill/>
          </p:spPr>
          <p:txBody>
            <a:bodyPr vert="horz" wrap="square" lIns="0" tIns="0" rIns="0" bIns="0" rtlCol="0">
              <a:spAutoFit/>
            </a:bodyPr>
            <a:lstStyle/>
            <a:p>
              <a:pPr>
                <a:spcBef>
                  <a:spcPts val="300"/>
                </a:spcBef>
                <a:buClr>
                  <a:schemeClr val="tx1"/>
                </a:buClr>
              </a:pPr>
              <a:r>
                <a:rPr lang="en-US" sz="800" b="1" dirty="0">
                  <a:solidFill>
                    <a:schemeClr val="bg1">
                      <a:lumMod val="75000"/>
                    </a:schemeClr>
                  </a:solidFill>
                </a:rPr>
                <a:t>Program Management Milestones:</a:t>
              </a:r>
            </a:p>
            <a:p>
              <a:pPr marL="285750" indent="-285750">
                <a:buClr>
                  <a:schemeClr val="tx1"/>
                </a:buClr>
                <a:buFont typeface="Arial" panose="020B0604020202020204" pitchFamily="34" charset="0"/>
                <a:buChar char="•"/>
              </a:pPr>
              <a:r>
                <a:rPr lang="en-US" sz="800" b="1" dirty="0">
                  <a:solidFill>
                    <a:schemeClr val="bg1">
                      <a:lumMod val="75000"/>
                    </a:schemeClr>
                  </a:solidFill>
                  <a:sym typeface="Wingdings" pitchFamily="2" charset="2"/>
                </a:rPr>
                <a:t>Start Date: </a:t>
              </a:r>
              <a:r>
                <a:rPr lang="en-US" sz="800" dirty="0">
                  <a:solidFill>
                    <a:schemeClr val="bg1">
                      <a:lumMod val="75000"/>
                    </a:schemeClr>
                  </a:solidFill>
                  <a:sym typeface="Wingdings" pitchFamily="2" charset="2"/>
                </a:rPr>
                <a:t>February</a:t>
              </a:r>
              <a:r>
                <a:rPr lang="en-US" sz="800" dirty="0">
                  <a:solidFill>
                    <a:schemeClr val="bg1">
                      <a:lumMod val="75000"/>
                    </a:schemeClr>
                  </a:solidFill>
                </a:rPr>
                <a:t> 24, 2025 </a:t>
              </a:r>
              <a:endParaRPr lang="en-US" sz="800" dirty="0">
                <a:solidFill>
                  <a:schemeClr val="bg1">
                    <a:lumMod val="75000"/>
                  </a:schemeClr>
                </a:solidFill>
                <a:sym typeface="Wingdings" pitchFamily="2" charset="2"/>
              </a:endParaRPr>
            </a:p>
            <a:p>
              <a:pPr marL="285750" indent="-285750">
                <a:buClr>
                  <a:schemeClr val="tx1"/>
                </a:buClr>
                <a:buFont typeface="Arial" panose="020B0604020202020204" pitchFamily="34" charset="0"/>
                <a:buChar char="•"/>
              </a:pPr>
              <a:r>
                <a:rPr lang="en-US" sz="800" b="1" dirty="0">
                  <a:solidFill>
                    <a:schemeClr val="bg1">
                      <a:lumMod val="75000"/>
                    </a:schemeClr>
                  </a:solidFill>
                  <a:sym typeface="Wingdings" pitchFamily="2" charset="2"/>
                </a:rPr>
                <a:t>End Date: </a:t>
              </a:r>
              <a:r>
                <a:rPr lang="en-US" sz="800" dirty="0">
                  <a:solidFill>
                    <a:schemeClr val="bg1">
                      <a:lumMod val="75000"/>
                    </a:schemeClr>
                  </a:solidFill>
                  <a:sym typeface="Wingdings" pitchFamily="2" charset="2"/>
                </a:rPr>
                <a:t>May 16, 2025 (~12 weeks)</a:t>
              </a:r>
              <a:endParaRPr lang="en-US" sz="800" dirty="0">
                <a:solidFill>
                  <a:schemeClr val="bg1">
                    <a:lumMod val="75000"/>
                  </a:schemeClr>
                </a:solidFill>
              </a:endParaRPr>
            </a:p>
            <a:p>
              <a:pPr>
                <a:spcBef>
                  <a:spcPts val="300"/>
                </a:spcBef>
                <a:buClr>
                  <a:schemeClr val="tx1"/>
                </a:buClr>
              </a:pPr>
              <a:r>
                <a:rPr lang="en-US" sz="800" b="1" dirty="0">
                  <a:solidFill>
                    <a:schemeClr val="bg1">
                      <a:lumMod val="75000"/>
                    </a:schemeClr>
                  </a:solidFill>
                </a:rPr>
                <a:t>Key Outcomes:</a:t>
              </a:r>
            </a:p>
            <a:p>
              <a:pPr marL="285750" indent="-285750">
                <a:buClr>
                  <a:schemeClr val="tx1"/>
                </a:buClr>
                <a:buFont typeface="Arial" panose="020B0604020202020204" pitchFamily="34" charset="0"/>
                <a:buChar char="•"/>
              </a:pPr>
              <a:r>
                <a:rPr lang="en-US" sz="800" dirty="0">
                  <a:solidFill>
                    <a:schemeClr val="bg1">
                      <a:lumMod val="75000"/>
                    </a:schemeClr>
                  </a:solidFill>
                </a:rPr>
                <a:t>Parallel testing and validation of cloud data pipelines to ensure data outcomes are equivalent to current state expectations</a:t>
              </a:r>
            </a:p>
            <a:p>
              <a:pPr marL="285750" indent="-285750">
                <a:buClr>
                  <a:schemeClr val="tx1"/>
                </a:buClr>
                <a:buFont typeface="Arial" panose="020B0604020202020204" pitchFamily="34" charset="0"/>
                <a:buChar char="•"/>
              </a:pPr>
              <a:r>
                <a:rPr lang="en-US" sz="800" dirty="0">
                  <a:solidFill>
                    <a:schemeClr val="bg1">
                      <a:lumMod val="75000"/>
                    </a:schemeClr>
                  </a:solidFill>
                </a:rPr>
                <a:t>Parallel testing of data consumption use cases to ensure continuity compared to current state</a:t>
              </a:r>
            </a:p>
            <a:p>
              <a:pPr marL="285750" indent="-285750">
                <a:buClr>
                  <a:schemeClr val="tx1"/>
                </a:buClr>
                <a:buFont typeface="Arial" panose="020B0604020202020204" pitchFamily="34" charset="0"/>
                <a:buChar char="•"/>
              </a:pPr>
              <a:r>
                <a:rPr lang="en-US" sz="800" dirty="0">
                  <a:solidFill>
                    <a:schemeClr val="bg1">
                      <a:lumMod val="75000"/>
                    </a:schemeClr>
                  </a:solidFill>
                </a:rPr>
                <a:t>Decommission of on-premises solution after complete sign-off of PAT</a:t>
              </a:r>
            </a:p>
          </p:txBody>
        </p:sp>
        <p:sp>
          <p:nvSpPr>
            <p:cNvPr id="54" name="TextBox 53">
              <a:extLst>
                <a:ext uri="{FF2B5EF4-FFF2-40B4-BE49-F238E27FC236}">
                  <a16:creationId xmlns:a16="http://schemas.microsoft.com/office/drawing/2014/main" id="{FA0617BD-F950-3341-FCBB-D9D7CB51B07F}"/>
                </a:ext>
              </a:extLst>
            </p:cNvPr>
            <p:cNvSpPr txBox="1"/>
            <p:nvPr/>
          </p:nvSpPr>
          <p:spPr bwMode="gray">
            <a:xfrm>
              <a:off x="670563" y="1095494"/>
              <a:ext cx="171522" cy="369332"/>
            </a:xfrm>
            <a:prstGeom prst="rect">
              <a:avLst/>
            </a:prstGeom>
            <a:noFill/>
          </p:spPr>
          <p:txBody>
            <a:bodyPr vert="horz" wrap="none" lIns="0" tIns="0" rIns="0" bIns="0" rtlCol="0">
              <a:spAutoFit/>
            </a:bodyPr>
            <a:lstStyle/>
            <a:p>
              <a:pPr algn="l">
                <a:spcBef>
                  <a:spcPts val="600"/>
                </a:spcBef>
              </a:pPr>
              <a:r>
                <a:rPr lang="en-US" sz="2400" b="1" dirty="0">
                  <a:solidFill>
                    <a:schemeClr val="tx2"/>
                  </a:solidFill>
                </a:rPr>
                <a:t>3</a:t>
              </a:r>
            </a:p>
          </p:txBody>
        </p:sp>
      </p:grpSp>
      <p:grpSp>
        <p:nvGrpSpPr>
          <p:cNvPr id="59" name="Group 58">
            <a:extLst>
              <a:ext uri="{FF2B5EF4-FFF2-40B4-BE49-F238E27FC236}">
                <a16:creationId xmlns:a16="http://schemas.microsoft.com/office/drawing/2014/main" id="{85EE51A8-4AA7-12E0-84C8-4E421ACBCC06}"/>
              </a:ext>
            </a:extLst>
          </p:cNvPr>
          <p:cNvGrpSpPr/>
          <p:nvPr/>
        </p:nvGrpSpPr>
        <p:grpSpPr>
          <a:xfrm>
            <a:off x="3200400" y="4017437"/>
            <a:ext cx="274320" cy="274320"/>
            <a:chOff x="2974286" y="4114800"/>
            <a:chExt cx="274320" cy="274320"/>
          </a:xfrm>
        </p:grpSpPr>
        <p:sp>
          <p:nvSpPr>
            <p:cNvPr id="55" name="Oval 54">
              <a:extLst>
                <a:ext uri="{FF2B5EF4-FFF2-40B4-BE49-F238E27FC236}">
                  <a16:creationId xmlns:a16="http://schemas.microsoft.com/office/drawing/2014/main" id="{252A0280-4857-3A66-08BD-F8559C028F93}"/>
                </a:ext>
              </a:extLst>
            </p:cNvPr>
            <p:cNvSpPr/>
            <p:nvPr/>
          </p:nvSpPr>
          <p:spPr bwMode="gray">
            <a:xfrm>
              <a:off x="2974286" y="4114800"/>
              <a:ext cx="274320" cy="274320"/>
            </a:xfrm>
            <a:prstGeom prst="ellipse">
              <a:avLst/>
            </a:prstGeom>
            <a:solidFill>
              <a:srgbClr val="FF0000"/>
            </a:solidFill>
            <a:ln w="6350" cap="rnd">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6" name="Oval 55">
              <a:extLst>
                <a:ext uri="{FF2B5EF4-FFF2-40B4-BE49-F238E27FC236}">
                  <a16:creationId xmlns:a16="http://schemas.microsoft.com/office/drawing/2014/main" id="{2ACC8DAC-8185-A966-F2DA-30ADD344E2FF}"/>
                </a:ext>
              </a:extLst>
            </p:cNvPr>
            <p:cNvSpPr/>
            <p:nvPr/>
          </p:nvSpPr>
          <p:spPr bwMode="gray">
            <a:xfrm>
              <a:off x="3020006" y="4160520"/>
              <a:ext cx="182880" cy="182880"/>
            </a:xfrm>
            <a:prstGeom prst="ellipse">
              <a:avLst/>
            </a:prstGeom>
            <a:solidFill>
              <a:schemeClr val="bg1"/>
            </a:solidFill>
            <a:ln w="63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8" name="Oval 57">
              <a:extLst>
                <a:ext uri="{FF2B5EF4-FFF2-40B4-BE49-F238E27FC236}">
                  <a16:creationId xmlns:a16="http://schemas.microsoft.com/office/drawing/2014/main" id="{81BA85E7-EF8B-67BB-879C-A2712AFA1388}"/>
                </a:ext>
              </a:extLst>
            </p:cNvPr>
            <p:cNvSpPr/>
            <p:nvPr/>
          </p:nvSpPr>
          <p:spPr bwMode="gray">
            <a:xfrm>
              <a:off x="3063698" y="4205266"/>
              <a:ext cx="91440" cy="91440"/>
            </a:xfrm>
            <a:prstGeom prst="ellipse">
              <a:avLst/>
            </a:prstGeom>
            <a:solidFill>
              <a:srgbClr val="FF0000"/>
            </a:solidFill>
            <a:ln w="6350" cap="rnd">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grpSp>
      <p:sp>
        <p:nvSpPr>
          <p:cNvPr id="60" name="Line Callout 1 (Accent Bar) 59">
            <a:extLst>
              <a:ext uri="{FF2B5EF4-FFF2-40B4-BE49-F238E27FC236}">
                <a16:creationId xmlns:a16="http://schemas.microsoft.com/office/drawing/2014/main" id="{E8853F64-943E-A709-F722-26A4A58976E2}"/>
              </a:ext>
            </a:extLst>
          </p:cNvPr>
          <p:cNvSpPr/>
          <p:nvPr/>
        </p:nvSpPr>
        <p:spPr bwMode="gray">
          <a:xfrm>
            <a:off x="1636933" y="4005134"/>
            <a:ext cx="1318412" cy="326736"/>
          </a:xfrm>
          <a:prstGeom prst="accentCallout1">
            <a:avLst>
              <a:gd name="adj1" fmla="val 49078"/>
              <a:gd name="adj2" fmla="val 98697"/>
              <a:gd name="adj3" fmla="val 47985"/>
              <a:gd name="adj4" fmla="val 129327"/>
            </a:avLst>
          </a:prstGeom>
          <a:noFill/>
          <a:ln cap="rnd">
            <a:solidFill>
              <a:srgbClr val="002060"/>
            </a:solidFill>
            <a:round/>
            <a:tailEnd type="stealth"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spcBef>
                <a:spcPts val="600"/>
              </a:spcBef>
            </a:pPr>
            <a:r>
              <a:rPr lang="en-US" sz="500" b="1" i="1" dirty="0">
                <a:solidFill>
                  <a:srgbClr val="002060"/>
                </a:solidFill>
              </a:rPr>
              <a:t>Need to obtain RAD subscriptions for Azure Cloud &amp; SDRP before start of Solution Definition &amp; Design</a:t>
            </a:r>
          </a:p>
        </p:txBody>
      </p:sp>
    </p:spTree>
    <p:extLst>
      <p:ext uri="{BB962C8B-B14F-4D97-AF65-F5344CB8AC3E}">
        <p14:creationId xmlns:p14="http://schemas.microsoft.com/office/powerpoint/2010/main" val="45785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E56D91-B1A3-52BA-06CD-BB137D20EDF2}"/>
              </a:ext>
            </a:extLst>
          </p:cNvPr>
          <p:cNvPicPr>
            <a:picLocks noChangeAspect="1"/>
          </p:cNvPicPr>
          <p:nvPr/>
        </p:nvPicPr>
        <p:blipFill>
          <a:blip r:embed="rId2"/>
          <a:stretch>
            <a:fillRect/>
          </a:stretch>
        </p:blipFill>
        <p:spPr>
          <a:xfrm>
            <a:off x="640079" y="1699834"/>
            <a:ext cx="11093130" cy="4335694"/>
          </a:xfrm>
          <a:prstGeom prst="rect">
            <a:avLst/>
          </a:prstGeom>
        </p:spPr>
      </p:pic>
      <p:sp>
        <p:nvSpPr>
          <p:cNvPr id="2" name="Title 1">
            <a:extLst>
              <a:ext uri="{FF2B5EF4-FFF2-40B4-BE49-F238E27FC236}">
                <a16:creationId xmlns:a16="http://schemas.microsoft.com/office/drawing/2014/main" id="{75FCD1D2-3A70-4CFC-BFAD-FF3E8E3A8D59}"/>
              </a:ext>
            </a:extLst>
          </p:cNvPr>
          <p:cNvSpPr>
            <a:spLocks noGrp="1"/>
          </p:cNvSpPr>
          <p:nvPr>
            <p:ph type="title"/>
          </p:nvPr>
        </p:nvSpPr>
        <p:spPr>
          <a:xfrm>
            <a:off x="457198" y="555639"/>
            <a:ext cx="11276011" cy="664797"/>
          </a:xfrm>
        </p:spPr>
        <p:txBody>
          <a:bodyPr/>
          <a:lstStyle/>
          <a:p>
            <a:r>
              <a:rPr lang="en-US" sz="2400" b="1" dirty="0">
                <a:solidFill>
                  <a:schemeClr val="accent6"/>
                </a:solidFill>
              </a:rPr>
              <a:t>RAD Modernization: High-level Implementation Solution Architecture</a:t>
            </a:r>
            <a:endParaRPr lang="en-US" dirty="0">
              <a:highlight>
                <a:srgbClr val="FFFF00"/>
              </a:highlight>
            </a:endParaRPr>
          </a:p>
        </p:txBody>
      </p:sp>
      <p:sp>
        <p:nvSpPr>
          <p:cNvPr id="7" name="TextBox 6">
            <a:extLst>
              <a:ext uri="{FF2B5EF4-FFF2-40B4-BE49-F238E27FC236}">
                <a16:creationId xmlns:a16="http://schemas.microsoft.com/office/drawing/2014/main" id="{1658FE2C-600C-E129-C197-52DF56A638F3}"/>
              </a:ext>
            </a:extLst>
          </p:cNvPr>
          <p:cNvSpPr txBox="1"/>
          <p:nvPr/>
        </p:nvSpPr>
        <p:spPr bwMode="gray">
          <a:xfrm>
            <a:off x="640080" y="1038379"/>
            <a:ext cx="10803261" cy="338554"/>
          </a:xfrm>
          <a:prstGeom prst="rect">
            <a:avLst/>
          </a:prstGeom>
          <a:noFill/>
        </p:spPr>
        <p:txBody>
          <a:bodyPr vert="horz" wrap="square" lIns="0" tIns="0" rIns="0" bIns="0" rtlCol="0">
            <a:spAutoFit/>
          </a:bodyPr>
          <a:lstStyle/>
          <a:p>
            <a:pPr>
              <a:spcBef>
                <a:spcPts val="600"/>
              </a:spcBef>
            </a:pPr>
            <a:r>
              <a:rPr lang="en-US" sz="1100" b="1" dirty="0">
                <a:solidFill>
                  <a:schemeClr val="accent6"/>
                </a:solidFill>
              </a:rPr>
              <a:t>Design a centralized data repository which acts as a data lake to store data from diverse data sources in its raw format. It ensures high quality, consistency and formatted for transformation, loading and analysis. </a:t>
            </a:r>
          </a:p>
        </p:txBody>
      </p:sp>
    </p:spTree>
    <p:extLst>
      <p:ext uri="{BB962C8B-B14F-4D97-AF65-F5344CB8AC3E}">
        <p14:creationId xmlns:p14="http://schemas.microsoft.com/office/powerpoint/2010/main" val="352126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E3E025D-4989-E0FF-B794-8F3F15A115E0}"/>
              </a:ext>
            </a:extLst>
          </p:cNvPr>
          <p:cNvGrpSpPr/>
          <p:nvPr/>
        </p:nvGrpSpPr>
        <p:grpSpPr>
          <a:xfrm>
            <a:off x="640080" y="3017520"/>
            <a:ext cx="10972800" cy="3291840"/>
            <a:chOff x="640080" y="2743200"/>
            <a:chExt cx="10972800" cy="3291840"/>
          </a:xfrm>
        </p:grpSpPr>
        <p:sp>
          <p:nvSpPr>
            <p:cNvPr id="74" name="Rectangle 73">
              <a:extLst>
                <a:ext uri="{FF2B5EF4-FFF2-40B4-BE49-F238E27FC236}">
                  <a16:creationId xmlns:a16="http://schemas.microsoft.com/office/drawing/2014/main" id="{38947EEA-9D67-55FA-D0F6-4C67FDB4849A}"/>
                </a:ext>
              </a:extLst>
            </p:cNvPr>
            <p:cNvSpPr/>
            <p:nvPr/>
          </p:nvSpPr>
          <p:spPr bwMode="gray">
            <a:xfrm>
              <a:off x="640080" y="2743200"/>
              <a:ext cx="10972800" cy="329184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00"/>
                </a:spcBef>
              </a:pPr>
              <a:endParaRPr lang="en-US">
                <a:solidFill>
                  <a:srgbClr val="002677"/>
                </a:solidFill>
                <a:cs typeface="Arial"/>
              </a:endParaRPr>
            </a:p>
          </p:txBody>
        </p:sp>
        <p:sp>
          <p:nvSpPr>
            <p:cNvPr id="46" name="Arrow: Pentagon 25">
              <a:extLst>
                <a:ext uri="{FF2B5EF4-FFF2-40B4-BE49-F238E27FC236}">
                  <a16:creationId xmlns:a16="http://schemas.microsoft.com/office/drawing/2014/main" id="{2477F29D-6D8D-A27D-EA7D-28D5CD7D70F5}"/>
                </a:ext>
              </a:extLst>
            </p:cNvPr>
            <p:cNvSpPr/>
            <p:nvPr/>
          </p:nvSpPr>
          <p:spPr bwMode="gray">
            <a:xfrm>
              <a:off x="1828800" y="3291840"/>
              <a:ext cx="2102795" cy="274320"/>
            </a:xfrm>
            <a:prstGeom prst="homePlate">
              <a:avLst/>
            </a:prstGeom>
            <a:gradFill flip="none" rotWithShape="1">
              <a:gsLst>
                <a:gs pos="0">
                  <a:schemeClr val="tx1">
                    <a:lumMod val="20000"/>
                    <a:lumOff val="80000"/>
                  </a:schemeClr>
                </a:gs>
                <a:gs pos="5000">
                  <a:schemeClr val="tx1">
                    <a:lumMod val="40000"/>
                    <a:lumOff val="60000"/>
                  </a:schemeClr>
                </a:gs>
                <a:gs pos="51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Define Unique Cloud Solution Patterns based on Analysis of Current State Solution</a:t>
              </a:r>
            </a:p>
          </p:txBody>
        </p:sp>
        <p:sp>
          <p:nvSpPr>
            <p:cNvPr id="18" name="Arrow: Pentagon 25">
              <a:extLst>
                <a:ext uri="{FF2B5EF4-FFF2-40B4-BE49-F238E27FC236}">
                  <a16:creationId xmlns:a16="http://schemas.microsoft.com/office/drawing/2014/main" id="{1F71CA32-1AD6-CFCD-CEED-19CF4989959B}"/>
                </a:ext>
              </a:extLst>
            </p:cNvPr>
            <p:cNvSpPr/>
            <p:nvPr/>
          </p:nvSpPr>
          <p:spPr bwMode="gray">
            <a:xfrm>
              <a:off x="1828800" y="3749040"/>
              <a:ext cx="7592144" cy="27432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Analysis of Existing Solution Patterns for Each Data Source</a:t>
              </a:r>
            </a:p>
          </p:txBody>
        </p:sp>
        <p:grpSp>
          <p:nvGrpSpPr>
            <p:cNvPr id="3" name="Group 2">
              <a:extLst>
                <a:ext uri="{FF2B5EF4-FFF2-40B4-BE49-F238E27FC236}">
                  <a16:creationId xmlns:a16="http://schemas.microsoft.com/office/drawing/2014/main" id="{BA0438F6-9C2A-FDAD-C499-CBE77FC13DC4}"/>
                </a:ext>
              </a:extLst>
            </p:cNvPr>
            <p:cNvGrpSpPr/>
            <p:nvPr/>
          </p:nvGrpSpPr>
          <p:grpSpPr>
            <a:xfrm>
              <a:off x="1828800" y="2907792"/>
              <a:ext cx="8683637" cy="112086"/>
              <a:chOff x="544693" y="4474891"/>
              <a:chExt cx="8683637" cy="132044"/>
            </a:xfrm>
          </p:grpSpPr>
          <p:cxnSp>
            <p:nvCxnSpPr>
              <p:cNvPr id="6" name="Straight Arrow Connector 5">
                <a:extLst>
                  <a:ext uri="{FF2B5EF4-FFF2-40B4-BE49-F238E27FC236}">
                    <a16:creationId xmlns:a16="http://schemas.microsoft.com/office/drawing/2014/main" id="{9AAD29D2-5204-EFCB-05A7-48AD51F89DF0}"/>
                  </a:ext>
                </a:extLst>
              </p:cNvPr>
              <p:cNvCxnSpPr>
                <a:cxnSpLocks/>
              </p:cNvCxnSpPr>
              <p:nvPr/>
            </p:nvCxnSpPr>
            <p:spPr bwMode="gray">
              <a:xfrm flipV="1">
                <a:off x="2740045" y="4546475"/>
                <a:ext cx="6488285" cy="2546"/>
              </a:xfrm>
              <a:prstGeom prst="straightConnector1">
                <a:avLst/>
              </a:prstGeom>
              <a:solidFill>
                <a:schemeClr val="accent1"/>
              </a:solidFill>
              <a:ln w="38100" cap="rnd" cmpd="sng" algn="ctr">
                <a:solidFill>
                  <a:schemeClr val="tx1"/>
                </a:solidFill>
                <a:prstDash val="sysDash"/>
                <a:round/>
                <a:headEnd type="triangle" w="med" len="med"/>
                <a:tailEnd type="triangle" w="med" len="med"/>
              </a:ln>
              <a:effectLst/>
            </p:spPr>
          </p:cxnSp>
          <p:sp>
            <p:nvSpPr>
              <p:cNvPr id="14" name="TextBox 13">
                <a:extLst>
                  <a:ext uri="{FF2B5EF4-FFF2-40B4-BE49-F238E27FC236}">
                    <a16:creationId xmlns:a16="http://schemas.microsoft.com/office/drawing/2014/main" id="{A2CC66F4-FB0A-6227-700F-DFEFDF6BBB83}"/>
                  </a:ext>
                </a:extLst>
              </p:cNvPr>
              <p:cNvSpPr txBox="1"/>
              <p:nvPr/>
            </p:nvSpPr>
            <p:spPr bwMode="gray">
              <a:xfrm>
                <a:off x="3938196" y="4474891"/>
                <a:ext cx="1755289" cy="126903"/>
              </a:xfrm>
              <a:prstGeom prst="rect">
                <a:avLst/>
              </a:prstGeom>
              <a:solidFill>
                <a:schemeClr val="bg2"/>
              </a:solidFill>
            </p:spPr>
            <p:txBody>
              <a:bodyPr vert="horz" wrap="none" lIns="0" tIns="0" rIns="0" bIns="0" rtlCol="0">
                <a:spAutoFit/>
              </a:bodyPr>
              <a:lstStyle/>
              <a:p>
                <a:pPr algn="ctr">
                  <a:spcBef>
                    <a:spcPts val="600"/>
                  </a:spcBef>
                </a:pPr>
                <a:r>
                  <a:rPr lang="en-US" sz="700" b="1" dirty="0"/>
                  <a:t>Ongoing PI Planning (OAS &amp; RAD Leads)</a:t>
                </a:r>
              </a:p>
            </p:txBody>
          </p:sp>
          <p:cxnSp>
            <p:nvCxnSpPr>
              <p:cNvPr id="7" name="Straight Arrow Connector 6">
                <a:extLst>
                  <a:ext uri="{FF2B5EF4-FFF2-40B4-BE49-F238E27FC236}">
                    <a16:creationId xmlns:a16="http://schemas.microsoft.com/office/drawing/2014/main" id="{5CC52E1B-EFF3-5010-3A75-98FA0CB1D946}"/>
                  </a:ext>
                </a:extLst>
              </p:cNvPr>
              <p:cNvCxnSpPr>
                <a:cxnSpLocks/>
              </p:cNvCxnSpPr>
              <p:nvPr/>
            </p:nvCxnSpPr>
            <p:spPr bwMode="gray">
              <a:xfrm>
                <a:off x="544693" y="4546475"/>
                <a:ext cx="2195352" cy="0"/>
              </a:xfrm>
              <a:prstGeom prst="straightConnector1">
                <a:avLst/>
              </a:prstGeom>
              <a:solidFill>
                <a:schemeClr val="accent1"/>
              </a:solidFill>
              <a:ln w="38100" cap="rnd" cmpd="sng" algn="ctr">
                <a:solidFill>
                  <a:schemeClr val="tx1"/>
                </a:solidFill>
                <a:prstDash val="sysDash"/>
                <a:round/>
                <a:headEnd type="triangle" w="med" len="med"/>
                <a:tailEnd type="triangle" w="med" len="med"/>
              </a:ln>
              <a:effectLst/>
            </p:spPr>
          </p:cxnSp>
          <p:sp>
            <p:nvSpPr>
              <p:cNvPr id="10" name="TextBox 9">
                <a:extLst>
                  <a:ext uri="{FF2B5EF4-FFF2-40B4-BE49-F238E27FC236}">
                    <a16:creationId xmlns:a16="http://schemas.microsoft.com/office/drawing/2014/main" id="{DEEABA8D-C35C-82F2-D496-EFE9D5C195DA}"/>
                  </a:ext>
                </a:extLst>
              </p:cNvPr>
              <p:cNvSpPr txBox="1"/>
              <p:nvPr/>
            </p:nvSpPr>
            <p:spPr bwMode="gray">
              <a:xfrm>
                <a:off x="774350" y="4480032"/>
                <a:ext cx="1623842" cy="126903"/>
              </a:xfrm>
              <a:prstGeom prst="rect">
                <a:avLst/>
              </a:prstGeom>
              <a:solidFill>
                <a:schemeClr val="bg2"/>
              </a:solidFill>
            </p:spPr>
            <p:txBody>
              <a:bodyPr vert="horz" wrap="none" lIns="0" tIns="0" rIns="0" bIns="0" rtlCol="0">
                <a:spAutoFit/>
              </a:bodyPr>
              <a:lstStyle/>
              <a:p>
                <a:pPr algn="ctr">
                  <a:spcBef>
                    <a:spcPts val="600"/>
                  </a:spcBef>
                </a:pPr>
                <a:r>
                  <a:rPr lang="en-US" sz="700" b="1" dirty="0"/>
                  <a:t>Initial PI Planning (OAS &amp; RAD Leads)</a:t>
                </a:r>
              </a:p>
            </p:txBody>
          </p:sp>
        </p:grpSp>
        <p:sp>
          <p:nvSpPr>
            <p:cNvPr id="16" name="Arrow: Pentagon 41">
              <a:extLst>
                <a:ext uri="{FF2B5EF4-FFF2-40B4-BE49-F238E27FC236}">
                  <a16:creationId xmlns:a16="http://schemas.microsoft.com/office/drawing/2014/main" id="{5693F1FE-717C-DB37-BC90-4924B85DDF45}"/>
                </a:ext>
              </a:extLst>
            </p:cNvPr>
            <p:cNvSpPr/>
            <p:nvPr/>
          </p:nvSpPr>
          <p:spPr bwMode="gray">
            <a:xfrm>
              <a:off x="734346" y="2832383"/>
              <a:ext cx="1003014" cy="274320"/>
            </a:xfrm>
            <a:prstGeom prst="homePlate">
              <a:avLst/>
            </a:prstGeom>
            <a:solidFill>
              <a:schemeClr val="bg1">
                <a:lumMod val="75000"/>
              </a:schemeClr>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dirty="0">
                  <a:solidFill>
                    <a:schemeClr val="tx1">
                      <a:lumMod val="50000"/>
                    </a:schemeClr>
                  </a:solidFill>
                </a:rPr>
                <a:t>Acquire Subscriptions for Azure Cloud &amp; SDRP</a:t>
              </a:r>
            </a:p>
          </p:txBody>
        </p:sp>
        <p:grpSp>
          <p:nvGrpSpPr>
            <p:cNvPr id="59" name="Group 58">
              <a:extLst>
                <a:ext uri="{FF2B5EF4-FFF2-40B4-BE49-F238E27FC236}">
                  <a16:creationId xmlns:a16="http://schemas.microsoft.com/office/drawing/2014/main" id="{3EC4BF01-A913-7CDE-6440-14F2E3B16041}"/>
                </a:ext>
              </a:extLst>
            </p:cNvPr>
            <p:cNvGrpSpPr/>
            <p:nvPr/>
          </p:nvGrpSpPr>
          <p:grpSpPr>
            <a:xfrm>
              <a:off x="10789920" y="2834640"/>
              <a:ext cx="731520" cy="960120"/>
              <a:chOff x="8559189" y="5767098"/>
              <a:chExt cx="731520" cy="960120"/>
            </a:xfrm>
          </p:grpSpPr>
          <p:sp>
            <p:nvSpPr>
              <p:cNvPr id="60" name="Rectangle 59">
                <a:extLst>
                  <a:ext uri="{FF2B5EF4-FFF2-40B4-BE49-F238E27FC236}">
                    <a16:creationId xmlns:a16="http://schemas.microsoft.com/office/drawing/2014/main" id="{C132D1F1-EF3C-8587-FC86-8C2D2621EF4B}"/>
                  </a:ext>
                </a:extLst>
              </p:cNvPr>
              <p:cNvSpPr/>
              <p:nvPr/>
            </p:nvSpPr>
            <p:spPr bwMode="gray">
              <a:xfrm>
                <a:off x="8559189" y="5767098"/>
                <a:ext cx="731520" cy="960120"/>
              </a:xfrm>
              <a:prstGeom prst="rect">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lgn="ctr">
                  <a:spcBef>
                    <a:spcPts val="100"/>
                  </a:spcBef>
                  <a:buFont typeface="Arial" panose="020B0604020202020204" pitchFamily="34" charset="0"/>
                  <a:buChar char="•"/>
                </a:pPr>
                <a:endParaRPr lang="en-US" dirty="0">
                  <a:solidFill>
                    <a:srgbClr val="002677"/>
                  </a:solidFill>
                  <a:cs typeface="Arial"/>
                </a:endParaRPr>
              </a:p>
            </p:txBody>
          </p:sp>
          <p:grpSp>
            <p:nvGrpSpPr>
              <p:cNvPr id="67" name="Group 66">
                <a:extLst>
                  <a:ext uri="{FF2B5EF4-FFF2-40B4-BE49-F238E27FC236}">
                    <a16:creationId xmlns:a16="http://schemas.microsoft.com/office/drawing/2014/main" id="{B8B63B2D-0780-7D3A-7AF4-F65BC0B3159D}"/>
                  </a:ext>
                </a:extLst>
              </p:cNvPr>
              <p:cNvGrpSpPr/>
              <p:nvPr/>
            </p:nvGrpSpPr>
            <p:grpSpPr>
              <a:xfrm>
                <a:off x="8650627" y="5995699"/>
                <a:ext cx="548642" cy="640079"/>
                <a:chOff x="8559187" y="5995699"/>
                <a:chExt cx="548642" cy="640079"/>
              </a:xfrm>
            </p:grpSpPr>
            <p:sp>
              <p:nvSpPr>
                <p:cNvPr id="69" name="Arrow: Pentagon 25">
                  <a:extLst>
                    <a:ext uri="{FF2B5EF4-FFF2-40B4-BE49-F238E27FC236}">
                      <a16:creationId xmlns:a16="http://schemas.microsoft.com/office/drawing/2014/main" id="{4EFDD930-0D85-B800-833C-99CDB6D417BA}"/>
                    </a:ext>
                  </a:extLst>
                </p:cNvPr>
                <p:cNvSpPr/>
                <p:nvPr/>
              </p:nvSpPr>
              <p:spPr bwMode="gray">
                <a:xfrm>
                  <a:off x="8559189" y="6224298"/>
                  <a:ext cx="548640" cy="182880"/>
                </a:xfrm>
                <a:prstGeom prst="homePlate">
                  <a:avLst/>
                </a:prstGeom>
                <a:gradFill flip="none" rotWithShape="1">
                  <a:gsLst>
                    <a:gs pos="0">
                      <a:schemeClr val="tx1">
                        <a:lumMod val="20000"/>
                        <a:lumOff val="80000"/>
                      </a:schemeClr>
                    </a:gs>
                    <a:gs pos="15000">
                      <a:schemeClr val="tx1">
                        <a:lumMod val="40000"/>
                        <a:lumOff val="60000"/>
                      </a:schemeClr>
                    </a:gs>
                    <a:gs pos="56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b="1" dirty="0">
                      <a:solidFill>
                        <a:schemeClr val="bg1"/>
                      </a:solidFill>
                    </a:rPr>
                    <a:t>OAS &amp; RAD</a:t>
                  </a:r>
                </a:p>
              </p:txBody>
            </p:sp>
            <p:sp>
              <p:nvSpPr>
                <p:cNvPr id="70" name="Arrow: Pentagon 25">
                  <a:extLst>
                    <a:ext uri="{FF2B5EF4-FFF2-40B4-BE49-F238E27FC236}">
                      <a16:creationId xmlns:a16="http://schemas.microsoft.com/office/drawing/2014/main" id="{66A19EDA-6406-39CD-AB62-6A51FD4E5684}"/>
                    </a:ext>
                  </a:extLst>
                </p:cNvPr>
                <p:cNvSpPr/>
                <p:nvPr/>
              </p:nvSpPr>
              <p:spPr bwMode="gray">
                <a:xfrm>
                  <a:off x="8559189" y="5995699"/>
                  <a:ext cx="548640" cy="18288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b="1" dirty="0">
                      <a:solidFill>
                        <a:schemeClr val="bg1"/>
                      </a:solidFill>
                    </a:rPr>
                    <a:t>OAS</a:t>
                  </a:r>
                </a:p>
              </p:txBody>
            </p:sp>
            <p:sp>
              <p:nvSpPr>
                <p:cNvPr id="71" name="Arrow: Pentagon 25">
                  <a:extLst>
                    <a:ext uri="{FF2B5EF4-FFF2-40B4-BE49-F238E27FC236}">
                      <a16:creationId xmlns:a16="http://schemas.microsoft.com/office/drawing/2014/main" id="{93AF330F-6AA0-7EB7-C03D-B82EBD64E795}"/>
                    </a:ext>
                  </a:extLst>
                </p:cNvPr>
                <p:cNvSpPr/>
                <p:nvPr/>
              </p:nvSpPr>
              <p:spPr bwMode="gray">
                <a:xfrm>
                  <a:off x="8559187" y="6452898"/>
                  <a:ext cx="548640" cy="182880"/>
                </a:xfrm>
                <a:prstGeom prst="homePlate">
                  <a:avLst/>
                </a:prstGeom>
                <a:solidFill>
                  <a:schemeClr val="tx1">
                    <a:lumMod val="20000"/>
                    <a:lumOff val="80000"/>
                  </a:schemeClr>
                </a:solidFill>
                <a:ln w="6350" cap="rnd">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b="1" dirty="0">
                      <a:solidFill>
                        <a:schemeClr val="tx1"/>
                      </a:solidFill>
                    </a:rPr>
                    <a:t>RAD</a:t>
                  </a:r>
                </a:p>
              </p:txBody>
            </p:sp>
          </p:grpSp>
          <p:sp>
            <p:nvSpPr>
              <p:cNvPr id="68" name="TextBox 67">
                <a:extLst>
                  <a:ext uri="{FF2B5EF4-FFF2-40B4-BE49-F238E27FC236}">
                    <a16:creationId xmlns:a16="http://schemas.microsoft.com/office/drawing/2014/main" id="{812A0EE6-D13C-3F17-70DD-DF8BA8065026}"/>
                  </a:ext>
                </a:extLst>
              </p:cNvPr>
              <p:cNvSpPr txBox="1"/>
              <p:nvPr/>
            </p:nvSpPr>
            <p:spPr bwMode="gray">
              <a:xfrm>
                <a:off x="8650629" y="5812819"/>
                <a:ext cx="548640" cy="123111"/>
              </a:xfrm>
              <a:prstGeom prst="rect">
                <a:avLst/>
              </a:prstGeom>
              <a:noFill/>
            </p:spPr>
            <p:txBody>
              <a:bodyPr vert="horz" wrap="square" lIns="0" tIns="0" rIns="0" bIns="0" rtlCol="0">
                <a:spAutoFit/>
              </a:bodyPr>
              <a:lstStyle/>
              <a:p>
                <a:pPr algn="ctr"/>
                <a:r>
                  <a:rPr lang="en-US" sz="800" b="1" i="1" dirty="0"/>
                  <a:t>Ownership</a:t>
                </a:r>
              </a:p>
            </p:txBody>
          </p:sp>
        </p:grpSp>
        <p:sp>
          <p:nvSpPr>
            <p:cNvPr id="76" name="Arrow: Pentagon 51">
              <a:extLst>
                <a:ext uri="{FF2B5EF4-FFF2-40B4-BE49-F238E27FC236}">
                  <a16:creationId xmlns:a16="http://schemas.microsoft.com/office/drawing/2014/main" id="{4B98F617-B820-FF98-50FD-1F6BAD2D9626}"/>
                </a:ext>
              </a:extLst>
            </p:cNvPr>
            <p:cNvSpPr/>
            <p:nvPr/>
          </p:nvSpPr>
          <p:spPr bwMode="gray">
            <a:xfrm>
              <a:off x="4020209" y="3291840"/>
              <a:ext cx="6492228" cy="274320"/>
            </a:xfrm>
            <a:prstGeom prst="homePlate">
              <a:avLst/>
            </a:prstGeom>
            <a:gradFill flip="none" rotWithShape="1">
              <a:gsLst>
                <a:gs pos="0">
                  <a:schemeClr val="tx1">
                    <a:lumMod val="20000"/>
                    <a:lumOff val="80000"/>
                  </a:schemeClr>
                </a:gs>
                <a:gs pos="5000">
                  <a:schemeClr val="tx1">
                    <a:lumMod val="40000"/>
                    <a:lumOff val="60000"/>
                  </a:schemeClr>
                </a:gs>
                <a:gs pos="51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On-going Knowledge Transfer</a:t>
              </a:r>
            </a:p>
          </p:txBody>
        </p:sp>
        <p:sp>
          <p:nvSpPr>
            <p:cNvPr id="25" name="Arrow: Pentagon 41">
              <a:extLst>
                <a:ext uri="{FF2B5EF4-FFF2-40B4-BE49-F238E27FC236}">
                  <a16:creationId xmlns:a16="http://schemas.microsoft.com/office/drawing/2014/main" id="{C0E7D2D4-1EEE-4CDC-E58C-F6D7E332BDE8}"/>
                </a:ext>
              </a:extLst>
            </p:cNvPr>
            <p:cNvSpPr/>
            <p:nvPr/>
          </p:nvSpPr>
          <p:spPr bwMode="gray">
            <a:xfrm>
              <a:off x="732933" y="3291840"/>
              <a:ext cx="1003014" cy="274320"/>
            </a:xfrm>
            <a:prstGeom prst="homePlate">
              <a:avLst/>
            </a:prstGeom>
            <a:solidFill>
              <a:schemeClr val="bg1">
                <a:lumMod val="75000"/>
              </a:schemeClr>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dirty="0">
                  <a:solidFill>
                    <a:schemeClr val="tx1">
                      <a:lumMod val="50000"/>
                    </a:schemeClr>
                  </a:solidFill>
                </a:rPr>
                <a:t>Access to current solution </a:t>
              </a:r>
              <a:br>
                <a:rPr lang="en-US" sz="600" dirty="0">
                  <a:solidFill>
                    <a:schemeClr val="tx1">
                      <a:lumMod val="50000"/>
                    </a:schemeClr>
                  </a:solidFill>
                </a:rPr>
              </a:br>
              <a:r>
                <a:rPr lang="en-US" sz="600" dirty="0">
                  <a:solidFill>
                    <a:schemeClr val="tx1">
                      <a:lumMod val="50000"/>
                    </a:schemeClr>
                  </a:solidFill>
                </a:rPr>
                <a:t>&amp; code base</a:t>
              </a:r>
            </a:p>
          </p:txBody>
        </p:sp>
        <p:sp>
          <p:nvSpPr>
            <p:cNvPr id="26" name="Arrow: Pentagon 41">
              <a:extLst>
                <a:ext uri="{FF2B5EF4-FFF2-40B4-BE49-F238E27FC236}">
                  <a16:creationId xmlns:a16="http://schemas.microsoft.com/office/drawing/2014/main" id="{3D9C7892-DB42-632F-2A87-23AACCE9B106}"/>
                </a:ext>
              </a:extLst>
            </p:cNvPr>
            <p:cNvSpPr/>
            <p:nvPr/>
          </p:nvSpPr>
          <p:spPr bwMode="gray">
            <a:xfrm>
              <a:off x="732934" y="3749040"/>
              <a:ext cx="1005840" cy="274320"/>
            </a:xfrm>
            <a:prstGeom prst="homePlate">
              <a:avLst/>
            </a:prstGeom>
            <a:solidFill>
              <a:schemeClr val="bg1">
                <a:lumMod val="75000"/>
              </a:schemeClr>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dirty="0">
                  <a:solidFill>
                    <a:schemeClr val="tx1">
                      <a:lumMod val="50000"/>
                    </a:schemeClr>
                  </a:solidFill>
                </a:rPr>
                <a:t>Specifications for existing data Processes</a:t>
              </a:r>
            </a:p>
          </p:txBody>
        </p:sp>
        <p:sp>
          <p:nvSpPr>
            <p:cNvPr id="48" name="Arrow: Pentagon 25">
              <a:extLst>
                <a:ext uri="{FF2B5EF4-FFF2-40B4-BE49-F238E27FC236}">
                  <a16:creationId xmlns:a16="http://schemas.microsoft.com/office/drawing/2014/main" id="{4FBA5552-E439-1E06-69D1-4FF5559D0934}"/>
                </a:ext>
              </a:extLst>
            </p:cNvPr>
            <p:cNvSpPr/>
            <p:nvPr/>
          </p:nvSpPr>
          <p:spPr bwMode="gray">
            <a:xfrm>
              <a:off x="1828800" y="4206240"/>
              <a:ext cx="2192825" cy="27432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Define Scope of Representative Pilot Prototype</a:t>
              </a:r>
            </a:p>
          </p:txBody>
        </p:sp>
        <p:sp>
          <p:nvSpPr>
            <p:cNvPr id="31" name="Arrow: Pentagon 25">
              <a:extLst>
                <a:ext uri="{FF2B5EF4-FFF2-40B4-BE49-F238E27FC236}">
                  <a16:creationId xmlns:a16="http://schemas.microsoft.com/office/drawing/2014/main" id="{399B9CC5-E7CE-8B9E-63E5-43E75F88EB41}"/>
                </a:ext>
              </a:extLst>
            </p:cNvPr>
            <p:cNvSpPr/>
            <p:nvPr/>
          </p:nvSpPr>
          <p:spPr bwMode="gray">
            <a:xfrm>
              <a:off x="4020209" y="5120640"/>
              <a:ext cx="6492227" cy="274320"/>
            </a:xfrm>
            <a:prstGeom prst="homePlate">
              <a:avLst/>
            </a:prstGeom>
            <a:gradFill flip="none" rotWithShape="1">
              <a:gsLst>
                <a:gs pos="0">
                  <a:schemeClr val="tx1">
                    <a:lumMod val="20000"/>
                    <a:lumOff val="80000"/>
                  </a:schemeClr>
                </a:gs>
                <a:gs pos="15000">
                  <a:schemeClr val="tx1">
                    <a:lumMod val="40000"/>
                    <a:lumOff val="60000"/>
                  </a:schemeClr>
                </a:gs>
                <a:gs pos="56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Design the ADF Workflow Management Framework to Control Execution of Future Data Pipelines</a:t>
              </a:r>
            </a:p>
          </p:txBody>
        </p:sp>
        <p:sp>
          <p:nvSpPr>
            <p:cNvPr id="4" name="Arrow: Pentagon 25">
              <a:extLst>
                <a:ext uri="{FF2B5EF4-FFF2-40B4-BE49-F238E27FC236}">
                  <a16:creationId xmlns:a16="http://schemas.microsoft.com/office/drawing/2014/main" id="{05A90CAD-3367-D064-5324-2DF914023E67}"/>
                </a:ext>
              </a:extLst>
            </p:cNvPr>
            <p:cNvSpPr/>
            <p:nvPr/>
          </p:nvSpPr>
          <p:spPr bwMode="gray">
            <a:xfrm>
              <a:off x="4021625" y="4206240"/>
              <a:ext cx="4483713" cy="274320"/>
            </a:xfrm>
            <a:prstGeom prst="homePlate">
              <a:avLst/>
            </a:prstGeom>
            <a:solidFill>
              <a:srgbClr val="5A5A5A"/>
            </a:solidFill>
            <a:ln w="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Design &amp; Develop Representative Pilot Prototypes for In-Scope Data Processes</a:t>
              </a:r>
            </a:p>
          </p:txBody>
        </p:sp>
        <p:sp>
          <p:nvSpPr>
            <p:cNvPr id="40" name="Arrow: Pentagon 9">
              <a:extLst>
                <a:ext uri="{FF2B5EF4-FFF2-40B4-BE49-F238E27FC236}">
                  <a16:creationId xmlns:a16="http://schemas.microsoft.com/office/drawing/2014/main" id="{62241265-2910-B71C-2FE0-BA390EC46545}"/>
                </a:ext>
              </a:extLst>
            </p:cNvPr>
            <p:cNvSpPr/>
            <p:nvPr/>
          </p:nvSpPr>
          <p:spPr bwMode="gray">
            <a:xfrm>
              <a:off x="8505335" y="4206240"/>
              <a:ext cx="2008525" cy="274320"/>
            </a:xfrm>
            <a:prstGeom prst="homePlate">
              <a:avLst/>
            </a:prstGeom>
            <a:gradFill flip="none" rotWithShape="1">
              <a:gsLst>
                <a:gs pos="0">
                  <a:schemeClr val="tx1">
                    <a:lumMod val="20000"/>
                    <a:lumOff val="80000"/>
                  </a:schemeClr>
                </a:gs>
                <a:gs pos="5000">
                  <a:schemeClr val="tx1">
                    <a:lumMod val="40000"/>
                    <a:lumOff val="60000"/>
                  </a:schemeClr>
                </a:gs>
                <a:gs pos="51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Functional Testing of Pilot Prototype</a:t>
              </a:r>
            </a:p>
          </p:txBody>
        </p:sp>
        <p:sp>
          <p:nvSpPr>
            <p:cNvPr id="37" name="Arrow: Pentagon 9">
              <a:extLst>
                <a:ext uri="{FF2B5EF4-FFF2-40B4-BE49-F238E27FC236}">
                  <a16:creationId xmlns:a16="http://schemas.microsoft.com/office/drawing/2014/main" id="{826C6817-75B7-94B4-88B0-C32C7C44C871}"/>
                </a:ext>
              </a:extLst>
            </p:cNvPr>
            <p:cNvSpPr/>
            <p:nvPr/>
          </p:nvSpPr>
          <p:spPr bwMode="gray">
            <a:xfrm>
              <a:off x="1828800" y="5577840"/>
              <a:ext cx="3200400" cy="27432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Deploy Cloud Tech Stack For Pilot Prototype</a:t>
              </a:r>
            </a:p>
          </p:txBody>
        </p:sp>
        <p:grpSp>
          <p:nvGrpSpPr>
            <p:cNvPr id="45" name="Group 44">
              <a:extLst>
                <a:ext uri="{FF2B5EF4-FFF2-40B4-BE49-F238E27FC236}">
                  <a16:creationId xmlns:a16="http://schemas.microsoft.com/office/drawing/2014/main" id="{62928CC4-C00C-1143-96E7-539B62742394}"/>
                </a:ext>
              </a:extLst>
            </p:cNvPr>
            <p:cNvGrpSpPr/>
            <p:nvPr/>
          </p:nvGrpSpPr>
          <p:grpSpPr>
            <a:xfrm>
              <a:off x="5120640" y="5653444"/>
              <a:ext cx="5391797" cy="123111"/>
              <a:chOff x="3223303" y="4439073"/>
              <a:chExt cx="5908819" cy="123111"/>
            </a:xfrm>
          </p:grpSpPr>
          <p:cxnSp>
            <p:nvCxnSpPr>
              <p:cNvPr id="51" name="Straight Arrow Connector 50">
                <a:extLst>
                  <a:ext uri="{FF2B5EF4-FFF2-40B4-BE49-F238E27FC236}">
                    <a16:creationId xmlns:a16="http://schemas.microsoft.com/office/drawing/2014/main" id="{FCEA5F1D-1C0B-102F-F8AA-C588383FE4B1}"/>
                  </a:ext>
                </a:extLst>
              </p:cNvPr>
              <p:cNvCxnSpPr>
                <a:cxnSpLocks/>
              </p:cNvCxnSpPr>
              <p:nvPr/>
            </p:nvCxnSpPr>
            <p:spPr bwMode="gray">
              <a:xfrm>
                <a:off x="3223303" y="4500629"/>
                <a:ext cx="5908819" cy="4879"/>
              </a:xfrm>
              <a:prstGeom prst="straightConnector1">
                <a:avLst/>
              </a:prstGeom>
              <a:solidFill>
                <a:schemeClr val="accent1"/>
              </a:solidFill>
              <a:ln w="38100" cap="rnd" cmpd="sng" algn="ctr">
                <a:solidFill>
                  <a:schemeClr val="tx1"/>
                </a:solidFill>
                <a:prstDash val="sysDash"/>
                <a:round/>
                <a:headEnd type="triangle" w="med" len="med"/>
                <a:tailEnd type="triangle" w="med" len="med"/>
              </a:ln>
              <a:effectLst/>
            </p:spPr>
          </p:cxnSp>
          <p:sp>
            <p:nvSpPr>
              <p:cNvPr id="52" name="TextBox 51">
                <a:extLst>
                  <a:ext uri="{FF2B5EF4-FFF2-40B4-BE49-F238E27FC236}">
                    <a16:creationId xmlns:a16="http://schemas.microsoft.com/office/drawing/2014/main" id="{6F0F23BB-EB46-62D0-A9CA-4937BF090D68}"/>
                  </a:ext>
                </a:extLst>
              </p:cNvPr>
              <p:cNvSpPr txBox="1"/>
              <p:nvPr/>
            </p:nvSpPr>
            <p:spPr bwMode="gray">
              <a:xfrm>
                <a:off x="3624136" y="4439073"/>
                <a:ext cx="2933715" cy="123111"/>
              </a:xfrm>
              <a:prstGeom prst="rect">
                <a:avLst/>
              </a:prstGeom>
              <a:solidFill>
                <a:schemeClr val="bg2"/>
              </a:solidFill>
            </p:spPr>
            <p:txBody>
              <a:bodyPr vert="horz" wrap="none" lIns="0" tIns="0" rIns="0" bIns="0" rtlCol="0">
                <a:spAutoFit/>
              </a:bodyPr>
              <a:lstStyle/>
              <a:p>
                <a:pPr algn="ctr">
                  <a:spcBef>
                    <a:spcPts val="600"/>
                  </a:spcBef>
                </a:pPr>
                <a:r>
                  <a:rPr lang="en-US" sz="800" b="1" dirty="0"/>
                  <a:t>On-going Platform Administration (Snowflake &amp; Azure)</a:t>
                </a:r>
              </a:p>
            </p:txBody>
          </p:sp>
        </p:grpSp>
        <p:sp>
          <p:nvSpPr>
            <p:cNvPr id="79" name="Arrow: Pentagon 25">
              <a:extLst>
                <a:ext uri="{FF2B5EF4-FFF2-40B4-BE49-F238E27FC236}">
                  <a16:creationId xmlns:a16="http://schemas.microsoft.com/office/drawing/2014/main" id="{58EFA6CD-2C10-5F11-D60E-45E2D0E69E0A}"/>
                </a:ext>
              </a:extLst>
            </p:cNvPr>
            <p:cNvSpPr/>
            <p:nvPr/>
          </p:nvSpPr>
          <p:spPr bwMode="gray">
            <a:xfrm>
              <a:off x="4017572" y="4663440"/>
              <a:ext cx="6494864" cy="27432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Design the End-to-end Data Pipeline for Each Data Source</a:t>
              </a:r>
            </a:p>
          </p:txBody>
        </p:sp>
        <p:sp>
          <p:nvSpPr>
            <p:cNvPr id="84" name="Arrow: Pentagon 25">
              <a:extLst>
                <a:ext uri="{FF2B5EF4-FFF2-40B4-BE49-F238E27FC236}">
                  <a16:creationId xmlns:a16="http://schemas.microsoft.com/office/drawing/2014/main" id="{6F66CA1B-6F3A-F12A-030B-AC0B89DB76C7}"/>
                </a:ext>
              </a:extLst>
            </p:cNvPr>
            <p:cNvSpPr/>
            <p:nvPr/>
          </p:nvSpPr>
          <p:spPr bwMode="gray">
            <a:xfrm>
              <a:off x="8409330" y="5394453"/>
              <a:ext cx="2103106" cy="274320"/>
            </a:xfrm>
            <a:prstGeom prst="homePlate">
              <a:avLst/>
            </a:prstGeom>
            <a:gradFill flip="none" rotWithShape="1">
              <a:gsLst>
                <a:gs pos="0">
                  <a:schemeClr val="tx1">
                    <a:lumMod val="20000"/>
                    <a:lumOff val="80000"/>
                  </a:schemeClr>
                </a:gs>
                <a:gs pos="15000">
                  <a:schemeClr val="tx1">
                    <a:lumMod val="40000"/>
                    <a:lumOff val="60000"/>
                  </a:schemeClr>
                </a:gs>
                <a:gs pos="56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Develop Estimate for Next Phase of Program (Dev, Test, &amp; Deploy)</a:t>
              </a:r>
            </a:p>
          </p:txBody>
        </p:sp>
      </p:grpSp>
      <p:sp>
        <p:nvSpPr>
          <p:cNvPr id="2" name="Title 1">
            <a:extLst>
              <a:ext uri="{FF2B5EF4-FFF2-40B4-BE49-F238E27FC236}">
                <a16:creationId xmlns:a16="http://schemas.microsoft.com/office/drawing/2014/main" id="{8DBADBB2-B3A8-4B63-9E5E-DA69C9BEBCF3}"/>
              </a:ext>
            </a:extLst>
          </p:cNvPr>
          <p:cNvSpPr>
            <a:spLocks noGrp="1"/>
          </p:cNvSpPr>
          <p:nvPr>
            <p:ph type="title"/>
          </p:nvPr>
        </p:nvSpPr>
        <p:spPr bwMode="gray">
          <a:xfrm>
            <a:off x="457199" y="555639"/>
            <a:ext cx="9601200" cy="332399"/>
          </a:xfrm>
        </p:spPr>
        <p:txBody>
          <a:bodyPr/>
          <a:lstStyle/>
          <a:p>
            <a:r>
              <a:rPr lang="en-US" dirty="0"/>
              <a:t>   Phase 1: </a:t>
            </a:r>
            <a:r>
              <a:rPr lang="en-US" sz="2400" b="1" dirty="0">
                <a:solidFill>
                  <a:schemeClr val="accent6"/>
                </a:solidFill>
              </a:rPr>
              <a:t>Solution Definition &amp; Design</a:t>
            </a:r>
            <a:r>
              <a:rPr lang="en-US" dirty="0"/>
              <a:t> Planning Summary</a:t>
            </a:r>
          </a:p>
        </p:txBody>
      </p:sp>
      <p:cxnSp>
        <p:nvCxnSpPr>
          <p:cNvPr id="27" name="Straight Arrow Connector 26">
            <a:extLst>
              <a:ext uri="{FF2B5EF4-FFF2-40B4-BE49-F238E27FC236}">
                <a16:creationId xmlns:a16="http://schemas.microsoft.com/office/drawing/2014/main" id="{FE4F93D1-E0E3-4FD4-B78E-6C5C58C57D2B}"/>
              </a:ext>
            </a:extLst>
          </p:cNvPr>
          <p:cNvCxnSpPr>
            <a:cxnSpLocks/>
          </p:cNvCxnSpPr>
          <p:nvPr/>
        </p:nvCxnSpPr>
        <p:spPr bwMode="gray">
          <a:xfrm flipV="1">
            <a:off x="582321" y="1371600"/>
            <a:ext cx="11247120" cy="0"/>
          </a:xfrm>
          <a:prstGeom prst="straightConnector1">
            <a:avLst/>
          </a:prstGeom>
          <a:solidFill>
            <a:schemeClr val="accent1"/>
          </a:solidFill>
          <a:ln w="57150" cap="rnd" cmpd="sng" algn="ctr">
            <a:solidFill>
              <a:srgbClr val="FF612F"/>
            </a:solidFill>
            <a:prstDash val="solid"/>
            <a:round/>
            <a:headEnd type="none" w="med" len="med"/>
            <a:tailEnd type="arrow" w="sm" len="med"/>
          </a:ln>
          <a:effectLst/>
        </p:spPr>
      </p:cxnSp>
      <p:sp>
        <p:nvSpPr>
          <p:cNvPr id="39" name="Oval 38">
            <a:extLst>
              <a:ext uri="{FF2B5EF4-FFF2-40B4-BE49-F238E27FC236}">
                <a16:creationId xmlns:a16="http://schemas.microsoft.com/office/drawing/2014/main" id="{AF1D955F-0D0F-3189-F089-B98369249A71}"/>
              </a:ext>
            </a:extLst>
          </p:cNvPr>
          <p:cNvSpPr>
            <a:spLocks/>
          </p:cNvSpPr>
          <p:nvPr/>
        </p:nvSpPr>
        <p:spPr bwMode="gray">
          <a:xfrm>
            <a:off x="9418320" y="1278037"/>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5" name="Oval 4">
            <a:extLst>
              <a:ext uri="{FF2B5EF4-FFF2-40B4-BE49-F238E27FC236}">
                <a16:creationId xmlns:a16="http://schemas.microsoft.com/office/drawing/2014/main" id="{1ED7B8C8-2C68-F395-64FC-DB6BC82CF311}"/>
              </a:ext>
            </a:extLst>
          </p:cNvPr>
          <p:cNvSpPr>
            <a:spLocks/>
          </p:cNvSpPr>
          <p:nvPr/>
        </p:nvSpPr>
        <p:spPr bwMode="gray">
          <a:xfrm>
            <a:off x="832104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55" name="Oval 54">
            <a:extLst>
              <a:ext uri="{FF2B5EF4-FFF2-40B4-BE49-F238E27FC236}">
                <a16:creationId xmlns:a16="http://schemas.microsoft.com/office/drawing/2014/main" id="{5C7E5027-D7FE-4347-4E20-A4133219B1A8}"/>
              </a:ext>
            </a:extLst>
          </p:cNvPr>
          <p:cNvSpPr>
            <a:spLocks/>
          </p:cNvSpPr>
          <p:nvPr/>
        </p:nvSpPr>
        <p:spPr bwMode="gray">
          <a:xfrm>
            <a:off x="6126480" y="1277193"/>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57" name="Oval 56">
            <a:extLst>
              <a:ext uri="{FF2B5EF4-FFF2-40B4-BE49-F238E27FC236}">
                <a16:creationId xmlns:a16="http://schemas.microsoft.com/office/drawing/2014/main" id="{0C587ACA-E2D5-31B0-5634-A97D66C46A49}"/>
              </a:ext>
            </a:extLst>
          </p:cNvPr>
          <p:cNvSpPr>
            <a:spLocks/>
          </p:cNvSpPr>
          <p:nvPr/>
        </p:nvSpPr>
        <p:spPr bwMode="gray">
          <a:xfrm>
            <a:off x="502920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62" name="Oval 61">
            <a:extLst>
              <a:ext uri="{FF2B5EF4-FFF2-40B4-BE49-F238E27FC236}">
                <a16:creationId xmlns:a16="http://schemas.microsoft.com/office/drawing/2014/main" id="{C3DDEDD0-BBF8-A138-7236-16D1121DD7A4}"/>
              </a:ext>
            </a:extLst>
          </p:cNvPr>
          <p:cNvSpPr>
            <a:spLocks/>
          </p:cNvSpPr>
          <p:nvPr/>
        </p:nvSpPr>
        <p:spPr bwMode="gray">
          <a:xfrm>
            <a:off x="283464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63" name="Oval 62">
            <a:extLst>
              <a:ext uri="{FF2B5EF4-FFF2-40B4-BE49-F238E27FC236}">
                <a16:creationId xmlns:a16="http://schemas.microsoft.com/office/drawing/2014/main" id="{92DC0A06-AE04-30D2-B580-449DD62536BE}"/>
              </a:ext>
            </a:extLst>
          </p:cNvPr>
          <p:cNvSpPr>
            <a:spLocks/>
          </p:cNvSpPr>
          <p:nvPr/>
        </p:nvSpPr>
        <p:spPr bwMode="gray">
          <a:xfrm>
            <a:off x="393192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64" name="Oval 63">
            <a:extLst>
              <a:ext uri="{FF2B5EF4-FFF2-40B4-BE49-F238E27FC236}">
                <a16:creationId xmlns:a16="http://schemas.microsoft.com/office/drawing/2014/main" id="{A4D5E8A4-BC1E-7166-98ED-F474453F56AB}"/>
              </a:ext>
            </a:extLst>
          </p:cNvPr>
          <p:cNvSpPr>
            <a:spLocks/>
          </p:cNvSpPr>
          <p:nvPr/>
        </p:nvSpPr>
        <p:spPr bwMode="gray">
          <a:xfrm>
            <a:off x="1737360" y="1277193"/>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66" name="Oval 65">
            <a:extLst>
              <a:ext uri="{FF2B5EF4-FFF2-40B4-BE49-F238E27FC236}">
                <a16:creationId xmlns:a16="http://schemas.microsoft.com/office/drawing/2014/main" id="{343819FF-3744-C8F7-21B9-58B94F76FBFA}"/>
              </a:ext>
            </a:extLst>
          </p:cNvPr>
          <p:cNvSpPr>
            <a:spLocks/>
          </p:cNvSpPr>
          <p:nvPr/>
        </p:nvSpPr>
        <p:spPr bwMode="gray">
          <a:xfrm>
            <a:off x="640080" y="1286408"/>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88" name="TextBox 7">
            <a:extLst>
              <a:ext uri="{FF2B5EF4-FFF2-40B4-BE49-F238E27FC236}">
                <a16:creationId xmlns:a16="http://schemas.microsoft.com/office/drawing/2014/main" id="{B7BA6432-45A3-C890-9EEF-9127B3F31FB0}"/>
              </a:ext>
            </a:extLst>
          </p:cNvPr>
          <p:cNvSpPr txBox="1"/>
          <p:nvPr/>
        </p:nvSpPr>
        <p:spPr bwMode="gray">
          <a:xfrm>
            <a:off x="503603" y="1097280"/>
            <a:ext cx="908794"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dirty="0">
                <a:solidFill>
                  <a:schemeClr val="accent6"/>
                </a:solidFill>
                <a:latin typeface="+mj-lt"/>
              </a:rPr>
              <a:t>Sprint 0</a:t>
            </a:r>
          </a:p>
        </p:txBody>
      </p:sp>
      <p:sp>
        <p:nvSpPr>
          <p:cNvPr id="92" name="TextBox 7">
            <a:extLst>
              <a:ext uri="{FF2B5EF4-FFF2-40B4-BE49-F238E27FC236}">
                <a16:creationId xmlns:a16="http://schemas.microsoft.com/office/drawing/2014/main" id="{A9A39F46-25CC-E42D-4015-786FEAA49D53}"/>
              </a:ext>
            </a:extLst>
          </p:cNvPr>
          <p:cNvSpPr txBox="1"/>
          <p:nvPr/>
        </p:nvSpPr>
        <p:spPr bwMode="gray">
          <a:xfrm>
            <a:off x="1371600" y="1089247"/>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dirty="0">
                <a:solidFill>
                  <a:schemeClr val="accent6"/>
                </a:solidFill>
                <a:latin typeface="+mj-lt"/>
              </a:rPr>
              <a:t>Sprint 1</a:t>
            </a:r>
          </a:p>
        </p:txBody>
      </p:sp>
      <p:sp>
        <p:nvSpPr>
          <p:cNvPr id="93" name="TextBox 7">
            <a:extLst>
              <a:ext uri="{FF2B5EF4-FFF2-40B4-BE49-F238E27FC236}">
                <a16:creationId xmlns:a16="http://schemas.microsoft.com/office/drawing/2014/main" id="{A723FE75-4AF3-1C86-9EE6-22A5D0CCD179}"/>
              </a:ext>
            </a:extLst>
          </p:cNvPr>
          <p:cNvSpPr txBox="1"/>
          <p:nvPr/>
        </p:nvSpPr>
        <p:spPr bwMode="gray">
          <a:xfrm>
            <a:off x="2468880" y="1086232"/>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2</a:t>
            </a:r>
          </a:p>
        </p:txBody>
      </p:sp>
      <p:sp>
        <p:nvSpPr>
          <p:cNvPr id="94" name="TextBox 7">
            <a:extLst>
              <a:ext uri="{FF2B5EF4-FFF2-40B4-BE49-F238E27FC236}">
                <a16:creationId xmlns:a16="http://schemas.microsoft.com/office/drawing/2014/main" id="{CEB86C3C-ADF2-0722-5683-AF3725AC849A}"/>
              </a:ext>
            </a:extLst>
          </p:cNvPr>
          <p:cNvSpPr txBox="1"/>
          <p:nvPr/>
        </p:nvSpPr>
        <p:spPr bwMode="gray">
          <a:xfrm>
            <a:off x="3566160" y="1095208"/>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3</a:t>
            </a:r>
          </a:p>
        </p:txBody>
      </p:sp>
      <p:sp>
        <p:nvSpPr>
          <p:cNvPr id="95" name="TextBox 7">
            <a:extLst>
              <a:ext uri="{FF2B5EF4-FFF2-40B4-BE49-F238E27FC236}">
                <a16:creationId xmlns:a16="http://schemas.microsoft.com/office/drawing/2014/main" id="{7E87C10E-0E9E-1229-249C-BC41D1F89E12}"/>
              </a:ext>
            </a:extLst>
          </p:cNvPr>
          <p:cNvSpPr txBox="1"/>
          <p:nvPr/>
        </p:nvSpPr>
        <p:spPr bwMode="gray">
          <a:xfrm>
            <a:off x="4663440" y="1096194"/>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4</a:t>
            </a:r>
          </a:p>
        </p:txBody>
      </p:sp>
      <p:sp>
        <p:nvSpPr>
          <p:cNvPr id="96" name="TextBox 7">
            <a:extLst>
              <a:ext uri="{FF2B5EF4-FFF2-40B4-BE49-F238E27FC236}">
                <a16:creationId xmlns:a16="http://schemas.microsoft.com/office/drawing/2014/main" id="{4491B311-51C4-8DB8-7D05-3A42CAC7AF73}"/>
              </a:ext>
            </a:extLst>
          </p:cNvPr>
          <p:cNvSpPr txBox="1"/>
          <p:nvPr/>
        </p:nvSpPr>
        <p:spPr bwMode="gray">
          <a:xfrm>
            <a:off x="5760720" y="1097280"/>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5</a:t>
            </a:r>
          </a:p>
        </p:txBody>
      </p:sp>
      <p:sp>
        <p:nvSpPr>
          <p:cNvPr id="97" name="TextBox 7">
            <a:extLst>
              <a:ext uri="{FF2B5EF4-FFF2-40B4-BE49-F238E27FC236}">
                <a16:creationId xmlns:a16="http://schemas.microsoft.com/office/drawing/2014/main" id="{57597F09-CF84-6490-F330-4B2CD2AF80B8}"/>
              </a:ext>
            </a:extLst>
          </p:cNvPr>
          <p:cNvSpPr txBox="1"/>
          <p:nvPr/>
        </p:nvSpPr>
        <p:spPr bwMode="gray">
          <a:xfrm>
            <a:off x="6858000" y="1087213"/>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6</a:t>
            </a:r>
          </a:p>
        </p:txBody>
      </p:sp>
      <p:sp>
        <p:nvSpPr>
          <p:cNvPr id="98" name="TextBox 7">
            <a:extLst>
              <a:ext uri="{FF2B5EF4-FFF2-40B4-BE49-F238E27FC236}">
                <a16:creationId xmlns:a16="http://schemas.microsoft.com/office/drawing/2014/main" id="{33A327D7-E119-29BB-7099-2605AB0CE882}"/>
              </a:ext>
            </a:extLst>
          </p:cNvPr>
          <p:cNvSpPr txBox="1"/>
          <p:nvPr/>
        </p:nvSpPr>
        <p:spPr bwMode="gray">
          <a:xfrm>
            <a:off x="7955280" y="1093371"/>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7</a:t>
            </a:r>
          </a:p>
        </p:txBody>
      </p:sp>
      <p:sp>
        <p:nvSpPr>
          <p:cNvPr id="99" name="TextBox 7">
            <a:extLst>
              <a:ext uri="{FF2B5EF4-FFF2-40B4-BE49-F238E27FC236}">
                <a16:creationId xmlns:a16="http://schemas.microsoft.com/office/drawing/2014/main" id="{B59BCE91-AE43-77BF-E72A-DBC402D6ADEE}"/>
              </a:ext>
            </a:extLst>
          </p:cNvPr>
          <p:cNvSpPr txBox="1"/>
          <p:nvPr/>
        </p:nvSpPr>
        <p:spPr bwMode="gray">
          <a:xfrm>
            <a:off x="9052560" y="1093371"/>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8</a:t>
            </a:r>
          </a:p>
        </p:txBody>
      </p:sp>
      <p:sp>
        <p:nvSpPr>
          <p:cNvPr id="15" name="Oval 14">
            <a:extLst>
              <a:ext uri="{FF2B5EF4-FFF2-40B4-BE49-F238E27FC236}">
                <a16:creationId xmlns:a16="http://schemas.microsoft.com/office/drawing/2014/main" id="{5D680BAD-959B-E8FE-9021-C0C2A81C1B48}"/>
              </a:ext>
            </a:extLst>
          </p:cNvPr>
          <p:cNvSpPr>
            <a:spLocks/>
          </p:cNvSpPr>
          <p:nvPr/>
        </p:nvSpPr>
        <p:spPr bwMode="gray">
          <a:xfrm>
            <a:off x="722376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28" name="TextBox 27">
            <a:extLst>
              <a:ext uri="{FF2B5EF4-FFF2-40B4-BE49-F238E27FC236}">
                <a16:creationId xmlns:a16="http://schemas.microsoft.com/office/drawing/2014/main" id="{5CC11C79-2B8C-52FF-D302-A022891659E9}"/>
              </a:ext>
            </a:extLst>
          </p:cNvPr>
          <p:cNvSpPr txBox="1"/>
          <p:nvPr/>
        </p:nvSpPr>
        <p:spPr bwMode="gray">
          <a:xfrm>
            <a:off x="640076" y="1737359"/>
            <a:ext cx="5394960" cy="1150249"/>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vert="horz" wrap="square" lIns="45720" tIns="45720" rIns="45720" bIns="45720" numCol="1" rtlCol="0" anchor="t">
            <a:noAutofit/>
          </a:bodyPr>
          <a:lstStyle/>
          <a:p>
            <a:pPr algn="l">
              <a:spcAft>
                <a:spcPts val="300"/>
              </a:spcAft>
            </a:pPr>
            <a:r>
              <a:rPr lang="en-US" sz="800" b="1" u="sng" dirty="0"/>
              <a:t>Sprint 0:</a:t>
            </a:r>
          </a:p>
          <a:p>
            <a:pPr marL="171450" indent="-171450" algn="l">
              <a:spcAft>
                <a:spcPts val="300"/>
              </a:spcAft>
              <a:buFont typeface="Arial" panose="020B0604020202020204" pitchFamily="34" charset="0"/>
              <a:buChar char="•"/>
            </a:pPr>
            <a:r>
              <a:rPr lang="en-US" sz="800" dirty="0"/>
              <a:t>Initial team ramp up of core team (RAD SMEs &amp; OAS) to work on Migration.</a:t>
            </a:r>
            <a:endParaRPr lang="en-US" sz="800" dirty="0">
              <a:cs typeface="Arial"/>
            </a:endParaRPr>
          </a:p>
          <a:p>
            <a:pPr marL="171450" indent="-171450">
              <a:spcAft>
                <a:spcPts val="300"/>
              </a:spcAft>
              <a:buFont typeface="Arial" panose="020B0604020202020204" pitchFamily="34" charset="0"/>
              <a:buChar char="•"/>
            </a:pPr>
            <a:r>
              <a:rPr lang="en-US" sz="800" dirty="0"/>
              <a:t>Coordinate with RAD SMEs to get OAS team access to current state solution environments (data sources, </a:t>
            </a:r>
            <a:r>
              <a:rPr lang="en-US" sz="800" dirty="0" err="1"/>
              <a:t>Altrix</a:t>
            </a:r>
            <a:r>
              <a:rPr lang="en-US" sz="800" dirty="0"/>
              <a:t>, </a:t>
            </a:r>
            <a:r>
              <a:rPr lang="en-US" sz="800" dirty="0" err="1"/>
              <a:t>SQLServer</a:t>
            </a:r>
            <a:r>
              <a:rPr lang="en-US" sz="800" dirty="0"/>
              <a:t>, Reporting, </a:t>
            </a:r>
            <a:r>
              <a:rPr lang="en-US" sz="800" dirty="0" err="1"/>
              <a:t>etc</a:t>
            </a:r>
            <a:r>
              <a:rPr lang="en-US" sz="800" dirty="0"/>
              <a:t>)</a:t>
            </a:r>
            <a:endParaRPr lang="en-US" sz="800" dirty="0">
              <a:cs typeface="Arial" panose="020B0604020202020204"/>
            </a:endParaRPr>
          </a:p>
          <a:p>
            <a:pPr marL="171450" indent="-171450">
              <a:spcAft>
                <a:spcPts val="300"/>
              </a:spcAft>
              <a:buFont typeface="Arial" panose="020B0604020202020204" pitchFamily="34" charset="0"/>
              <a:buChar char="•"/>
            </a:pPr>
            <a:r>
              <a:rPr lang="en-US" sz="800" dirty="0">
                <a:cs typeface="Arial" panose="020B0604020202020204"/>
              </a:rPr>
              <a:t>Work with RAD SMEs to collect the current state code base for analysis.</a:t>
            </a:r>
          </a:p>
        </p:txBody>
      </p:sp>
      <p:sp>
        <p:nvSpPr>
          <p:cNvPr id="32" name="Oval 31">
            <a:extLst>
              <a:ext uri="{FF2B5EF4-FFF2-40B4-BE49-F238E27FC236}">
                <a16:creationId xmlns:a16="http://schemas.microsoft.com/office/drawing/2014/main" id="{9DB9DE6F-67B4-FA4F-7AE6-C1A4579804ED}"/>
              </a:ext>
            </a:extLst>
          </p:cNvPr>
          <p:cNvSpPr>
            <a:spLocks/>
          </p:cNvSpPr>
          <p:nvPr/>
        </p:nvSpPr>
        <p:spPr bwMode="gray">
          <a:xfrm>
            <a:off x="10515600" y="1283892"/>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cxnSp>
        <p:nvCxnSpPr>
          <p:cNvPr id="34" name="Straight Connector 33">
            <a:extLst>
              <a:ext uri="{FF2B5EF4-FFF2-40B4-BE49-F238E27FC236}">
                <a16:creationId xmlns:a16="http://schemas.microsoft.com/office/drawing/2014/main" id="{16489971-051A-8C07-372C-54F28E9CE4F2}"/>
              </a:ext>
            </a:extLst>
          </p:cNvPr>
          <p:cNvCxnSpPr>
            <a:cxnSpLocks/>
          </p:cNvCxnSpPr>
          <p:nvPr/>
        </p:nvCxnSpPr>
        <p:spPr bwMode="gray">
          <a:xfrm>
            <a:off x="10607040" y="914399"/>
            <a:ext cx="0" cy="5394961"/>
          </a:xfrm>
          <a:prstGeom prst="line">
            <a:avLst/>
          </a:prstGeom>
          <a:ln w="31750" cap="rnd">
            <a:solidFill>
              <a:schemeClr val="tx2"/>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0B84F9D-B7A8-8F4E-C3D8-F8B7ACF34563}"/>
              </a:ext>
            </a:extLst>
          </p:cNvPr>
          <p:cNvSpPr txBox="1"/>
          <p:nvPr/>
        </p:nvSpPr>
        <p:spPr bwMode="gray">
          <a:xfrm>
            <a:off x="6217920" y="1737218"/>
            <a:ext cx="5394960" cy="1148745"/>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vert="horz" wrap="square" lIns="45720" tIns="45720" rIns="45720" bIns="45720" numCol="1" rtlCol="0" anchor="t">
            <a:noAutofit/>
          </a:bodyPr>
          <a:lstStyle/>
          <a:p>
            <a:pPr algn="l">
              <a:spcAft>
                <a:spcPts val="300"/>
              </a:spcAft>
            </a:pPr>
            <a:r>
              <a:rPr lang="en-US" sz="800" b="1" u="sng" dirty="0"/>
              <a:t>Dependencies &amp; Assumptions:</a:t>
            </a:r>
          </a:p>
          <a:p>
            <a:pPr marL="171450" indent="-171450">
              <a:spcAft>
                <a:spcPts val="300"/>
              </a:spcAft>
              <a:buFont typeface="Arial" panose="020B0604020202020204" pitchFamily="34" charset="0"/>
              <a:buChar char="•"/>
            </a:pPr>
            <a:r>
              <a:rPr lang="en-US" sz="800" dirty="0"/>
              <a:t>RAD will obtain Azure Cloud subscription and SDRP tenant before the start of project</a:t>
            </a:r>
          </a:p>
          <a:p>
            <a:pPr marL="171450" indent="-171450" algn="l">
              <a:spcAft>
                <a:spcPts val="300"/>
              </a:spcAft>
              <a:buFont typeface="Arial" panose="020B0604020202020204" pitchFamily="34" charset="0"/>
              <a:buChar char="•"/>
            </a:pPr>
            <a:r>
              <a:rPr lang="en-US" sz="800" dirty="0"/>
              <a:t>Access to current solution and code base to be provided by RAD to OAS team at the start of the project</a:t>
            </a:r>
          </a:p>
          <a:p>
            <a:pPr marL="171450" indent="-171450" algn="l">
              <a:spcAft>
                <a:spcPts val="300"/>
              </a:spcAft>
              <a:buFont typeface="Arial" panose="020B0604020202020204" pitchFamily="34" charset="0"/>
              <a:buChar char="•"/>
            </a:pPr>
            <a:r>
              <a:rPr lang="en-US" sz="800" dirty="0"/>
              <a:t>RAD will provide available specifications for the existing data processes on the current solution</a:t>
            </a:r>
          </a:p>
          <a:p>
            <a:pPr marL="171450" indent="-171450" algn="l">
              <a:spcAft>
                <a:spcPts val="300"/>
              </a:spcAft>
              <a:buFont typeface="Arial" panose="020B0604020202020204" pitchFamily="34" charset="0"/>
              <a:buChar char="•"/>
            </a:pPr>
            <a:r>
              <a:rPr lang="en-US" sz="800" dirty="0"/>
              <a:t>Data ETL is expected to require complete re-development based on targeted cloud technologies</a:t>
            </a:r>
          </a:p>
          <a:p>
            <a:pPr marL="171450" indent="-171450" algn="l">
              <a:spcAft>
                <a:spcPts val="300"/>
              </a:spcAft>
              <a:buFont typeface="Arial" panose="020B0604020202020204" pitchFamily="34" charset="0"/>
              <a:buChar char="•"/>
            </a:pPr>
            <a:r>
              <a:rPr lang="en-US" sz="800" dirty="0"/>
              <a:t>Bronze &amp; Silver layer data architecture will need to be defined and refined versus current state</a:t>
            </a:r>
          </a:p>
          <a:p>
            <a:pPr marL="171450" indent="-171450" algn="l">
              <a:spcAft>
                <a:spcPts val="300"/>
              </a:spcAft>
              <a:buFont typeface="Arial" panose="020B0604020202020204" pitchFamily="34" charset="0"/>
              <a:buChar char="•"/>
            </a:pPr>
            <a:r>
              <a:rPr lang="en-US" sz="800" dirty="0"/>
              <a:t>Gold Layer data objects and structure will remain consistent with current state</a:t>
            </a:r>
          </a:p>
        </p:txBody>
      </p:sp>
      <p:sp>
        <p:nvSpPr>
          <p:cNvPr id="35" name="TextBox 7">
            <a:extLst>
              <a:ext uri="{FF2B5EF4-FFF2-40B4-BE49-F238E27FC236}">
                <a16:creationId xmlns:a16="http://schemas.microsoft.com/office/drawing/2014/main" id="{68E61957-F7A9-0363-202A-EEA3C8CD8EC3}"/>
              </a:ext>
            </a:extLst>
          </p:cNvPr>
          <p:cNvSpPr txBox="1"/>
          <p:nvPr/>
        </p:nvSpPr>
        <p:spPr bwMode="gray">
          <a:xfrm>
            <a:off x="10149840" y="1091763"/>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End</a:t>
            </a:r>
          </a:p>
        </p:txBody>
      </p:sp>
      <p:grpSp>
        <p:nvGrpSpPr>
          <p:cNvPr id="43" name="Group 42">
            <a:extLst>
              <a:ext uri="{FF2B5EF4-FFF2-40B4-BE49-F238E27FC236}">
                <a16:creationId xmlns:a16="http://schemas.microsoft.com/office/drawing/2014/main" id="{423CC4BF-6CFA-119C-3628-6A42CA78E0CC}"/>
              </a:ext>
            </a:extLst>
          </p:cNvPr>
          <p:cNvGrpSpPr/>
          <p:nvPr/>
        </p:nvGrpSpPr>
        <p:grpSpPr>
          <a:xfrm>
            <a:off x="3977640" y="1449213"/>
            <a:ext cx="3154680" cy="182880"/>
            <a:chOff x="4800600" y="1449213"/>
            <a:chExt cx="3154680" cy="182880"/>
          </a:xfrm>
        </p:grpSpPr>
        <p:sp>
          <p:nvSpPr>
            <p:cNvPr id="44" name="Diamond 43">
              <a:extLst>
                <a:ext uri="{FF2B5EF4-FFF2-40B4-BE49-F238E27FC236}">
                  <a16:creationId xmlns:a16="http://schemas.microsoft.com/office/drawing/2014/main" id="{7E1709F5-46FB-30AE-D148-D38B790ECF61}"/>
                </a:ext>
              </a:extLst>
            </p:cNvPr>
            <p:cNvSpPr>
              <a:spLocks/>
            </p:cNvSpPr>
            <p:nvPr/>
          </p:nvSpPr>
          <p:spPr bwMode="gray">
            <a:xfrm>
              <a:off x="4800600" y="1449213"/>
              <a:ext cx="91440" cy="182880"/>
            </a:xfrm>
            <a:prstGeom prst="diamond">
              <a:avLst/>
            </a:prstGeom>
            <a:solidFill>
              <a:srgbClr val="002060"/>
            </a:solidFill>
            <a:ln w="25400" cap="rnd">
              <a:solidFill>
                <a:srgbClr val="422C88"/>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800" b="0" i="0" u="none" baseline="0">
                <a:solidFill>
                  <a:srgbClr val="FFFFFF"/>
                </a:solidFill>
              </a:endParaRPr>
            </a:p>
          </p:txBody>
        </p:sp>
        <p:sp>
          <p:nvSpPr>
            <p:cNvPr id="47" name="TextBox 7">
              <a:extLst>
                <a:ext uri="{FF2B5EF4-FFF2-40B4-BE49-F238E27FC236}">
                  <a16:creationId xmlns:a16="http://schemas.microsoft.com/office/drawing/2014/main" id="{4D097108-BF38-51C3-839E-0DD0B410C5C5}"/>
                </a:ext>
              </a:extLst>
            </p:cNvPr>
            <p:cNvSpPr txBox="1"/>
            <p:nvPr/>
          </p:nvSpPr>
          <p:spPr bwMode="gray">
            <a:xfrm>
              <a:off x="4937760" y="1482693"/>
              <a:ext cx="3017520" cy="123111"/>
            </a:xfrm>
            <a:prstGeom prst="rect">
              <a:avLst/>
            </a:prstGeom>
            <a:solidFill>
              <a:schemeClr val="bg1"/>
            </a:solid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800" b="1" i="1" dirty="0">
                  <a:solidFill>
                    <a:schemeClr val="accent6"/>
                  </a:solidFill>
                  <a:latin typeface="+mj-lt"/>
                </a:rPr>
                <a:t>Leadership Checkpoint after Sprint 2</a:t>
              </a:r>
            </a:p>
          </p:txBody>
        </p:sp>
      </p:grpSp>
      <p:sp>
        <p:nvSpPr>
          <p:cNvPr id="13" name="TextBox 7">
            <a:extLst>
              <a:ext uri="{FF2B5EF4-FFF2-40B4-BE49-F238E27FC236}">
                <a16:creationId xmlns:a16="http://schemas.microsoft.com/office/drawing/2014/main" id="{4A4104C8-FBB4-BF4B-1076-3A208961D062}"/>
              </a:ext>
            </a:extLst>
          </p:cNvPr>
          <p:cNvSpPr txBox="1"/>
          <p:nvPr/>
        </p:nvSpPr>
        <p:spPr bwMode="gray">
          <a:xfrm>
            <a:off x="1554480" y="1483709"/>
            <a:ext cx="548640" cy="123111"/>
          </a:xfrm>
          <a:prstGeom prst="rect">
            <a:avLst/>
          </a:prstGeom>
          <a:solidFill>
            <a:schemeClr val="bg1"/>
          </a:solid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800" b="1" i="1" dirty="0">
                <a:solidFill>
                  <a:schemeClr val="tx2"/>
                </a:solidFill>
                <a:latin typeface="+mj-lt"/>
              </a:rPr>
              <a:t>8/12/2024</a:t>
            </a:r>
          </a:p>
        </p:txBody>
      </p:sp>
      <p:sp>
        <p:nvSpPr>
          <p:cNvPr id="19" name="TextBox 7">
            <a:extLst>
              <a:ext uri="{FF2B5EF4-FFF2-40B4-BE49-F238E27FC236}">
                <a16:creationId xmlns:a16="http://schemas.microsoft.com/office/drawing/2014/main" id="{913AD9C1-A28D-1B3D-8395-F066338FCF49}"/>
              </a:ext>
            </a:extLst>
          </p:cNvPr>
          <p:cNvSpPr txBox="1"/>
          <p:nvPr/>
        </p:nvSpPr>
        <p:spPr bwMode="gray">
          <a:xfrm>
            <a:off x="10695653" y="1483709"/>
            <a:ext cx="548640" cy="123111"/>
          </a:xfrm>
          <a:prstGeom prst="rect">
            <a:avLst/>
          </a:prstGeom>
          <a:solidFill>
            <a:schemeClr val="bg1"/>
          </a:solid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800" b="1" i="1" dirty="0">
                <a:solidFill>
                  <a:schemeClr val="tx2"/>
                </a:solidFill>
                <a:latin typeface="+mj-lt"/>
              </a:rPr>
              <a:t>10/4/2024</a:t>
            </a:r>
          </a:p>
        </p:txBody>
      </p:sp>
      <p:sp>
        <p:nvSpPr>
          <p:cNvPr id="22" name="TextBox 7">
            <a:extLst>
              <a:ext uri="{FF2B5EF4-FFF2-40B4-BE49-F238E27FC236}">
                <a16:creationId xmlns:a16="http://schemas.microsoft.com/office/drawing/2014/main" id="{5920A34A-04A8-1914-58B1-0C45BD820340}"/>
              </a:ext>
            </a:extLst>
          </p:cNvPr>
          <p:cNvSpPr txBox="1"/>
          <p:nvPr/>
        </p:nvSpPr>
        <p:spPr bwMode="gray">
          <a:xfrm>
            <a:off x="640077" y="1469838"/>
            <a:ext cx="548640" cy="123111"/>
          </a:xfrm>
          <a:prstGeom prst="rect">
            <a:avLst/>
          </a:prstGeom>
          <a:solidFill>
            <a:schemeClr val="bg1"/>
          </a:solid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800" b="1" i="1" dirty="0">
                <a:solidFill>
                  <a:schemeClr val="tx2"/>
                </a:solidFill>
                <a:latin typeface="+mj-lt"/>
              </a:rPr>
              <a:t>8/5/2024</a:t>
            </a:r>
          </a:p>
        </p:txBody>
      </p:sp>
    </p:spTree>
    <p:extLst>
      <p:ext uri="{BB962C8B-B14F-4D97-AF65-F5344CB8AC3E}">
        <p14:creationId xmlns:p14="http://schemas.microsoft.com/office/powerpoint/2010/main" val="6333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693E-D4D5-4F72-913C-B3CB8A42A40F}"/>
              </a:ext>
            </a:extLst>
          </p:cNvPr>
          <p:cNvSpPr>
            <a:spLocks noGrp="1"/>
          </p:cNvSpPr>
          <p:nvPr>
            <p:ph type="title"/>
          </p:nvPr>
        </p:nvSpPr>
        <p:spPr>
          <a:xfrm>
            <a:off x="457199" y="555639"/>
            <a:ext cx="9601200" cy="498598"/>
          </a:xfrm>
        </p:spPr>
        <p:txBody>
          <a:bodyPr/>
          <a:lstStyle/>
          <a:p>
            <a:r>
              <a:rPr lang="en-US" dirty="0"/>
              <a:t>Proposed Staffing, Roles and Responsibilities: </a:t>
            </a:r>
            <a:br>
              <a:rPr lang="en-US" dirty="0"/>
            </a:br>
            <a:r>
              <a:rPr lang="en-US" sz="1400" i="1" dirty="0"/>
              <a:t>Solution Definition &amp; Design Phase</a:t>
            </a:r>
            <a:endParaRPr lang="en-US" i="1" dirty="0"/>
          </a:p>
        </p:txBody>
      </p:sp>
      <p:sp>
        <p:nvSpPr>
          <p:cNvPr id="7" name="Rectangle 6">
            <a:extLst>
              <a:ext uri="{FF2B5EF4-FFF2-40B4-BE49-F238E27FC236}">
                <a16:creationId xmlns:a16="http://schemas.microsoft.com/office/drawing/2014/main" id="{2C3E6B33-0BB8-4842-A56B-9E0E7D1227FF}"/>
              </a:ext>
            </a:extLst>
          </p:cNvPr>
          <p:cNvSpPr/>
          <p:nvPr/>
        </p:nvSpPr>
        <p:spPr bwMode="gray">
          <a:xfrm>
            <a:off x="548640" y="1188720"/>
            <a:ext cx="5669280" cy="914400"/>
          </a:xfrm>
          <a:prstGeom prst="rect">
            <a:avLst/>
          </a:prstGeom>
          <a:solidFill>
            <a:schemeClr val="bg1"/>
          </a:solidFill>
          <a:ln w="15875" cap="rnd">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Executive</a:t>
            </a:r>
            <a:b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b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Oversight</a:t>
            </a:r>
          </a:p>
        </p:txBody>
      </p:sp>
      <p:sp>
        <p:nvSpPr>
          <p:cNvPr id="8" name="Rectangle 7">
            <a:extLst>
              <a:ext uri="{FF2B5EF4-FFF2-40B4-BE49-F238E27FC236}">
                <a16:creationId xmlns:a16="http://schemas.microsoft.com/office/drawing/2014/main" id="{2E0974B9-D54C-40CF-A7FF-5EFB61056FD0}"/>
              </a:ext>
            </a:extLst>
          </p:cNvPr>
          <p:cNvSpPr/>
          <p:nvPr/>
        </p:nvSpPr>
        <p:spPr bwMode="gray">
          <a:xfrm>
            <a:off x="2327401" y="1371600"/>
            <a:ext cx="1371600" cy="548640"/>
          </a:xfrm>
          <a:prstGeom prst="rect">
            <a:avLst/>
          </a:prstGeom>
          <a:solidFill>
            <a:schemeClr val="bg2"/>
          </a:solidFill>
          <a:ln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000" b="1" dirty="0">
                <a:solidFill>
                  <a:srgbClr val="002060"/>
                </a:solidFill>
                <a:latin typeface="Calibri" panose="020F0502020204030204" pitchFamily="34" charset="0"/>
              </a:rPr>
              <a:t>Alex Schmidt</a:t>
            </a:r>
            <a:br>
              <a:rPr lang="en-US" sz="1000" b="1" dirty="0">
                <a:solidFill>
                  <a:srgbClr val="002060"/>
                </a:solidFill>
                <a:latin typeface="Calibri" panose="020F0502020204030204" pitchFamily="34" charset="0"/>
              </a:rPr>
            </a:br>
            <a:r>
              <a:rPr lang="en-US" sz="1000" b="1" dirty="0">
                <a:solidFill>
                  <a:srgbClr val="002060"/>
                </a:solidFill>
                <a:latin typeface="Calibri" panose="020F0502020204030204" pitchFamily="34" charset="0"/>
              </a:rPr>
              <a:t>Client Executive</a:t>
            </a:r>
          </a:p>
        </p:txBody>
      </p:sp>
      <p:sp>
        <p:nvSpPr>
          <p:cNvPr id="11" name="Rectangle 10">
            <a:extLst>
              <a:ext uri="{FF2B5EF4-FFF2-40B4-BE49-F238E27FC236}">
                <a16:creationId xmlns:a16="http://schemas.microsoft.com/office/drawing/2014/main" id="{A94C20B3-3EA3-4C43-A4D4-C5BCC93D5A5D}"/>
              </a:ext>
            </a:extLst>
          </p:cNvPr>
          <p:cNvSpPr/>
          <p:nvPr/>
        </p:nvSpPr>
        <p:spPr bwMode="gray">
          <a:xfrm>
            <a:off x="3886199" y="137160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Dinesh Malhotra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Executive Oversight</a:t>
            </a:r>
          </a:p>
        </p:txBody>
      </p:sp>
      <p:graphicFrame>
        <p:nvGraphicFramePr>
          <p:cNvPr id="27" name="Table 26">
            <a:extLst>
              <a:ext uri="{FF2B5EF4-FFF2-40B4-BE49-F238E27FC236}">
                <a16:creationId xmlns:a16="http://schemas.microsoft.com/office/drawing/2014/main" id="{9BD53B04-39A1-46E0-A8B5-D16F1ED2FCAB}"/>
              </a:ext>
            </a:extLst>
          </p:cNvPr>
          <p:cNvGraphicFramePr>
            <a:graphicFrameLocks noGrp="1"/>
          </p:cNvGraphicFramePr>
          <p:nvPr>
            <p:extLst>
              <p:ext uri="{D42A27DB-BD31-4B8C-83A1-F6EECF244321}">
                <p14:modId xmlns:p14="http://schemas.microsoft.com/office/powerpoint/2010/main" val="3614000619"/>
              </p:ext>
            </p:extLst>
          </p:nvPr>
        </p:nvGraphicFramePr>
        <p:xfrm>
          <a:off x="6443884" y="1188718"/>
          <a:ext cx="5168994" cy="4810993"/>
        </p:xfrm>
        <a:graphic>
          <a:graphicData uri="http://schemas.openxmlformats.org/drawingml/2006/table">
            <a:tbl>
              <a:tblPr firstRow="1" bandRow="1">
                <a:tableStyleId>{68D230F3-CF80-4859-8CE7-A43EE81993B5}</a:tableStyleId>
              </a:tblPr>
              <a:tblGrid>
                <a:gridCol w="1376249">
                  <a:extLst>
                    <a:ext uri="{9D8B030D-6E8A-4147-A177-3AD203B41FA5}">
                      <a16:colId xmlns:a16="http://schemas.microsoft.com/office/drawing/2014/main" val="2501567550"/>
                    </a:ext>
                  </a:extLst>
                </a:gridCol>
                <a:gridCol w="3053181">
                  <a:extLst>
                    <a:ext uri="{9D8B030D-6E8A-4147-A177-3AD203B41FA5}">
                      <a16:colId xmlns:a16="http://schemas.microsoft.com/office/drawing/2014/main" val="1388998914"/>
                    </a:ext>
                  </a:extLst>
                </a:gridCol>
                <a:gridCol w="739564">
                  <a:extLst>
                    <a:ext uri="{9D8B030D-6E8A-4147-A177-3AD203B41FA5}">
                      <a16:colId xmlns:a16="http://schemas.microsoft.com/office/drawing/2014/main" val="4203619586"/>
                    </a:ext>
                  </a:extLst>
                </a:gridCol>
              </a:tblGrid>
              <a:tr h="240398">
                <a:tc>
                  <a:txBody>
                    <a:bodyPr/>
                    <a:lstStyle/>
                    <a:p>
                      <a:r>
                        <a:rPr lang="en-US" sz="800" dirty="0">
                          <a:solidFill>
                            <a:schemeClr val="tx1">
                              <a:lumMod val="50000"/>
                            </a:schemeClr>
                          </a:solidFill>
                        </a:rPr>
                        <a:t>High-level Task</a:t>
                      </a:r>
                    </a:p>
                  </a:txBody>
                  <a:tcPr anchor="b"/>
                </a:tc>
                <a:tc>
                  <a:txBody>
                    <a:bodyPr/>
                    <a:lstStyle/>
                    <a:p>
                      <a:pPr algn="ctr"/>
                      <a:r>
                        <a:rPr lang="en-US" sz="800">
                          <a:solidFill>
                            <a:schemeClr val="tx1">
                              <a:lumMod val="50000"/>
                            </a:schemeClr>
                          </a:solidFill>
                        </a:rPr>
                        <a:t>Details</a:t>
                      </a:r>
                    </a:p>
                  </a:txBody>
                  <a:tcPr anchor="b"/>
                </a:tc>
                <a:tc>
                  <a:txBody>
                    <a:bodyPr/>
                    <a:lstStyle/>
                    <a:p>
                      <a:pPr algn="ctr"/>
                      <a:r>
                        <a:rPr lang="en-US" sz="800" dirty="0">
                          <a:solidFill>
                            <a:schemeClr val="tx1">
                              <a:lumMod val="50000"/>
                            </a:schemeClr>
                          </a:solidFill>
                        </a:rPr>
                        <a:t>Owner</a:t>
                      </a:r>
                    </a:p>
                  </a:txBody>
                  <a:tcPr anchor="b"/>
                </a:tc>
                <a:extLst>
                  <a:ext uri="{0D108BD9-81ED-4DB2-BD59-A6C34878D82A}">
                    <a16:rowId xmlns:a16="http://schemas.microsoft.com/office/drawing/2014/main" val="896231344"/>
                  </a:ext>
                </a:extLst>
              </a:tr>
              <a:tr h="343427">
                <a:tc>
                  <a:txBody>
                    <a:bodyPr/>
                    <a:lstStyle/>
                    <a:p>
                      <a:pPr marL="0" marR="0" lvl="0" indent="0" algn="l" defTabSz="685064" rtl="0" eaLnBrk="1" fontAlgn="auto" latinLnBrk="0" hangingPunct="1">
                        <a:lnSpc>
                          <a:spcPct val="100000"/>
                        </a:lnSpc>
                        <a:spcBef>
                          <a:spcPts val="0"/>
                        </a:spcBef>
                        <a:spcAft>
                          <a:spcPts val="0"/>
                        </a:spcAft>
                        <a:buClrTx/>
                        <a:buSzTx/>
                        <a:buFontTx/>
                        <a:buNone/>
                        <a:tabLst/>
                        <a:defRPr/>
                      </a:pPr>
                      <a:r>
                        <a:rPr lang="en-US" sz="700" b="0" dirty="0">
                          <a:solidFill>
                            <a:schemeClr val="tx1">
                              <a:lumMod val="50000"/>
                            </a:schemeClr>
                          </a:solidFill>
                        </a:rPr>
                        <a:t>Project Schedule / Logistics</a:t>
                      </a:r>
                    </a:p>
                  </a:txBody>
                  <a:tcPr/>
                </a:tc>
                <a:tc>
                  <a:txBody>
                    <a:bodyPr/>
                    <a:lstStyle/>
                    <a:p>
                      <a:pPr marL="0" indent="0" algn="l">
                        <a:buFont typeface="Arial" panose="020B0604020202020204" pitchFamily="34" charset="0"/>
                        <a:buNone/>
                      </a:pPr>
                      <a:r>
                        <a:rPr lang="en-US" sz="700" b="0">
                          <a:solidFill>
                            <a:schemeClr val="tx1">
                              <a:lumMod val="50000"/>
                            </a:schemeClr>
                          </a:solidFill>
                        </a:rPr>
                        <a:t>Project plan, discovery meetings, weekly status meetings, governance meetings, major checkpoint sessions etc.</a:t>
                      </a:r>
                    </a:p>
                  </a:txBody>
                  <a:tcPr/>
                </a:tc>
                <a:tc>
                  <a:txBody>
                    <a:bodyPr/>
                    <a:lstStyle/>
                    <a:p>
                      <a:pPr algn="l"/>
                      <a:r>
                        <a:rPr lang="en-US" sz="700" b="0" dirty="0">
                          <a:solidFill>
                            <a:schemeClr val="tx1">
                              <a:lumMod val="50000"/>
                            </a:schemeClr>
                          </a:solidFill>
                        </a:rPr>
                        <a:t>OAS + RAD</a:t>
                      </a:r>
                    </a:p>
                  </a:txBody>
                  <a:tcPr/>
                </a:tc>
                <a:extLst>
                  <a:ext uri="{0D108BD9-81ED-4DB2-BD59-A6C34878D82A}">
                    <a16:rowId xmlns:a16="http://schemas.microsoft.com/office/drawing/2014/main" val="463400678"/>
                  </a:ext>
                </a:extLst>
              </a:tr>
              <a:tr h="343427">
                <a:tc>
                  <a:txBody>
                    <a:bodyPr/>
                    <a:lstStyle/>
                    <a:p>
                      <a:pPr marL="0" marR="0" lvl="0" indent="0" algn="l" defTabSz="685064" rtl="0" eaLnBrk="1" fontAlgn="auto" latinLnBrk="0" hangingPunct="1">
                        <a:lnSpc>
                          <a:spcPct val="100000"/>
                        </a:lnSpc>
                        <a:spcBef>
                          <a:spcPts val="0"/>
                        </a:spcBef>
                        <a:spcAft>
                          <a:spcPts val="0"/>
                        </a:spcAft>
                        <a:buClrTx/>
                        <a:buSzTx/>
                        <a:buFontTx/>
                        <a:buNone/>
                        <a:tabLst/>
                        <a:defRPr/>
                      </a:pPr>
                      <a:r>
                        <a:rPr lang="en-US" sz="700" b="0" dirty="0">
                          <a:solidFill>
                            <a:schemeClr val="tx1">
                              <a:lumMod val="50000"/>
                            </a:schemeClr>
                          </a:solidFill>
                        </a:rPr>
                        <a:t>Environment Readiness &amp; Onboarding</a:t>
                      </a:r>
                    </a:p>
                  </a:txBody>
                  <a:tcPr/>
                </a:tc>
                <a:tc>
                  <a:txBody>
                    <a:bodyPr/>
                    <a:lstStyle/>
                    <a:p>
                      <a:pPr marL="0" indent="0" algn="l">
                        <a:buFont typeface="Arial" panose="020B0604020202020204" pitchFamily="34" charset="0"/>
                        <a:buNone/>
                      </a:pPr>
                      <a:r>
                        <a:rPr lang="en-US" sz="700" b="0">
                          <a:solidFill>
                            <a:schemeClr val="tx1">
                              <a:lumMod val="50000"/>
                            </a:schemeClr>
                          </a:solidFill>
                        </a:rPr>
                        <a:t>Ensure environments are setup for OAS work; on-boarding logistics support for OAS resources</a:t>
                      </a:r>
                    </a:p>
                  </a:txBody>
                  <a:tcPr/>
                </a:tc>
                <a:tc>
                  <a:txBody>
                    <a:bodyPr/>
                    <a:lstStyle/>
                    <a:p>
                      <a:pPr algn="l"/>
                      <a:r>
                        <a:rPr lang="en-US" sz="700" b="0" dirty="0">
                          <a:solidFill>
                            <a:schemeClr val="tx1">
                              <a:lumMod val="50000"/>
                            </a:schemeClr>
                          </a:solidFill>
                        </a:rPr>
                        <a:t>RAD</a:t>
                      </a:r>
                    </a:p>
                  </a:txBody>
                  <a:tcPr/>
                </a:tc>
                <a:extLst>
                  <a:ext uri="{0D108BD9-81ED-4DB2-BD59-A6C34878D82A}">
                    <a16:rowId xmlns:a16="http://schemas.microsoft.com/office/drawing/2014/main" val="978081004"/>
                  </a:ext>
                </a:extLst>
              </a:tr>
              <a:tr h="463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Infrastructure Configuration and Setup</a:t>
                      </a:r>
                    </a:p>
                  </a:txBody>
                  <a:tcPr/>
                </a:tc>
                <a:tc>
                  <a:txBody>
                    <a:bodyPr/>
                    <a:lstStyle/>
                    <a:p>
                      <a:pPr marL="0" indent="0" algn="l">
                        <a:buFont typeface="Arial" panose="020B0604020202020204" pitchFamily="34" charset="0"/>
                        <a:buNone/>
                      </a:pPr>
                      <a:r>
                        <a:rPr lang="en-US" sz="700" dirty="0">
                          <a:solidFill>
                            <a:schemeClr val="tx1">
                              <a:lumMod val="50000"/>
                            </a:schemeClr>
                          </a:solidFill>
                        </a:rPr>
                        <a:t>Perform on-going configuration and administrative setup of Snowflake and Azure Cloud subscription to enable the development and implementation of the </a:t>
                      </a:r>
                      <a:r>
                        <a:rPr lang="en-US" sz="700" kern="1200" dirty="0">
                          <a:solidFill>
                            <a:schemeClr val="tx1">
                              <a:lumMod val="50000"/>
                            </a:schemeClr>
                          </a:solidFill>
                          <a:latin typeface="+mn-lt"/>
                          <a:ea typeface="+mn-ea"/>
                          <a:cs typeface="+mn-cs"/>
                        </a:rPr>
                        <a:t>NEW cloud-native solution </a:t>
                      </a:r>
                      <a:endParaRPr lang="en-US" sz="700" dirty="0">
                        <a:solidFill>
                          <a:schemeClr val="tx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a:t>
                      </a:r>
                      <a:r>
                        <a:rPr lang="en-US" sz="700" b="0" dirty="0">
                          <a:solidFill>
                            <a:schemeClr val="tx1">
                              <a:lumMod val="50000"/>
                            </a:schemeClr>
                          </a:solidFill>
                        </a:rPr>
                        <a:t>RAD</a:t>
                      </a:r>
                      <a:r>
                        <a:rPr lang="en-US" sz="700" kern="1200" dirty="0">
                          <a:solidFill>
                            <a:schemeClr val="tx1">
                              <a:lumMod val="50000"/>
                            </a:schemeClr>
                          </a:solidFill>
                          <a:latin typeface="+mn-lt"/>
                          <a:ea typeface="+mn-ea"/>
                          <a:cs typeface="+mn-cs"/>
                        </a:rPr>
                        <a:t> SMEs</a:t>
                      </a:r>
                    </a:p>
                  </a:txBody>
                  <a:tcPr/>
                </a:tc>
                <a:extLst>
                  <a:ext uri="{0D108BD9-81ED-4DB2-BD59-A6C34878D82A}">
                    <a16:rowId xmlns:a16="http://schemas.microsoft.com/office/drawing/2014/main" val="2923267428"/>
                  </a:ext>
                </a:extLst>
              </a:tr>
              <a:tr h="463626">
                <a:tc>
                  <a:txBody>
                    <a:bodyPr/>
                    <a:lstStyle/>
                    <a:p>
                      <a:pPr algn="l"/>
                      <a:r>
                        <a:rPr lang="en-US" sz="700" b="0" dirty="0">
                          <a:solidFill>
                            <a:schemeClr val="tx1">
                              <a:lumMod val="50000"/>
                            </a:schemeClr>
                          </a:solidFill>
                        </a:rPr>
                        <a:t>Access to Current Solution &amp; Code Base / Specifications</a:t>
                      </a:r>
                    </a:p>
                  </a:txBody>
                  <a:tcPr/>
                </a:tc>
                <a:tc>
                  <a:txBody>
                    <a:bodyPr/>
                    <a:lstStyle/>
                    <a:p>
                      <a:pPr algn="l"/>
                      <a:r>
                        <a:rPr lang="en-US" sz="700" b="0" dirty="0">
                          <a:solidFill>
                            <a:schemeClr val="tx1">
                              <a:lumMod val="50000"/>
                            </a:schemeClr>
                          </a:solidFill>
                        </a:rPr>
                        <a:t>Ensure OAS resources are given access to the current solution and existing code base to be able to perform analysis to translate to a cloud-native solution</a:t>
                      </a:r>
                    </a:p>
                  </a:txBody>
                  <a:tcPr/>
                </a:tc>
                <a:tc>
                  <a:txBody>
                    <a:bodyPr/>
                    <a:lstStyle/>
                    <a:p>
                      <a:pPr algn="l"/>
                      <a:r>
                        <a:rPr lang="en-US" sz="700" b="0" dirty="0">
                          <a:solidFill>
                            <a:schemeClr val="tx1">
                              <a:lumMod val="50000"/>
                            </a:schemeClr>
                          </a:solidFill>
                        </a:rPr>
                        <a:t>RAD</a:t>
                      </a:r>
                    </a:p>
                  </a:txBody>
                  <a:tcPr/>
                </a:tc>
                <a:extLst>
                  <a:ext uri="{0D108BD9-81ED-4DB2-BD59-A6C34878D82A}">
                    <a16:rowId xmlns:a16="http://schemas.microsoft.com/office/drawing/2014/main" val="991580172"/>
                  </a:ext>
                </a:extLst>
              </a:tr>
              <a:tr h="704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Define Unique Cloud Solution Patterns based on Analysis of Current State Solution</a:t>
                      </a:r>
                    </a:p>
                  </a:txBody>
                  <a:tcPr/>
                </a:tc>
                <a:tc>
                  <a:txBody>
                    <a:bodyPr/>
                    <a:lstStyle/>
                    <a:p>
                      <a:pPr marL="0" indent="0" algn="l">
                        <a:buFont typeface="Arial" panose="020B0604020202020204" pitchFamily="34" charset="0"/>
                        <a:buNone/>
                      </a:pPr>
                      <a:r>
                        <a:rPr lang="en-US" sz="700" kern="1200" dirty="0">
                          <a:solidFill>
                            <a:schemeClr val="tx1">
                              <a:lumMod val="50000"/>
                            </a:schemeClr>
                          </a:solidFill>
                          <a:latin typeface="+mn-lt"/>
                          <a:ea typeface="+mn-ea"/>
                          <a:cs typeface="+mn-cs"/>
                        </a:rPr>
                        <a:t>Analyze the current state solution to identify unique solution patterns that need to be defined based on the new cloud tech stack involving Azure Cloud and SDRP/Snowflake. Define the cloud solution pattern including the cloud tools &amp; capabilities to be used to implement various components of the cloud solution pattern.</a:t>
                      </a:r>
                      <a:endParaRPr lang="en-US" sz="700" dirty="0">
                        <a:solidFill>
                          <a:schemeClr val="tx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a:t>
                      </a:r>
                      <a:r>
                        <a:rPr lang="en-US" sz="700" b="0" dirty="0">
                          <a:solidFill>
                            <a:schemeClr val="tx1">
                              <a:lumMod val="50000"/>
                            </a:schemeClr>
                          </a:solidFill>
                        </a:rPr>
                        <a:t>RAD</a:t>
                      </a:r>
                      <a:r>
                        <a:rPr lang="en-US" sz="700" kern="1200" dirty="0">
                          <a:solidFill>
                            <a:schemeClr val="tx1">
                              <a:lumMod val="50000"/>
                            </a:schemeClr>
                          </a:solidFill>
                          <a:latin typeface="+mn-lt"/>
                          <a:ea typeface="+mn-ea"/>
                          <a:cs typeface="+mn-cs"/>
                        </a:rPr>
                        <a:t> SMEs</a:t>
                      </a:r>
                    </a:p>
                  </a:txBody>
                  <a:tcPr/>
                </a:tc>
                <a:extLst>
                  <a:ext uri="{0D108BD9-81ED-4DB2-BD59-A6C34878D82A}">
                    <a16:rowId xmlns:a16="http://schemas.microsoft.com/office/drawing/2014/main" val="3558800361"/>
                  </a:ext>
                </a:extLst>
              </a:tr>
              <a:tr h="463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Design, Develop, &amp; Test Pilot Prototypes for In-Scope Data Processes</a:t>
                      </a:r>
                    </a:p>
                  </a:txBody>
                  <a:tcPr/>
                </a:tc>
                <a:tc>
                  <a:txBody>
                    <a:bodyPr/>
                    <a:lstStyle/>
                    <a:p>
                      <a:pPr marL="0" indent="0" algn="l">
                        <a:buFont typeface="Arial" panose="020B0604020202020204" pitchFamily="34" charset="0"/>
                        <a:buNone/>
                      </a:pPr>
                      <a:r>
                        <a:rPr lang="en-US" sz="700" kern="1200" dirty="0">
                          <a:solidFill>
                            <a:schemeClr val="tx1">
                              <a:lumMod val="50000"/>
                            </a:schemeClr>
                          </a:solidFill>
                          <a:latin typeface="+mn-lt"/>
                          <a:ea typeface="+mn-ea"/>
                          <a:cs typeface="+mn-cs"/>
                        </a:rPr>
                        <a:t>Identify the scope of the pilot prototypes and perform the end-to-end design, development, and testing of the cloud-based solution patterns implementing the pilot prototype solution.</a:t>
                      </a:r>
                      <a:endParaRPr lang="en-US" sz="700" dirty="0">
                        <a:solidFill>
                          <a:schemeClr val="tx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a:t>
                      </a:r>
                      <a:r>
                        <a:rPr lang="en-US" sz="700" b="0" dirty="0">
                          <a:solidFill>
                            <a:schemeClr val="tx1">
                              <a:lumMod val="50000"/>
                            </a:schemeClr>
                          </a:solidFill>
                        </a:rPr>
                        <a:t>RAD</a:t>
                      </a:r>
                      <a:r>
                        <a:rPr lang="en-US" sz="700" kern="1200" dirty="0">
                          <a:solidFill>
                            <a:schemeClr val="tx1">
                              <a:lumMod val="50000"/>
                            </a:schemeClr>
                          </a:solidFill>
                          <a:latin typeface="+mn-lt"/>
                          <a:ea typeface="+mn-ea"/>
                          <a:cs typeface="+mn-cs"/>
                        </a:rPr>
                        <a:t> SMEs</a:t>
                      </a:r>
                    </a:p>
                  </a:txBody>
                  <a:tcPr/>
                </a:tc>
                <a:extLst>
                  <a:ext uri="{0D108BD9-81ED-4DB2-BD59-A6C34878D82A}">
                    <a16:rowId xmlns:a16="http://schemas.microsoft.com/office/drawing/2014/main" val="135997093"/>
                  </a:ext>
                </a:extLst>
              </a:tr>
              <a:tr h="583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Design the ADF Workflow Management Framework to Control Execution of Future Data Pipelines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dirty="0">
                          <a:solidFill>
                            <a:schemeClr val="tx1">
                              <a:lumMod val="50000"/>
                            </a:schemeClr>
                          </a:solidFill>
                        </a:rPr>
                        <a:t>Design and prototype the framework using ADF to provide workflow management functionality that is consistent with </a:t>
                      </a:r>
                      <a:r>
                        <a:rPr lang="en-US" sz="700" kern="1200" dirty="0">
                          <a:solidFill>
                            <a:schemeClr val="tx1">
                              <a:lumMod val="50000"/>
                            </a:schemeClr>
                          </a:solidFill>
                          <a:latin typeface="+mn-lt"/>
                          <a:ea typeface="+mn-ea"/>
                          <a:cs typeface="+mn-cs"/>
                        </a:rPr>
                        <a:t>capabilities and features currently enabled for RAD along with applicable best practice features.</a:t>
                      </a:r>
                      <a:endParaRPr lang="en-US" sz="700" dirty="0">
                        <a:solidFill>
                          <a:schemeClr val="tx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RAD SMEs</a:t>
                      </a:r>
                    </a:p>
                  </a:txBody>
                  <a:tcPr/>
                </a:tc>
                <a:extLst>
                  <a:ext uri="{0D108BD9-81ED-4DB2-BD59-A6C34878D82A}">
                    <a16:rowId xmlns:a16="http://schemas.microsoft.com/office/drawing/2014/main" val="3964617171"/>
                  </a:ext>
                </a:extLst>
              </a:tr>
              <a:tr h="512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Develop Estimate for Next Phase of Program (Dev, Test, &amp; Deploy)</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dirty="0">
                          <a:solidFill>
                            <a:schemeClr val="tx1">
                              <a:lumMod val="50000"/>
                            </a:schemeClr>
                          </a:solidFill>
                        </a:rPr>
                        <a:t>Based on the outcomes of the Solution Definition and Design effort from this phase of the program, perform a detailed estimation of the overall effort involved in the next phase of the program – “Data Platform Dev, Test &amp; Deployment”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RAD SMEs</a:t>
                      </a:r>
                    </a:p>
                  </a:txBody>
                  <a:tcPr/>
                </a:tc>
                <a:extLst>
                  <a:ext uri="{0D108BD9-81ED-4DB2-BD59-A6C34878D82A}">
                    <a16:rowId xmlns:a16="http://schemas.microsoft.com/office/drawing/2014/main" val="635130272"/>
                  </a:ext>
                </a:extLst>
              </a:tr>
              <a:tr h="343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Transition of knowledge to MRIS SME’s</a:t>
                      </a:r>
                    </a:p>
                  </a:txBody>
                  <a:tcPr/>
                </a:tc>
                <a:tc>
                  <a:txBody>
                    <a:bodyPr/>
                    <a:lstStyle/>
                    <a:p>
                      <a:pPr marL="0" indent="0" algn="l">
                        <a:buFont typeface="Arial" panose="020B0604020202020204" pitchFamily="34" charset="0"/>
                        <a:buNone/>
                      </a:pPr>
                      <a:r>
                        <a:rPr lang="en-US" sz="700" dirty="0">
                          <a:solidFill>
                            <a:schemeClr val="tx1">
                              <a:lumMod val="50000"/>
                            </a:schemeClr>
                          </a:solidFill>
                        </a:rPr>
                        <a:t>Transition of knowledge to MRIS SME’s</a:t>
                      </a:r>
                    </a:p>
                  </a:txBody>
                  <a:tcPr/>
                </a:tc>
                <a:tc>
                  <a:txBody>
                    <a:bodyPr/>
                    <a:lstStyle/>
                    <a:p>
                      <a:pPr algn="l"/>
                      <a:r>
                        <a:rPr lang="en-US" sz="700" kern="1200" dirty="0">
                          <a:solidFill>
                            <a:schemeClr val="tx1">
                              <a:lumMod val="50000"/>
                            </a:schemeClr>
                          </a:solidFill>
                          <a:latin typeface="+mn-lt"/>
                          <a:ea typeface="+mn-ea"/>
                          <a:cs typeface="+mn-cs"/>
                        </a:rPr>
                        <a:t>OAS + RAD</a:t>
                      </a:r>
                    </a:p>
                  </a:txBody>
                  <a:tcPr/>
                </a:tc>
                <a:extLst>
                  <a:ext uri="{0D108BD9-81ED-4DB2-BD59-A6C34878D82A}">
                    <a16:rowId xmlns:a16="http://schemas.microsoft.com/office/drawing/2014/main" val="256951156"/>
                  </a:ext>
                </a:extLst>
              </a:tr>
              <a:tr h="343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a:solidFill>
                            <a:schemeClr val="tx1">
                              <a:lumMod val="50000"/>
                            </a:schemeClr>
                          </a:solidFill>
                          <a:latin typeface="+mn-lt"/>
                          <a:ea typeface="+mn-ea"/>
                          <a:cs typeface="+mn-cs"/>
                        </a:rPr>
                        <a:t>Review and signoff</a:t>
                      </a:r>
                    </a:p>
                  </a:txBody>
                  <a:tcPr/>
                </a:tc>
                <a:tc>
                  <a:txBody>
                    <a:bodyPr/>
                    <a:lstStyle/>
                    <a:p>
                      <a:pPr marL="0" indent="0" algn="l">
                        <a:buFont typeface="Arial" panose="020B0604020202020204" pitchFamily="34" charset="0"/>
                        <a:buNone/>
                      </a:pPr>
                      <a:r>
                        <a:rPr lang="en-US" sz="700" dirty="0">
                          <a:solidFill>
                            <a:schemeClr val="tx1">
                              <a:lumMod val="50000"/>
                            </a:schemeClr>
                          </a:solidFill>
                        </a:rPr>
                        <a:t>Review and signoff of respective artifacts, deliverables at appropriate phases</a:t>
                      </a:r>
                    </a:p>
                  </a:txBody>
                  <a:tcPr/>
                </a:tc>
                <a:tc>
                  <a:txBody>
                    <a:bodyPr/>
                    <a:lstStyle/>
                    <a:p>
                      <a:pPr algn="l"/>
                      <a:r>
                        <a:rPr lang="en-US" sz="700" kern="1200" dirty="0">
                          <a:solidFill>
                            <a:schemeClr val="tx1">
                              <a:lumMod val="50000"/>
                            </a:schemeClr>
                          </a:solidFill>
                          <a:latin typeface="+mn-lt"/>
                          <a:ea typeface="+mn-ea"/>
                          <a:cs typeface="+mn-cs"/>
                        </a:rPr>
                        <a:t>RAD</a:t>
                      </a:r>
                    </a:p>
                  </a:txBody>
                  <a:tcPr/>
                </a:tc>
                <a:extLst>
                  <a:ext uri="{0D108BD9-81ED-4DB2-BD59-A6C34878D82A}">
                    <a16:rowId xmlns:a16="http://schemas.microsoft.com/office/drawing/2014/main" val="3384237436"/>
                  </a:ext>
                </a:extLst>
              </a:tr>
            </a:tbl>
          </a:graphicData>
        </a:graphic>
      </p:graphicFrame>
      <p:grpSp>
        <p:nvGrpSpPr>
          <p:cNvPr id="30" name="Group 29">
            <a:extLst>
              <a:ext uri="{FF2B5EF4-FFF2-40B4-BE49-F238E27FC236}">
                <a16:creationId xmlns:a16="http://schemas.microsoft.com/office/drawing/2014/main" id="{EA5C4AB7-FD90-408D-A776-DF22A4F79015}"/>
              </a:ext>
            </a:extLst>
          </p:cNvPr>
          <p:cNvGrpSpPr/>
          <p:nvPr/>
        </p:nvGrpSpPr>
        <p:grpSpPr>
          <a:xfrm>
            <a:off x="1643465" y="5852160"/>
            <a:ext cx="2927472" cy="215444"/>
            <a:chOff x="367379" y="5744438"/>
            <a:chExt cx="2927472" cy="215444"/>
          </a:xfrm>
        </p:grpSpPr>
        <p:sp>
          <p:nvSpPr>
            <p:cNvPr id="16" name="Rectangle 15">
              <a:extLst>
                <a:ext uri="{FF2B5EF4-FFF2-40B4-BE49-F238E27FC236}">
                  <a16:creationId xmlns:a16="http://schemas.microsoft.com/office/drawing/2014/main" id="{72DBDF6E-445C-4F5F-83DA-C474BCEA20AE}"/>
                </a:ext>
              </a:extLst>
            </p:cNvPr>
            <p:cNvSpPr/>
            <p:nvPr/>
          </p:nvSpPr>
          <p:spPr bwMode="gray">
            <a:xfrm>
              <a:off x="918474" y="5744438"/>
              <a:ext cx="1095154" cy="215444"/>
            </a:xfrm>
            <a:prstGeom prst="rect">
              <a:avLst/>
            </a:prstGeom>
            <a:solidFill>
              <a:schemeClr val="bg2"/>
            </a:solidFill>
            <a:ln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700" b="0" i="0" u="none" strike="noStrike" kern="1200" cap="none" spc="0" normalizeH="0" baseline="0" noProof="0" dirty="0">
                  <a:ln>
                    <a:noFill/>
                  </a:ln>
                  <a:solidFill>
                    <a:srgbClr val="002677"/>
                  </a:solidFill>
                  <a:effectLst/>
                  <a:uLnTx/>
                  <a:uFillTx/>
                  <a:latin typeface="Arial" panose="020B0604020202020204"/>
                  <a:ea typeface="+mn-ea"/>
                  <a:cs typeface="+mn-cs"/>
                </a:rPr>
                <a:t>RAD</a:t>
              </a:r>
            </a:p>
          </p:txBody>
        </p:sp>
        <p:sp>
          <p:nvSpPr>
            <p:cNvPr id="17" name="Rectangle 16">
              <a:extLst>
                <a:ext uri="{FF2B5EF4-FFF2-40B4-BE49-F238E27FC236}">
                  <a16:creationId xmlns:a16="http://schemas.microsoft.com/office/drawing/2014/main" id="{E15B0D45-20B9-41F9-8D63-FF5CF71DFF95}"/>
                </a:ext>
              </a:extLst>
            </p:cNvPr>
            <p:cNvSpPr/>
            <p:nvPr/>
          </p:nvSpPr>
          <p:spPr bwMode="gray">
            <a:xfrm>
              <a:off x="2199697" y="5744438"/>
              <a:ext cx="1095154" cy="215444"/>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2060"/>
                  </a:solidFill>
                  <a:effectLst/>
                  <a:uLnTx/>
                  <a:uFillTx/>
                  <a:latin typeface="Calibri" panose="020F0502020204030204" pitchFamily="34" charset="0"/>
                  <a:ea typeface="+mn-ea"/>
                  <a:cs typeface="+mn-cs"/>
                </a:rPr>
                <a:t>OAS</a:t>
              </a:r>
              <a:endParaRPr kumimoji="0" lang="en-US" sz="500" b="0" i="0" u="none" strike="noStrike" kern="1200" cap="none" spc="0" normalizeH="0" baseline="0" noProof="0">
                <a:ln>
                  <a:noFill/>
                </a:ln>
                <a:solidFill>
                  <a:srgbClr val="002060"/>
                </a:solidFill>
                <a:effectLst/>
                <a:uLnTx/>
                <a:uFillTx/>
                <a:latin typeface="Arial" panose="020B0604020202020204"/>
                <a:ea typeface="+mn-ea"/>
                <a:cs typeface="+mn-cs"/>
              </a:endParaRPr>
            </a:p>
          </p:txBody>
        </p:sp>
        <p:sp>
          <p:nvSpPr>
            <p:cNvPr id="18" name="TextBox 22">
              <a:extLst>
                <a:ext uri="{FF2B5EF4-FFF2-40B4-BE49-F238E27FC236}">
                  <a16:creationId xmlns:a16="http://schemas.microsoft.com/office/drawing/2014/main" id="{EBBDFB80-1CD3-48B6-8B8D-55B5A71595CD}"/>
                </a:ext>
              </a:extLst>
            </p:cNvPr>
            <p:cNvSpPr txBox="1"/>
            <p:nvPr/>
          </p:nvSpPr>
          <p:spPr bwMode="gray">
            <a:xfrm>
              <a:off x="367379" y="5767521"/>
              <a:ext cx="492957" cy="169277"/>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Key:</a:t>
              </a:r>
            </a:p>
          </p:txBody>
        </p:sp>
      </p:grpSp>
      <p:grpSp>
        <p:nvGrpSpPr>
          <p:cNvPr id="32" name="Group 31">
            <a:extLst>
              <a:ext uri="{FF2B5EF4-FFF2-40B4-BE49-F238E27FC236}">
                <a16:creationId xmlns:a16="http://schemas.microsoft.com/office/drawing/2014/main" id="{9F02EA1E-EC10-C7A4-1EF0-469F3E16CECD}"/>
              </a:ext>
            </a:extLst>
          </p:cNvPr>
          <p:cNvGrpSpPr/>
          <p:nvPr/>
        </p:nvGrpSpPr>
        <p:grpSpPr>
          <a:xfrm>
            <a:off x="548640" y="4846320"/>
            <a:ext cx="5669280" cy="914400"/>
            <a:chOff x="548640" y="4846320"/>
            <a:chExt cx="5669280" cy="914400"/>
          </a:xfrm>
        </p:grpSpPr>
        <p:sp>
          <p:nvSpPr>
            <p:cNvPr id="12" name="Rectangle 11">
              <a:extLst>
                <a:ext uri="{FF2B5EF4-FFF2-40B4-BE49-F238E27FC236}">
                  <a16:creationId xmlns:a16="http://schemas.microsoft.com/office/drawing/2014/main" id="{47E38A08-F7DF-4FFF-88EB-989D4C71A5A1}"/>
                </a:ext>
              </a:extLst>
            </p:cNvPr>
            <p:cNvSpPr/>
            <p:nvPr/>
          </p:nvSpPr>
          <p:spPr bwMode="gray">
            <a:xfrm>
              <a:off x="548640" y="4846320"/>
              <a:ext cx="5669280" cy="914400"/>
            </a:xfrm>
            <a:prstGeom prst="rect">
              <a:avLst/>
            </a:prstGeom>
            <a:solidFill>
              <a:schemeClr val="bg1"/>
            </a:solidFill>
            <a:ln w="15875" cap="rnd">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RAD SMEs / Other Contributors</a:t>
              </a:r>
            </a:p>
          </p:txBody>
        </p:sp>
        <p:grpSp>
          <p:nvGrpSpPr>
            <p:cNvPr id="4" name="Group 3">
              <a:extLst>
                <a:ext uri="{FF2B5EF4-FFF2-40B4-BE49-F238E27FC236}">
                  <a16:creationId xmlns:a16="http://schemas.microsoft.com/office/drawing/2014/main" id="{C0C0B7FC-8FDF-CA97-B53F-88BFE3074B0F}"/>
                </a:ext>
              </a:extLst>
            </p:cNvPr>
            <p:cNvGrpSpPr/>
            <p:nvPr/>
          </p:nvGrpSpPr>
          <p:grpSpPr>
            <a:xfrm>
              <a:off x="914400" y="5120640"/>
              <a:ext cx="4937760" cy="460046"/>
              <a:chOff x="457200" y="5209234"/>
              <a:chExt cx="4937760" cy="460046"/>
            </a:xfrm>
          </p:grpSpPr>
          <p:sp>
            <p:nvSpPr>
              <p:cNvPr id="35" name="Rectangle 34">
                <a:extLst>
                  <a:ext uri="{FF2B5EF4-FFF2-40B4-BE49-F238E27FC236}">
                    <a16:creationId xmlns:a16="http://schemas.microsoft.com/office/drawing/2014/main" id="{4F063DF5-0273-59A1-F3A2-3900F0903F33}"/>
                  </a:ext>
                </a:extLst>
              </p:cNvPr>
              <p:cNvSpPr/>
              <p:nvPr/>
            </p:nvSpPr>
            <p:spPr bwMode="gray">
              <a:xfrm>
                <a:off x="1737360" y="5209234"/>
                <a:ext cx="1097280" cy="457200"/>
              </a:xfrm>
              <a:prstGeom prst="rect">
                <a:avLst/>
              </a:prstGeom>
              <a:solidFill>
                <a:schemeClr val="bg2"/>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2060"/>
                    </a:solidFill>
                    <a:latin typeface="Calibri" panose="020F0502020204030204" pitchFamily="34" charset="0"/>
                  </a:rPr>
                  <a:t>Grant D </a:t>
                </a:r>
                <a:r>
                  <a:rPr lang="en-US" sz="800" dirty="0" err="1">
                    <a:solidFill>
                      <a:srgbClr val="002060"/>
                    </a:solidFill>
                    <a:latin typeface="Calibri" panose="020F0502020204030204" pitchFamily="34" charset="0"/>
                  </a:rPr>
                  <a:t>Haugan</a:t>
                </a:r>
                <a:endParaRPr lang="en-US" sz="800" dirty="0">
                  <a:solidFill>
                    <a:srgbClr val="002060"/>
                  </a:solidFill>
                  <a:latin typeface="Calibri" panose="020F0502020204030204" pitchFamily="34" charset="0"/>
                </a:endParaRPr>
              </a:p>
              <a:p>
                <a:pPr algn="ctr"/>
                <a:r>
                  <a:rPr lang="en-US" sz="800" dirty="0">
                    <a:solidFill>
                      <a:srgbClr val="002060"/>
                    </a:solidFill>
                    <a:latin typeface="Calibri" panose="020F0502020204030204" pitchFamily="34" charset="0"/>
                  </a:rPr>
                  <a:t>(RAD Data Engineering Lead)</a:t>
                </a:r>
              </a:p>
            </p:txBody>
          </p:sp>
          <p:sp>
            <p:nvSpPr>
              <p:cNvPr id="36" name="Rectangle 35">
                <a:extLst>
                  <a:ext uri="{FF2B5EF4-FFF2-40B4-BE49-F238E27FC236}">
                    <a16:creationId xmlns:a16="http://schemas.microsoft.com/office/drawing/2014/main" id="{6B9C4109-B962-3556-0663-F40718EE2E53}"/>
                  </a:ext>
                </a:extLst>
              </p:cNvPr>
              <p:cNvSpPr/>
              <p:nvPr/>
            </p:nvSpPr>
            <p:spPr bwMode="gray">
              <a:xfrm>
                <a:off x="3017520" y="5209234"/>
                <a:ext cx="1097280" cy="457200"/>
              </a:xfrm>
              <a:prstGeom prst="rect">
                <a:avLst/>
              </a:prstGeom>
              <a:solidFill>
                <a:schemeClr val="bg2"/>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2060"/>
                    </a:solidFill>
                    <a:latin typeface="Calibri" panose="020F0502020204030204" pitchFamily="34" charset="0"/>
                  </a:rPr>
                  <a:t>Jason </a:t>
                </a:r>
                <a:r>
                  <a:rPr lang="en-US" sz="800" dirty="0" err="1">
                    <a:solidFill>
                      <a:srgbClr val="002060"/>
                    </a:solidFill>
                    <a:latin typeface="Calibri" panose="020F0502020204030204" pitchFamily="34" charset="0"/>
                  </a:rPr>
                  <a:t>Gehlen</a:t>
                </a:r>
                <a:endParaRPr lang="en-US" sz="800" dirty="0">
                  <a:solidFill>
                    <a:srgbClr val="002060"/>
                  </a:solidFill>
                  <a:latin typeface="Calibri" panose="020F0502020204030204" pitchFamily="34" charset="0"/>
                </a:endParaRPr>
              </a:p>
              <a:p>
                <a:pPr algn="ctr"/>
                <a:r>
                  <a:rPr lang="en-US" sz="800" dirty="0">
                    <a:solidFill>
                      <a:srgbClr val="002060"/>
                    </a:solidFill>
                    <a:latin typeface="Calibri" panose="020F0502020204030204" pitchFamily="34" charset="0"/>
                  </a:rPr>
                  <a:t>(RAD Data Analytics Owner)</a:t>
                </a:r>
              </a:p>
            </p:txBody>
          </p:sp>
          <p:sp>
            <p:nvSpPr>
              <p:cNvPr id="37" name="Rectangle 36">
                <a:extLst>
                  <a:ext uri="{FF2B5EF4-FFF2-40B4-BE49-F238E27FC236}">
                    <a16:creationId xmlns:a16="http://schemas.microsoft.com/office/drawing/2014/main" id="{6D8ECAD5-CDD2-C874-4434-3218F9D549C1}"/>
                  </a:ext>
                </a:extLst>
              </p:cNvPr>
              <p:cNvSpPr/>
              <p:nvPr/>
            </p:nvSpPr>
            <p:spPr bwMode="gray">
              <a:xfrm>
                <a:off x="4297680" y="5212080"/>
                <a:ext cx="1097280" cy="457200"/>
              </a:xfrm>
              <a:prstGeom prst="rect">
                <a:avLst/>
              </a:prstGeom>
              <a:gradFill>
                <a:gsLst>
                  <a:gs pos="0">
                    <a:srgbClr val="FFDEAB"/>
                  </a:gs>
                  <a:gs pos="26000">
                    <a:srgbClr val="FFDEAB"/>
                  </a:gs>
                  <a:gs pos="75000">
                    <a:schemeClr val="bg2">
                      <a:lumMod val="90000"/>
                    </a:schemeClr>
                  </a:gs>
                  <a:gs pos="100000">
                    <a:schemeClr val="bg2"/>
                  </a:gs>
                </a:gsLst>
                <a:lin ang="5400000" scaled="1"/>
              </a:gra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OAS &amp; RAD SMEs Support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(As needed)</a:t>
                </a:r>
              </a:p>
            </p:txBody>
          </p:sp>
          <p:sp>
            <p:nvSpPr>
              <p:cNvPr id="38" name="Rectangle 37">
                <a:extLst>
                  <a:ext uri="{FF2B5EF4-FFF2-40B4-BE49-F238E27FC236}">
                    <a16:creationId xmlns:a16="http://schemas.microsoft.com/office/drawing/2014/main" id="{3F9A4FD2-76B9-3DA7-6DDC-E73F96A2A880}"/>
                  </a:ext>
                </a:extLst>
              </p:cNvPr>
              <p:cNvSpPr/>
              <p:nvPr/>
            </p:nvSpPr>
            <p:spPr bwMode="gray">
              <a:xfrm>
                <a:off x="457200" y="5209234"/>
                <a:ext cx="1097280" cy="457200"/>
              </a:xfrm>
              <a:prstGeom prst="rect">
                <a:avLst/>
              </a:prstGeom>
              <a:solidFill>
                <a:schemeClr val="bg2"/>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2060"/>
                    </a:solidFill>
                    <a:latin typeface="Calibri" panose="020F0502020204030204" pitchFamily="34" charset="0"/>
                  </a:rPr>
                  <a:t>Patrick Whitmer</a:t>
                </a:r>
                <a:br>
                  <a:rPr lang="en-US" sz="800" dirty="0">
                    <a:solidFill>
                      <a:srgbClr val="002060"/>
                    </a:solidFill>
                    <a:latin typeface="Calibri" panose="020F0502020204030204" pitchFamily="34" charset="0"/>
                  </a:rPr>
                </a:br>
                <a:r>
                  <a:rPr lang="en-US" sz="800" dirty="0">
                    <a:solidFill>
                      <a:srgbClr val="002060"/>
                    </a:solidFill>
                    <a:latin typeface="Calibri" panose="020F0502020204030204" pitchFamily="34" charset="0"/>
                  </a:rPr>
                  <a:t>(RAD Data Engineering Owner)</a:t>
                </a:r>
              </a:p>
            </p:txBody>
          </p:sp>
        </p:grpSp>
      </p:grpSp>
      <p:grpSp>
        <p:nvGrpSpPr>
          <p:cNvPr id="41" name="Group 40">
            <a:extLst>
              <a:ext uri="{FF2B5EF4-FFF2-40B4-BE49-F238E27FC236}">
                <a16:creationId xmlns:a16="http://schemas.microsoft.com/office/drawing/2014/main" id="{789FF78B-B647-F29F-0569-C18631CDFA2A}"/>
              </a:ext>
            </a:extLst>
          </p:cNvPr>
          <p:cNvGrpSpPr/>
          <p:nvPr/>
        </p:nvGrpSpPr>
        <p:grpSpPr>
          <a:xfrm>
            <a:off x="548640" y="2286000"/>
            <a:ext cx="5669280" cy="2377440"/>
            <a:chOff x="548640" y="2377440"/>
            <a:chExt cx="5669280" cy="2377440"/>
          </a:xfrm>
        </p:grpSpPr>
        <p:sp>
          <p:nvSpPr>
            <p:cNvPr id="5" name="Rectangle 4">
              <a:extLst>
                <a:ext uri="{FF2B5EF4-FFF2-40B4-BE49-F238E27FC236}">
                  <a16:creationId xmlns:a16="http://schemas.microsoft.com/office/drawing/2014/main" id="{E0BD9A60-4441-4C68-815A-6FC73CBF33FD}"/>
                </a:ext>
              </a:extLst>
            </p:cNvPr>
            <p:cNvSpPr/>
            <p:nvPr/>
          </p:nvSpPr>
          <p:spPr bwMode="gray">
            <a:xfrm>
              <a:off x="548640" y="2377440"/>
              <a:ext cx="5669280" cy="2377440"/>
            </a:xfrm>
            <a:prstGeom prst="rect">
              <a:avLst/>
            </a:prstGeom>
            <a:solidFill>
              <a:schemeClr val="bg1"/>
            </a:solidFill>
            <a:ln w="15875" cap="rnd">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OAS Team</a:t>
              </a:r>
            </a:p>
          </p:txBody>
        </p:sp>
        <p:sp>
          <p:nvSpPr>
            <p:cNvPr id="6" name="Rectangle 5">
              <a:extLst>
                <a:ext uri="{FF2B5EF4-FFF2-40B4-BE49-F238E27FC236}">
                  <a16:creationId xmlns:a16="http://schemas.microsoft.com/office/drawing/2014/main" id="{275E7469-3BA4-4DE4-80F0-CC7000F1C1E5}"/>
                </a:ext>
              </a:extLst>
            </p:cNvPr>
            <p:cNvSpPr/>
            <p:nvPr/>
          </p:nvSpPr>
          <p:spPr bwMode="gray">
            <a:xfrm>
              <a:off x="2327401" y="256032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rgbClr val="002060"/>
                  </a:solidFill>
                  <a:effectLst/>
                  <a:uLnTx/>
                  <a:uFillTx/>
                  <a:latin typeface="Calibri"/>
                  <a:ea typeface="Calibri"/>
                  <a:cs typeface="Calibri"/>
                </a:rPr>
                <a:t>John Shin </a:t>
              </a:r>
              <a:br>
                <a:rPr kumimoji="0" lang="pt-BR" sz="800" b="0" i="0" u="none" strike="noStrike" kern="1200" cap="none" spc="0" normalizeH="0" baseline="0" noProof="0" dirty="0">
                  <a:ln>
                    <a:noFill/>
                  </a:ln>
                  <a:solidFill>
                    <a:srgbClr val="002060"/>
                  </a:solidFill>
                  <a:effectLst/>
                  <a:uLnTx/>
                  <a:uFillTx/>
                  <a:latin typeface="Calibri"/>
                  <a:ea typeface="Calibri"/>
                  <a:cs typeface="Calibri"/>
                </a:rPr>
              </a:br>
              <a:r>
                <a:rPr kumimoji="0" lang="pt-BR" sz="800" b="0" i="0" u="none" strike="noStrike" kern="1200" cap="none" spc="0" normalizeH="0" baseline="0" noProof="0" dirty="0">
                  <a:ln>
                    <a:noFill/>
                  </a:ln>
                  <a:solidFill>
                    <a:srgbClr val="002060"/>
                  </a:solidFill>
                  <a:effectLst/>
                  <a:uLnTx/>
                  <a:uFillTx/>
                  <a:latin typeface="Calibri"/>
                  <a:ea typeface="Calibri"/>
                  <a:cs typeface="Calibri"/>
                </a:rPr>
                <a:t>(Delivery Oversight - US)</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2" name="Rectangle 21">
              <a:extLst>
                <a:ext uri="{FF2B5EF4-FFF2-40B4-BE49-F238E27FC236}">
                  <a16:creationId xmlns:a16="http://schemas.microsoft.com/office/drawing/2014/main" id="{81D703BC-5D08-5927-3DAD-ED258E340E2B}"/>
                </a:ext>
              </a:extLst>
            </p:cNvPr>
            <p:cNvSpPr/>
            <p:nvPr/>
          </p:nvSpPr>
          <p:spPr bwMode="gray">
            <a:xfrm>
              <a:off x="3886200" y="329184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mn-lt"/>
                  <a:cs typeface="Calibri"/>
                </a:rPr>
                <a:t>TBD</a:t>
              </a:r>
              <a:br>
                <a:rPr lang="en-US" sz="800" dirty="0">
                  <a:solidFill>
                    <a:srgbClr val="002060"/>
                  </a:solidFill>
                  <a:latin typeface="Calibri"/>
                  <a:ea typeface="+mn-lt"/>
                  <a:cs typeface="Calibri"/>
                </a:rPr>
              </a:br>
              <a:r>
                <a:rPr lang="en-US" sz="800" dirty="0">
                  <a:solidFill>
                    <a:srgbClr val="002060"/>
                  </a:solidFill>
                  <a:latin typeface="Calibri"/>
                  <a:ea typeface="+mn-lt"/>
                  <a:cs typeface="Calibri"/>
                </a:rPr>
                <a:t>(Platform Admin - US)</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4" name="Rectangle 23">
              <a:extLst>
                <a:ext uri="{FF2B5EF4-FFF2-40B4-BE49-F238E27FC236}">
                  <a16:creationId xmlns:a16="http://schemas.microsoft.com/office/drawing/2014/main" id="{B63E25B9-0DF3-2AF7-1D4C-EF4DA6829C4B}"/>
                </a:ext>
              </a:extLst>
            </p:cNvPr>
            <p:cNvSpPr/>
            <p:nvPr/>
          </p:nvSpPr>
          <p:spPr bwMode="gray">
            <a:xfrm>
              <a:off x="1554480" y="402336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Calibri"/>
                  <a:cs typeface="Calibri"/>
                </a:rPr>
                <a:t>TBD</a:t>
              </a:r>
              <a:br>
                <a:rPr lang="en-US" sz="800" dirty="0">
                  <a:solidFill>
                    <a:srgbClr val="002060"/>
                  </a:solidFill>
                  <a:latin typeface="Calibri"/>
                  <a:ea typeface="Calibri"/>
                  <a:cs typeface="Calibri"/>
                </a:rPr>
              </a:br>
              <a:r>
                <a:rPr lang="en-US" sz="800" dirty="0">
                  <a:solidFill>
                    <a:srgbClr val="002060"/>
                  </a:solidFill>
                  <a:latin typeface="Calibri"/>
                  <a:ea typeface="Calibri"/>
                  <a:cs typeface="Calibri"/>
                </a:rPr>
                <a:t>(Pilot Prototype Engineer – India)</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6" name="Rectangle 25">
              <a:extLst>
                <a:ext uri="{FF2B5EF4-FFF2-40B4-BE49-F238E27FC236}">
                  <a16:creationId xmlns:a16="http://schemas.microsoft.com/office/drawing/2014/main" id="{35649F93-7E6C-FEEB-20AD-296F38D29390}"/>
                </a:ext>
              </a:extLst>
            </p:cNvPr>
            <p:cNvSpPr/>
            <p:nvPr/>
          </p:nvSpPr>
          <p:spPr bwMode="gray">
            <a:xfrm>
              <a:off x="4663440" y="402336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Calibri"/>
                  <a:cs typeface="Calibri"/>
                </a:rPr>
                <a:t>TBD</a:t>
              </a:r>
              <a:br>
                <a:rPr lang="en-US" sz="800" dirty="0">
                  <a:solidFill>
                    <a:srgbClr val="002060"/>
                  </a:solidFill>
                  <a:latin typeface="Calibri"/>
                  <a:ea typeface="Calibri"/>
                  <a:cs typeface="Calibri"/>
                </a:rPr>
              </a:br>
              <a:r>
                <a:rPr lang="en-US" sz="800" dirty="0">
                  <a:solidFill>
                    <a:srgbClr val="002060"/>
                  </a:solidFill>
                  <a:latin typeface="Calibri"/>
                  <a:ea typeface="Calibri"/>
                  <a:cs typeface="Calibri"/>
                </a:rPr>
                <a:t>(Solution Design Engineer – India)</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9" name="Rectangle 28">
              <a:extLst>
                <a:ext uri="{FF2B5EF4-FFF2-40B4-BE49-F238E27FC236}">
                  <a16:creationId xmlns:a16="http://schemas.microsoft.com/office/drawing/2014/main" id="{933D1EC9-6AC1-145E-BC09-A3EDD5A21AA7}"/>
                </a:ext>
              </a:extLst>
            </p:cNvPr>
            <p:cNvSpPr/>
            <p:nvPr/>
          </p:nvSpPr>
          <p:spPr bwMode="gray">
            <a:xfrm>
              <a:off x="3108960" y="402336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Calibri"/>
                  <a:cs typeface="Calibri"/>
                </a:rPr>
                <a:t>TBD</a:t>
              </a:r>
              <a:br>
                <a:rPr lang="en-US" sz="800" dirty="0">
                  <a:solidFill>
                    <a:srgbClr val="002060"/>
                  </a:solidFill>
                  <a:latin typeface="Calibri"/>
                  <a:ea typeface="Calibri"/>
                  <a:cs typeface="Calibri"/>
                </a:rPr>
              </a:br>
              <a:r>
                <a:rPr lang="en-US" sz="800" dirty="0">
                  <a:solidFill>
                    <a:srgbClr val="002060"/>
                  </a:solidFill>
                  <a:latin typeface="Calibri"/>
                  <a:ea typeface="Calibri"/>
                  <a:cs typeface="Calibri"/>
                </a:rPr>
                <a:t>(Solution Design Engineer – India)</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9" name="Rectangle 8">
              <a:extLst>
                <a:ext uri="{FF2B5EF4-FFF2-40B4-BE49-F238E27FC236}">
                  <a16:creationId xmlns:a16="http://schemas.microsoft.com/office/drawing/2014/main" id="{91F58547-C539-38A3-F0CD-AE0A2E2AFF13}"/>
                </a:ext>
              </a:extLst>
            </p:cNvPr>
            <p:cNvSpPr/>
            <p:nvPr/>
          </p:nvSpPr>
          <p:spPr bwMode="gray">
            <a:xfrm>
              <a:off x="2331720" y="329184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mn-lt"/>
                  <a:cs typeface="Calibri"/>
                </a:rPr>
                <a:t>TBD</a:t>
              </a:r>
              <a:br>
                <a:rPr lang="en-US" sz="800" dirty="0">
                  <a:solidFill>
                    <a:srgbClr val="002060"/>
                  </a:solidFill>
                  <a:latin typeface="Calibri"/>
                  <a:ea typeface="+mn-lt"/>
                  <a:cs typeface="Calibri"/>
                </a:rPr>
              </a:br>
              <a:r>
                <a:rPr lang="en-US" sz="800" dirty="0">
                  <a:solidFill>
                    <a:srgbClr val="002060"/>
                  </a:solidFill>
                  <a:latin typeface="Calibri"/>
                  <a:ea typeface="+mn-lt"/>
                  <a:cs typeface="Calibri"/>
                </a:rPr>
                <a:t>(Scrum Master- </a:t>
              </a:r>
              <a:r>
                <a:rPr lang="en-US" sz="800" dirty="0">
                  <a:solidFill>
                    <a:srgbClr val="002060"/>
                  </a:solidFill>
                  <a:latin typeface="Calibri"/>
                  <a:ea typeface="Calibri"/>
                  <a:cs typeface="Calibri"/>
                </a:rPr>
                <a:t>India</a:t>
              </a:r>
              <a:r>
                <a:rPr lang="en-US" sz="800" dirty="0">
                  <a:solidFill>
                    <a:srgbClr val="002060"/>
                  </a:solidFill>
                  <a:latin typeface="Calibri"/>
                  <a:ea typeface="+mn-lt"/>
                  <a:cs typeface="Calibri"/>
                </a:rPr>
                <a:t>)</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14" name="Rectangle 13">
              <a:extLst>
                <a:ext uri="{FF2B5EF4-FFF2-40B4-BE49-F238E27FC236}">
                  <a16:creationId xmlns:a16="http://schemas.microsoft.com/office/drawing/2014/main" id="{BEAADAAF-9EC1-C2A3-B176-C893D79D204C}"/>
                </a:ext>
              </a:extLst>
            </p:cNvPr>
            <p:cNvSpPr/>
            <p:nvPr/>
          </p:nvSpPr>
          <p:spPr bwMode="gray">
            <a:xfrm>
              <a:off x="3886200" y="256032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mn-lt"/>
                  <a:cs typeface="Calibri"/>
                </a:rPr>
                <a:t>TBD</a:t>
              </a:r>
              <a:br>
                <a:rPr lang="en-US" sz="800" dirty="0">
                  <a:solidFill>
                    <a:srgbClr val="002060"/>
                  </a:solidFill>
                  <a:latin typeface="Calibri"/>
                  <a:ea typeface="+mn-lt"/>
                  <a:cs typeface="Calibri"/>
                </a:rPr>
              </a:br>
              <a:r>
                <a:rPr lang="en-US" sz="800" dirty="0">
                  <a:solidFill>
                    <a:srgbClr val="002060"/>
                  </a:solidFill>
                  <a:latin typeface="Calibri"/>
                  <a:ea typeface="+mn-lt"/>
                  <a:cs typeface="Calibri"/>
                </a:rPr>
                <a:t>(Solution &amp; Design Lead)</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1" name="TextBox 20">
              <a:extLst>
                <a:ext uri="{FF2B5EF4-FFF2-40B4-BE49-F238E27FC236}">
                  <a16:creationId xmlns:a16="http://schemas.microsoft.com/office/drawing/2014/main" id="{405FD474-AA4E-CB5E-21C7-8541193E7C41}"/>
                </a:ext>
              </a:extLst>
            </p:cNvPr>
            <p:cNvSpPr txBox="1"/>
            <p:nvPr/>
          </p:nvSpPr>
          <p:spPr bwMode="gray">
            <a:xfrm>
              <a:off x="688622" y="2813447"/>
              <a:ext cx="1460218" cy="1046440"/>
            </a:xfrm>
            <a:prstGeom prst="rect">
              <a:avLst/>
            </a:prstGeom>
            <a:noFill/>
          </p:spPr>
          <p:txBody>
            <a:bodyPr vert="horz" wrap="square" lIns="0" tIns="0" rIns="0" bIns="0" rtlCol="0">
              <a:spAutoFit/>
            </a:bodyPr>
            <a:lstStyle/>
            <a:p>
              <a:pPr algn="l">
                <a:spcBef>
                  <a:spcPts val="600"/>
                </a:spcBef>
              </a:pPr>
              <a:r>
                <a:rPr lang="en-US" sz="900" i="1" dirty="0"/>
                <a:t>For Solution Definition &amp; Design phase, OAS will do the heavy lifting. </a:t>
              </a:r>
            </a:p>
            <a:p>
              <a:pPr algn="l">
                <a:spcBef>
                  <a:spcPts val="600"/>
                </a:spcBef>
              </a:pPr>
              <a:r>
                <a:rPr lang="en-US" sz="900" i="1" dirty="0"/>
                <a:t>There maybe opportunity to leverage RAD resources for next phase if they can be freed from current roles… </a:t>
              </a:r>
            </a:p>
          </p:txBody>
        </p:sp>
      </p:grpSp>
    </p:spTree>
    <p:extLst>
      <p:ext uri="{BB962C8B-B14F-4D97-AF65-F5344CB8AC3E}">
        <p14:creationId xmlns:p14="http://schemas.microsoft.com/office/powerpoint/2010/main" val="304448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036A-1051-41B6-A25D-63683CC664B1}"/>
              </a:ext>
            </a:extLst>
          </p:cNvPr>
          <p:cNvSpPr>
            <a:spLocks noGrp="1"/>
          </p:cNvSpPr>
          <p:nvPr>
            <p:ph type="title"/>
          </p:nvPr>
        </p:nvSpPr>
        <p:spPr/>
        <p:txBody>
          <a:bodyPr/>
          <a:lstStyle/>
          <a:p>
            <a:r>
              <a:rPr lang="en-US" dirty="0"/>
              <a:t>Program Commercials Summary</a:t>
            </a:r>
          </a:p>
        </p:txBody>
      </p:sp>
      <p:graphicFrame>
        <p:nvGraphicFramePr>
          <p:cNvPr id="3" name="Table 2">
            <a:extLst>
              <a:ext uri="{FF2B5EF4-FFF2-40B4-BE49-F238E27FC236}">
                <a16:creationId xmlns:a16="http://schemas.microsoft.com/office/drawing/2014/main" id="{F8FCCE39-A46D-4B9B-B882-C29D025FB850}"/>
              </a:ext>
            </a:extLst>
          </p:cNvPr>
          <p:cNvGraphicFramePr>
            <a:graphicFrameLocks noGrp="1"/>
          </p:cNvGraphicFramePr>
          <p:nvPr>
            <p:extLst>
              <p:ext uri="{D42A27DB-BD31-4B8C-83A1-F6EECF244321}">
                <p14:modId xmlns:p14="http://schemas.microsoft.com/office/powerpoint/2010/main" val="2348545907"/>
              </p:ext>
            </p:extLst>
          </p:nvPr>
        </p:nvGraphicFramePr>
        <p:xfrm>
          <a:off x="1828800" y="1280160"/>
          <a:ext cx="9902826" cy="3566160"/>
        </p:xfrm>
        <a:graphic>
          <a:graphicData uri="http://schemas.openxmlformats.org/drawingml/2006/table">
            <a:tbl>
              <a:tblPr firstRow="1" bandRow="1">
                <a:tableStyleId>{9D7B26C5-4107-4FEC-AEDC-1716B250A1EF}</a:tableStyleId>
              </a:tblPr>
              <a:tblGrid>
                <a:gridCol w="2275609">
                  <a:extLst>
                    <a:ext uri="{9D8B030D-6E8A-4147-A177-3AD203B41FA5}">
                      <a16:colId xmlns:a16="http://schemas.microsoft.com/office/drawing/2014/main" val="20000"/>
                    </a:ext>
                  </a:extLst>
                </a:gridCol>
                <a:gridCol w="897082">
                  <a:extLst>
                    <a:ext uri="{9D8B030D-6E8A-4147-A177-3AD203B41FA5}">
                      <a16:colId xmlns:a16="http://schemas.microsoft.com/office/drawing/2014/main" val="396583305"/>
                    </a:ext>
                  </a:extLst>
                </a:gridCol>
                <a:gridCol w="897082">
                  <a:extLst>
                    <a:ext uri="{9D8B030D-6E8A-4147-A177-3AD203B41FA5}">
                      <a16:colId xmlns:a16="http://schemas.microsoft.com/office/drawing/2014/main" val="2955943926"/>
                    </a:ext>
                  </a:extLst>
                </a:gridCol>
                <a:gridCol w="959427">
                  <a:extLst>
                    <a:ext uri="{9D8B030D-6E8A-4147-A177-3AD203B41FA5}">
                      <a16:colId xmlns:a16="http://schemas.microsoft.com/office/drawing/2014/main" val="773108080"/>
                    </a:ext>
                  </a:extLst>
                </a:gridCol>
                <a:gridCol w="2098964">
                  <a:extLst>
                    <a:ext uri="{9D8B030D-6E8A-4147-A177-3AD203B41FA5}">
                      <a16:colId xmlns:a16="http://schemas.microsoft.com/office/drawing/2014/main" val="2162742342"/>
                    </a:ext>
                  </a:extLst>
                </a:gridCol>
                <a:gridCol w="1018309">
                  <a:extLst>
                    <a:ext uri="{9D8B030D-6E8A-4147-A177-3AD203B41FA5}">
                      <a16:colId xmlns:a16="http://schemas.microsoft.com/office/drawing/2014/main" val="762471323"/>
                    </a:ext>
                  </a:extLst>
                </a:gridCol>
                <a:gridCol w="1756353">
                  <a:extLst>
                    <a:ext uri="{9D8B030D-6E8A-4147-A177-3AD203B41FA5}">
                      <a16:colId xmlns:a16="http://schemas.microsoft.com/office/drawing/2014/main" val="4245526040"/>
                    </a:ext>
                  </a:extLst>
                </a:gridCol>
              </a:tblGrid>
              <a:tr h="0">
                <a:tc>
                  <a:txBody>
                    <a:bodyPr/>
                    <a:lstStyle/>
                    <a:p>
                      <a:pPr marL="0" algn="l" defTabSz="914400" rtl="0" eaLnBrk="1" latinLnBrk="0" hangingPunct="1"/>
                      <a:r>
                        <a:rPr lang="en-US" sz="1200" b="1" kern="1200" spc="0" baseline="0" dirty="0">
                          <a:solidFill>
                            <a:schemeClr val="tx1"/>
                          </a:solidFill>
                          <a:latin typeface="+mn-lt"/>
                          <a:ea typeface="+mn-ea"/>
                          <a:cs typeface="+mn-cs"/>
                        </a:rPr>
                        <a:t>Program Phase</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Start Date</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End Data</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Duration in Weeks</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Cost Type</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Paid To</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Projected Costs</a:t>
                      </a:r>
                    </a:p>
                  </a:txBody>
                  <a:tcPr marL="68580" marR="68580" marT="68580" marB="68580" anchor="b"/>
                </a:tc>
                <a:extLst>
                  <a:ext uri="{0D108BD9-81ED-4DB2-BD59-A6C34878D82A}">
                    <a16:rowId xmlns:a16="http://schemas.microsoft.com/office/drawing/2014/main" val="10000"/>
                  </a:ext>
                </a:extLst>
              </a:tr>
              <a:tr h="0">
                <a:tc>
                  <a:txBody>
                    <a:bodyPr/>
                    <a:lstStyle/>
                    <a:p>
                      <a:pPr algn="l" rtl="0" fontAlgn="ctr"/>
                      <a:r>
                        <a:rPr lang="en-US" sz="1200" b="0" i="0" u="none" strike="noStrike" dirty="0">
                          <a:solidFill>
                            <a:schemeClr val="tx1"/>
                          </a:solidFill>
                          <a:effectLst/>
                          <a:latin typeface="Arial"/>
                        </a:rPr>
                        <a:t>Scope Assessment</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6/17/2024</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7/12/2024</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4</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Labor</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OAS</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$12,000 (Fixed)</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0001"/>
                  </a:ext>
                </a:extLst>
              </a:tr>
              <a:tr h="0">
                <a:tc rowSpan="2">
                  <a:txBody>
                    <a:bodyPr/>
                    <a:lstStyle/>
                    <a:p>
                      <a:pPr algn="l" rtl="0" fontAlgn="ctr"/>
                      <a:r>
                        <a:rPr lang="en-US" sz="1200" b="0" i="0" u="none" strike="noStrike" dirty="0">
                          <a:solidFill>
                            <a:schemeClr val="tx1"/>
                          </a:solidFill>
                          <a:effectLst/>
                          <a:latin typeface="+mn-lt"/>
                        </a:rPr>
                        <a:t>Solution Definition &amp; Design</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8/12/2024</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10/4/2024</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8</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Labor</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OAS</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~$192,000 (T&amp;M)</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0002"/>
                  </a:ext>
                </a:extLst>
              </a:tr>
              <a:tr h="0">
                <a:tc vMerge="1">
                  <a:txBody>
                    <a:bodyPr/>
                    <a:lstStyle/>
                    <a:p>
                      <a:pPr algn="l" rtl="0" fontAlgn="ctr"/>
                      <a:endParaRPr lang="en-US" sz="1200" b="0" i="0" u="none" strike="noStrike" dirty="0">
                        <a:solidFill>
                          <a:schemeClr val="tx1"/>
                        </a:solidFill>
                        <a:effectLst/>
                        <a:latin typeface="+mn-lt"/>
                      </a:endParaRPr>
                    </a:p>
                  </a:txBody>
                  <a:tcPr marL="68580" marR="68580" marT="68580" marB="6858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Cloud Infra </a:t>
                      </a:r>
                      <a:r>
                        <a:rPr lang="en-US" sz="800" u="none" strike="noStrike" kern="1200" dirty="0">
                          <a:solidFill>
                            <a:schemeClr val="tx1"/>
                          </a:solidFill>
                          <a:effectLst/>
                          <a:latin typeface="+mn-lt"/>
                          <a:ea typeface="+mn-ea"/>
                          <a:cs typeface="+mn-cs"/>
                        </a:rPr>
                        <a:t>(Azure Cloud &amp; SDRP)</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err="1">
                          <a:solidFill>
                            <a:schemeClr val="tx1"/>
                          </a:solidFill>
                          <a:effectLst/>
                          <a:latin typeface="+mn-lt"/>
                          <a:ea typeface="+mn-ea"/>
                          <a:cs typeface="+mn-cs"/>
                        </a:rPr>
                        <a:t>OptumTech</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~1,500 per month</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3790617580"/>
                  </a:ext>
                </a:extLst>
              </a:tr>
              <a:tr h="0">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A5A5A"/>
                          </a:solidFill>
                          <a:effectLst/>
                          <a:uLnTx/>
                          <a:uFillTx/>
                          <a:latin typeface="+mn-lt"/>
                          <a:ea typeface="+mn-ea"/>
                          <a:cs typeface="+mn-cs"/>
                        </a:rPr>
                        <a:t>Data Platform Dev, Test, &amp; Deployment</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10/7/2024</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2/21/2025</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20</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Labor</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OAS</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~$480,000 (T&amp;M)</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0003"/>
                  </a:ext>
                </a:extLst>
              </a:tr>
              <a:tr h="0">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A5A5A"/>
                        </a:solidFill>
                        <a:effectLst/>
                        <a:uLnTx/>
                        <a:uFillTx/>
                        <a:latin typeface="+mn-lt"/>
                        <a:ea typeface="+mn-ea"/>
                        <a:cs typeface="+mn-cs"/>
                      </a:endParaRPr>
                    </a:p>
                  </a:txBody>
                  <a:tcPr marL="68580" marR="68580" marT="68580" marB="68580" anchor="ct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Cloud Infra </a:t>
                      </a:r>
                      <a:r>
                        <a:rPr lang="en-US" sz="800" u="none" strike="noStrike" kern="1200" dirty="0">
                          <a:solidFill>
                            <a:schemeClr val="tx1"/>
                          </a:solidFill>
                          <a:effectLst/>
                          <a:latin typeface="+mn-lt"/>
                          <a:ea typeface="+mn-ea"/>
                          <a:cs typeface="+mn-cs"/>
                        </a:rPr>
                        <a:t>(Azure Cloud &amp; SDRP)</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err="1">
                          <a:solidFill>
                            <a:schemeClr val="tx1"/>
                          </a:solidFill>
                          <a:effectLst/>
                          <a:latin typeface="+mn-lt"/>
                          <a:ea typeface="+mn-ea"/>
                          <a:cs typeface="+mn-cs"/>
                        </a:rPr>
                        <a:t>OptumTech</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~1,500 per month</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209792418"/>
                  </a:ext>
                </a:extLst>
              </a:tr>
              <a:tr h="0">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A5A5A"/>
                          </a:solidFill>
                          <a:effectLst/>
                          <a:uLnTx/>
                          <a:uFillTx/>
                          <a:latin typeface="Arial" panose="020B0604020202020204"/>
                          <a:ea typeface="+mn-ea"/>
                          <a:cs typeface="+mn-cs"/>
                        </a:rPr>
                        <a:t>Production Acceptance Testing </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2/24/2025</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4/18/2025</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8</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Labor</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OAS</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~$74,000 (T&amp;M)</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0004"/>
                  </a:ext>
                </a:extLst>
              </a:tr>
              <a:tr h="0">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A5A5A"/>
                        </a:solidFill>
                        <a:effectLst/>
                        <a:uLnTx/>
                        <a:uFillTx/>
                        <a:latin typeface="Arial" panose="020B0604020202020204"/>
                        <a:ea typeface="+mn-ea"/>
                        <a:cs typeface="+mn-cs"/>
                      </a:endParaRPr>
                    </a:p>
                  </a:txBody>
                  <a:tcPr marL="68580" marR="68580" marT="68580" marB="68580" anchor="ct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Cloud Infra </a:t>
                      </a:r>
                      <a:r>
                        <a:rPr lang="en-US" sz="800" u="none" strike="noStrike" kern="1200" dirty="0">
                          <a:solidFill>
                            <a:schemeClr val="tx1"/>
                          </a:solidFill>
                          <a:effectLst/>
                          <a:latin typeface="+mn-lt"/>
                          <a:ea typeface="+mn-ea"/>
                          <a:cs typeface="+mn-cs"/>
                        </a:rPr>
                        <a:t>(Azure Cloud &amp; SDRP)</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err="1">
                          <a:solidFill>
                            <a:schemeClr val="tx1"/>
                          </a:solidFill>
                          <a:effectLst/>
                          <a:latin typeface="+mn-lt"/>
                          <a:ea typeface="+mn-ea"/>
                          <a:cs typeface="+mn-cs"/>
                        </a:rPr>
                        <a:t>OptumTech</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~3,000 per month</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311354806"/>
                  </a:ext>
                </a:extLst>
              </a:tr>
              <a:tr h="0">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A5A5A"/>
                          </a:solidFill>
                          <a:effectLst/>
                          <a:uLnTx/>
                          <a:uFillTx/>
                          <a:latin typeface="Arial" panose="020B0604020202020204"/>
                          <a:ea typeface="+mn-ea"/>
                          <a:cs typeface="+mn-cs"/>
                        </a:rPr>
                        <a:t>Decommission of Current Solution</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4/21/2025</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5/16/2025</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4</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Labor</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RAD</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Owned by RAD</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2320768466"/>
                  </a:ext>
                </a:extLst>
              </a:tr>
              <a:tr h="0">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A5A5A"/>
                        </a:solidFill>
                        <a:effectLst/>
                        <a:uLnTx/>
                        <a:uFillTx/>
                        <a:latin typeface="Arial" panose="020B0604020202020204"/>
                        <a:ea typeface="+mn-ea"/>
                        <a:cs typeface="+mn-cs"/>
                      </a:endParaRPr>
                    </a:p>
                  </a:txBody>
                  <a:tcPr marL="68580" marR="68580" marT="68580" marB="68580" anchor="ct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Cloud Infra </a:t>
                      </a:r>
                      <a:r>
                        <a:rPr lang="en-US" sz="800" u="none" strike="noStrike" kern="1200" dirty="0">
                          <a:solidFill>
                            <a:schemeClr val="tx1"/>
                          </a:solidFill>
                          <a:effectLst/>
                          <a:latin typeface="+mn-lt"/>
                          <a:ea typeface="+mn-ea"/>
                          <a:cs typeface="+mn-cs"/>
                        </a:rPr>
                        <a:t>(Azure Cloud &amp; SDRP)</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a:txBody>
                    <a:bodyPr/>
                    <a:lstStyle/>
                    <a:p>
                      <a:pPr marL="0" algn="ctr" defTabSz="914400" rtl="0" eaLnBrk="1" fontAlgn="ctr" latinLnBrk="0" hangingPunct="1"/>
                      <a:r>
                        <a:rPr lang="en-US" sz="1200" u="none" strike="noStrike" kern="1200" dirty="0" err="1">
                          <a:solidFill>
                            <a:schemeClr val="tx1"/>
                          </a:solidFill>
                          <a:effectLst/>
                          <a:latin typeface="+mn-lt"/>
                          <a:ea typeface="+mn-ea"/>
                          <a:cs typeface="+mn-cs"/>
                        </a:rPr>
                        <a:t>OptumTech</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~3,000 per month</a:t>
                      </a:r>
                      <a:br>
                        <a:rPr lang="en-US" sz="1200" u="none" strike="noStrike" kern="1200" dirty="0">
                          <a:solidFill>
                            <a:schemeClr val="tx1"/>
                          </a:solidFill>
                          <a:effectLst/>
                          <a:latin typeface="+mn-lt"/>
                          <a:ea typeface="+mn-ea"/>
                          <a:cs typeface="+mn-cs"/>
                        </a:rPr>
                      </a:br>
                      <a:r>
                        <a:rPr lang="en-US" sz="1200" u="none" strike="noStrike" kern="1200" dirty="0">
                          <a:solidFill>
                            <a:schemeClr val="tx1"/>
                          </a:solidFill>
                          <a:effectLst/>
                          <a:latin typeface="+mn-lt"/>
                          <a:ea typeface="+mn-ea"/>
                          <a:cs typeface="+mn-cs"/>
                        </a:rPr>
                        <a:t>+ ~10% annual growth</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extLst>
                  <a:ext uri="{0D108BD9-81ED-4DB2-BD59-A6C34878D82A}">
                    <a16:rowId xmlns:a16="http://schemas.microsoft.com/office/drawing/2014/main" val="4171691798"/>
                  </a:ext>
                </a:extLst>
              </a:tr>
            </a:tbl>
          </a:graphicData>
        </a:graphic>
      </p:graphicFrame>
      <p:pic>
        <p:nvPicPr>
          <p:cNvPr id="12" name="Picture 11">
            <a:extLst>
              <a:ext uri="{FF2B5EF4-FFF2-40B4-BE49-F238E27FC236}">
                <a16:creationId xmlns:a16="http://schemas.microsoft.com/office/drawing/2014/main" id="{2C144AC6-F19E-4194-BE21-0AE3CF146A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640080" y="1280160"/>
            <a:ext cx="1097280" cy="1097280"/>
          </a:xfrm>
          <a:prstGeom prst="rect">
            <a:avLst/>
          </a:prstGeom>
        </p:spPr>
      </p:pic>
      <p:sp>
        <p:nvSpPr>
          <p:cNvPr id="10" name="TextBox 9">
            <a:extLst>
              <a:ext uri="{FF2B5EF4-FFF2-40B4-BE49-F238E27FC236}">
                <a16:creationId xmlns:a16="http://schemas.microsoft.com/office/drawing/2014/main" id="{AA14955B-814D-4CAF-A980-FA6F07832E0A}"/>
              </a:ext>
            </a:extLst>
          </p:cNvPr>
          <p:cNvSpPr txBox="1"/>
          <p:nvPr/>
        </p:nvSpPr>
        <p:spPr bwMode="gray">
          <a:xfrm>
            <a:off x="1828800" y="5024904"/>
            <a:ext cx="9902825" cy="969496"/>
          </a:xfrm>
          <a:prstGeom prst="rect">
            <a:avLst/>
          </a:prstGeom>
          <a:noFill/>
        </p:spPr>
        <p:txBody>
          <a:bodyPr vert="horz" wrap="square" lIns="0" tIns="0" rIns="0" bIns="0" rtlCol="0">
            <a:spAutoFit/>
          </a:bodyPr>
          <a:lstStyle/>
          <a:p>
            <a:pPr>
              <a:spcBef>
                <a:spcPts val="600"/>
              </a:spcBef>
            </a:pPr>
            <a:r>
              <a:rPr lang="en-US" sz="1200" b="1" dirty="0"/>
              <a:t>NOTE:</a:t>
            </a:r>
          </a:p>
          <a:p>
            <a:pPr marL="285750" indent="-285750">
              <a:spcBef>
                <a:spcPts val="600"/>
              </a:spcBef>
              <a:buFont typeface="Arial" panose="020B0604020202020204" pitchFamily="34" charset="0"/>
              <a:buChar char="•"/>
            </a:pPr>
            <a:r>
              <a:rPr kumimoji="0" lang="en-US" sz="1200" b="0" i="0" u="none" strike="noStrike" kern="1200" cap="none" spc="0" normalizeH="0" baseline="0" noProof="0" dirty="0">
                <a:ln>
                  <a:noFill/>
                </a:ln>
                <a:solidFill>
                  <a:srgbClr val="5A5A5A"/>
                </a:solidFill>
                <a:effectLst/>
                <a:uLnTx/>
                <a:uFillTx/>
                <a:latin typeface="+mn-lt"/>
                <a:ea typeface="+mn-ea"/>
                <a:cs typeface="+mn-cs"/>
              </a:rPr>
              <a:t>“</a:t>
            </a:r>
            <a:r>
              <a:rPr kumimoji="0" lang="en-US" sz="1200" b="0" i="0" u="sng" strike="noStrike" kern="1200" cap="none" spc="0" normalizeH="0" baseline="0" noProof="0" dirty="0">
                <a:ln>
                  <a:noFill/>
                </a:ln>
                <a:solidFill>
                  <a:srgbClr val="5A5A5A"/>
                </a:solidFill>
                <a:effectLst/>
                <a:uLnTx/>
                <a:uFillTx/>
                <a:latin typeface="+mn-lt"/>
                <a:ea typeface="+mn-ea"/>
                <a:cs typeface="+mn-cs"/>
              </a:rPr>
              <a:t>Data Platform Dev, Test, &amp; Deployment</a:t>
            </a:r>
            <a:r>
              <a:rPr kumimoji="0" lang="en-US" sz="1200" b="0" i="0" u="none" strike="noStrike" kern="1200" cap="none" spc="0" normalizeH="0" baseline="0" noProof="0" dirty="0">
                <a:ln>
                  <a:noFill/>
                </a:ln>
                <a:solidFill>
                  <a:srgbClr val="5A5A5A"/>
                </a:solidFill>
                <a:effectLst/>
                <a:uLnTx/>
                <a:uFillTx/>
                <a:latin typeface="+mn-lt"/>
                <a:ea typeface="+mn-ea"/>
                <a:cs typeface="+mn-cs"/>
              </a:rPr>
              <a:t>” phase estimate will be re-estimated as outcome of “</a:t>
            </a:r>
            <a:r>
              <a:rPr kumimoji="0" lang="en-US" sz="1200" b="0" i="0" u="sng" strike="noStrike" kern="1200" cap="none" spc="0" normalizeH="0" baseline="0" noProof="0" dirty="0">
                <a:ln>
                  <a:noFill/>
                </a:ln>
                <a:solidFill>
                  <a:srgbClr val="5A5A5A"/>
                </a:solidFill>
                <a:effectLst/>
                <a:uLnTx/>
                <a:uFillTx/>
                <a:latin typeface="+mn-lt"/>
                <a:ea typeface="+mn-ea"/>
                <a:cs typeface="+mn-cs"/>
              </a:rPr>
              <a:t>Solution Definition &amp; Design</a:t>
            </a:r>
            <a:r>
              <a:rPr kumimoji="0" lang="en-US" sz="1200" b="0" i="0" u="none" strike="noStrike" kern="1200" cap="none" spc="0" normalizeH="0" baseline="0" noProof="0" dirty="0">
                <a:ln>
                  <a:noFill/>
                </a:ln>
                <a:solidFill>
                  <a:srgbClr val="5A5A5A"/>
                </a:solidFill>
                <a:effectLst/>
                <a:uLnTx/>
                <a:uFillTx/>
                <a:latin typeface="+mn-lt"/>
                <a:ea typeface="+mn-ea"/>
                <a:cs typeface="+mn-cs"/>
              </a:rPr>
              <a:t>” phase</a:t>
            </a:r>
          </a:p>
          <a:p>
            <a:pPr marL="285750" indent="-285750">
              <a:spcBef>
                <a:spcPts val="600"/>
              </a:spcBef>
              <a:buFont typeface="Arial" panose="020B0604020202020204" pitchFamily="34" charset="0"/>
              <a:buChar char="•"/>
            </a:pPr>
            <a:r>
              <a:rPr lang="en-US" sz="1200" dirty="0"/>
              <a:t>Infrastructure cost for Azure Cloud and SDRP will be direct chargeback from Optum Tech</a:t>
            </a:r>
          </a:p>
          <a:p>
            <a:pPr marL="285750" indent="-285750">
              <a:spcBef>
                <a:spcPts val="600"/>
              </a:spcBef>
              <a:buFont typeface="Arial" panose="020B0604020202020204" pitchFamily="34" charset="0"/>
              <a:buChar char="•"/>
            </a:pPr>
            <a:r>
              <a:rPr lang="en-US" sz="1200" dirty="0"/>
              <a:t>Future infrastructure cost forecast for Azure Cloud &amp; SDRP will be estimated as part of </a:t>
            </a:r>
            <a:r>
              <a:rPr kumimoji="0" lang="en-US" sz="1200" b="0" i="0" u="none" strike="noStrike" kern="1200" cap="none" spc="0" normalizeH="0" baseline="0" noProof="0" dirty="0">
                <a:ln>
                  <a:noFill/>
                </a:ln>
                <a:solidFill>
                  <a:srgbClr val="5A5A5A"/>
                </a:solidFill>
                <a:effectLst/>
                <a:uLnTx/>
                <a:uFillTx/>
                <a:latin typeface="+mn-lt"/>
                <a:ea typeface="+mn-ea"/>
                <a:cs typeface="+mn-cs"/>
              </a:rPr>
              <a:t>“</a:t>
            </a:r>
            <a:r>
              <a:rPr kumimoji="0" lang="en-US" sz="1200" b="0" i="0" u="sng" strike="noStrike" kern="1200" cap="none" spc="0" normalizeH="0" baseline="0" noProof="0" dirty="0">
                <a:ln>
                  <a:noFill/>
                </a:ln>
                <a:solidFill>
                  <a:srgbClr val="5A5A5A"/>
                </a:solidFill>
                <a:effectLst/>
                <a:uLnTx/>
                <a:uFillTx/>
                <a:latin typeface="+mn-lt"/>
                <a:ea typeface="+mn-ea"/>
                <a:cs typeface="+mn-cs"/>
              </a:rPr>
              <a:t>Solution Definition &amp; Design</a:t>
            </a:r>
            <a:r>
              <a:rPr kumimoji="0" lang="en-US" sz="1200" b="0" i="0" u="none" strike="noStrike" kern="1200" cap="none" spc="0" normalizeH="0" baseline="0" noProof="0" dirty="0">
                <a:ln>
                  <a:noFill/>
                </a:ln>
                <a:solidFill>
                  <a:srgbClr val="5A5A5A"/>
                </a:solidFill>
                <a:effectLst/>
                <a:uLnTx/>
                <a:uFillTx/>
                <a:latin typeface="+mn-lt"/>
                <a:ea typeface="+mn-ea"/>
                <a:cs typeface="+mn-cs"/>
              </a:rPr>
              <a:t>” phase</a:t>
            </a:r>
            <a:endParaRPr lang="en-US" sz="1200" dirty="0"/>
          </a:p>
        </p:txBody>
      </p:sp>
    </p:spTree>
    <p:extLst>
      <p:ext uri="{BB962C8B-B14F-4D97-AF65-F5344CB8AC3E}">
        <p14:creationId xmlns:p14="http://schemas.microsoft.com/office/powerpoint/2010/main" val="58283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924A48B-F270-459C-9C03-EEE53385B86C}"/>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C7DC374D-64F2-4D70-A32C-600B233A4EAB}"/>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F55554F-E5F1-4F23-8E54-636175CE900E}"/>
              </a:ext>
            </a:extLst>
          </p:cNvPr>
          <p:cNvSpPr txBox="1"/>
          <p:nvPr/>
        </p:nvSpPr>
        <p:spPr bwMode="gray">
          <a:xfrm>
            <a:off x="4341845" y="1890117"/>
            <a:ext cx="3508311" cy="1538883"/>
          </a:xfrm>
          <a:prstGeom prst="rect">
            <a:avLst/>
          </a:prstGeom>
          <a:noFill/>
        </p:spPr>
        <p:txBody>
          <a:bodyPr vert="horz" wrap="square" lIns="0" tIns="0" rIns="0" bIns="0" rtlCol="0">
            <a:spAutoFit/>
          </a:bodyPr>
          <a:lstStyle/>
          <a:p>
            <a:pPr algn="ctr">
              <a:spcBef>
                <a:spcPts val="600"/>
              </a:spcBef>
            </a:pPr>
            <a:r>
              <a:rPr lang="en-US" sz="10000" b="1">
                <a:solidFill>
                  <a:schemeClr val="accent6"/>
                </a:solidFill>
              </a:rPr>
              <a:t>Q&amp;A</a:t>
            </a:r>
          </a:p>
        </p:txBody>
      </p:sp>
      <p:cxnSp>
        <p:nvCxnSpPr>
          <p:cNvPr id="11" name="Straight Connector 10">
            <a:extLst>
              <a:ext uri="{FF2B5EF4-FFF2-40B4-BE49-F238E27FC236}">
                <a16:creationId xmlns:a16="http://schemas.microsoft.com/office/drawing/2014/main" id="{FACF17F8-4F7A-48A1-B25F-FA95B4FF796E}"/>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EEB2711-51C9-4F95-AA86-AEA89C151C43}"/>
              </a:ext>
            </a:extLst>
          </p:cNvPr>
          <p:cNvSpPr txBox="1"/>
          <p:nvPr/>
        </p:nvSpPr>
        <p:spPr bwMode="gray">
          <a:xfrm>
            <a:off x="3993502" y="4203079"/>
            <a:ext cx="4204996" cy="215444"/>
          </a:xfrm>
          <a:prstGeom prst="rect">
            <a:avLst/>
          </a:prstGeom>
          <a:noFill/>
        </p:spPr>
        <p:txBody>
          <a:bodyPr vert="horz" wrap="square" lIns="0" tIns="0" rIns="0" bIns="0" rtlCol="0">
            <a:spAutoFit/>
          </a:bodyPr>
          <a:lstStyle/>
          <a:p>
            <a:pPr algn="ctr">
              <a:spcBef>
                <a:spcPts val="600"/>
              </a:spcBef>
            </a:pPr>
            <a:r>
              <a:rPr lang="en-US" sz="1400"/>
              <a:t>Duration of segment</a:t>
            </a:r>
          </a:p>
        </p:txBody>
      </p:sp>
    </p:spTree>
    <p:extLst>
      <p:ext uri="{BB962C8B-B14F-4D97-AF65-F5344CB8AC3E}">
        <p14:creationId xmlns:p14="http://schemas.microsoft.com/office/powerpoint/2010/main" val="3484462444"/>
      </p:ext>
    </p:extLst>
  </p:cSld>
  <p:clrMapOvr>
    <a:masterClrMapping/>
  </p:clrMapOvr>
</p:sld>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glg-20220208.potx" id="{6A937F26-5C00-4C6A-8E10-66A996E82478}" vid="{C5F55B30-B727-4A9A-B2E1-16025D3B1A12}"/>
    </a:ext>
  </a:extLst>
</a:theme>
</file>

<file path=ppt/theme/theme2.xml><?xml version="1.0" encoding="utf-8"?>
<a:theme xmlns:a="http://schemas.openxmlformats.org/drawingml/2006/main" name="1_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glg-20220208.potx" id="{6A937F26-5C00-4C6A-8E10-66A996E82478}" vid="{C5F55B30-B727-4A9A-B2E1-16025D3B1A12}"/>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6B0B3508E6DC4E8C55A8912B09F461" ma:contentTypeVersion="8" ma:contentTypeDescription="Create a new document." ma:contentTypeScope="" ma:versionID="1b3e0d3ab0b740de63e539ec3a909549">
  <xsd:schema xmlns:xsd="http://www.w3.org/2001/XMLSchema" xmlns:xs="http://www.w3.org/2001/XMLSchema" xmlns:p="http://schemas.microsoft.com/office/2006/metadata/properties" xmlns:ns2="777654b1-4571-4283-ad4b-a39d0742fb03" xmlns:ns3="f3f07374-63ee-41e5-af69-4bcaade30007" targetNamespace="http://schemas.microsoft.com/office/2006/metadata/properties" ma:root="true" ma:fieldsID="cf5c687c159483a5d94cbd314641d14b" ns2:_="" ns3:_="">
    <xsd:import namespace="777654b1-4571-4283-ad4b-a39d0742fb03"/>
    <xsd:import namespace="f3f07374-63ee-41e5-af69-4bcaade3000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654b1-4571-4283-ad4b-a39d0742fb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a6b2b66-40d8-4e06-8a39-adc3ecd451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f07374-63ee-41e5-af69-4bcaade3000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1aa278-278e-4df9-ac5a-5f68044e6a44}" ma:internalName="TaxCatchAll" ma:showField="CatchAllData" ma:web="f3f07374-63ee-41e5-af69-4bcaade300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3f07374-63ee-41e5-af69-4bcaade30007" xsi:nil="true"/>
    <lcf76f155ced4ddcb4097134ff3c332f xmlns="777654b1-4571-4283-ad4b-a39d0742fb0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9E8326-1BB3-438A-B88B-3298F50BC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654b1-4571-4283-ad4b-a39d0742fb03"/>
    <ds:schemaRef ds:uri="f3f07374-63ee-41e5-af69-4bcaade30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442E76-14DF-4EBB-B4AE-083BBA2BB5E9}">
  <ds:schemaRefs>
    <ds:schemaRef ds:uri="http://purl.org/dc/elements/1.1/"/>
    <ds:schemaRef ds:uri="http://schemas.microsoft.com/office/2006/documentManagement/types"/>
    <ds:schemaRef ds:uri="777654b1-4571-4283-ad4b-a39d0742fb03"/>
    <ds:schemaRef ds:uri="f3f07374-63ee-41e5-af69-4bcaade30007"/>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525EC316-5A38-4B50-BCDB-A49EECF211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Optum Theme</Template>
  <TotalTime>18084</TotalTime>
  <Words>2440</Words>
  <Application>Microsoft Office PowerPoint</Application>
  <PresentationFormat>Widescreen</PresentationFormat>
  <Paragraphs>628</Paragraphs>
  <Slides>16</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Wingdings</vt:lpstr>
      <vt:lpstr>Optum Theme</vt:lpstr>
      <vt:lpstr>1_Optum Theme</vt:lpstr>
      <vt:lpstr>RAD Modernization Roadmap Recommendations</vt:lpstr>
      <vt:lpstr>RAD Data Modernization Exec Summary</vt:lpstr>
      <vt:lpstr>RAD Team Training Opportunities</vt:lpstr>
      <vt:lpstr>RAD Modernization Recommended Roadmap</vt:lpstr>
      <vt:lpstr>RAD Modernization: High-level Implementation Solution Architecture</vt:lpstr>
      <vt:lpstr>   Phase 1: Solution Definition &amp; Design Planning Summary</vt:lpstr>
      <vt:lpstr>Proposed Staffing, Roles and Responsibilities:  Solution Definition &amp; Design Phase</vt:lpstr>
      <vt:lpstr>Program Commercials Summary</vt:lpstr>
      <vt:lpstr>PowerPoint Presentation</vt:lpstr>
      <vt:lpstr>Appendix</vt:lpstr>
      <vt:lpstr>Inventory of data sources</vt:lpstr>
      <vt:lpstr>Inventory of data migration objects (SQLServer)</vt:lpstr>
      <vt:lpstr>RAD Modernization: High-level Implementation Solution Architecture</vt:lpstr>
      <vt:lpstr>PowerPoint Presentation</vt:lpstr>
      <vt:lpstr>Future State Slides</vt:lpstr>
      <vt:lpstr>API Data Sources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on-screen  graphic and  layout guide</dc:title>
  <dc:creator>Shin, John S</dc:creator>
  <dc:description>Optum 2022 template developed by Creative Partners. 16:9 on-screen GLG.</dc:description>
  <cp:lastModifiedBy>Sahoo, Asit K</cp:lastModifiedBy>
  <cp:revision>75</cp:revision>
  <dcterms:created xsi:type="dcterms:W3CDTF">2022-08-29T16:16:06Z</dcterms:created>
  <dcterms:modified xsi:type="dcterms:W3CDTF">2024-10-14T14:42:31Z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0x0101009B6B0B3508E6DC4E8C55A8912B09F461</vt:lpwstr>
  </property>
  <property fmtid="{D5CDD505-2E9C-101B-9397-08002B2CF9AE}" pid="3" name="xd_ProgID">
    <vt:lpwstr/>
  </property>
  <property fmtid="{D5CDD505-2E9C-101B-9397-08002B2CF9AE}" pid="4" name="MediaServiceImageTags">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y fmtid="{D5CDD505-2E9C-101B-9397-08002B2CF9AE}" pid="12" name="MSIP_Label_a8a73c85-e524-44a6-bd58-7df7ef87be8f_Enabled">
    <vt:lpwstr>true</vt:lpwstr>
  </property>
  <property fmtid="{D5CDD505-2E9C-101B-9397-08002B2CF9AE}" pid="13" name="MSIP_Label_a8a73c85-e524-44a6-bd58-7df7ef87be8f_SetDate">
    <vt:lpwstr>2023-01-30T20:32:53Z</vt:lpwstr>
  </property>
  <property fmtid="{D5CDD505-2E9C-101B-9397-08002B2CF9AE}" pid="14" name="MSIP_Label_a8a73c85-e524-44a6-bd58-7df7ef87be8f_Method">
    <vt:lpwstr>Standard</vt:lpwstr>
  </property>
  <property fmtid="{D5CDD505-2E9C-101B-9397-08002B2CF9AE}" pid="15" name="MSIP_Label_a8a73c85-e524-44a6-bd58-7df7ef87be8f_Name">
    <vt:lpwstr>Internal Label</vt:lpwstr>
  </property>
  <property fmtid="{D5CDD505-2E9C-101B-9397-08002B2CF9AE}" pid="16" name="MSIP_Label_a8a73c85-e524-44a6-bd58-7df7ef87be8f_SiteId">
    <vt:lpwstr>db05faca-c82a-4b9d-b9c5-0f64b6755421</vt:lpwstr>
  </property>
  <property fmtid="{D5CDD505-2E9C-101B-9397-08002B2CF9AE}" pid="17" name="MSIP_Label_a8a73c85-e524-44a6-bd58-7df7ef87be8f_ActionId">
    <vt:lpwstr>05aa9fb0-624a-49ee-8c9b-e5ac966aaf2b</vt:lpwstr>
  </property>
  <property fmtid="{D5CDD505-2E9C-101B-9397-08002B2CF9AE}" pid="18" name="MSIP_Label_a8a73c85-e524-44a6-bd58-7df7ef87be8f_ContentBits">
    <vt:lpwstr>0</vt:lpwstr>
  </property>
</Properties>
</file>