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00" r:id="rId5"/>
  </p:sldMasterIdLst>
  <p:notesMasterIdLst>
    <p:notesMasterId r:id="rId14"/>
  </p:notesMasterIdLst>
  <p:handoutMasterIdLst>
    <p:handoutMasterId r:id="rId15"/>
  </p:handoutMasterIdLst>
  <p:sldIdLst>
    <p:sldId id="2147472256" r:id="rId6"/>
    <p:sldId id="2146847295" r:id="rId7"/>
    <p:sldId id="2147472258" r:id="rId8"/>
    <p:sldId id="2147472252" r:id="rId9"/>
    <p:sldId id="2147472260" r:id="rId10"/>
    <p:sldId id="2147472261" r:id="rId11"/>
    <p:sldId id="2147472262" r:id="rId12"/>
    <p:sldId id="44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240" userDrawn="1">
          <p15:clr>
            <a:srgbClr val="A4A3A4"/>
          </p15:clr>
        </p15:guide>
        <p15:guide id="2" orient="horz" pos="864" userDrawn="1">
          <p15:clr>
            <a:srgbClr val="A4A3A4"/>
          </p15:clr>
        </p15:guide>
        <p15:guide id="3" pos="11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FFF"/>
    <a:srgbClr val="E1EBFF"/>
    <a:srgbClr val="FAF8F2"/>
    <a:srgbClr val="FBF8F2"/>
    <a:srgbClr val="FBF9F4"/>
    <a:srgbClr val="FFDE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31"/>
    <p:restoredTop sz="96301"/>
  </p:normalViewPr>
  <p:slideViewPr>
    <p:cSldViewPr snapToGrid="0">
      <p:cViewPr varScale="1">
        <p:scale>
          <a:sx n="75" d="100"/>
          <a:sy n="75" d="100"/>
        </p:scale>
        <p:origin x="1320" y="53"/>
      </p:cViewPr>
      <p:guideLst>
        <p:guide pos="3240"/>
        <p:guide orient="horz" pos="864"/>
        <p:guide pos="115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19F032-53C1-4EE3-9E67-4B8CDE8C71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4F1F5-4CAA-4EE9-86E4-08109754C1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25276F-4347-4A77-8779-25794A5FA3F1}" type="datetimeFigureOut">
              <a:rPr lang="en-US" smtClean="0"/>
              <a:t>10/1/2024</a:t>
            </a:fld>
            <a:endParaRPr lang="en-US"/>
          </a:p>
        </p:txBody>
      </p:sp>
      <p:sp>
        <p:nvSpPr>
          <p:cNvPr id="4" name="Footer Placeholder 3">
            <a:extLst>
              <a:ext uri="{FF2B5EF4-FFF2-40B4-BE49-F238E27FC236}">
                <a16:creationId xmlns:a16="http://schemas.microsoft.com/office/drawing/2014/main" id="{5CEF2806-7C9E-4564-812D-E429CAC3FB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27F9D17-42B3-4D87-99EA-88FFB2D9DA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FF870-1514-40BF-9921-34C59D16DE59}" type="slidenum">
              <a:rPr lang="en-US" smtClean="0"/>
              <a:t>‹#›</a:t>
            </a:fld>
            <a:endParaRPr lang="en-US"/>
          </a:p>
        </p:txBody>
      </p:sp>
    </p:spTree>
    <p:extLst>
      <p:ext uri="{BB962C8B-B14F-4D97-AF65-F5344CB8AC3E}">
        <p14:creationId xmlns:p14="http://schemas.microsoft.com/office/powerpoint/2010/main" val="2837579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2CE62-7DAD-4D46-9C44-FB8B2B29EAD6}" type="datetimeFigureOut">
              <a:rPr lang="en-US" smtClean="0"/>
              <a:t>10/1/2024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6350" cap="rnd">
            <a:solidFill>
              <a:schemeClr val="accent1"/>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E816B-EE8A-4A59-BF27-832760D86835}" type="slidenum">
              <a:rPr lang="en-US" smtClean="0"/>
              <a:t>‹#›</a:t>
            </a:fld>
            <a:endParaRPr lang="en-US"/>
          </a:p>
        </p:txBody>
      </p:sp>
    </p:spTree>
    <p:extLst>
      <p:ext uri="{BB962C8B-B14F-4D97-AF65-F5344CB8AC3E}">
        <p14:creationId xmlns:p14="http://schemas.microsoft.com/office/powerpoint/2010/main" val="409684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cxnSp>
        <p:nvCxnSpPr>
          <p:cNvPr id="10" name="Orange 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spTree>
    <p:extLst>
      <p:ext uri="{BB962C8B-B14F-4D97-AF65-F5344CB8AC3E}">
        <p14:creationId xmlns:p14="http://schemas.microsoft.com/office/powerpoint/2010/main" val="379671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91B49150-1D91-41AC-9706-7B003B9B505B}" type="datetime1">
              <a:rPr lang="en-US" smtClean="0"/>
              <a:t>10/1/2024</a:t>
            </a:fld>
            <a:endParaRPr lang="en-US"/>
          </a:p>
        </p:txBody>
      </p:sp>
      <p:sp>
        <p:nvSpPr>
          <p:cNvPr id="6" name="Slide Number Placeholder 5" hidden="1">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217844453"/>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792" userDrawn="1">
          <p15:clr>
            <a:srgbClr val="FBAE40"/>
          </p15:clr>
        </p15:guide>
        <p15:guide id="3" orient="horz" pos="34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0979BA85-8310-4250-AB3A-A97C30E154CC}" type="datetime1">
              <a:rPr lang="en-US" smtClean="0"/>
              <a:t>10/1/2024</a:t>
            </a:fld>
            <a:endParaRPr lang="en-US"/>
          </a:p>
        </p:txBody>
      </p:sp>
      <p:sp>
        <p:nvSpPr>
          <p:cNvPr id="4" name="Slide Number Placeholder 3" hidden="1">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Footer Placeholder 2" hidden="1">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Tree>
    <p:extLst>
      <p:ext uri="{BB962C8B-B14F-4D97-AF65-F5344CB8AC3E}">
        <p14:creationId xmlns:p14="http://schemas.microsoft.com/office/powerpoint/2010/main" val="3283214495"/>
      </p:ext>
    </p:extLst>
  </p:cSld>
  <p:clrMapOvr>
    <a:masterClrMapping/>
  </p:clrMapOvr>
  <p:extLst>
    <p:ext uri="{DCECCB84-F9BA-43D5-87BE-67443E8EF086}">
      <p15:sldGuideLst xmlns:p15="http://schemas.microsoft.com/office/powerpoint/2012/main">
        <p15:guide id="1" orient="horz" pos="3776" userDrawn="1">
          <p15:clr>
            <a:srgbClr val="FBAE40"/>
          </p15:clr>
        </p15:guide>
        <p15:guide id="4" orient="horz" pos="34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Orange 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348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10/1/2024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2335421038"/>
      </p:ext>
    </p:extLst>
  </p:cSld>
  <p:clrMapOvr>
    <a:masterClrMapping/>
  </p:clrMapOvr>
  <p:extLst>
    <p:ext uri="{DCECCB84-F9BA-43D5-87BE-67443E8EF086}">
      <p15:sldGuideLst xmlns:p15="http://schemas.microsoft.com/office/powerpoint/2012/main">
        <p15:guide id="1" orient="horz" pos="1160" userDrawn="1">
          <p15:clr>
            <a:srgbClr val="FBAE40"/>
          </p15:clr>
        </p15:guide>
        <p15:guide id="2" pos="1245" userDrawn="1">
          <p15:clr>
            <a:srgbClr val="FBAE40"/>
          </p15:clr>
        </p15:guide>
        <p15:guide id="3" pos="6433" userDrawn="1">
          <p15:clr>
            <a:srgbClr val="FBAE40"/>
          </p15:clr>
        </p15:guide>
        <p15:guide id="4" orient="horz" pos="292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10/1/2024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Tree>
    <p:extLst>
      <p:ext uri="{BB962C8B-B14F-4D97-AF65-F5344CB8AC3E}">
        <p14:creationId xmlns:p14="http://schemas.microsoft.com/office/powerpoint/2010/main" val="3320868232"/>
      </p:ext>
    </p:extLst>
  </p:cSld>
  <p:clrMapOvr>
    <a:masterClrMapping/>
  </p:clrMapOvr>
  <p:extLst>
    <p:ext uri="{DCECCB84-F9BA-43D5-87BE-67443E8EF086}">
      <p15:sldGuideLst xmlns:p15="http://schemas.microsoft.com/office/powerpoint/2012/main">
        <p15:guide id="1" pos="1248" userDrawn="1">
          <p15:clr>
            <a:srgbClr val="FFC000"/>
          </p15:clr>
        </p15:guide>
        <p15:guide id="2" pos="6432" userDrawn="1">
          <p15:clr>
            <a:srgbClr val="FFC000"/>
          </p15:clr>
        </p15:guide>
        <p15:guide id="3" orient="horz" pos="904" userDrawn="1">
          <p15:clr>
            <a:srgbClr val="FFC000"/>
          </p15:clr>
        </p15:guide>
        <p15:guide id="4" orient="horz" pos="2448" userDrawn="1">
          <p15:clr>
            <a:srgbClr val="FFC00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10/1/2024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3207771130"/>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10/1/2024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Tree>
    <p:extLst>
      <p:ext uri="{BB962C8B-B14F-4D97-AF65-F5344CB8AC3E}">
        <p14:creationId xmlns:p14="http://schemas.microsoft.com/office/powerpoint/2010/main" val="352463988"/>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10/1/2024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42145627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10/1/2024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286323963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Orange 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840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10/1/2024</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spTree>
    <p:extLst>
      <p:ext uri="{BB962C8B-B14F-4D97-AF65-F5344CB8AC3E}">
        <p14:creationId xmlns:p14="http://schemas.microsoft.com/office/powerpoint/2010/main" val="341320292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2004102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cxnSp>
        <p:nvCxnSpPr>
          <p:cNvPr id="10" name="Orange 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spTree>
    <p:extLst>
      <p:ext uri="{BB962C8B-B14F-4D97-AF65-F5344CB8AC3E}">
        <p14:creationId xmlns:p14="http://schemas.microsoft.com/office/powerpoint/2010/main" val="27921879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10/1/2024</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spTree>
    <p:extLst>
      <p:ext uri="{BB962C8B-B14F-4D97-AF65-F5344CB8AC3E}">
        <p14:creationId xmlns:p14="http://schemas.microsoft.com/office/powerpoint/2010/main" val="231703971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Orange 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9844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BFB956A-C3EE-4CEE-8CC6-BB9E3DB82FC2}" type="datetime1">
              <a:rPr lang="en-US" smtClean="0"/>
              <a:t>10/1/2024</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13101598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53CF638C-039E-4A48-A8EB-E2D0262E67A1}" type="datetime1">
              <a:rPr lang="en-US" smtClean="0"/>
              <a:t>10/1/2024</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543703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Orange 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2574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017203D-7AF0-48CF-9AA1-1400585FFB1C}" type="datetime1">
              <a:rPr lang="en-US" smtClean="0"/>
              <a:t>10/1/2024</a:t>
            </a:fld>
            <a:endParaRPr lang="en-US"/>
          </a:p>
        </p:txBody>
      </p:sp>
      <p:sp>
        <p:nvSpPr>
          <p:cNvPr id="5" name="Slide Number Placeholder 4" hidden="1">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Footer Placeholder 3" hidden="1">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2185520760"/>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10/1/2024</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58586780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C9C2E934-DCF6-42A5-85FE-8C1CB869FF21}" type="datetime1">
              <a:rPr lang="en-US" smtClean="0"/>
              <a:t>10/1/2024</a:t>
            </a:fld>
            <a:endParaRPr lang="en-US"/>
          </a:p>
        </p:txBody>
      </p:sp>
      <p:sp>
        <p:nvSpPr>
          <p:cNvPr id="8" name="Slide Number Placeholder 7" hidden="1">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Tree>
    <p:extLst>
      <p:ext uri="{BB962C8B-B14F-4D97-AF65-F5344CB8AC3E}">
        <p14:creationId xmlns:p14="http://schemas.microsoft.com/office/powerpoint/2010/main" val="2133137427"/>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Orange 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5426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91B49150-1D91-41AC-9706-7B003B9B505B}" type="datetime1">
              <a:rPr lang="en-US" smtClean="0"/>
              <a:t>10/1/2024</a:t>
            </a:fld>
            <a:endParaRPr lang="en-US"/>
          </a:p>
        </p:txBody>
      </p:sp>
      <p:sp>
        <p:nvSpPr>
          <p:cNvPr id="6" name="Slide Number Placeholder 5" hidden="1">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91785197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0979BA85-8310-4250-AB3A-A97C30E154CC}" type="datetime1">
              <a:rPr lang="en-US" smtClean="0"/>
              <a:t>10/1/2024</a:t>
            </a:fld>
            <a:endParaRPr lang="en-US"/>
          </a:p>
        </p:txBody>
      </p:sp>
      <p:sp>
        <p:nvSpPr>
          <p:cNvPr id="4" name="Slide Number Placeholder 3" hidden="1">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Footer Placeholder 2" hidden="1">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Tree>
    <p:extLst>
      <p:ext uri="{BB962C8B-B14F-4D97-AF65-F5344CB8AC3E}">
        <p14:creationId xmlns:p14="http://schemas.microsoft.com/office/powerpoint/2010/main" val="3773301125"/>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Orange 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8565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10/1/2024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3147643910"/>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10/1/2024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Tree>
    <p:extLst>
      <p:ext uri="{BB962C8B-B14F-4D97-AF65-F5344CB8AC3E}">
        <p14:creationId xmlns:p14="http://schemas.microsoft.com/office/powerpoint/2010/main" val="1038477944"/>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10/1/2024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765364723"/>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10/1/2024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Tree>
    <p:extLst>
      <p:ext uri="{BB962C8B-B14F-4D97-AF65-F5344CB8AC3E}">
        <p14:creationId xmlns:p14="http://schemas.microsoft.com/office/powerpoint/2010/main" val="2629050460"/>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10/1/2024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284293400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10/1/2024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412424543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Orange 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83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BFB956A-C3EE-4CEE-8CC6-BB9E3DB82FC2}" type="datetime1">
              <a:rPr lang="en-US" smtClean="0"/>
              <a:t>10/1/2024</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4658691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6"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41756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53CF638C-039E-4A48-A8EB-E2D0262E67A1}" type="datetime1">
              <a:rPr lang="en-US" smtClean="0"/>
              <a:t>10/1/2024</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9125007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7"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Orange 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29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017203D-7AF0-48CF-9AA1-1400585FFB1C}" type="datetime1">
              <a:rPr lang="en-US" smtClean="0"/>
              <a:t>10/1/2024</a:t>
            </a:fld>
            <a:endParaRPr lang="en-US"/>
          </a:p>
        </p:txBody>
      </p:sp>
      <p:sp>
        <p:nvSpPr>
          <p:cNvPr id="5" name="Slide Number Placeholder 4" hidden="1">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Footer Placeholder 3" hidden="1">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485012413"/>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793" userDrawn="1">
          <p15:clr>
            <a:srgbClr val="FBAE40"/>
          </p15:clr>
        </p15:guide>
        <p15:guide id="4" orient="horz" pos="34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10/1/2024</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078718518"/>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603" userDrawn="1">
          <p15:clr>
            <a:srgbClr val="FBAE40"/>
          </p15:clr>
        </p15:guide>
        <p15:guide id="3" orient="horz" pos="1014" userDrawn="1">
          <p15:clr>
            <a:srgbClr val="FBAE40"/>
          </p15:clr>
        </p15:guide>
        <p15:guide id="4" orient="horz" pos="34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C9C2E934-DCF6-42A5-85FE-8C1CB869FF21}" type="datetime1">
              <a:rPr lang="en-US" smtClean="0"/>
              <a:t>10/1/2024</a:t>
            </a:fld>
            <a:endParaRPr lang="en-US"/>
          </a:p>
        </p:txBody>
      </p:sp>
      <p:sp>
        <p:nvSpPr>
          <p:cNvPr id="8" name="Slide Number Placeholder 7" hidden="1">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Tree>
    <p:extLst>
      <p:ext uri="{BB962C8B-B14F-4D97-AF65-F5344CB8AC3E}">
        <p14:creationId xmlns:p14="http://schemas.microsoft.com/office/powerpoint/2010/main" val="975390374"/>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1016" userDrawn="1">
          <p15:clr>
            <a:srgbClr val="FBAE40"/>
          </p15:clr>
        </p15:guide>
        <p15:guide id="4" orient="horz" pos="34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2.sv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36062A-1655-4530-ACBD-3C58ED2B33A6}"/>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F05F61D3-6EEE-4B43-A90B-FDAB6329CC17}" type="datetime1">
              <a:rPr lang="en-US" smtClean="0"/>
              <a:t>10/1/2024</a:t>
            </a:fld>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2022 Optum, Inc. All rights reserved.</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pic>
        <p:nvPicPr>
          <p:cNvPr id="13" name="Optum logo" descr="Optum logo">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bwMode="gray">
          <a:xfrm>
            <a:off x="461961" y="6343650"/>
            <a:ext cx="773055" cy="223837"/>
          </a:xfrm>
          <a:prstGeom prst="rect">
            <a:avLst/>
          </a:prstGeom>
        </p:spPr>
      </p:pic>
    </p:spTree>
    <p:extLst>
      <p:ext uri="{BB962C8B-B14F-4D97-AF65-F5344CB8AC3E}">
        <p14:creationId xmlns:p14="http://schemas.microsoft.com/office/powerpoint/2010/main" val="3529229862"/>
      </p:ext>
    </p:extLst>
  </p:cSld>
  <p:clrMap bg1="lt1" tx1="dk1" bg2="lt2" tx2="dk2" accent1="accent1" accent2="accent2" accent3="accent3" accent4="accent4" accent5="accent5" accent6="accent6" hlink="hlink" folHlink="folHlink"/>
  <p:sldLayoutIdLst>
    <p:sldLayoutId id="2147483675" r:id="rId1"/>
    <p:sldLayoutId id="2147483699" r:id="rId2"/>
    <p:sldLayoutId id="2147483676" r:id="rId3"/>
    <p:sldLayoutId id="2147483685" r:id="rId4"/>
    <p:sldLayoutId id="2147483684" r:id="rId5"/>
    <p:sldLayoutId id="2147483677" r:id="rId6"/>
    <p:sldLayoutId id="2147483654" r:id="rId7"/>
    <p:sldLayoutId id="2147483662" r:id="rId8"/>
    <p:sldLayoutId id="2147483683" r:id="rId9"/>
    <p:sldLayoutId id="2147483650" r:id="rId10"/>
    <p:sldLayoutId id="2147483655" r:id="rId11"/>
    <p:sldLayoutId id="2147483678" r:id="rId12"/>
    <p:sldLayoutId id="2147483664" r:id="rId13"/>
    <p:sldLayoutId id="2147483696" r:id="rId14"/>
    <p:sldLayoutId id="2147483695" r:id="rId15"/>
    <p:sldLayoutId id="2147483697" r:id="rId16"/>
    <p:sldLayoutId id="2147483692" r:id="rId17"/>
    <p:sldLayoutId id="2147483698" r:id="rId18"/>
    <p:sldLayoutId id="2147483680" r:id="rId19"/>
    <p:sldLayoutId id="2147483663" r:id="rId20"/>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userDrawn="1">
          <p15:clr>
            <a:srgbClr val="C35EA4"/>
          </p15:clr>
        </p15:guide>
        <p15:guide id="4" pos="7390"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36062A-1655-4530-ACBD-3C58ED2B33A6}"/>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F05F61D3-6EEE-4B43-A90B-FDAB6329CC17}" type="datetime1">
              <a:rPr lang="en-US" smtClean="0"/>
              <a:t>10/1/2024</a:t>
            </a:fld>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2022 Optum, Inc. All rights reserved.</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pic>
        <p:nvPicPr>
          <p:cNvPr id="13" name="Optum logo" descr="Optum logo">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bwMode="gray">
          <a:xfrm>
            <a:off x="461961" y="6343650"/>
            <a:ext cx="773055" cy="223837"/>
          </a:xfrm>
          <a:prstGeom prst="rect">
            <a:avLst/>
          </a:prstGeom>
        </p:spPr>
      </p:pic>
    </p:spTree>
    <p:extLst>
      <p:ext uri="{BB962C8B-B14F-4D97-AF65-F5344CB8AC3E}">
        <p14:creationId xmlns:p14="http://schemas.microsoft.com/office/powerpoint/2010/main" val="132807588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2EBB786-E99A-4315-895A-4CCD7E5761D6}"/>
              </a:ext>
            </a:extLst>
          </p:cNvPr>
          <p:cNvSpPr>
            <a:spLocks noGrp="1"/>
          </p:cNvSpPr>
          <p:nvPr>
            <p:ph type="body" sz="quarter" idx="11"/>
          </p:nvPr>
        </p:nvSpPr>
        <p:spPr bwMode="gray"/>
        <p:txBody>
          <a:bodyPr/>
          <a:lstStyle/>
          <a:p>
            <a:r>
              <a:rPr lang="en-US" dirty="0"/>
              <a:t>October 2024</a:t>
            </a:r>
          </a:p>
        </p:txBody>
      </p:sp>
      <p:sp>
        <p:nvSpPr>
          <p:cNvPr id="6" name="Text Placeholder 5">
            <a:extLst>
              <a:ext uri="{FF2B5EF4-FFF2-40B4-BE49-F238E27FC236}">
                <a16:creationId xmlns:a16="http://schemas.microsoft.com/office/drawing/2014/main" id="{AAF39D82-6717-450E-9F99-8F429240F906}"/>
              </a:ext>
            </a:extLst>
          </p:cNvPr>
          <p:cNvSpPr>
            <a:spLocks noGrp="1"/>
          </p:cNvSpPr>
          <p:nvPr>
            <p:ph type="body" sz="quarter" idx="10"/>
          </p:nvPr>
        </p:nvSpPr>
        <p:spPr bwMode="gray">
          <a:xfrm>
            <a:off x="463462" y="4635651"/>
            <a:ext cx="4709160" cy="276999"/>
          </a:xfrm>
        </p:spPr>
        <p:txBody>
          <a:bodyPr vert="horz" lIns="0" tIns="0" rIns="0" bIns="0" rtlCol="0" anchor="t">
            <a:spAutoFit/>
          </a:bodyPr>
          <a:lstStyle/>
          <a:p>
            <a:r>
              <a:rPr lang="en-US" dirty="0"/>
              <a:t>Optum Advisory &amp; RAD Teams</a:t>
            </a:r>
            <a:endParaRPr lang="en-US" dirty="0">
              <a:cs typeface="Arial"/>
            </a:endParaRPr>
          </a:p>
        </p:txBody>
      </p:sp>
      <p:sp>
        <p:nvSpPr>
          <p:cNvPr id="2" name="Title 1">
            <a:extLst>
              <a:ext uri="{FF2B5EF4-FFF2-40B4-BE49-F238E27FC236}">
                <a16:creationId xmlns:a16="http://schemas.microsoft.com/office/drawing/2014/main" id="{F2C79618-4146-48C9-B7FC-366E0B86F5B7}"/>
              </a:ext>
            </a:extLst>
          </p:cNvPr>
          <p:cNvSpPr>
            <a:spLocks noGrp="1"/>
          </p:cNvSpPr>
          <p:nvPr>
            <p:ph type="title"/>
          </p:nvPr>
        </p:nvSpPr>
        <p:spPr bwMode="gray">
          <a:xfrm>
            <a:off x="463462" y="3599833"/>
            <a:ext cx="4869581" cy="720197"/>
          </a:xfrm>
        </p:spPr>
        <p:txBody>
          <a:bodyPr/>
          <a:lstStyle/>
          <a:p>
            <a:r>
              <a:rPr lang="en-US" sz="3200" dirty="0"/>
              <a:t>RAD Data Modernization </a:t>
            </a:r>
            <a:br>
              <a:rPr lang="en-US" sz="4000" dirty="0"/>
            </a:br>
            <a:r>
              <a:rPr lang="en-US" sz="2000" i="1" dirty="0"/>
              <a:t>Pre-Kickoff Meeting</a:t>
            </a:r>
            <a:endParaRPr lang="en-US" sz="4000" i="1" dirty="0"/>
          </a:p>
        </p:txBody>
      </p:sp>
    </p:spTree>
    <p:extLst>
      <p:ext uri="{BB962C8B-B14F-4D97-AF65-F5344CB8AC3E}">
        <p14:creationId xmlns:p14="http://schemas.microsoft.com/office/powerpoint/2010/main" val="3502956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6139C8-9FA9-4583-9B04-3691C68D2514}"/>
              </a:ext>
            </a:extLst>
          </p:cNvPr>
          <p:cNvSpPr txBox="1"/>
          <p:nvPr/>
        </p:nvSpPr>
        <p:spPr bwMode="gray">
          <a:xfrm>
            <a:off x="1082073" y="1393371"/>
            <a:ext cx="2401077" cy="615553"/>
          </a:xfrm>
          <a:prstGeom prst="rect">
            <a:avLst/>
          </a:prstGeom>
          <a:noFill/>
        </p:spPr>
        <p:txBody>
          <a:bodyPr vert="horz" wrap="square" lIns="0" tIns="0" rIns="0" bIns="0" rtlCol="0">
            <a:spAutoFit/>
          </a:bodyPr>
          <a:lstStyle/>
          <a:p>
            <a:pPr algn="r">
              <a:spcBef>
                <a:spcPts val="600"/>
              </a:spcBef>
            </a:pPr>
            <a:r>
              <a:rPr lang="en-US" sz="4000" b="1" dirty="0">
                <a:solidFill>
                  <a:schemeClr val="accent6"/>
                </a:solidFill>
              </a:rPr>
              <a:t>Agenda</a:t>
            </a:r>
          </a:p>
        </p:txBody>
      </p:sp>
      <p:sp>
        <p:nvSpPr>
          <p:cNvPr id="4" name="Rectangle: Top Corners Rounded 3">
            <a:extLst>
              <a:ext uri="{FF2B5EF4-FFF2-40B4-BE49-F238E27FC236}">
                <a16:creationId xmlns:a16="http://schemas.microsoft.com/office/drawing/2014/main" id="{B645283F-6816-48E2-A6F4-FC7B45CFA988}"/>
              </a:ext>
            </a:extLst>
          </p:cNvPr>
          <p:cNvSpPr/>
          <p:nvPr/>
        </p:nvSpPr>
        <p:spPr bwMode="gray">
          <a:xfrm>
            <a:off x="4141638" y="0"/>
            <a:ext cx="64008" cy="5994400"/>
          </a:xfrm>
          <a:prstGeom prst="round2SameRect">
            <a:avLst>
              <a:gd name="adj1" fmla="val 16667"/>
              <a:gd name="adj2" fmla="val 50000"/>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21" name="Oval 20">
            <a:extLst>
              <a:ext uri="{FF2B5EF4-FFF2-40B4-BE49-F238E27FC236}">
                <a16:creationId xmlns:a16="http://schemas.microsoft.com/office/drawing/2014/main" id="{17D65919-9F48-4157-8A7D-EC4CF6FF8FC1}"/>
              </a:ext>
            </a:extLst>
          </p:cNvPr>
          <p:cNvSpPr>
            <a:spLocks noChangeAspect="1"/>
          </p:cNvSpPr>
          <p:nvPr/>
        </p:nvSpPr>
        <p:spPr bwMode="gray">
          <a:xfrm>
            <a:off x="5615707" y="844731"/>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2100" b="1" dirty="0">
                <a:solidFill>
                  <a:schemeClr val="accent6"/>
                </a:solidFill>
              </a:rPr>
              <a:t>1</a:t>
            </a:r>
          </a:p>
        </p:txBody>
      </p:sp>
      <p:sp>
        <p:nvSpPr>
          <p:cNvPr id="26" name="TextBox 25">
            <a:extLst>
              <a:ext uri="{FF2B5EF4-FFF2-40B4-BE49-F238E27FC236}">
                <a16:creationId xmlns:a16="http://schemas.microsoft.com/office/drawing/2014/main" id="{6D3ADE95-EFF5-48BA-AED8-D1208E9707D1}"/>
              </a:ext>
            </a:extLst>
          </p:cNvPr>
          <p:cNvSpPr txBox="1"/>
          <p:nvPr/>
        </p:nvSpPr>
        <p:spPr bwMode="gray">
          <a:xfrm>
            <a:off x="6550089" y="900889"/>
            <a:ext cx="4310744" cy="230832"/>
          </a:xfrm>
          <a:prstGeom prst="rect">
            <a:avLst/>
          </a:prstGeom>
          <a:noFill/>
        </p:spPr>
        <p:txBody>
          <a:bodyPr vert="horz" wrap="square" lIns="0" tIns="0" rIns="0" bIns="0" rtlCol="0">
            <a:spAutoFit/>
          </a:bodyPr>
          <a:lstStyle/>
          <a:p>
            <a:pPr algn="l"/>
            <a:r>
              <a:rPr lang="en-US" sz="1500" b="1" dirty="0"/>
              <a:t>Welcome and introductions</a:t>
            </a:r>
          </a:p>
        </p:txBody>
      </p:sp>
      <p:sp>
        <p:nvSpPr>
          <p:cNvPr id="27" name="TextBox 26">
            <a:extLst>
              <a:ext uri="{FF2B5EF4-FFF2-40B4-BE49-F238E27FC236}">
                <a16:creationId xmlns:a16="http://schemas.microsoft.com/office/drawing/2014/main" id="{398E70DC-CB05-4004-BA40-39DE665557B4}"/>
              </a:ext>
            </a:extLst>
          </p:cNvPr>
          <p:cNvSpPr txBox="1"/>
          <p:nvPr/>
        </p:nvSpPr>
        <p:spPr bwMode="gray">
          <a:xfrm>
            <a:off x="6550089" y="1167935"/>
            <a:ext cx="4310744" cy="169277"/>
          </a:xfrm>
          <a:prstGeom prst="rect">
            <a:avLst/>
          </a:prstGeom>
          <a:noFill/>
        </p:spPr>
        <p:txBody>
          <a:bodyPr vert="horz" wrap="square" lIns="0" tIns="0" rIns="0" bIns="0" rtlCol="0">
            <a:spAutoFit/>
          </a:bodyPr>
          <a:lstStyle/>
          <a:p>
            <a:pPr algn="l"/>
            <a:r>
              <a:rPr lang="en-US" sz="1100" dirty="0"/>
              <a:t>5 minutes</a:t>
            </a:r>
          </a:p>
        </p:txBody>
      </p:sp>
      <p:sp>
        <p:nvSpPr>
          <p:cNvPr id="22" name="Oval 21">
            <a:extLst>
              <a:ext uri="{FF2B5EF4-FFF2-40B4-BE49-F238E27FC236}">
                <a16:creationId xmlns:a16="http://schemas.microsoft.com/office/drawing/2014/main" id="{E074A987-B7C0-4D1B-BFB7-32E64CA63162}"/>
              </a:ext>
            </a:extLst>
          </p:cNvPr>
          <p:cNvSpPr>
            <a:spLocks noChangeAspect="1"/>
          </p:cNvSpPr>
          <p:nvPr/>
        </p:nvSpPr>
        <p:spPr bwMode="gray">
          <a:xfrm>
            <a:off x="5615707" y="1891403"/>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2100" b="1" dirty="0">
                <a:solidFill>
                  <a:schemeClr val="accent6"/>
                </a:solidFill>
              </a:rPr>
              <a:t>2</a:t>
            </a:r>
          </a:p>
        </p:txBody>
      </p:sp>
      <p:sp>
        <p:nvSpPr>
          <p:cNvPr id="28" name="TextBox 27">
            <a:extLst>
              <a:ext uri="{FF2B5EF4-FFF2-40B4-BE49-F238E27FC236}">
                <a16:creationId xmlns:a16="http://schemas.microsoft.com/office/drawing/2014/main" id="{92953373-20AC-4155-948C-10BAB611140C}"/>
              </a:ext>
            </a:extLst>
          </p:cNvPr>
          <p:cNvSpPr txBox="1"/>
          <p:nvPr/>
        </p:nvSpPr>
        <p:spPr bwMode="gray">
          <a:xfrm>
            <a:off x="6550089" y="1947562"/>
            <a:ext cx="4310744" cy="477054"/>
          </a:xfrm>
          <a:prstGeom prst="rect">
            <a:avLst/>
          </a:prstGeom>
          <a:noFill/>
        </p:spPr>
        <p:txBody>
          <a:bodyPr vert="horz" wrap="square" lIns="0" tIns="0" rIns="0" bIns="0" rtlCol="0">
            <a:spAutoFit/>
          </a:bodyPr>
          <a:lstStyle/>
          <a:p>
            <a:r>
              <a:rPr lang="en-US" sz="1500" b="1" dirty="0"/>
              <a:t>Walk-in thru the project</a:t>
            </a:r>
          </a:p>
          <a:p>
            <a:pPr algn="l"/>
            <a:endParaRPr lang="en-US" sz="1500" b="1" dirty="0"/>
          </a:p>
        </p:txBody>
      </p:sp>
      <p:sp>
        <p:nvSpPr>
          <p:cNvPr id="29" name="TextBox 28">
            <a:extLst>
              <a:ext uri="{FF2B5EF4-FFF2-40B4-BE49-F238E27FC236}">
                <a16:creationId xmlns:a16="http://schemas.microsoft.com/office/drawing/2014/main" id="{616B349E-C2C2-40FC-8382-42DF8C26C642}"/>
              </a:ext>
            </a:extLst>
          </p:cNvPr>
          <p:cNvSpPr txBox="1"/>
          <p:nvPr/>
        </p:nvSpPr>
        <p:spPr bwMode="gray">
          <a:xfrm>
            <a:off x="6550089" y="2214608"/>
            <a:ext cx="4310744" cy="169277"/>
          </a:xfrm>
          <a:prstGeom prst="rect">
            <a:avLst/>
          </a:prstGeom>
          <a:noFill/>
        </p:spPr>
        <p:txBody>
          <a:bodyPr vert="horz" wrap="square" lIns="0" tIns="0" rIns="0" bIns="0" rtlCol="0">
            <a:spAutoFit/>
          </a:bodyPr>
          <a:lstStyle/>
          <a:p>
            <a:pPr algn="l"/>
            <a:r>
              <a:rPr lang="en-US" sz="1100" dirty="0"/>
              <a:t>30 minutes</a:t>
            </a:r>
          </a:p>
        </p:txBody>
      </p:sp>
      <p:sp>
        <p:nvSpPr>
          <p:cNvPr id="23" name="Oval 22">
            <a:extLst>
              <a:ext uri="{FF2B5EF4-FFF2-40B4-BE49-F238E27FC236}">
                <a16:creationId xmlns:a16="http://schemas.microsoft.com/office/drawing/2014/main" id="{4DA12F0C-46B8-4748-A25B-772EAC7CBAB1}"/>
              </a:ext>
            </a:extLst>
          </p:cNvPr>
          <p:cNvSpPr>
            <a:spLocks noChangeAspect="1"/>
          </p:cNvSpPr>
          <p:nvPr/>
        </p:nvSpPr>
        <p:spPr bwMode="gray">
          <a:xfrm>
            <a:off x="5615707" y="2938074"/>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2100" b="1" dirty="0">
                <a:solidFill>
                  <a:schemeClr val="accent6"/>
                </a:solidFill>
              </a:rPr>
              <a:t>3</a:t>
            </a:r>
          </a:p>
        </p:txBody>
      </p:sp>
      <p:sp>
        <p:nvSpPr>
          <p:cNvPr id="32" name="TextBox 31">
            <a:extLst>
              <a:ext uri="{FF2B5EF4-FFF2-40B4-BE49-F238E27FC236}">
                <a16:creationId xmlns:a16="http://schemas.microsoft.com/office/drawing/2014/main" id="{7FA8DBD1-4260-4F7E-94ED-269C2B74F06E}"/>
              </a:ext>
            </a:extLst>
          </p:cNvPr>
          <p:cNvSpPr txBox="1"/>
          <p:nvPr/>
        </p:nvSpPr>
        <p:spPr bwMode="gray">
          <a:xfrm>
            <a:off x="6550089" y="2994233"/>
            <a:ext cx="4310744" cy="230832"/>
          </a:xfrm>
          <a:prstGeom prst="rect">
            <a:avLst/>
          </a:prstGeom>
          <a:noFill/>
        </p:spPr>
        <p:txBody>
          <a:bodyPr vert="horz" wrap="square" lIns="0" tIns="0" rIns="0" bIns="0" rtlCol="0">
            <a:spAutoFit/>
          </a:bodyPr>
          <a:lstStyle/>
          <a:p>
            <a:r>
              <a:rPr lang="en-US" sz="1500" b="1" dirty="0"/>
              <a:t>Dependencies – Access, Collaterals, &amp; SMEs</a:t>
            </a:r>
          </a:p>
        </p:txBody>
      </p:sp>
      <p:sp>
        <p:nvSpPr>
          <p:cNvPr id="33" name="TextBox 32">
            <a:extLst>
              <a:ext uri="{FF2B5EF4-FFF2-40B4-BE49-F238E27FC236}">
                <a16:creationId xmlns:a16="http://schemas.microsoft.com/office/drawing/2014/main" id="{04B96A35-192D-4523-9317-98E4DA500DE6}"/>
              </a:ext>
            </a:extLst>
          </p:cNvPr>
          <p:cNvSpPr txBox="1"/>
          <p:nvPr/>
        </p:nvSpPr>
        <p:spPr bwMode="gray">
          <a:xfrm>
            <a:off x="6550089" y="3261279"/>
            <a:ext cx="4310744" cy="169277"/>
          </a:xfrm>
          <a:prstGeom prst="rect">
            <a:avLst/>
          </a:prstGeom>
          <a:noFill/>
        </p:spPr>
        <p:txBody>
          <a:bodyPr vert="horz" wrap="square" lIns="0" tIns="0" rIns="0" bIns="0" rtlCol="0">
            <a:spAutoFit/>
          </a:bodyPr>
          <a:lstStyle/>
          <a:p>
            <a:pPr algn="l"/>
            <a:r>
              <a:rPr lang="en-US" sz="1100" dirty="0"/>
              <a:t>10 minutes</a:t>
            </a:r>
          </a:p>
        </p:txBody>
      </p:sp>
      <p:sp>
        <p:nvSpPr>
          <p:cNvPr id="24" name="Oval 23">
            <a:extLst>
              <a:ext uri="{FF2B5EF4-FFF2-40B4-BE49-F238E27FC236}">
                <a16:creationId xmlns:a16="http://schemas.microsoft.com/office/drawing/2014/main" id="{BE09548F-1202-4400-B8B3-0CB0AB348AD7}"/>
              </a:ext>
            </a:extLst>
          </p:cNvPr>
          <p:cNvSpPr>
            <a:spLocks noChangeAspect="1"/>
          </p:cNvSpPr>
          <p:nvPr/>
        </p:nvSpPr>
        <p:spPr bwMode="gray">
          <a:xfrm>
            <a:off x="5615707" y="3984745"/>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2100" b="1" dirty="0">
                <a:solidFill>
                  <a:schemeClr val="accent6"/>
                </a:solidFill>
              </a:rPr>
              <a:t>4</a:t>
            </a:r>
          </a:p>
        </p:txBody>
      </p:sp>
      <p:sp>
        <p:nvSpPr>
          <p:cNvPr id="35" name="TextBox 34">
            <a:extLst>
              <a:ext uri="{FF2B5EF4-FFF2-40B4-BE49-F238E27FC236}">
                <a16:creationId xmlns:a16="http://schemas.microsoft.com/office/drawing/2014/main" id="{070B7F5D-4190-4B25-85FC-C421598A2C71}"/>
              </a:ext>
            </a:extLst>
          </p:cNvPr>
          <p:cNvSpPr txBox="1"/>
          <p:nvPr/>
        </p:nvSpPr>
        <p:spPr bwMode="gray">
          <a:xfrm>
            <a:off x="6550089" y="4040904"/>
            <a:ext cx="4310744" cy="230832"/>
          </a:xfrm>
          <a:prstGeom prst="rect">
            <a:avLst/>
          </a:prstGeom>
          <a:noFill/>
        </p:spPr>
        <p:txBody>
          <a:bodyPr vert="horz" wrap="square" lIns="0" tIns="0" rIns="0" bIns="0" rtlCol="0">
            <a:spAutoFit/>
          </a:bodyPr>
          <a:lstStyle/>
          <a:p>
            <a:r>
              <a:rPr lang="en-US" sz="1500" b="1" dirty="0"/>
              <a:t>Resource Gaps</a:t>
            </a:r>
          </a:p>
        </p:txBody>
      </p:sp>
      <p:sp>
        <p:nvSpPr>
          <p:cNvPr id="36" name="TextBox 35">
            <a:extLst>
              <a:ext uri="{FF2B5EF4-FFF2-40B4-BE49-F238E27FC236}">
                <a16:creationId xmlns:a16="http://schemas.microsoft.com/office/drawing/2014/main" id="{43D0389A-3C8F-4B2C-B445-8EF9C7DEF764}"/>
              </a:ext>
            </a:extLst>
          </p:cNvPr>
          <p:cNvSpPr txBox="1"/>
          <p:nvPr/>
        </p:nvSpPr>
        <p:spPr bwMode="gray">
          <a:xfrm>
            <a:off x="6550089" y="4307950"/>
            <a:ext cx="4310744" cy="169277"/>
          </a:xfrm>
          <a:prstGeom prst="rect">
            <a:avLst/>
          </a:prstGeom>
          <a:noFill/>
        </p:spPr>
        <p:txBody>
          <a:bodyPr vert="horz" wrap="square" lIns="0" tIns="0" rIns="0" bIns="0" rtlCol="0">
            <a:spAutoFit/>
          </a:bodyPr>
          <a:lstStyle/>
          <a:p>
            <a:pPr algn="l"/>
            <a:r>
              <a:rPr lang="en-US" sz="1100" dirty="0"/>
              <a:t>5 minutes</a:t>
            </a:r>
          </a:p>
        </p:txBody>
      </p:sp>
      <p:sp>
        <p:nvSpPr>
          <p:cNvPr id="25" name="Oval 24">
            <a:extLst>
              <a:ext uri="{FF2B5EF4-FFF2-40B4-BE49-F238E27FC236}">
                <a16:creationId xmlns:a16="http://schemas.microsoft.com/office/drawing/2014/main" id="{040C717F-5A47-4951-9E08-86690AE4E2E6}"/>
              </a:ext>
            </a:extLst>
          </p:cNvPr>
          <p:cNvSpPr>
            <a:spLocks noChangeAspect="1"/>
          </p:cNvSpPr>
          <p:nvPr/>
        </p:nvSpPr>
        <p:spPr bwMode="gray">
          <a:xfrm>
            <a:off x="5615707" y="5031417"/>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2100" b="1" dirty="0">
                <a:solidFill>
                  <a:schemeClr val="accent6"/>
                </a:solidFill>
              </a:rPr>
              <a:t>5</a:t>
            </a:r>
          </a:p>
        </p:txBody>
      </p:sp>
      <p:sp>
        <p:nvSpPr>
          <p:cNvPr id="38" name="TextBox 37">
            <a:extLst>
              <a:ext uri="{FF2B5EF4-FFF2-40B4-BE49-F238E27FC236}">
                <a16:creationId xmlns:a16="http://schemas.microsoft.com/office/drawing/2014/main" id="{A3D1CD07-6B26-4FD9-ABAE-A97362B06229}"/>
              </a:ext>
            </a:extLst>
          </p:cNvPr>
          <p:cNvSpPr txBox="1"/>
          <p:nvPr/>
        </p:nvSpPr>
        <p:spPr bwMode="gray">
          <a:xfrm>
            <a:off x="6550089" y="5087576"/>
            <a:ext cx="4310744" cy="230832"/>
          </a:xfrm>
          <a:prstGeom prst="rect">
            <a:avLst/>
          </a:prstGeom>
          <a:noFill/>
        </p:spPr>
        <p:txBody>
          <a:bodyPr vert="horz" wrap="square" lIns="0" tIns="0" rIns="0" bIns="0" rtlCol="0">
            <a:spAutoFit/>
          </a:bodyPr>
          <a:lstStyle/>
          <a:p>
            <a:pPr algn="l"/>
            <a:r>
              <a:rPr lang="en-US" sz="1500" b="1" dirty="0"/>
              <a:t>Closing remarks</a:t>
            </a:r>
          </a:p>
        </p:txBody>
      </p:sp>
      <p:sp>
        <p:nvSpPr>
          <p:cNvPr id="39" name="TextBox 38">
            <a:extLst>
              <a:ext uri="{FF2B5EF4-FFF2-40B4-BE49-F238E27FC236}">
                <a16:creationId xmlns:a16="http://schemas.microsoft.com/office/drawing/2014/main" id="{ADC1663E-0B3E-41FD-B332-91D2BB41BD3A}"/>
              </a:ext>
            </a:extLst>
          </p:cNvPr>
          <p:cNvSpPr txBox="1"/>
          <p:nvPr/>
        </p:nvSpPr>
        <p:spPr bwMode="gray">
          <a:xfrm>
            <a:off x="6550089" y="5354622"/>
            <a:ext cx="4310744" cy="169277"/>
          </a:xfrm>
          <a:prstGeom prst="rect">
            <a:avLst/>
          </a:prstGeom>
          <a:noFill/>
        </p:spPr>
        <p:txBody>
          <a:bodyPr vert="horz" wrap="square" lIns="0" tIns="0" rIns="0" bIns="0" rtlCol="0">
            <a:spAutoFit/>
          </a:bodyPr>
          <a:lstStyle/>
          <a:p>
            <a:pPr algn="l"/>
            <a:r>
              <a:rPr lang="en-US" sz="1100" dirty="0"/>
              <a:t>10 minutes</a:t>
            </a:r>
          </a:p>
        </p:txBody>
      </p:sp>
    </p:spTree>
    <p:extLst>
      <p:ext uri="{BB962C8B-B14F-4D97-AF65-F5344CB8AC3E}">
        <p14:creationId xmlns:p14="http://schemas.microsoft.com/office/powerpoint/2010/main" val="112206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5744C8-C88F-4DDA-A78E-01204F835D2E}"/>
              </a:ext>
            </a:extLst>
          </p:cNvPr>
          <p:cNvSpPr>
            <a:spLocks noGrp="1"/>
          </p:cNvSpPr>
          <p:nvPr>
            <p:ph type="title"/>
          </p:nvPr>
        </p:nvSpPr>
        <p:spPr>
          <a:xfrm>
            <a:off x="457199" y="555639"/>
            <a:ext cx="9601200" cy="332399"/>
          </a:xfrm>
        </p:spPr>
        <p:txBody>
          <a:bodyPr/>
          <a:lstStyle/>
          <a:p>
            <a:r>
              <a:rPr lang="en-US" sz="2400" b="1" dirty="0"/>
              <a:t>Welcome and introductions</a:t>
            </a:r>
            <a:endParaRPr lang="en-US" dirty="0"/>
          </a:p>
        </p:txBody>
      </p:sp>
      <p:sp>
        <p:nvSpPr>
          <p:cNvPr id="20" name="Rectangle 3">
            <a:extLst>
              <a:ext uri="{FF2B5EF4-FFF2-40B4-BE49-F238E27FC236}">
                <a16:creationId xmlns:a16="http://schemas.microsoft.com/office/drawing/2014/main" id="{58A454CB-9AE4-7A30-DDAD-035682F8AA28}"/>
              </a:ext>
            </a:extLst>
          </p:cNvPr>
          <p:cNvSpPr>
            <a:spLocks noChangeArrowheads="1"/>
          </p:cNvSpPr>
          <p:nvPr/>
        </p:nvSpPr>
        <p:spPr bwMode="auto">
          <a:xfrm>
            <a:off x="0" y="0"/>
            <a:ext cx="12192000" cy="0"/>
          </a:xfrm>
          <a:prstGeom prst="rect">
            <a:avLst/>
          </a:prstGeom>
          <a:solidFill>
            <a:srgbClr val="0066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endParaRPr lang="en-US"/>
          </a:p>
        </p:txBody>
      </p:sp>
      <p:sp>
        <p:nvSpPr>
          <p:cNvPr id="24" name="Rectangle 4">
            <a:extLst>
              <a:ext uri="{FF2B5EF4-FFF2-40B4-BE49-F238E27FC236}">
                <a16:creationId xmlns:a16="http://schemas.microsoft.com/office/drawing/2014/main" id="{25FAD2D8-E200-5F6D-8286-E9C51DF4FEB0}"/>
              </a:ext>
            </a:extLst>
          </p:cNvPr>
          <p:cNvSpPr>
            <a:spLocks noChangeArrowheads="1"/>
          </p:cNvSpPr>
          <p:nvPr/>
        </p:nvSpPr>
        <p:spPr bwMode="auto">
          <a:xfrm>
            <a:off x="152400" y="152400"/>
            <a:ext cx="12192000" cy="0"/>
          </a:xfrm>
          <a:prstGeom prst="rect">
            <a:avLst/>
          </a:prstGeom>
          <a:solidFill>
            <a:srgbClr val="0066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143D243E-965B-1F7F-53CA-4C99AC10692A}"/>
              </a:ext>
            </a:extLst>
          </p:cNvPr>
          <p:cNvSpPr/>
          <p:nvPr/>
        </p:nvSpPr>
        <p:spPr bwMode="gray">
          <a:xfrm>
            <a:off x="1036189" y="1177608"/>
            <a:ext cx="3312291" cy="4887912"/>
          </a:xfrm>
          <a:prstGeom prst="rect">
            <a:avLst/>
          </a:prstGeom>
          <a:solidFill>
            <a:srgbClr val="FAF8F2"/>
          </a:solidFill>
          <a:ln w="12700" cap="rnd">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700" dirty="0">
              <a:solidFill>
                <a:srgbClr val="002060"/>
              </a:solidFill>
              <a:latin typeface="Arial"/>
            </a:endParaRPr>
          </a:p>
          <a:p>
            <a:pPr algn="ctr"/>
            <a:r>
              <a:rPr lang="en-US" sz="1700" b="1" dirty="0">
                <a:solidFill>
                  <a:srgbClr val="002060"/>
                </a:solidFill>
                <a:latin typeface="Arial"/>
              </a:rPr>
              <a:t>	Welcome</a:t>
            </a:r>
            <a:r>
              <a:rPr lang="en-US" sz="1700" dirty="0">
                <a:solidFill>
                  <a:srgbClr val="002060"/>
                </a:solidFill>
                <a:latin typeface="Arial"/>
              </a:rPr>
              <a:t> to the RAD Data Modernization project pre-kickoff meeting</a:t>
            </a:r>
          </a:p>
          <a:p>
            <a:pPr algn="ctr"/>
            <a:endParaRPr lang="en-US" sz="1700" dirty="0">
              <a:solidFill>
                <a:srgbClr val="002060"/>
              </a:solidFill>
              <a:latin typeface="Arial"/>
            </a:endParaRPr>
          </a:p>
          <a:p>
            <a:pPr algn="ctr"/>
            <a:r>
              <a:rPr lang="en-US" sz="1700" dirty="0">
                <a:solidFill>
                  <a:srgbClr val="002060"/>
                </a:solidFill>
                <a:latin typeface="Arial"/>
              </a:rPr>
              <a:t>Optum Advisory team is </a:t>
            </a:r>
            <a:r>
              <a:rPr lang="en-US" sz="1700" b="1" dirty="0">
                <a:solidFill>
                  <a:srgbClr val="002060"/>
                </a:solidFill>
                <a:latin typeface="Arial"/>
              </a:rPr>
              <a:t>excited and looking</a:t>
            </a:r>
            <a:r>
              <a:rPr lang="en-US" sz="1700" dirty="0">
                <a:solidFill>
                  <a:srgbClr val="002060"/>
                </a:solidFill>
                <a:latin typeface="Arial"/>
              </a:rPr>
              <a:t> forward to meet and work with the RAD team on the RAD Data Modernization Project</a:t>
            </a:r>
          </a:p>
          <a:p>
            <a:pPr algn="ctr"/>
            <a:endParaRPr lang="en-US" sz="1700" dirty="0">
              <a:solidFill>
                <a:srgbClr val="002060"/>
              </a:solidFill>
              <a:latin typeface="Arial"/>
            </a:endParaRPr>
          </a:p>
          <a:p>
            <a:pPr algn="ctr"/>
            <a:r>
              <a:rPr lang="en-US" sz="1700" dirty="0">
                <a:solidFill>
                  <a:srgbClr val="002060"/>
                </a:solidFill>
                <a:latin typeface="Arial"/>
              </a:rPr>
              <a:t>Our approach will be to </a:t>
            </a:r>
            <a:r>
              <a:rPr lang="en-US" sz="1700" b="1" dirty="0">
                <a:solidFill>
                  <a:srgbClr val="002060"/>
                </a:solidFill>
                <a:latin typeface="Arial"/>
              </a:rPr>
              <a:t>work collaboratively and in partnership</a:t>
            </a:r>
            <a:r>
              <a:rPr lang="en-US" sz="1700" dirty="0">
                <a:solidFill>
                  <a:srgbClr val="002060"/>
                </a:solidFill>
                <a:latin typeface="Arial"/>
              </a:rPr>
              <a:t> with the RAD team</a:t>
            </a:r>
          </a:p>
          <a:p>
            <a:pPr algn="ctr"/>
            <a:endParaRPr lang="en-US" sz="1700" dirty="0">
              <a:solidFill>
                <a:srgbClr val="002060"/>
              </a:solidFill>
              <a:latin typeface="Arial"/>
            </a:endParaRPr>
          </a:p>
          <a:p>
            <a:pPr indent="568325" algn="ctr"/>
            <a:r>
              <a:rPr lang="en-US" sz="1700" b="1" dirty="0">
                <a:solidFill>
                  <a:srgbClr val="002060"/>
                </a:solidFill>
                <a:latin typeface="Arial"/>
              </a:rPr>
              <a:t>Open communication and transparency</a:t>
            </a:r>
            <a:r>
              <a:rPr lang="en-US" sz="1700" dirty="0">
                <a:solidFill>
                  <a:srgbClr val="002060"/>
                </a:solidFill>
                <a:latin typeface="Arial"/>
              </a:rPr>
              <a:t> will be the key tenet of this endeavor</a:t>
            </a:r>
          </a:p>
          <a:p>
            <a:pPr algn="ctr"/>
            <a:endParaRPr lang="en-US" dirty="0">
              <a:solidFill>
                <a:srgbClr val="002060"/>
              </a:solidFill>
              <a:latin typeface="Arial"/>
            </a:endParaRPr>
          </a:p>
        </p:txBody>
      </p:sp>
      <p:sp>
        <p:nvSpPr>
          <p:cNvPr id="6" name="Rectangle 5">
            <a:extLst>
              <a:ext uri="{FF2B5EF4-FFF2-40B4-BE49-F238E27FC236}">
                <a16:creationId xmlns:a16="http://schemas.microsoft.com/office/drawing/2014/main" id="{C12018EC-7941-C211-24E9-5DEE9C2C1622}"/>
              </a:ext>
            </a:extLst>
          </p:cNvPr>
          <p:cNvSpPr/>
          <p:nvPr/>
        </p:nvSpPr>
        <p:spPr bwMode="gray">
          <a:xfrm>
            <a:off x="5740401" y="1177608"/>
            <a:ext cx="5405119" cy="4887912"/>
          </a:xfrm>
          <a:prstGeom prst="rect">
            <a:avLst/>
          </a:prstGeom>
          <a:solidFill>
            <a:schemeClr val="bg2"/>
          </a:solidFill>
          <a:ln w="6350" cap="rnd">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solidFill>
                  <a:srgbClr val="002060"/>
                </a:solidFill>
                <a:latin typeface="Arial"/>
              </a:rPr>
              <a:t>Meet the Optum Advisory Team</a:t>
            </a:r>
          </a:p>
          <a:p>
            <a:endParaRPr lang="pt-BR" dirty="0">
              <a:solidFill>
                <a:srgbClr val="002060"/>
              </a:solidFill>
              <a:latin typeface="Calibri"/>
              <a:ea typeface="Calibri"/>
              <a:cs typeface="Calibri"/>
            </a:endParaRPr>
          </a:p>
        </p:txBody>
      </p:sp>
      <p:sp>
        <p:nvSpPr>
          <p:cNvPr id="7" name="Rectangle 6">
            <a:extLst>
              <a:ext uri="{FF2B5EF4-FFF2-40B4-BE49-F238E27FC236}">
                <a16:creationId xmlns:a16="http://schemas.microsoft.com/office/drawing/2014/main" id="{AABD8862-9684-B021-5B57-46EA21DF7D65}"/>
              </a:ext>
            </a:extLst>
          </p:cNvPr>
          <p:cNvSpPr/>
          <p:nvPr/>
        </p:nvSpPr>
        <p:spPr bwMode="gray">
          <a:xfrm>
            <a:off x="6228080" y="1625600"/>
            <a:ext cx="2133600" cy="4145280"/>
          </a:xfrm>
          <a:prstGeom prst="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rgbClr val="002060"/>
                </a:solidFill>
              </a:rPr>
              <a:t>Dinesh Malhotra</a:t>
            </a:r>
          </a:p>
          <a:p>
            <a:r>
              <a:rPr lang="en-US" sz="1400" dirty="0">
                <a:solidFill>
                  <a:srgbClr val="002060"/>
                </a:solidFill>
                <a:ea typeface="Calibri"/>
                <a:cs typeface="Calibri"/>
              </a:rPr>
              <a:t>Executive Oversight - US</a:t>
            </a:r>
          </a:p>
          <a:p>
            <a:endParaRPr lang="en-US" sz="1400" dirty="0">
              <a:solidFill>
                <a:srgbClr val="002060"/>
              </a:solidFill>
            </a:endParaRPr>
          </a:p>
          <a:p>
            <a:r>
              <a:rPr lang="en-US" sz="1400" b="1" dirty="0">
                <a:solidFill>
                  <a:srgbClr val="002060"/>
                </a:solidFill>
              </a:rPr>
              <a:t>John Shin</a:t>
            </a:r>
          </a:p>
          <a:p>
            <a:r>
              <a:rPr kumimoji="0" lang="pt-BR" sz="1400" b="0" i="0" u="none" strike="noStrike" kern="1200" cap="none" spc="0" normalizeH="0" baseline="0" noProof="0" dirty="0">
                <a:ln>
                  <a:noFill/>
                </a:ln>
                <a:solidFill>
                  <a:srgbClr val="002060"/>
                </a:solidFill>
                <a:effectLst/>
                <a:uLnTx/>
                <a:uFillTx/>
                <a:ea typeface="Calibri"/>
                <a:cs typeface="Calibri"/>
              </a:rPr>
              <a:t>Delivery Oversight – US</a:t>
            </a:r>
          </a:p>
          <a:p>
            <a:endParaRPr lang="pt-BR" sz="1400" dirty="0">
              <a:solidFill>
                <a:srgbClr val="002060"/>
              </a:solidFill>
              <a:ea typeface="Calibri"/>
              <a:cs typeface="Calibri"/>
            </a:endParaRPr>
          </a:p>
          <a:p>
            <a:r>
              <a:rPr lang="pt-BR" sz="1400" b="1" dirty="0">
                <a:solidFill>
                  <a:srgbClr val="002060"/>
                </a:solidFill>
              </a:rPr>
              <a:t>Dave Cheema</a:t>
            </a:r>
          </a:p>
          <a:p>
            <a:r>
              <a:rPr kumimoji="0" lang="pt-BR" sz="1400" b="0" i="0" u="none" strike="noStrike" kern="1200" cap="none" spc="0" normalizeH="0" baseline="0" noProof="0" dirty="0">
                <a:ln>
                  <a:noFill/>
                </a:ln>
                <a:solidFill>
                  <a:srgbClr val="002060"/>
                </a:solidFill>
                <a:effectLst/>
                <a:uLnTx/>
                <a:uFillTx/>
                <a:ea typeface="Calibri"/>
                <a:cs typeface="Calibri"/>
              </a:rPr>
              <a:t>Delivery Lead – US</a:t>
            </a:r>
          </a:p>
          <a:p>
            <a:endParaRPr lang="pt-BR" sz="1400" dirty="0">
              <a:solidFill>
                <a:srgbClr val="002060"/>
              </a:solidFill>
              <a:ea typeface="Calibri"/>
              <a:cs typeface="Calibri"/>
            </a:endParaRPr>
          </a:p>
          <a:p>
            <a:r>
              <a:rPr lang="pt-BR" sz="1400" b="1" dirty="0">
                <a:solidFill>
                  <a:srgbClr val="002060"/>
                </a:solidFill>
              </a:rPr>
              <a:t>Preeti Khurana</a:t>
            </a:r>
          </a:p>
          <a:p>
            <a:r>
              <a:rPr lang="en-US" sz="1400" dirty="0">
                <a:solidFill>
                  <a:srgbClr val="002060"/>
                </a:solidFill>
                <a:ea typeface="Calibri"/>
                <a:cs typeface="Calibri"/>
              </a:rPr>
              <a:t>Scrum Master- India</a:t>
            </a:r>
            <a:endParaRPr lang="en-US" sz="1400" b="0" i="0" u="none" baseline="0" dirty="0">
              <a:solidFill>
                <a:srgbClr val="FFFFFF"/>
              </a:solidFill>
            </a:endParaRPr>
          </a:p>
        </p:txBody>
      </p:sp>
      <p:sp>
        <p:nvSpPr>
          <p:cNvPr id="8" name="Rectangle 7">
            <a:extLst>
              <a:ext uri="{FF2B5EF4-FFF2-40B4-BE49-F238E27FC236}">
                <a16:creationId xmlns:a16="http://schemas.microsoft.com/office/drawing/2014/main" id="{1E98DE16-A37A-ABB0-27DD-272CA8F10ECC}"/>
              </a:ext>
            </a:extLst>
          </p:cNvPr>
          <p:cNvSpPr/>
          <p:nvPr/>
        </p:nvSpPr>
        <p:spPr bwMode="gray">
          <a:xfrm>
            <a:off x="8361680" y="1645920"/>
            <a:ext cx="2540000" cy="4145280"/>
          </a:xfrm>
          <a:prstGeom prst="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rgbClr val="002060"/>
                </a:solidFill>
              </a:rPr>
              <a:t>Asit Sahoo</a:t>
            </a:r>
          </a:p>
          <a:p>
            <a:r>
              <a:rPr lang="en-US" sz="1400" dirty="0">
                <a:solidFill>
                  <a:srgbClr val="002060"/>
                </a:solidFill>
                <a:ea typeface="Calibri"/>
                <a:cs typeface="Calibri"/>
              </a:rPr>
              <a:t>Platform Admin - India</a:t>
            </a:r>
          </a:p>
          <a:p>
            <a:endParaRPr lang="en-US" sz="1400" dirty="0">
              <a:solidFill>
                <a:srgbClr val="002060"/>
              </a:solidFill>
            </a:endParaRPr>
          </a:p>
          <a:p>
            <a:r>
              <a:rPr lang="en-US" sz="1400" b="1" dirty="0">
                <a:solidFill>
                  <a:srgbClr val="002060"/>
                </a:solidFill>
              </a:rPr>
              <a:t>Muquaddar Baig</a:t>
            </a:r>
          </a:p>
          <a:p>
            <a:r>
              <a:rPr kumimoji="0" lang="pt-BR" sz="1400" b="0" i="0" u="none" strike="noStrike" kern="1200" cap="none" spc="0" normalizeH="0" baseline="0" noProof="0" dirty="0">
                <a:ln>
                  <a:noFill/>
                </a:ln>
                <a:solidFill>
                  <a:srgbClr val="002060"/>
                </a:solidFill>
                <a:effectLst/>
                <a:uLnTx/>
                <a:uFillTx/>
                <a:ea typeface="Calibri"/>
                <a:cs typeface="Calibri"/>
              </a:rPr>
              <a:t>Lead Cloud Data Engineer - India</a:t>
            </a:r>
          </a:p>
          <a:p>
            <a:endParaRPr lang="pt-BR" sz="1400" dirty="0">
              <a:solidFill>
                <a:srgbClr val="002060"/>
              </a:solidFill>
              <a:ea typeface="Calibri"/>
              <a:cs typeface="Calibri"/>
            </a:endParaRPr>
          </a:p>
          <a:p>
            <a:r>
              <a:rPr lang="en-US" sz="1400" b="1" dirty="0">
                <a:solidFill>
                  <a:srgbClr val="002060"/>
                </a:solidFill>
              </a:rPr>
              <a:t>Mahesh Kumar</a:t>
            </a:r>
            <a:endParaRPr lang="pt-BR" sz="1400" b="1" dirty="0">
              <a:solidFill>
                <a:srgbClr val="002060"/>
              </a:solidFill>
            </a:endParaRPr>
          </a:p>
          <a:p>
            <a:r>
              <a:rPr kumimoji="0" lang="pt-BR" sz="1400" b="0" i="0" u="none" strike="noStrike" kern="1200" cap="none" spc="0" normalizeH="0" baseline="0" noProof="0" dirty="0">
                <a:ln>
                  <a:noFill/>
                </a:ln>
                <a:solidFill>
                  <a:srgbClr val="002060"/>
                </a:solidFill>
                <a:effectLst/>
                <a:uLnTx/>
                <a:uFillTx/>
                <a:ea typeface="Calibri"/>
                <a:cs typeface="Calibri"/>
              </a:rPr>
              <a:t>Cloud Data Engineer– India</a:t>
            </a:r>
          </a:p>
          <a:p>
            <a:endParaRPr lang="pt-BR" sz="1400" dirty="0">
              <a:solidFill>
                <a:srgbClr val="002060"/>
              </a:solidFill>
              <a:ea typeface="Calibri"/>
              <a:cs typeface="Calibri"/>
            </a:endParaRPr>
          </a:p>
          <a:p>
            <a:r>
              <a:rPr lang="pt-BR" sz="1400" b="1" dirty="0">
                <a:solidFill>
                  <a:srgbClr val="002060"/>
                </a:solidFill>
              </a:rPr>
              <a:t>TBD</a:t>
            </a:r>
          </a:p>
          <a:p>
            <a:r>
              <a:rPr lang="pt-BR" sz="1400" dirty="0">
                <a:solidFill>
                  <a:srgbClr val="002060"/>
                </a:solidFill>
                <a:ea typeface="Calibri"/>
                <a:cs typeface="Calibri"/>
              </a:rPr>
              <a:t>Cloud Data Engineer– India</a:t>
            </a:r>
          </a:p>
        </p:txBody>
      </p:sp>
      <p:pic>
        <p:nvPicPr>
          <p:cNvPr id="12" name="Picture 11">
            <a:extLst>
              <a:ext uri="{FF2B5EF4-FFF2-40B4-BE49-F238E27FC236}">
                <a16:creationId xmlns:a16="http://schemas.microsoft.com/office/drawing/2014/main" id="{7BDB207F-CD6E-4AC4-E59D-7FC5E332126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5826760" y="1176015"/>
            <a:ext cx="609601" cy="609601"/>
          </a:xfrm>
          <a:prstGeom prst="rect">
            <a:avLst/>
          </a:prstGeom>
        </p:spPr>
      </p:pic>
      <p:pic>
        <p:nvPicPr>
          <p:cNvPr id="17" name="Picture 16">
            <a:extLst>
              <a:ext uri="{FF2B5EF4-FFF2-40B4-BE49-F238E27FC236}">
                <a16:creationId xmlns:a16="http://schemas.microsoft.com/office/drawing/2014/main" id="{B8A63EFE-47A0-B941-24C5-1319163A6E7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1117601" y="1189580"/>
            <a:ext cx="609601" cy="609601"/>
          </a:xfrm>
          <a:prstGeom prst="rect">
            <a:avLst/>
          </a:prstGeom>
        </p:spPr>
      </p:pic>
    </p:spTree>
    <p:extLst>
      <p:ext uri="{BB962C8B-B14F-4D97-AF65-F5344CB8AC3E}">
        <p14:creationId xmlns:p14="http://schemas.microsoft.com/office/powerpoint/2010/main" val="424104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DBB2-B3A8-4B63-9E5E-DA69C9BEBCF3}"/>
              </a:ext>
            </a:extLst>
          </p:cNvPr>
          <p:cNvSpPr>
            <a:spLocks noGrp="1"/>
          </p:cNvSpPr>
          <p:nvPr>
            <p:ph type="title"/>
          </p:nvPr>
        </p:nvSpPr>
        <p:spPr>
          <a:xfrm>
            <a:off x="457199" y="423559"/>
            <a:ext cx="9601200" cy="332399"/>
          </a:xfrm>
        </p:spPr>
        <p:txBody>
          <a:bodyPr/>
          <a:lstStyle/>
          <a:p>
            <a:r>
              <a:rPr lang="en-US" dirty="0">
                <a:cs typeface="Arial" panose="020B0604020202020204"/>
              </a:rPr>
              <a:t>RAD Data Modernization - </a:t>
            </a:r>
            <a:r>
              <a:rPr lang="en-US" sz="2400" b="1" dirty="0"/>
              <a:t>Walk-in Through</a:t>
            </a:r>
            <a:endParaRPr lang="en-US" dirty="0"/>
          </a:p>
        </p:txBody>
      </p:sp>
      <p:sp>
        <p:nvSpPr>
          <p:cNvPr id="3" name="Rectangle 2">
            <a:extLst>
              <a:ext uri="{FF2B5EF4-FFF2-40B4-BE49-F238E27FC236}">
                <a16:creationId xmlns:a16="http://schemas.microsoft.com/office/drawing/2014/main" id="{3F6F7DFE-D398-95DD-EA27-668F246BCAA8}"/>
              </a:ext>
            </a:extLst>
          </p:cNvPr>
          <p:cNvSpPr/>
          <p:nvPr/>
        </p:nvSpPr>
        <p:spPr bwMode="gray">
          <a:xfrm>
            <a:off x="545687" y="860977"/>
            <a:ext cx="5422491" cy="5478863"/>
          </a:xfrm>
          <a:prstGeom prst="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600"/>
              </a:spcAft>
            </a:pPr>
            <a:r>
              <a:rPr lang="en-US" b="1" dirty="0">
                <a:solidFill>
                  <a:srgbClr val="002060"/>
                </a:solidFill>
                <a:effectLst/>
              </a:rPr>
              <a:t>Overall</a:t>
            </a:r>
            <a:r>
              <a:rPr lang="en-US" dirty="0">
                <a:solidFill>
                  <a:srgbClr val="002060"/>
                </a:solidFill>
                <a:effectLst/>
              </a:rPr>
              <a:t>: Migrate on-prem data assets to the cloud</a:t>
            </a:r>
          </a:p>
          <a:p>
            <a:pPr marL="0" marR="0">
              <a:spcBef>
                <a:spcPts val="0"/>
              </a:spcBef>
              <a:spcAft>
                <a:spcPts val="600"/>
              </a:spcAft>
            </a:pPr>
            <a:r>
              <a:rPr lang="en-US" b="1" dirty="0">
                <a:solidFill>
                  <a:srgbClr val="002060"/>
                </a:solidFill>
                <a:effectLst/>
              </a:rPr>
              <a:t>This Project</a:t>
            </a:r>
            <a:r>
              <a:rPr lang="en-US" dirty="0">
                <a:solidFill>
                  <a:srgbClr val="002060"/>
                </a:solidFill>
                <a:effectLst/>
              </a:rPr>
              <a:t>: </a:t>
            </a:r>
          </a:p>
          <a:p>
            <a:pPr marL="285750" marR="0" indent="-285750">
              <a:spcBef>
                <a:spcPts val="0"/>
              </a:spcBef>
              <a:spcAft>
                <a:spcPts val="600"/>
              </a:spcAft>
              <a:buFont typeface="Arial" panose="020B0604020202020204" pitchFamily="34" charset="0"/>
              <a:buChar char="•"/>
            </a:pPr>
            <a:r>
              <a:rPr lang="en-US" dirty="0">
                <a:solidFill>
                  <a:srgbClr val="002060"/>
                </a:solidFill>
                <a:effectLst/>
              </a:rPr>
              <a:t>Define &amp; Design migration Solutions</a:t>
            </a:r>
          </a:p>
          <a:p>
            <a:pPr marL="285750" marR="0" indent="-285750">
              <a:spcBef>
                <a:spcPts val="0"/>
              </a:spcBef>
              <a:spcAft>
                <a:spcPts val="600"/>
              </a:spcAft>
              <a:buFont typeface="Arial" panose="020B0604020202020204" pitchFamily="34" charset="0"/>
              <a:buChar char="•"/>
            </a:pPr>
            <a:r>
              <a:rPr lang="en-US" dirty="0">
                <a:solidFill>
                  <a:srgbClr val="002060"/>
                </a:solidFill>
                <a:effectLst/>
              </a:rPr>
              <a:t>Develop &amp; deliver a pilot project</a:t>
            </a:r>
          </a:p>
          <a:p>
            <a:pPr marL="285750" marR="0" indent="-285750">
              <a:spcBef>
                <a:spcPts val="0"/>
              </a:spcBef>
              <a:spcAft>
                <a:spcPts val="600"/>
              </a:spcAft>
              <a:buFont typeface="Arial" panose="020B0604020202020204" pitchFamily="34" charset="0"/>
              <a:buChar char="•"/>
            </a:pPr>
            <a:r>
              <a:rPr lang="en-US" dirty="0">
                <a:solidFill>
                  <a:srgbClr val="002060"/>
                </a:solidFill>
                <a:effectLst/>
              </a:rPr>
              <a:t>Define, design, &amp; document end-to-end pipelines</a:t>
            </a:r>
          </a:p>
          <a:p>
            <a:pPr marL="285750" marR="0" indent="-285750">
              <a:spcBef>
                <a:spcPts val="0"/>
              </a:spcBef>
              <a:spcAft>
                <a:spcPts val="600"/>
              </a:spcAft>
              <a:buFont typeface="Arial" panose="020B0604020202020204" pitchFamily="34" charset="0"/>
              <a:buChar char="•"/>
            </a:pPr>
            <a:r>
              <a:rPr lang="en-US" dirty="0">
                <a:solidFill>
                  <a:srgbClr val="002060"/>
                </a:solidFill>
                <a:effectLst/>
              </a:rPr>
              <a:t>Estimate development, testing, deployment phases</a:t>
            </a:r>
          </a:p>
          <a:p>
            <a:pPr marL="0" marR="0">
              <a:spcBef>
                <a:spcPts val="0"/>
              </a:spcBef>
              <a:spcAft>
                <a:spcPts val="600"/>
              </a:spcAft>
            </a:pPr>
            <a:r>
              <a:rPr lang="en-US" b="1" dirty="0">
                <a:solidFill>
                  <a:srgbClr val="002060"/>
                </a:solidFill>
                <a:effectLst/>
              </a:rPr>
              <a:t>Data Source Types In-scope</a:t>
            </a:r>
          </a:p>
          <a:p>
            <a:pPr marL="285750" indent="-285750">
              <a:spcAft>
                <a:spcPts val="600"/>
              </a:spcAft>
              <a:buFont typeface="Arial" panose="020B0604020202020204" pitchFamily="34" charset="0"/>
              <a:buChar char="•"/>
            </a:pPr>
            <a:r>
              <a:rPr lang="en-US" dirty="0">
                <a:solidFill>
                  <a:srgbClr val="002060"/>
                </a:solidFill>
              </a:rPr>
              <a:t>API data source</a:t>
            </a:r>
          </a:p>
          <a:p>
            <a:pPr marL="285750" indent="-285750">
              <a:spcAft>
                <a:spcPts val="600"/>
              </a:spcAft>
              <a:buFont typeface="Arial" panose="020B0604020202020204" pitchFamily="34" charset="0"/>
              <a:buChar char="•"/>
            </a:pPr>
            <a:r>
              <a:rPr lang="en-US" dirty="0">
                <a:solidFill>
                  <a:srgbClr val="002060"/>
                </a:solidFill>
              </a:rPr>
              <a:t>Outlook Email data source</a:t>
            </a:r>
          </a:p>
          <a:p>
            <a:pPr marL="285750" indent="-285750">
              <a:spcAft>
                <a:spcPts val="600"/>
              </a:spcAft>
              <a:buFont typeface="Arial" panose="020B0604020202020204" pitchFamily="34" charset="0"/>
              <a:buChar char="•"/>
            </a:pPr>
            <a:r>
              <a:rPr lang="en-US" dirty="0">
                <a:solidFill>
                  <a:srgbClr val="002060"/>
                </a:solidFill>
              </a:rPr>
              <a:t>SQL/Oracle data source</a:t>
            </a:r>
          </a:p>
          <a:p>
            <a:pPr marL="285750" indent="-285750">
              <a:spcAft>
                <a:spcPts val="600"/>
              </a:spcAft>
              <a:buFont typeface="Arial" panose="020B0604020202020204" pitchFamily="34" charset="0"/>
              <a:buChar char="•"/>
            </a:pPr>
            <a:r>
              <a:rPr lang="en-US" dirty="0">
                <a:solidFill>
                  <a:srgbClr val="002060"/>
                </a:solidFill>
              </a:rPr>
              <a:t>Internal Files data source</a:t>
            </a:r>
          </a:p>
          <a:p>
            <a:pPr marL="285750" indent="-285750">
              <a:spcAft>
                <a:spcPts val="600"/>
              </a:spcAft>
              <a:buFont typeface="Arial" panose="020B0604020202020204" pitchFamily="34" charset="0"/>
              <a:buChar char="•"/>
            </a:pPr>
            <a:r>
              <a:rPr lang="en-US" dirty="0">
                <a:solidFill>
                  <a:srgbClr val="002060"/>
                </a:solidFill>
              </a:rPr>
              <a:t>External Files data source</a:t>
            </a:r>
          </a:p>
          <a:p>
            <a:pPr rtl="0" eaLnBrk="1" fontAlgn="auto" hangingPunct="1">
              <a:lnSpc>
                <a:spcPct val="100000"/>
              </a:lnSpc>
              <a:spcBef>
                <a:spcPts val="600"/>
              </a:spcBef>
              <a:spcAft>
                <a:spcPts val="0"/>
              </a:spcAft>
            </a:pPr>
            <a:endParaRPr lang="en-US" sz="1400" b="0" i="0" u="none" baseline="0" dirty="0">
              <a:solidFill>
                <a:srgbClr val="002060"/>
              </a:solidFill>
            </a:endParaRPr>
          </a:p>
        </p:txBody>
      </p:sp>
      <p:sp>
        <p:nvSpPr>
          <p:cNvPr id="4" name="Rectangle 3">
            <a:extLst>
              <a:ext uri="{FF2B5EF4-FFF2-40B4-BE49-F238E27FC236}">
                <a16:creationId xmlns:a16="http://schemas.microsoft.com/office/drawing/2014/main" id="{5FCA91D0-F89B-AB02-9499-3AD3735D32E0}"/>
              </a:ext>
            </a:extLst>
          </p:cNvPr>
          <p:cNvSpPr/>
          <p:nvPr/>
        </p:nvSpPr>
        <p:spPr bwMode="gray">
          <a:xfrm>
            <a:off x="6184490" y="860977"/>
            <a:ext cx="5422491" cy="5478863"/>
          </a:xfrm>
          <a:prstGeom prst="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b="1" dirty="0">
                <a:solidFill>
                  <a:srgbClr val="002060"/>
                </a:solidFill>
                <a:ea typeface="Calibri" panose="020F0502020204030204" pitchFamily="34" charset="0"/>
                <a:cs typeface="Calibri" panose="020F0502020204030204" pitchFamily="34" charset="0"/>
              </a:rPr>
              <a:t>Approach</a:t>
            </a:r>
          </a:p>
          <a:p>
            <a:pPr marL="285750" marR="0" indent="-285750">
              <a:spcBef>
                <a:spcPts val="300"/>
              </a:spcBef>
              <a:spcAft>
                <a:spcPts val="0"/>
              </a:spcAft>
              <a:buFont typeface="Arial" panose="020B0604020202020204" pitchFamily="34" charset="0"/>
              <a:buChar char="•"/>
            </a:pPr>
            <a:r>
              <a:rPr lang="en-US" sz="1400" dirty="0">
                <a:solidFill>
                  <a:srgbClr val="002060"/>
                </a:solidFill>
                <a:effectLst/>
                <a:ea typeface="Calibri" panose="020F0502020204030204" pitchFamily="34" charset="0"/>
                <a:cs typeface="Calibri" panose="020F0502020204030204" pitchFamily="34" charset="0"/>
              </a:rPr>
              <a:t>Collect current state</a:t>
            </a:r>
          </a:p>
          <a:p>
            <a:pPr marL="285750" marR="0" indent="-285750">
              <a:spcBef>
                <a:spcPts val="300"/>
              </a:spcBef>
              <a:spcAft>
                <a:spcPts val="0"/>
              </a:spcAft>
              <a:buFont typeface="Arial" panose="020B0604020202020204" pitchFamily="34" charset="0"/>
              <a:buChar char="•"/>
            </a:pPr>
            <a:r>
              <a:rPr lang="en-US" sz="1400" dirty="0">
                <a:solidFill>
                  <a:srgbClr val="002060"/>
                </a:solidFill>
                <a:effectLst/>
                <a:ea typeface="Calibri" panose="020F0502020204030204" pitchFamily="34" charset="0"/>
                <a:cs typeface="Calibri" panose="020F0502020204030204" pitchFamily="34" charset="0"/>
              </a:rPr>
              <a:t>Analyze current state, document findings &amp; opportunities</a:t>
            </a:r>
          </a:p>
          <a:p>
            <a:pPr marL="285750" marR="0" indent="-285750">
              <a:spcBef>
                <a:spcPts val="300"/>
              </a:spcBef>
              <a:spcAft>
                <a:spcPts val="0"/>
              </a:spcAft>
              <a:buFont typeface="Arial" panose="020B0604020202020204" pitchFamily="34" charset="0"/>
              <a:buChar char="•"/>
            </a:pPr>
            <a:r>
              <a:rPr lang="en-US" sz="1400" dirty="0">
                <a:solidFill>
                  <a:srgbClr val="002060"/>
                </a:solidFill>
                <a:effectLst/>
                <a:ea typeface="Calibri" panose="020F0502020204030204" pitchFamily="34" charset="0"/>
                <a:cs typeface="Calibri" panose="020F0502020204030204" pitchFamily="34" charset="0"/>
              </a:rPr>
              <a:t>Define, design, and document future state</a:t>
            </a:r>
          </a:p>
          <a:p>
            <a:pPr marL="285750" marR="0" indent="-285750">
              <a:spcBef>
                <a:spcPts val="300"/>
              </a:spcBef>
              <a:spcAft>
                <a:spcPts val="0"/>
              </a:spcAft>
              <a:buFont typeface="Arial" panose="020B0604020202020204" pitchFamily="34" charset="0"/>
              <a:buChar char="•"/>
            </a:pPr>
            <a:r>
              <a:rPr lang="en-US" sz="1400" dirty="0">
                <a:solidFill>
                  <a:srgbClr val="002060"/>
                </a:solidFill>
                <a:effectLst/>
                <a:ea typeface="Calibri" panose="020F0502020204030204" pitchFamily="34" charset="0"/>
                <a:cs typeface="Calibri" panose="020F0502020204030204" pitchFamily="34" charset="0"/>
              </a:rPr>
              <a:t>Review it internally and with RAD SMEs</a:t>
            </a:r>
          </a:p>
          <a:p>
            <a:pPr marL="285750" marR="0" indent="-285750">
              <a:spcBef>
                <a:spcPts val="300"/>
              </a:spcBef>
              <a:spcAft>
                <a:spcPts val="0"/>
              </a:spcAft>
              <a:buFont typeface="Arial" panose="020B0604020202020204" pitchFamily="34" charset="0"/>
              <a:buChar char="•"/>
            </a:pPr>
            <a:r>
              <a:rPr lang="en-US" sz="1400" dirty="0">
                <a:solidFill>
                  <a:srgbClr val="002060"/>
                </a:solidFill>
                <a:effectLst/>
                <a:ea typeface="Calibri" panose="020F0502020204030204" pitchFamily="34" charset="0"/>
                <a:cs typeface="Calibri" panose="020F0502020204030204" pitchFamily="34" charset="0"/>
              </a:rPr>
              <a:t>Identify two data sources to develop pilot projects</a:t>
            </a:r>
            <a:r>
              <a:rPr lang="en-US" sz="1500" dirty="0">
                <a:solidFill>
                  <a:srgbClr val="002060"/>
                </a:solidFill>
                <a:effectLst/>
                <a:ea typeface="Calibri" panose="020F0502020204030204" pitchFamily="34" charset="0"/>
                <a:cs typeface="Calibri" panose="020F0502020204030204" pitchFamily="34" charset="0"/>
              </a:rPr>
              <a:t> </a:t>
            </a:r>
            <a:r>
              <a:rPr lang="en-US" sz="1100" dirty="0">
                <a:solidFill>
                  <a:srgbClr val="002060"/>
                </a:solidFill>
                <a:effectLst/>
                <a:ea typeface="Calibri" panose="020F0502020204030204" pitchFamily="34" charset="0"/>
                <a:cs typeface="Calibri" panose="020F0502020204030204" pitchFamily="34" charset="0"/>
              </a:rPr>
              <a:t>(suggestion: Outlook email and SQL/Oracle)</a:t>
            </a:r>
            <a:endParaRPr lang="en-US" sz="1500" dirty="0">
              <a:solidFill>
                <a:srgbClr val="002060"/>
              </a:solidFill>
              <a:effectLst/>
              <a:ea typeface="Calibri" panose="020F0502020204030204" pitchFamily="34" charset="0"/>
              <a:cs typeface="Calibri" panose="020F0502020204030204" pitchFamily="34" charset="0"/>
            </a:endParaRPr>
          </a:p>
          <a:p>
            <a:pPr marL="285750" marR="0" indent="-285750">
              <a:spcBef>
                <a:spcPts val="300"/>
              </a:spcBef>
              <a:spcAft>
                <a:spcPts val="0"/>
              </a:spcAft>
              <a:buFont typeface="Arial" panose="020B0604020202020204" pitchFamily="34" charset="0"/>
              <a:buChar char="•"/>
            </a:pPr>
            <a:r>
              <a:rPr lang="en-US" sz="1400" dirty="0">
                <a:solidFill>
                  <a:srgbClr val="002060"/>
                </a:solidFill>
                <a:effectLst/>
                <a:ea typeface="Calibri" panose="020F0502020204030204" pitchFamily="34" charset="0"/>
                <a:cs typeface="Calibri" panose="020F0502020204030204" pitchFamily="34" charset="0"/>
              </a:rPr>
              <a:t>Design end-to-end data pipelines, with components and purposes</a:t>
            </a:r>
          </a:p>
          <a:p>
            <a:pPr marL="285750" marR="0" indent="-285750">
              <a:spcBef>
                <a:spcPts val="300"/>
              </a:spcBef>
              <a:spcAft>
                <a:spcPts val="0"/>
              </a:spcAft>
              <a:buFont typeface="Arial" panose="020B0604020202020204" pitchFamily="34" charset="0"/>
              <a:buChar char="•"/>
            </a:pPr>
            <a:r>
              <a:rPr lang="en-US" sz="1400" dirty="0">
                <a:solidFill>
                  <a:srgbClr val="002060"/>
                </a:solidFill>
                <a:effectLst/>
                <a:ea typeface="Calibri" panose="020F0502020204030204" pitchFamily="34" charset="0"/>
                <a:cs typeface="Calibri" panose="020F0502020204030204" pitchFamily="34" charset="0"/>
              </a:rPr>
              <a:t>Develop pilot projects</a:t>
            </a:r>
          </a:p>
          <a:p>
            <a:pPr marL="285750" marR="0" indent="-285750">
              <a:spcBef>
                <a:spcPts val="300"/>
              </a:spcBef>
              <a:spcAft>
                <a:spcPts val="0"/>
              </a:spcAft>
              <a:buFont typeface="Arial" panose="020B0604020202020204" pitchFamily="34" charset="0"/>
              <a:buChar char="•"/>
            </a:pPr>
            <a:r>
              <a:rPr lang="en-US" sz="1400" dirty="0">
                <a:solidFill>
                  <a:srgbClr val="002060"/>
                </a:solidFill>
                <a:effectLst/>
                <a:ea typeface="Calibri" panose="020F0502020204030204" pitchFamily="34" charset="0"/>
                <a:cs typeface="Calibri" panose="020F0502020204030204" pitchFamily="34" charset="0"/>
              </a:rPr>
              <a:t>Validate them</a:t>
            </a:r>
          </a:p>
          <a:p>
            <a:pPr marL="285750" marR="0" indent="-285750">
              <a:spcBef>
                <a:spcPts val="300"/>
              </a:spcBef>
              <a:spcAft>
                <a:spcPts val="0"/>
              </a:spcAft>
              <a:buFont typeface="Arial" panose="020B0604020202020204" pitchFamily="34" charset="0"/>
              <a:buChar char="•"/>
            </a:pPr>
            <a:r>
              <a:rPr lang="en-US" sz="1400" dirty="0">
                <a:solidFill>
                  <a:srgbClr val="002060"/>
                </a:solidFill>
                <a:effectLst/>
                <a:ea typeface="Calibri" panose="020F0502020204030204" pitchFamily="34" charset="0"/>
                <a:cs typeface="Calibri" panose="020F0502020204030204" pitchFamily="34" charset="0"/>
              </a:rPr>
              <a:t>Review </a:t>
            </a:r>
            <a:r>
              <a:rPr lang="en-US" sz="1400">
                <a:solidFill>
                  <a:srgbClr val="002060"/>
                </a:solidFill>
                <a:effectLst/>
                <a:ea typeface="Calibri" panose="020F0502020204030204" pitchFamily="34" charset="0"/>
                <a:cs typeface="Calibri" panose="020F0502020204030204" pitchFamily="34" charset="0"/>
              </a:rPr>
              <a:t>results internally </a:t>
            </a:r>
            <a:r>
              <a:rPr lang="en-US" sz="1400" dirty="0">
                <a:solidFill>
                  <a:srgbClr val="002060"/>
                </a:solidFill>
                <a:effectLst/>
                <a:ea typeface="Calibri" panose="020F0502020204030204" pitchFamily="34" charset="0"/>
                <a:cs typeface="Calibri" panose="020F0502020204030204" pitchFamily="34" charset="0"/>
              </a:rPr>
              <a:t>and with RAD SMEs</a:t>
            </a:r>
          </a:p>
          <a:p>
            <a:pPr marL="285750" marR="0" indent="-285750">
              <a:spcBef>
                <a:spcPts val="300"/>
              </a:spcBef>
              <a:spcAft>
                <a:spcPts val="0"/>
              </a:spcAft>
              <a:buFont typeface="Arial" panose="020B0604020202020204" pitchFamily="34" charset="0"/>
              <a:buChar char="•"/>
            </a:pPr>
            <a:r>
              <a:rPr lang="en-US" sz="1400" dirty="0">
                <a:solidFill>
                  <a:srgbClr val="002060"/>
                </a:solidFill>
                <a:effectLst/>
                <a:ea typeface="Calibri" panose="020F0502020204030204" pitchFamily="34" charset="0"/>
                <a:cs typeface="Calibri" panose="020F0502020204030204" pitchFamily="34" charset="0"/>
              </a:rPr>
              <a:t>Design ADF Workflow Mgmt. Framework to Control Execution of Data Pipelines</a:t>
            </a:r>
          </a:p>
          <a:p>
            <a:pPr marL="285750" marR="0" indent="-285750">
              <a:spcBef>
                <a:spcPts val="300"/>
              </a:spcBef>
              <a:spcAft>
                <a:spcPts val="0"/>
              </a:spcAft>
              <a:buFont typeface="Arial" panose="020B0604020202020204" pitchFamily="34" charset="0"/>
              <a:buChar char="•"/>
            </a:pPr>
            <a:r>
              <a:rPr lang="en-US" sz="1400" dirty="0">
                <a:solidFill>
                  <a:srgbClr val="002060"/>
                </a:solidFill>
                <a:effectLst/>
                <a:ea typeface="Calibri" panose="020F0502020204030204" pitchFamily="34" charset="0"/>
                <a:cs typeface="Calibri" panose="020F0502020204030204" pitchFamily="34" charset="0"/>
              </a:rPr>
              <a:t>Create estimates for all data source types for the development, testing and deployment phases</a:t>
            </a:r>
          </a:p>
          <a:p>
            <a:pPr>
              <a:spcBef>
                <a:spcPts val="600"/>
              </a:spcBef>
            </a:pPr>
            <a:r>
              <a:rPr lang="en-US" b="1" dirty="0">
                <a:solidFill>
                  <a:srgbClr val="002060"/>
                </a:solidFill>
                <a:ea typeface="Calibri" panose="020F0502020204030204" pitchFamily="34" charset="0"/>
                <a:cs typeface="Calibri" panose="020F0502020204030204" pitchFamily="34" charset="0"/>
              </a:rPr>
              <a:t>Deliverables</a:t>
            </a:r>
          </a:p>
          <a:p>
            <a:pPr marL="285750" marR="0" indent="-285750">
              <a:spcBef>
                <a:spcPts val="300"/>
              </a:spcBef>
              <a:spcAft>
                <a:spcPts val="0"/>
              </a:spcAft>
              <a:buFont typeface="Wingdings" panose="05000000000000000000" pitchFamily="2" charset="2"/>
              <a:buChar char="ü"/>
            </a:pPr>
            <a:r>
              <a:rPr lang="en-US" sz="1400" dirty="0">
                <a:solidFill>
                  <a:srgbClr val="002060"/>
                </a:solidFill>
                <a:effectLst/>
                <a:ea typeface="Calibri" panose="020F0502020204030204" pitchFamily="34" charset="0"/>
                <a:cs typeface="Calibri" panose="020F0502020204030204" pitchFamily="34" charset="0"/>
              </a:rPr>
              <a:t>Design documents for the end-to-end data pipelines</a:t>
            </a:r>
          </a:p>
          <a:p>
            <a:pPr marL="285750" marR="0" indent="-285750">
              <a:spcBef>
                <a:spcPts val="300"/>
              </a:spcBef>
              <a:spcAft>
                <a:spcPts val="0"/>
              </a:spcAft>
              <a:buFont typeface="Wingdings" panose="05000000000000000000" pitchFamily="2" charset="2"/>
              <a:buChar char="ü"/>
            </a:pPr>
            <a:r>
              <a:rPr lang="en-US" sz="1400" dirty="0">
                <a:solidFill>
                  <a:srgbClr val="002060"/>
                </a:solidFill>
                <a:effectLst/>
                <a:ea typeface="Calibri" panose="020F0502020204030204" pitchFamily="34" charset="0"/>
                <a:cs typeface="Calibri" panose="020F0502020204030204" pitchFamily="34" charset="0"/>
              </a:rPr>
              <a:t>Working pilot project</a:t>
            </a:r>
          </a:p>
          <a:p>
            <a:pPr marL="285750" marR="0" indent="-285750">
              <a:spcBef>
                <a:spcPts val="300"/>
              </a:spcBef>
              <a:spcAft>
                <a:spcPts val="0"/>
              </a:spcAft>
              <a:buFont typeface="Wingdings" panose="05000000000000000000" pitchFamily="2" charset="2"/>
              <a:buChar char="ü"/>
            </a:pPr>
            <a:r>
              <a:rPr lang="en-US" sz="1400" dirty="0">
                <a:solidFill>
                  <a:srgbClr val="002060"/>
                </a:solidFill>
                <a:effectLst/>
                <a:ea typeface="Calibri" panose="020F0502020204030204" pitchFamily="34" charset="0"/>
                <a:cs typeface="Calibri" panose="020F0502020204030204" pitchFamily="34" charset="0"/>
              </a:rPr>
              <a:t>Design of ADF Workflow Mgmt. Framework </a:t>
            </a:r>
          </a:p>
          <a:p>
            <a:pPr marL="285750" marR="0" indent="-285750">
              <a:spcBef>
                <a:spcPts val="300"/>
              </a:spcBef>
              <a:spcAft>
                <a:spcPts val="0"/>
              </a:spcAft>
              <a:buFont typeface="Wingdings" panose="05000000000000000000" pitchFamily="2" charset="2"/>
              <a:buChar char="ü"/>
            </a:pPr>
            <a:r>
              <a:rPr lang="en-US" sz="1400" dirty="0">
                <a:solidFill>
                  <a:srgbClr val="002060"/>
                </a:solidFill>
                <a:effectLst/>
                <a:ea typeface="Calibri" panose="020F0502020204030204" pitchFamily="34" charset="0"/>
                <a:cs typeface="Calibri" panose="020F0502020204030204" pitchFamily="34" charset="0"/>
              </a:rPr>
              <a:t>Estimates to complete the rest of the project phases</a:t>
            </a:r>
          </a:p>
          <a:p>
            <a:pPr rtl="0" eaLnBrk="1" fontAlgn="auto" hangingPunct="1">
              <a:lnSpc>
                <a:spcPct val="100000"/>
              </a:lnSpc>
              <a:spcBef>
                <a:spcPts val="600"/>
              </a:spcBef>
              <a:spcAft>
                <a:spcPts val="0"/>
              </a:spcAft>
            </a:pPr>
            <a:endParaRPr lang="en-US" sz="1400" b="0" i="0" u="none" baseline="0" dirty="0">
              <a:solidFill>
                <a:srgbClr val="FFFFFF"/>
              </a:solidFill>
            </a:endParaRPr>
          </a:p>
        </p:txBody>
      </p:sp>
    </p:spTree>
    <p:extLst>
      <p:ext uri="{BB962C8B-B14F-4D97-AF65-F5344CB8AC3E}">
        <p14:creationId xmlns:p14="http://schemas.microsoft.com/office/powerpoint/2010/main" val="163691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5744C8-C88F-4DDA-A78E-01204F835D2E}"/>
              </a:ext>
            </a:extLst>
          </p:cNvPr>
          <p:cNvSpPr>
            <a:spLocks noGrp="1"/>
          </p:cNvSpPr>
          <p:nvPr>
            <p:ph type="title"/>
          </p:nvPr>
        </p:nvSpPr>
        <p:spPr>
          <a:xfrm>
            <a:off x="457199" y="555639"/>
            <a:ext cx="9601200" cy="332399"/>
          </a:xfrm>
        </p:spPr>
        <p:txBody>
          <a:bodyPr/>
          <a:lstStyle/>
          <a:p>
            <a:r>
              <a:rPr lang="en-US" sz="2400" b="1" dirty="0"/>
              <a:t>Dependencies – Access, Collaterals, &amp; SMEs</a:t>
            </a:r>
            <a:endParaRPr lang="en-US" dirty="0"/>
          </a:p>
        </p:txBody>
      </p:sp>
      <p:sp>
        <p:nvSpPr>
          <p:cNvPr id="20" name="Rectangle 3">
            <a:extLst>
              <a:ext uri="{FF2B5EF4-FFF2-40B4-BE49-F238E27FC236}">
                <a16:creationId xmlns:a16="http://schemas.microsoft.com/office/drawing/2014/main" id="{58A454CB-9AE4-7A30-DDAD-035682F8AA28}"/>
              </a:ext>
            </a:extLst>
          </p:cNvPr>
          <p:cNvSpPr>
            <a:spLocks noChangeArrowheads="1"/>
          </p:cNvSpPr>
          <p:nvPr/>
        </p:nvSpPr>
        <p:spPr bwMode="auto">
          <a:xfrm>
            <a:off x="0" y="0"/>
            <a:ext cx="12192000" cy="0"/>
          </a:xfrm>
          <a:prstGeom prst="rect">
            <a:avLst/>
          </a:prstGeom>
          <a:solidFill>
            <a:srgbClr val="0066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endParaRPr lang="en-US"/>
          </a:p>
        </p:txBody>
      </p:sp>
      <p:sp>
        <p:nvSpPr>
          <p:cNvPr id="24" name="Rectangle 4">
            <a:extLst>
              <a:ext uri="{FF2B5EF4-FFF2-40B4-BE49-F238E27FC236}">
                <a16:creationId xmlns:a16="http://schemas.microsoft.com/office/drawing/2014/main" id="{25FAD2D8-E200-5F6D-8286-E9C51DF4FEB0}"/>
              </a:ext>
            </a:extLst>
          </p:cNvPr>
          <p:cNvSpPr>
            <a:spLocks noChangeArrowheads="1"/>
          </p:cNvSpPr>
          <p:nvPr/>
        </p:nvSpPr>
        <p:spPr bwMode="auto">
          <a:xfrm>
            <a:off x="152400" y="152400"/>
            <a:ext cx="12192000" cy="0"/>
          </a:xfrm>
          <a:prstGeom prst="rect">
            <a:avLst/>
          </a:prstGeom>
          <a:solidFill>
            <a:srgbClr val="0066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143D243E-965B-1F7F-53CA-4C99AC10692A}"/>
              </a:ext>
            </a:extLst>
          </p:cNvPr>
          <p:cNvSpPr/>
          <p:nvPr/>
        </p:nvSpPr>
        <p:spPr bwMode="gray">
          <a:xfrm>
            <a:off x="1661160" y="1076007"/>
            <a:ext cx="8869680" cy="5124745"/>
          </a:xfrm>
          <a:prstGeom prst="rect">
            <a:avLst/>
          </a:prstGeom>
          <a:solidFill>
            <a:srgbClr val="FAF8F2"/>
          </a:solidFill>
          <a:ln w="12700" cap="rnd">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fontAlgn="ctr">
              <a:spcBef>
                <a:spcPts val="0"/>
              </a:spcBef>
              <a:spcAft>
                <a:spcPts val="500"/>
              </a:spcAft>
            </a:pPr>
            <a:r>
              <a:rPr lang="en-US" sz="1400" b="1" dirty="0">
                <a:solidFill>
                  <a:srgbClr val="002060"/>
                </a:solidFill>
                <a:effectLst/>
              </a:rPr>
              <a:t>Environment Readiness</a:t>
            </a:r>
            <a:endParaRPr lang="en-US" sz="1000" dirty="0">
              <a:effectLst/>
            </a:endParaRPr>
          </a:p>
          <a:p>
            <a:pPr marL="742950" lvl="1" indent="-285750" rtl="0" fontAlgn="ctr">
              <a:spcBef>
                <a:spcPts val="0"/>
              </a:spcBef>
              <a:spcAft>
                <a:spcPts val="500"/>
              </a:spcAft>
              <a:buFont typeface="Arial" panose="020B0604020202020204" pitchFamily="34" charset="0"/>
              <a:buChar char="•"/>
            </a:pPr>
            <a:r>
              <a:rPr lang="en-US" sz="1400" dirty="0">
                <a:solidFill>
                  <a:srgbClr val="002060"/>
                </a:solidFill>
                <a:effectLst/>
              </a:rPr>
              <a:t>RAD will obtain Azure Cloud subscription and SDRP tenant before the start of project</a:t>
            </a:r>
          </a:p>
          <a:p>
            <a:pPr marL="742950" lvl="1" indent="-285750" rtl="0" fontAlgn="ctr">
              <a:spcBef>
                <a:spcPts val="0"/>
              </a:spcBef>
              <a:spcAft>
                <a:spcPts val="500"/>
              </a:spcAft>
              <a:buFont typeface="Arial" panose="020B0604020202020204" pitchFamily="34" charset="0"/>
              <a:buChar char="•"/>
            </a:pPr>
            <a:r>
              <a:rPr lang="en-US" sz="1400" dirty="0">
                <a:solidFill>
                  <a:srgbClr val="002060"/>
                </a:solidFill>
              </a:rPr>
              <a:t>Secure roles to access Azure Cloud subscription and SDRP tenant </a:t>
            </a:r>
          </a:p>
          <a:p>
            <a:pPr rtl="0" fontAlgn="ctr">
              <a:spcBef>
                <a:spcPts val="0"/>
              </a:spcBef>
              <a:spcAft>
                <a:spcPts val="500"/>
              </a:spcAft>
            </a:pPr>
            <a:r>
              <a:rPr lang="en-US" sz="1400" b="1" dirty="0">
                <a:solidFill>
                  <a:srgbClr val="002060"/>
                </a:solidFill>
                <a:effectLst/>
              </a:rPr>
              <a:t>Access</a:t>
            </a:r>
            <a:endParaRPr lang="en-US" sz="1000" dirty="0">
              <a:effectLst/>
            </a:endParaRPr>
          </a:p>
          <a:p>
            <a:pPr marL="690563" lvl="1" indent="-233363" fontAlgn="ctr">
              <a:buFont typeface="Arial" panose="020B0604020202020204" pitchFamily="34" charset="0"/>
              <a:buChar char="•"/>
            </a:pPr>
            <a:r>
              <a:rPr lang="en-US" sz="1400" dirty="0">
                <a:solidFill>
                  <a:srgbClr val="002060"/>
                </a:solidFill>
              </a:rPr>
              <a:t>Access to current solution, codebase, related artifacts such as,</a:t>
            </a:r>
          </a:p>
          <a:p>
            <a:pPr marL="690563" lvl="1" indent="-233363" fontAlgn="ctr">
              <a:spcAft>
                <a:spcPts val="500"/>
              </a:spcAft>
            </a:pPr>
            <a:r>
              <a:rPr lang="en-US" sz="1400" dirty="0">
                <a:solidFill>
                  <a:srgbClr val="002060"/>
                </a:solidFill>
              </a:rPr>
              <a:t>	documentation, requirements, architecture and workflow diagrams to be provided by RAD team</a:t>
            </a:r>
          </a:p>
          <a:p>
            <a:pPr marL="742950" lvl="1" indent="-285750" fontAlgn="ctr">
              <a:spcAft>
                <a:spcPts val="500"/>
              </a:spcAft>
              <a:buFont typeface="Arial" panose="020B0604020202020204" pitchFamily="34" charset="0"/>
              <a:buChar char="•"/>
            </a:pPr>
            <a:r>
              <a:rPr lang="en-US" sz="1400" dirty="0">
                <a:solidFill>
                  <a:srgbClr val="002060"/>
                </a:solidFill>
              </a:rPr>
              <a:t>Secure roles to get access to the current solutions, processes, architecture diagrams, and workflows</a:t>
            </a:r>
          </a:p>
          <a:p>
            <a:pPr marL="742950" lvl="1" indent="-285750" fontAlgn="ctr">
              <a:spcAft>
                <a:spcPts val="500"/>
              </a:spcAft>
              <a:buFont typeface="Arial" panose="020B0604020202020204" pitchFamily="34" charset="0"/>
              <a:buChar char="•"/>
            </a:pPr>
            <a:r>
              <a:rPr lang="en-US" sz="1400" dirty="0">
                <a:solidFill>
                  <a:srgbClr val="002060"/>
                </a:solidFill>
              </a:rPr>
              <a:t>Login credentials and service endpoints to the in-scope data sources</a:t>
            </a:r>
            <a:endParaRPr lang="en-US" sz="1000" dirty="0">
              <a:solidFill>
                <a:srgbClr val="002060"/>
              </a:solidFill>
              <a:effectLst/>
            </a:endParaRPr>
          </a:p>
          <a:p>
            <a:pPr rtl="0" fontAlgn="ctr">
              <a:spcBef>
                <a:spcPts val="0"/>
              </a:spcBef>
              <a:spcAft>
                <a:spcPts val="500"/>
              </a:spcAft>
            </a:pPr>
            <a:r>
              <a:rPr lang="en-US" sz="1400" b="1" dirty="0">
                <a:solidFill>
                  <a:srgbClr val="002060"/>
                </a:solidFill>
                <a:effectLst/>
              </a:rPr>
              <a:t>Collaterals</a:t>
            </a:r>
            <a:endParaRPr lang="en-US" sz="1000" dirty="0">
              <a:effectLst/>
            </a:endParaRPr>
          </a:p>
          <a:p>
            <a:pPr marL="742950" lvl="1" indent="-285750" rtl="0" fontAlgn="ctr">
              <a:spcBef>
                <a:spcPts val="0"/>
              </a:spcBef>
              <a:spcAft>
                <a:spcPts val="500"/>
              </a:spcAft>
              <a:buFont typeface="Arial" panose="020B0604020202020204" pitchFamily="34" charset="0"/>
              <a:buChar char="•"/>
            </a:pPr>
            <a:r>
              <a:rPr lang="en-US" sz="1400" dirty="0">
                <a:solidFill>
                  <a:srgbClr val="002060"/>
                </a:solidFill>
                <a:effectLst/>
              </a:rPr>
              <a:t>RAD will provide available specifications for the existing data processes on the current solutions</a:t>
            </a:r>
            <a:endParaRPr lang="en-US" sz="1000" dirty="0">
              <a:effectLst/>
            </a:endParaRPr>
          </a:p>
          <a:p>
            <a:pPr rtl="0" fontAlgn="ctr">
              <a:spcBef>
                <a:spcPts val="0"/>
              </a:spcBef>
              <a:spcAft>
                <a:spcPts val="500"/>
              </a:spcAft>
            </a:pPr>
            <a:r>
              <a:rPr lang="en-US" sz="1400" b="1" dirty="0">
                <a:solidFill>
                  <a:srgbClr val="002060"/>
                </a:solidFill>
                <a:effectLst/>
              </a:rPr>
              <a:t>SMEs</a:t>
            </a:r>
            <a:endParaRPr lang="en-US" sz="1000" dirty="0">
              <a:effectLst/>
            </a:endParaRPr>
          </a:p>
          <a:p>
            <a:pPr marL="742950" lvl="1" indent="-285750" rtl="0" fontAlgn="ctr">
              <a:spcBef>
                <a:spcPts val="0"/>
              </a:spcBef>
              <a:spcAft>
                <a:spcPts val="500"/>
              </a:spcAft>
              <a:buFont typeface="Arial" panose="020B0604020202020204" pitchFamily="34" charset="0"/>
              <a:buChar char="•"/>
            </a:pPr>
            <a:r>
              <a:rPr lang="en-US" sz="1400" dirty="0">
                <a:solidFill>
                  <a:srgbClr val="002060"/>
                </a:solidFill>
                <a:effectLst/>
              </a:rPr>
              <a:t>RAD will identify appropriate SMEs for each data source type and solution</a:t>
            </a:r>
            <a:endParaRPr lang="en-US" sz="1000" dirty="0">
              <a:effectLst/>
            </a:endParaRPr>
          </a:p>
          <a:p>
            <a:pPr marL="742950" lvl="1" indent="-285750" rtl="0" fontAlgn="ctr">
              <a:spcBef>
                <a:spcPts val="0"/>
              </a:spcBef>
              <a:spcAft>
                <a:spcPts val="500"/>
              </a:spcAft>
              <a:buFont typeface="Arial" panose="020B0604020202020204" pitchFamily="34" charset="0"/>
              <a:buChar char="•"/>
            </a:pPr>
            <a:r>
              <a:rPr lang="en-US" sz="1400" dirty="0">
                <a:solidFill>
                  <a:srgbClr val="002060"/>
                </a:solidFill>
                <a:effectLst/>
              </a:rPr>
              <a:t>RAD SMEs will be available upon request</a:t>
            </a:r>
            <a:endParaRPr lang="en-US" sz="1000" dirty="0">
              <a:effectLst/>
            </a:endParaRPr>
          </a:p>
          <a:p>
            <a:pPr rtl="0" fontAlgn="ctr">
              <a:spcBef>
                <a:spcPts val="0"/>
              </a:spcBef>
              <a:spcAft>
                <a:spcPts val="500"/>
              </a:spcAft>
            </a:pPr>
            <a:r>
              <a:rPr lang="en-US" sz="1400" b="1" dirty="0">
                <a:solidFill>
                  <a:srgbClr val="002060"/>
                </a:solidFill>
                <a:effectLst/>
              </a:rPr>
              <a:t>Assumptions</a:t>
            </a:r>
            <a:endParaRPr lang="en-US" sz="1000" dirty="0">
              <a:effectLst/>
            </a:endParaRPr>
          </a:p>
          <a:p>
            <a:pPr marL="742950" lvl="1" indent="-285750" rtl="0" fontAlgn="ctr">
              <a:spcBef>
                <a:spcPts val="0"/>
              </a:spcBef>
              <a:spcAft>
                <a:spcPts val="500"/>
              </a:spcAft>
              <a:buFont typeface="Arial" panose="020B0604020202020204" pitchFamily="34" charset="0"/>
              <a:buChar char="•"/>
            </a:pPr>
            <a:r>
              <a:rPr lang="en-US" sz="1400" dirty="0">
                <a:solidFill>
                  <a:srgbClr val="002060"/>
                </a:solidFill>
                <a:effectLst/>
              </a:rPr>
              <a:t>Data ETL is expected to require complete re-development based on targeted cloud technologies</a:t>
            </a:r>
            <a:endParaRPr lang="en-US" sz="1000" dirty="0">
              <a:effectLst/>
            </a:endParaRPr>
          </a:p>
          <a:p>
            <a:pPr marL="742950" lvl="1" indent="-285750" rtl="0" fontAlgn="ctr">
              <a:spcBef>
                <a:spcPts val="0"/>
              </a:spcBef>
              <a:spcAft>
                <a:spcPts val="500"/>
              </a:spcAft>
              <a:buFont typeface="Arial" panose="020B0604020202020204" pitchFamily="34" charset="0"/>
              <a:buChar char="•"/>
            </a:pPr>
            <a:r>
              <a:rPr lang="en-US" sz="1400" dirty="0">
                <a:solidFill>
                  <a:srgbClr val="002060"/>
                </a:solidFill>
                <a:effectLst/>
              </a:rPr>
              <a:t>Bronze &amp; Silver layer data architecture will need to be defined and refined versus current state</a:t>
            </a:r>
            <a:endParaRPr lang="en-US" sz="1000" dirty="0">
              <a:effectLst/>
            </a:endParaRPr>
          </a:p>
          <a:p>
            <a:pPr marL="742950" lvl="1" indent="-285750" rtl="0" fontAlgn="ctr">
              <a:spcBef>
                <a:spcPts val="0"/>
              </a:spcBef>
              <a:spcAft>
                <a:spcPts val="500"/>
              </a:spcAft>
              <a:buFont typeface="Arial" panose="020B0604020202020204" pitchFamily="34" charset="0"/>
              <a:buChar char="•"/>
            </a:pPr>
            <a:r>
              <a:rPr lang="en-US" sz="1400" dirty="0">
                <a:solidFill>
                  <a:srgbClr val="002060"/>
                </a:solidFill>
                <a:effectLst/>
              </a:rPr>
              <a:t>Gold Layer data objects and structure will remain consistent with current state</a:t>
            </a:r>
            <a:endParaRPr lang="en-US" sz="1000" dirty="0">
              <a:effectLst/>
            </a:endParaRPr>
          </a:p>
          <a:p>
            <a:pPr marL="742950" lvl="1" indent="-285750" rtl="0" fontAlgn="ctr">
              <a:spcBef>
                <a:spcPts val="0"/>
              </a:spcBef>
              <a:spcAft>
                <a:spcPts val="500"/>
              </a:spcAft>
              <a:buFont typeface="Arial" panose="020B0604020202020204" pitchFamily="34" charset="0"/>
              <a:buChar char="•"/>
            </a:pPr>
            <a:r>
              <a:rPr lang="en-US" sz="1400" dirty="0">
                <a:solidFill>
                  <a:srgbClr val="002060"/>
                </a:solidFill>
                <a:effectLst/>
              </a:rPr>
              <a:t>Any questions or issue will be resolved within 48 hours or sooner</a:t>
            </a:r>
            <a:endParaRPr lang="en-US" sz="700" dirty="0">
              <a:effectLst/>
            </a:endParaRPr>
          </a:p>
        </p:txBody>
      </p:sp>
      <p:pic>
        <p:nvPicPr>
          <p:cNvPr id="3" name="Picture 2">
            <a:extLst>
              <a:ext uri="{FF2B5EF4-FFF2-40B4-BE49-F238E27FC236}">
                <a16:creationId xmlns:a16="http://schemas.microsoft.com/office/drawing/2014/main" id="{EB39B3A2-3C2E-8860-19DE-9AB7C1002F2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1066800" y="994728"/>
            <a:ext cx="609601" cy="609601"/>
          </a:xfrm>
          <a:prstGeom prst="rect">
            <a:avLst/>
          </a:prstGeom>
        </p:spPr>
      </p:pic>
    </p:spTree>
    <p:extLst>
      <p:ext uri="{BB962C8B-B14F-4D97-AF65-F5344CB8AC3E}">
        <p14:creationId xmlns:p14="http://schemas.microsoft.com/office/powerpoint/2010/main" val="3657024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4AB944-2517-44C3-BA66-2037F5BEE55D}"/>
              </a:ext>
            </a:extLst>
          </p:cNvPr>
          <p:cNvPicPr>
            <a:picLocks noChangeAspect="1"/>
          </p:cNvPicPr>
          <p:nvPr/>
        </p:nvPicPr>
        <p:blipFill>
          <a:blip r:embed="rId2">
            <a:alphaModFix amt="25000"/>
          </a:blip>
          <a:stretch>
            <a:fillRect/>
          </a:stretch>
        </p:blipFill>
        <p:spPr>
          <a:xfrm>
            <a:off x="2575510" y="1270000"/>
            <a:ext cx="6944410" cy="4126022"/>
          </a:xfrm>
          <a:prstGeom prst="rect">
            <a:avLst/>
          </a:prstGeom>
        </p:spPr>
      </p:pic>
      <p:sp>
        <p:nvSpPr>
          <p:cNvPr id="4" name="Title 3">
            <a:extLst>
              <a:ext uri="{FF2B5EF4-FFF2-40B4-BE49-F238E27FC236}">
                <a16:creationId xmlns:a16="http://schemas.microsoft.com/office/drawing/2014/main" id="{8F5744C8-C88F-4DDA-A78E-01204F835D2E}"/>
              </a:ext>
            </a:extLst>
          </p:cNvPr>
          <p:cNvSpPr>
            <a:spLocks noGrp="1"/>
          </p:cNvSpPr>
          <p:nvPr>
            <p:ph type="title"/>
          </p:nvPr>
        </p:nvSpPr>
        <p:spPr>
          <a:xfrm>
            <a:off x="457199" y="555639"/>
            <a:ext cx="9601200" cy="332399"/>
          </a:xfrm>
        </p:spPr>
        <p:txBody>
          <a:bodyPr/>
          <a:lstStyle/>
          <a:p>
            <a:r>
              <a:rPr lang="en-US" sz="2400" dirty="0"/>
              <a:t>Resource Gaps</a:t>
            </a:r>
            <a:endParaRPr lang="en-US" dirty="0"/>
          </a:p>
        </p:txBody>
      </p:sp>
      <p:sp>
        <p:nvSpPr>
          <p:cNvPr id="20" name="Rectangle 3">
            <a:extLst>
              <a:ext uri="{FF2B5EF4-FFF2-40B4-BE49-F238E27FC236}">
                <a16:creationId xmlns:a16="http://schemas.microsoft.com/office/drawing/2014/main" id="{58A454CB-9AE4-7A30-DDAD-035682F8AA28}"/>
              </a:ext>
            </a:extLst>
          </p:cNvPr>
          <p:cNvSpPr>
            <a:spLocks noChangeArrowheads="1"/>
          </p:cNvSpPr>
          <p:nvPr/>
        </p:nvSpPr>
        <p:spPr bwMode="auto">
          <a:xfrm>
            <a:off x="0" y="0"/>
            <a:ext cx="12192000" cy="0"/>
          </a:xfrm>
          <a:prstGeom prst="rect">
            <a:avLst/>
          </a:prstGeom>
          <a:solidFill>
            <a:srgbClr val="0066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endParaRPr lang="en-US"/>
          </a:p>
        </p:txBody>
      </p:sp>
      <p:sp>
        <p:nvSpPr>
          <p:cNvPr id="24" name="Rectangle 4">
            <a:extLst>
              <a:ext uri="{FF2B5EF4-FFF2-40B4-BE49-F238E27FC236}">
                <a16:creationId xmlns:a16="http://schemas.microsoft.com/office/drawing/2014/main" id="{25FAD2D8-E200-5F6D-8286-E9C51DF4FEB0}"/>
              </a:ext>
            </a:extLst>
          </p:cNvPr>
          <p:cNvSpPr>
            <a:spLocks noChangeArrowheads="1"/>
          </p:cNvSpPr>
          <p:nvPr/>
        </p:nvSpPr>
        <p:spPr bwMode="auto">
          <a:xfrm>
            <a:off x="152400" y="152400"/>
            <a:ext cx="12192000" cy="0"/>
          </a:xfrm>
          <a:prstGeom prst="rect">
            <a:avLst/>
          </a:prstGeom>
          <a:solidFill>
            <a:srgbClr val="0066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143D243E-965B-1F7F-53CA-4C99AC10692A}"/>
              </a:ext>
            </a:extLst>
          </p:cNvPr>
          <p:cNvSpPr/>
          <p:nvPr/>
        </p:nvSpPr>
        <p:spPr bwMode="gray">
          <a:xfrm>
            <a:off x="3346425" y="1869495"/>
            <a:ext cx="5402580" cy="2927032"/>
          </a:xfrm>
          <a:prstGeom prst="rect">
            <a:avLst/>
          </a:prstGeom>
          <a:solidFill>
            <a:srgbClr val="FAF8F2">
              <a:alpha val="0"/>
            </a:srgbClr>
          </a:solidFill>
          <a:ln w="12700" cap="rnd">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pt-BR" b="1" dirty="0">
                <a:solidFill>
                  <a:srgbClr val="002060"/>
                </a:solidFill>
                <a:ea typeface="Calibri"/>
                <a:cs typeface="Calibri"/>
              </a:rPr>
              <a:t>All needed resources have been secured </a:t>
            </a:r>
            <a:r>
              <a:rPr lang="pt-BR" dirty="0">
                <a:solidFill>
                  <a:srgbClr val="002060"/>
                </a:solidFill>
                <a:ea typeface="Calibri"/>
                <a:cs typeface="Calibri"/>
              </a:rPr>
              <a:t>for the RAD Data Modernization project, </a:t>
            </a:r>
            <a:r>
              <a:rPr lang="pt-BR" b="1" dirty="0">
                <a:solidFill>
                  <a:srgbClr val="002060"/>
                </a:solidFill>
                <a:ea typeface="Calibri"/>
                <a:cs typeface="Calibri"/>
              </a:rPr>
              <a:t>except for one</a:t>
            </a:r>
          </a:p>
          <a:p>
            <a:pPr marL="285750" indent="-285750">
              <a:buFont typeface="Arial" panose="020B0604020202020204" pitchFamily="34" charset="0"/>
              <a:buChar char="•"/>
            </a:pPr>
            <a:endParaRPr lang="pt-BR" dirty="0">
              <a:solidFill>
                <a:srgbClr val="002060"/>
              </a:solidFill>
              <a:ea typeface="Calibri"/>
              <a:cs typeface="Calibri"/>
            </a:endParaRPr>
          </a:p>
          <a:p>
            <a:pPr marL="285750" indent="-285750">
              <a:buFont typeface="Arial" panose="020B0604020202020204" pitchFamily="34" charset="0"/>
              <a:buChar char="•"/>
            </a:pPr>
            <a:r>
              <a:rPr lang="pt-BR" dirty="0">
                <a:solidFill>
                  <a:srgbClr val="002060"/>
                </a:solidFill>
                <a:ea typeface="Calibri"/>
                <a:cs typeface="Calibri"/>
              </a:rPr>
              <a:t>We are </a:t>
            </a:r>
            <a:r>
              <a:rPr lang="pt-BR" b="1" dirty="0">
                <a:solidFill>
                  <a:srgbClr val="002060"/>
                </a:solidFill>
                <a:ea typeface="Calibri"/>
                <a:cs typeface="Calibri"/>
              </a:rPr>
              <a:t>interviewing and evaluating </a:t>
            </a:r>
            <a:r>
              <a:rPr lang="pt-BR" dirty="0">
                <a:solidFill>
                  <a:srgbClr val="002060"/>
                </a:solidFill>
                <a:ea typeface="Calibri"/>
                <a:cs typeface="Calibri"/>
              </a:rPr>
              <a:t>candidates for the remaining position</a:t>
            </a:r>
          </a:p>
          <a:p>
            <a:pPr marL="285750" indent="-285750">
              <a:buFont typeface="Arial" panose="020B0604020202020204" pitchFamily="34" charset="0"/>
              <a:buChar char="•"/>
            </a:pPr>
            <a:endParaRPr lang="pt-BR" dirty="0">
              <a:solidFill>
                <a:srgbClr val="002060"/>
              </a:solidFill>
              <a:ea typeface="Calibri"/>
              <a:cs typeface="Calibri"/>
            </a:endParaRPr>
          </a:p>
          <a:p>
            <a:pPr marL="285750" indent="-285750">
              <a:buFont typeface="Arial" panose="020B0604020202020204" pitchFamily="34" charset="0"/>
              <a:buChar char="•"/>
            </a:pPr>
            <a:r>
              <a:rPr lang="pt-BR" sz="1800" dirty="0">
                <a:solidFill>
                  <a:srgbClr val="002060"/>
                </a:solidFill>
                <a:ea typeface="Calibri"/>
                <a:cs typeface="Calibri"/>
              </a:rPr>
              <a:t>We </a:t>
            </a:r>
            <a:r>
              <a:rPr lang="pt-BR" sz="1800" b="1" dirty="0">
                <a:solidFill>
                  <a:srgbClr val="002060"/>
                </a:solidFill>
                <a:ea typeface="Calibri"/>
                <a:cs typeface="Calibri"/>
              </a:rPr>
              <a:t>are looking internally as well as externally </a:t>
            </a:r>
            <a:r>
              <a:rPr lang="pt-BR" sz="1800" dirty="0">
                <a:solidFill>
                  <a:srgbClr val="002060"/>
                </a:solidFill>
                <a:ea typeface="Calibri"/>
                <a:cs typeface="Calibri"/>
              </a:rPr>
              <a:t>with multiple vendor partners to find the right resource</a:t>
            </a:r>
            <a:endParaRPr lang="en-US" sz="1800" dirty="0">
              <a:solidFill>
                <a:srgbClr val="002060"/>
              </a:solidFill>
              <a:ea typeface="Calibri"/>
              <a:cs typeface="Calibri"/>
            </a:endParaRPr>
          </a:p>
        </p:txBody>
      </p:sp>
    </p:spTree>
    <p:extLst>
      <p:ext uri="{BB962C8B-B14F-4D97-AF65-F5344CB8AC3E}">
        <p14:creationId xmlns:p14="http://schemas.microsoft.com/office/powerpoint/2010/main" val="279929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5744C8-C88F-4DDA-A78E-01204F835D2E}"/>
              </a:ext>
            </a:extLst>
          </p:cNvPr>
          <p:cNvSpPr>
            <a:spLocks noGrp="1"/>
          </p:cNvSpPr>
          <p:nvPr>
            <p:ph type="title"/>
          </p:nvPr>
        </p:nvSpPr>
        <p:spPr>
          <a:xfrm>
            <a:off x="457199" y="555639"/>
            <a:ext cx="9601200" cy="332399"/>
          </a:xfrm>
        </p:spPr>
        <p:txBody>
          <a:bodyPr/>
          <a:lstStyle/>
          <a:p>
            <a:r>
              <a:rPr lang="en-US" sz="2400" dirty="0"/>
              <a:t>Closing Remarks</a:t>
            </a:r>
            <a:endParaRPr lang="en-US" dirty="0"/>
          </a:p>
        </p:txBody>
      </p:sp>
      <p:sp>
        <p:nvSpPr>
          <p:cNvPr id="20" name="Rectangle 3">
            <a:extLst>
              <a:ext uri="{FF2B5EF4-FFF2-40B4-BE49-F238E27FC236}">
                <a16:creationId xmlns:a16="http://schemas.microsoft.com/office/drawing/2014/main" id="{58A454CB-9AE4-7A30-DDAD-035682F8AA28}"/>
              </a:ext>
            </a:extLst>
          </p:cNvPr>
          <p:cNvSpPr>
            <a:spLocks noChangeArrowheads="1"/>
          </p:cNvSpPr>
          <p:nvPr/>
        </p:nvSpPr>
        <p:spPr bwMode="auto">
          <a:xfrm>
            <a:off x="0" y="0"/>
            <a:ext cx="12192000" cy="0"/>
          </a:xfrm>
          <a:prstGeom prst="rect">
            <a:avLst/>
          </a:prstGeom>
          <a:solidFill>
            <a:srgbClr val="0066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endParaRPr lang="en-US"/>
          </a:p>
        </p:txBody>
      </p:sp>
      <p:sp>
        <p:nvSpPr>
          <p:cNvPr id="24" name="Rectangle 4">
            <a:extLst>
              <a:ext uri="{FF2B5EF4-FFF2-40B4-BE49-F238E27FC236}">
                <a16:creationId xmlns:a16="http://schemas.microsoft.com/office/drawing/2014/main" id="{25FAD2D8-E200-5F6D-8286-E9C51DF4FEB0}"/>
              </a:ext>
            </a:extLst>
          </p:cNvPr>
          <p:cNvSpPr>
            <a:spLocks noChangeArrowheads="1"/>
          </p:cNvSpPr>
          <p:nvPr/>
        </p:nvSpPr>
        <p:spPr bwMode="auto">
          <a:xfrm>
            <a:off x="152400" y="152400"/>
            <a:ext cx="12192000" cy="0"/>
          </a:xfrm>
          <a:prstGeom prst="rect">
            <a:avLst/>
          </a:prstGeom>
          <a:solidFill>
            <a:srgbClr val="0066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6DE6FEB2-354D-9F46-23B4-3B77044D7882}"/>
              </a:ext>
            </a:extLst>
          </p:cNvPr>
          <p:cNvGrpSpPr/>
          <p:nvPr/>
        </p:nvGrpSpPr>
        <p:grpSpPr>
          <a:xfrm>
            <a:off x="5095240" y="618066"/>
            <a:ext cx="2001520" cy="948398"/>
            <a:chOff x="3394245" y="1115906"/>
            <a:chExt cx="2001520" cy="914400"/>
          </a:xfrm>
        </p:grpSpPr>
        <p:pic>
          <p:nvPicPr>
            <p:cNvPr id="2" name="Picture 1">
              <a:extLst>
                <a:ext uri="{FF2B5EF4-FFF2-40B4-BE49-F238E27FC236}">
                  <a16:creationId xmlns:a16="http://schemas.microsoft.com/office/drawing/2014/main" id="{77BD1D00-BF7A-4D9F-8F15-D76D65EE161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3394245" y="1115906"/>
              <a:ext cx="914400" cy="914400"/>
            </a:xfrm>
            <a:prstGeom prst="rect">
              <a:avLst/>
            </a:prstGeom>
          </p:spPr>
        </p:pic>
        <p:pic>
          <p:nvPicPr>
            <p:cNvPr id="3" name="Picture 2">
              <a:extLst>
                <a:ext uri="{FF2B5EF4-FFF2-40B4-BE49-F238E27FC236}">
                  <a16:creationId xmlns:a16="http://schemas.microsoft.com/office/drawing/2014/main" id="{A58CDD36-7900-93D5-C560-AF643FB6920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3932725" y="1115906"/>
              <a:ext cx="914400" cy="914400"/>
            </a:xfrm>
            <a:prstGeom prst="rect">
              <a:avLst/>
            </a:prstGeom>
          </p:spPr>
        </p:pic>
        <p:pic>
          <p:nvPicPr>
            <p:cNvPr id="6" name="Picture 5">
              <a:extLst>
                <a:ext uri="{FF2B5EF4-FFF2-40B4-BE49-F238E27FC236}">
                  <a16:creationId xmlns:a16="http://schemas.microsoft.com/office/drawing/2014/main" id="{3A4B9B89-9B55-C802-2BD7-68DEB1BFB8F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481365" y="1115906"/>
              <a:ext cx="914400" cy="914400"/>
            </a:xfrm>
            <a:prstGeom prst="rect">
              <a:avLst/>
            </a:prstGeom>
          </p:spPr>
        </p:pic>
      </p:grpSp>
      <p:sp>
        <p:nvSpPr>
          <p:cNvPr id="7" name="Rectangle 6">
            <a:extLst>
              <a:ext uri="{FF2B5EF4-FFF2-40B4-BE49-F238E27FC236}">
                <a16:creationId xmlns:a16="http://schemas.microsoft.com/office/drawing/2014/main" id="{368EB85A-7680-8965-B345-E865B3F1EC4A}"/>
              </a:ext>
            </a:extLst>
          </p:cNvPr>
          <p:cNvSpPr/>
          <p:nvPr/>
        </p:nvSpPr>
        <p:spPr bwMode="gray">
          <a:xfrm>
            <a:off x="1778000" y="1732111"/>
            <a:ext cx="8636000" cy="3967639"/>
          </a:xfrm>
          <a:prstGeom prst="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Tree>
    <p:extLst>
      <p:ext uri="{BB962C8B-B14F-4D97-AF65-F5344CB8AC3E}">
        <p14:creationId xmlns:p14="http://schemas.microsoft.com/office/powerpoint/2010/main" val="1749942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473398"/>
      </p:ext>
    </p:extLst>
  </p:cSld>
  <p:clrMapOvr>
    <a:masterClrMapping/>
  </p:clrMapOvr>
</p:sld>
</file>

<file path=ppt/theme/theme1.xml><?xml version="1.0" encoding="utf-8"?>
<a:theme xmlns:a="http://schemas.openxmlformats.org/drawingml/2006/main" name="Optum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custClrLst>
    <a:custClr name="Warm White">
      <a:srgbClr val="FBF9F4"/>
    </a:custClr>
    <a:custClr name="Blank">
      <a:srgbClr val="FFFFFF"/>
    </a:custClr>
    <a:custClr name="Green Success">
      <a:srgbClr val="007000"/>
    </a:custClr>
    <a:custClr name="Red Alert">
      <a:srgbClr val="C40000"/>
    </a:custClr>
    <a:custClr name="Gold Callout">
      <a:srgbClr val="F5B700"/>
    </a:custClr>
    <a:custClr name="Blank">
      <a:srgbClr val="FFFFFF"/>
    </a:custClr>
    <a:custClr name="Blank">
      <a:srgbClr val="FFFFFF"/>
    </a:custClr>
    <a:custClr name="Lagoon">
      <a:srgbClr val="007C89"/>
    </a:custClr>
    <a:custClr name="Violet">
      <a:srgbClr val="422C88"/>
    </a:custClr>
    <a:custClr name="Strawberry">
      <a:srgbClr val="A32A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ainwater">
      <a:srgbClr val="6FC1B1"/>
    </a:custClr>
    <a:custClr name="Iris">
      <a:srgbClr val="8061BC"/>
    </a:custClr>
    <a:custClr name="Apple">
      <a:srgbClr val="D13F44"/>
    </a:custClr>
  </a:custClrLst>
  <a:extLst>
    <a:ext uri="{05A4C25C-085E-4340-85A3-A5531E510DB2}">
      <thm15:themeFamily xmlns:thm15="http://schemas.microsoft.com/office/thememl/2012/main" name="optum-onscreen-16x9-glg-20220208.potx" id="{6A937F26-5C00-4C6A-8E10-66A996E82478}" vid="{C5F55B30-B727-4A9A-B2E1-16025D3B1A12}"/>
    </a:ext>
  </a:extLst>
</a:theme>
</file>

<file path=ppt/theme/theme2.xml><?xml version="1.0" encoding="utf-8"?>
<a:theme xmlns:a="http://schemas.openxmlformats.org/drawingml/2006/main" name="1_Optum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custClrLst>
    <a:custClr name="Warm White">
      <a:srgbClr val="FBF9F4"/>
    </a:custClr>
    <a:custClr name="Blank">
      <a:srgbClr val="FFFFFF"/>
    </a:custClr>
    <a:custClr name="Green Success">
      <a:srgbClr val="007000"/>
    </a:custClr>
    <a:custClr name="Red Alert">
      <a:srgbClr val="C40000"/>
    </a:custClr>
    <a:custClr name="Gold Callout">
      <a:srgbClr val="F5B700"/>
    </a:custClr>
    <a:custClr name="Blank">
      <a:srgbClr val="FFFFFF"/>
    </a:custClr>
    <a:custClr name="Blank">
      <a:srgbClr val="FFFFFF"/>
    </a:custClr>
    <a:custClr name="Lagoon">
      <a:srgbClr val="007C89"/>
    </a:custClr>
    <a:custClr name="Violet">
      <a:srgbClr val="422C88"/>
    </a:custClr>
    <a:custClr name="Strawberry">
      <a:srgbClr val="A32A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ainwater">
      <a:srgbClr val="6FC1B1"/>
    </a:custClr>
    <a:custClr name="Iris">
      <a:srgbClr val="8061BC"/>
    </a:custClr>
    <a:custClr name="Apple">
      <a:srgbClr val="D13F44"/>
    </a:custClr>
  </a:custClrLst>
  <a:extLst>
    <a:ext uri="{05A4C25C-085E-4340-85A3-A5531E510DB2}">
      <thm15:themeFamily xmlns:thm15="http://schemas.microsoft.com/office/thememl/2012/main" name="optum-onscreen-16x9-glg-20220208.potx" id="{6A937F26-5C00-4C6A-8E10-66A996E82478}" vid="{C5F55B30-B727-4A9A-B2E1-16025D3B1A12}"/>
    </a:ext>
  </a:extLst>
</a:theme>
</file>

<file path=ppt/theme/theme3.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3f07374-63ee-41e5-af69-4bcaade30007" xsi:nil="true"/>
    <lcf76f155ced4ddcb4097134ff3c332f xmlns="777654b1-4571-4283-ad4b-a39d0742fb03">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B6B0B3508E6DC4E8C55A8912B09F461" ma:contentTypeVersion="8" ma:contentTypeDescription="Create a new document." ma:contentTypeScope="" ma:versionID="1b3e0d3ab0b740de63e539ec3a909549">
  <xsd:schema xmlns:xsd="http://www.w3.org/2001/XMLSchema" xmlns:xs="http://www.w3.org/2001/XMLSchema" xmlns:p="http://schemas.microsoft.com/office/2006/metadata/properties" xmlns:ns2="777654b1-4571-4283-ad4b-a39d0742fb03" xmlns:ns3="f3f07374-63ee-41e5-af69-4bcaade30007" targetNamespace="http://schemas.microsoft.com/office/2006/metadata/properties" ma:root="true" ma:fieldsID="cf5c687c159483a5d94cbd314641d14b" ns2:_="" ns3:_="">
    <xsd:import namespace="777654b1-4571-4283-ad4b-a39d0742fb03"/>
    <xsd:import namespace="f3f07374-63ee-41e5-af69-4bcaade3000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654b1-4571-4283-ad4b-a39d0742fb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2a6b2b66-40d8-4e06-8a39-adc3ecd451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f07374-63ee-41e5-af69-4bcaade3000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f51aa278-278e-4df9-ac5a-5f68044e6a44}" ma:internalName="TaxCatchAll" ma:showField="CatchAllData" ma:web="f3f07374-63ee-41e5-af69-4bcaade3000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442E76-14DF-4EBB-B4AE-083BBA2BB5E9}">
  <ds:schemaRefs>
    <ds:schemaRef ds:uri="http://purl.org/dc/elements/1.1/"/>
    <ds:schemaRef ds:uri="http://schemas.microsoft.com/office/2006/documentManagement/types"/>
    <ds:schemaRef ds:uri="777654b1-4571-4283-ad4b-a39d0742fb03"/>
    <ds:schemaRef ds:uri="f3f07374-63ee-41e5-af69-4bcaade30007"/>
    <ds:schemaRef ds:uri="http://schemas.microsoft.com/office/2006/metadata/properties"/>
    <ds:schemaRef ds:uri="http://purl.org/dc/dcmitype/"/>
    <ds:schemaRef ds:uri="http://www.w3.org/XML/1998/namespac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ED9E8326-1BB3-438A-B88B-3298F50BC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7654b1-4571-4283-ad4b-a39d0742fb03"/>
    <ds:schemaRef ds:uri="f3f07374-63ee-41e5-af69-4bcaade300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5EC316-5A38-4B50-BCDB-A49EECF211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Optum Theme</Template>
  <TotalTime>28484</TotalTime>
  <Words>577</Words>
  <Application>Microsoft Office PowerPoint</Application>
  <PresentationFormat>Widescreen</PresentationFormat>
  <Paragraphs>107</Paragraphs>
  <Slides>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Calibri</vt:lpstr>
      <vt:lpstr>Wingdings</vt:lpstr>
      <vt:lpstr>Optum Theme</vt:lpstr>
      <vt:lpstr>1_Optum Theme</vt:lpstr>
      <vt:lpstr>RAD Data Modernization  Pre-Kickoff Meeting</vt:lpstr>
      <vt:lpstr>PowerPoint Presentation</vt:lpstr>
      <vt:lpstr>Welcome and introductions</vt:lpstr>
      <vt:lpstr>RAD Data Modernization - Walk-in Through</vt:lpstr>
      <vt:lpstr>Dependencies – Access, Collaterals, &amp; SMEs</vt:lpstr>
      <vt:lpstr>Resource Gaps</vt:lpstr>
      <vt:lpstr>Closing Remarks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 on-screen  graphic and  layout guide</dc:title>
  <dc:creator>Shin, John S</dc:creator>
  <dc:description>Optum 2022 template developed by Creative Partners. 16:9 on-screen GLG.</dc:description>
  <cp:lastModifiedBy>Cheema, Dave</cp:lastModifiedBy>
  <cp:revision>111</cp:revision>
  <dcterms:created xsi:type="dcterms:W3CDTF">2022-08-29T16:16:06Z</dcterms:created>
  <dcterms:modified xsi:type="dcterms:W3CDTF">2024-10-01T20:43:04Z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0x0101009B6B0B3508E6DC4E8C55A8912B09F461</vt:lpwstr>
  </property>
  <property fmtid="{D5CDD505-2E9C-101B-9397-08002B2CF9AE}" pid="3" name="xd_ProgID">
    <vt:lpwstr/>
  </property>
  <property fmtid="{D5CDD505-2E9C-101B-9397-08002B2CF9AE}" pid="4" name="MediaServiceImageTags">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y fmtid="{D5CDD505-2E9C-101B-9397-08002B2CF9AE}" pid="11" name="xd_Signature">
    <vt:bool>false</vt:bool>
  </property>
  <property fmtid="{D5CDD505-2E9C-101B-9397-08002B2CF9AE}" pid="12" name="MSIP_Label_a8a73c85-e524-44a6-bd58-7df7ef87be8f_Enabled">
    <vt:lpwstr>true</vt:lpwstr>
  </property>
  <property fmtid="{D5CDD505-2E9C-101B-9397-08002B2CF9AE}" pid="13" name="MSIP_Label_a8a73c85-e524-44a6-bd58-7df7ef87be8f_SetDate">
    <vt:lpwstr>2023-01-30T20:32:53Z</vt:lpwstr>
  </property>
  <property fmtid="{D5CDD505-2E9C-101B-9397-08002B2CF9AE}" pid="14" name="MSIP_Label_a8a73c85-e524-44a6-bd58-7df7ef87be8f_Method">
    <vt:lpwstr>Standard</vt:lpwstr>
  </property>
  <property fmtid="{D5CDD505-2E9C-101B-9397-08002B2CF9AE}" pid="15" name="MSIP_Label_a8a73c85-e524-44a6-bd58-7df7ef87be8f_Name">
    <vt:lpwstr>Internal Label</vt:lpwstr>
  </property>
  <property fmtid="{D5CDD505-2E9C-101B-9397-08002B2CF9AE}" pid="16" name="MSIP_Label_a8a73c85-e524-44a6-bd58-7df7ef87be8f_SiteId">
    <vt:lpwstr>db05faca-c82a-4b9d-b9c5-0f64b6755421</vt:lpwstr>
  </property>
  <property fmtid="{D5CDD505-2E9C-101B-9397-08002B2CF9AE}" pid="17" name="MSIP_Label_a8a73c85-e524-44a6-bd58-7df7ef87be8f_ActionId">
    <vt:lpwstr>05aa9fb0-624a-49ee-8c9b-e5ac966aaf2b</vt:lpwstr>
  </property>
  <property fmtid="{D5CDD505-2E9C-101B-9397-08002B2CF9AE}" pid="18" name="MSIP_Label_a8a73c85-e524-44a6-bd58-7df7ef87be8f_ContentBits">
    <vt:lpwstr>0</vt:lpwstr>
  </property>
</Properties>
</file>