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7" r:id="rId2"/>
    <p:sldId id="493" r:id="rId3"/>
    <p:sldId id="356" r:id="rId4"/>
    <p:sldId id="534" r:id="rId5"/>
    <p:sldId id="519" r:id="rId6"/>
    <p:sldId id="568" r:id="rId7"/>
    <p:sldId id="567" r:id="rId8"/>
    <p:sldId id="563" r:id="rId9"/>
    <p:sldId id="564" r:id="rId10"/>
    <p:sldId id="520" r:id="rId11"/>
    <p:sldId id="526" r:id="rId12"/>
    <p:sldId id="540" r:id="rId13"/>
    <p:sldId id="488" r:id="rId14"/>
    <p:sldId id="559" r:id="rId15"/>
    <p:sldId id="342" r:id="rId16"/>
    <p:sldId id="483" r:id="rId17"/>
    <p:sldId id="485" r:id="rId18"/>
    <p:sldId id="569" r:id="rId19"/>
    <p:sldId id="344" r:id="rId20"/>
    <p:sldId id="353" r:id="rId21"/>
    <p:sldId id="532" r:id="rId22"/>
    <p:sldId id="555" r:id="rId23"/>
    <p:sldId id="484" r:id="rId24"/>
    <p:sldId id="349" r:id="rId25"/>
    <p:sldId id="566" r:id="rId26"/>
    <p:sldId id="565" r:id="rId27"/>
    <p:sldId id="408" r:id="rId28"/>
    <p:sldId id="40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AB"/>
    <a:srgbClr val="FFCC99"/>
    <a:srgbClr val="D5FFF9"/>
    <a:srgbClr val="FF8181"/>
    <a:srgbClr val="009FDB"/>
    <a:srgbClr val="FF7D7D"/>
    <a:srgbClr val="FF5D5D"/>
    <a:srgbClr val="FF4B4B"/>
    <a:srgbClr val="FCFDFE"/>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06" autoAdjust="0"/>
    <p:restoredTop sz="85658" autoAdjust="0"/>
  </p:normalViewPr>
  <p:slideViewPr>
    <p:cSldViewPr snapToGrid="0">
      <p:cViewPr varScale="1">
        <p:scale>
          <a:sx n="100" d="100"/>
          <a:sy n="100" d="100"/>
        </p:scale>
        <p:origin x="822"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1CE1C0-B99E-8B4D-9619-1F962BABB17A}" type="datetimeFigureOut">
              <a:rPr lang="en-US" smtClean="0"/>
              <a:t>10/19/2017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7E30AA-A30C-4147-816B-FAEBDD471270}" type="slidenum">
              <a:rPr lang="en-US" smtClean="0"/>
              <a:t>‹#›</a:t>
            </a:fld>
            <a:endParaRPr lang="en-US"/>
          </a:p>
        </p:txBody>
      </p:sp>
    </p:spTree>
    <p:extLst>
      <p:ext uri="{BB962C8B-B14F-4D97-AF65-F5344CB8AC3E}">
        <p14:creationId xmlns:p14="http://schemas.microsoft.com/office/powerpoint/2010/main" val="2998951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039DFC-76DA-4BF7-81A3-59894B25A473}" type="datetimeFigureOut">
              <a:rPr lang="en-US" smtClean="0"/>
              <a:t>10/19/2017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60FA43-0DA2-4EF4-A1FF-5A542BE09F55}" type="slidenum">
              <a:rPr lang="en-US" smtClean="0"/>
              <a:t>‹#›</a:t>
            </a:fld>
            <a:endParaRPr lang="en-US"/>
          </a:p>
        </p:txBody>
      </p:sp>
    </p:spTree>
    <p:extLst>
      <p:ext uri="{BB962C8B-B14F-4D97-AF65-F5344CB8AC3E}">
        <p14:creationId xmlns:p14="http://schemas.microsoft.com/office/powerpoint/2010/main" val="20786757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a:t>
            </a:r>
            <a:r>
              <a:rPr lang="en-US" baseline="0" dirty="0"/>
              <a:t> </a:t>
            </a:r>
            <a:r>
              <a:rPr lang="en-US" baseline="0" dirty="0" smtClean="0"/>
              <a:t>yes believe </a:t>
            </a:r>
            <a:r>
              <a:rPr lang="en-US" baseline="0" smtClean="0"/>
              <a:t>me folks, </a:t>
            </a:r>
            <a:r>
              <a:rPr lang="en-US" baseline="0" dirty="0" smtClean="0"/>
              <a:t>this </a:t>
            </a:r>
            <a:r>
              <a:rPr lang="en-US" baseline="0" dirty="0" smtClean="0"/>
              <a:t>is the last talk for </a:t>
            </a:r>
            <a:r>
              <a:rPr lang="en-US" baseline="0" dirty="0" smtClean="0"/>
              <a:t>today, so please </a:t>
            </a:r>
            <a:r>
              <a:rPr lang="en-US" baseline="0" dirty="0" smtClean="0"/>
              <a:t>bear with me for few more mins. </a:t>
            </a:r>
            <a:r>
              <a:rPr lang="en-US" baseline="0" dirty="0" smtClean="0"/>
              <a:t>What is this talk about? Yesterday </a:t>
            </a:r>
            <a:r>
              <a:rPr lang="en-US" baseline="0" dirty="0" smtClean="0"/>
              <a:t>in the </a:t>
            </a:r>
            <a:r>
              <a:rPr lang="en-US" baseline="0" dirty="0" smtClean="0"/>
              <a:t>banquet fun session, </a:t>
            </a:r>
            <a:r>
              <a:rPr lang="en-US" baseline="0" dirty="0" smtClean="0"/>
              <a:t>we heard </a:t>
            </a:r>
            <a:r>
              <a:rPr lang="en-US" baseline="0" dirty="0" smtClean="0"/>
              <a:t>a radical </a:t>
            </a:r>
            <a:r>
              <a:rPr lang="en-US" baseline="0" dirty="0" smtClean="0"/>
              <a:t>proposal to reduce cellular latencies by moving devices inside data centers. Today, I will present </a:t>
            </a:r>
            <a:r>
              <a:rPr lang="en-US" baseline="0" dirty="0" smtClean="0"/>
              <a:t>another acceptable </a:t>
            </a:r>
            <a:r>
              <a:rPr lang="en-US" baseline="0" dirty="0" smtClean="0"/>
              <a:t>solution to reduce Web latencies in cellular. </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1</a:t>
            </a:fld>
            <a:endParaRPr lang="en-US" dirty="0"/>
          </a:p>
        </p:txBody>
      </p:sp>
    </p:spTree>
    <p:extLst>
      <p:ext uri="{BB962C8B-B14F-4D97-AF65-F5344CB8AC3E}">
        <p14:creationId xmlns:p14="http://schemas.microsoft.com/office/powerpoint/2010/main" val="3136320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client is going to execute everything</a:t>
            </a:r>
            <a:r>
              <a:rPr lang="en-US" baseline="0" dirty="0" smtClean="0"/>
              <a:t> again.</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10</a:t>
            </a:fld>
            <a:endParaRPr lang="en-US"/>
          </a:p>
        </p:txBody>
      </p:sp>
    </p:spTree>
    <p:extLst>
      <p:ext uri="{BB962C8B-B14F-4D97-AF65-F5344CB8AC3E}">
        <p14:creationId xmlns:p14="http://schemas.microsoft.com/office/powerpoint/2010/main" val="3018433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11</a:t>
            </a:fld>
            <a:endParaRPr lang="en-US"/>
          </a:p>
        </p:txBody>
      </p:sp>
    </p:spTree>
    <p:extLst>
      <p:ext uri="{BB962C8B-B14F-4D97-AF65-F5344CB8AC3E}">
        <p14:creationId xmlns:p14="http://schemas.microsoft.com/office/powerpoint/2010/main" val="3409349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12</a:t>
            </a:fld>
            <a:endParaRPr lang="en-US"/>
          </a:p>
        </p:txBody>
      </p:sp>
    </p:spTree>
    <p:extLst>
      <p:ext uri="{BB962C8B-B14F-4D97-AF65-F5344CB8AC3E}">
        <p14:creationId xmlns:p14="http://schemas.microsoft.com/office/powerpoint/2010/main" val="530466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if and else – confusing </a:t>
            </a:r>
          </a:p>
          <a:p>
            <a:r>
              <a:rPr lang="en-US" baseline="0" dirty="0" smtClean="0"/>
              <a:t>Add ‘F’ and ‘P’ version near yellow boxes, </a:t>
            </a:r>
          </a:p>
          <a:p>
            <a:r>
              <a:rPr lang="en-US" baseline="0" dirty="0" smtClean="0"/>
              <a:t>Change code from ‘if’ ‘else’ to (UI, fetch data)</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13</a:t>
            </a:fld>
            <a:endParaRPr lang="en-US"/>
          </a:p>
        </p:txBody>
      </p:sp>
    </p:spTree>
    <p:extLst>
      <p:ext uri="{BB962C8B-B14F-4D97-AF65-F5344CB8AC3E}">
        <p14:creationId xmlns:p14="http://schemas.microsoft.com/office/powerpoint/2010/main" val="3993249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incorporating whittling into an end-to-end system </a:t>
            </a:r>
            <a:r>
              <a:rPr lang="en-US" dirty="0" smtClean="0"/>
              <a:t>we address a few design</a:t>
            </a:r>
            <a:r>
              <a:rPr lang="en-US" baseline="0" dirty="0" smtClean="0"/>
              <a:t> issues. Let us look at them briefly. </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14</a:t>
            </a:fld>
            <a:endParaRPr lang="en-US"/>
          </a:p>
        </p:txBody>
      </p:sp>
    </p:spTree>
    <p:extLst>
      <p:ext uri="{BB962C8B-B14F-4D97-AF65-F5344CB8AC3E}">
        <p14:creationId xmlns:p14="http://schemas.microsoft.com/office/powerpoint/2010/main" val="3294329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Testing </a:t>
            </a:r>
            <a:r>
              <a:rPr lang="en-US" baseline="0" dirty="0"/>
              <a:t>all functions is time consuming </a:t>
            </a:r>
            <a:r>
              <a:rPr lang="en-US" baseline="0" dirty="0" smtClean="0"/>
              <a:t>and </a:t>
            </a:r>
            <a:r>
              <a:rPr lang="en-US" baseline="0" dirty="0"/>
              <a:t>Web pages have 100s to 1000s of JavaScript function. </a:t>
            </a:r>
            <a:r>
              <a:rPr lang="en-US" baseline="0" dirty="0" smtClean="0"/>
              <a:t>We </a:t>
            </a:r>
            <a:r>
              <a:rPr lang="en-US" baseline="0" dirty="0"/>
              <a:t>profiled the JavaScript compute times of the Alexa top 100 Web pages </a:t>
            </a:r>
            <a:r>
              <a:rPr lang="en-US" baseline="0" dirty="0" smtClean="0"/>
              <a:t>using V8 profiler and </a:t>
            </a:r>
            <a:r>
              <a:rPr lang="en-US" baseline="0" dirty="0"/>
              <a:t>found that </a:t>
            </a:r>
            <a:r>
              <a:rPr lang="en-US" baseline="0" dirty="0" smtClean="0"/>
              <a:t>on average, 20</a:t>
            </a:r>
            <a:r>
              <a:rPr lang="en-US" baseline="0" dirty="0"/>
              <a:t>% of functions </a:t>
            </a:r>
            <a:r>
              <a:rPr lang="en-US" baseline="0" dirty="0" smtClean="0"/>
              <a:t>contribute </a:t>
            </a:r>
            <a:r>
              <a:rPr lang="en-US" baseline="0" dirty="0"/>
              <a:t>to 80% of the compute time. </a:t>
            </a:r>
            <a:r>
              <a:rPr lang="en-US" baseline="0" dirty="0" smtClean="0"/>
              <a:t>Thus testing only the </a:t>
            </a:r>
            <a:r>
              <a:rPr lang="en-US" baseline="0" dirty="0"/>
              <a:t>heavy functions </a:t>
            </a:r>
            <a:r>
              <a:rPr lang="en-US" baseline="0" dirty="0" smtClean="0"/>
              <a:t>is </a:t>
            </a:r>
            <a:r>
              <a:rPr lang="en-US" baseline="0" dirty="0"/>
              <a:t>sufficient to provide good benefits. </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15</a:t>
            </a:fld>
            <a:endParaRPr lang="en-US"/>
          </a:p>
        </p:txBody>
      </p:sp>
    </p:spTree>
    <p:extLst>
      <p:ext uri="{BB962C8B-B14F-4D97-AF65-F5344CB8AC3E}">
        <p14:creationId xmlns:p14="http://schemas.microsoft.com/office/powerpoint/2010/main" val="2303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Animation is broken …(fix</a:t>
            </a:r>
            <a:r>
              <a:rPr lang="en-US" baseline="0" dirty="0" smtClean="0"/>
              <a:t> f1, f2 turned off)</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16</a:t>
            </a:fld>
            <a:endParaRPr lang="en-US"/>
          </a:p>
        </p:txBody>
      </p:sp>
    </p:spTree>
    <p:extLst>
      <p:ext uri="{BB962C8B-B14F-4D97-AF65-F5344CB8AC3E}">
        <p14:creationId xmlns:p14="http://schemas.microsoft.com/office/powerpoint/2010/main" val="4159887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did a longitudinal study.. Whittle learnt from T=0 fetches all objects when fetching T=3… (See time and decide)</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17</a:t>
            </a:fld>
            <a:endParaRPr lang="en-US"/>
          </a:p>
        </p:txBody>
      </p:sp>
    </p:spTree>
    <p:extLst>
      <p:ext uri="{BB962C8B-B14F-4D97-AF65-F5344CB8AC3E}">
        <p14:creationId xmlns:p14="http://schemas.microsoft.com/office/powerpoint/2010/main" val="792205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dropped</a:t>
            </a:r>
            <a:r>
              <a:rPr lang="en-US" baseline="0" dirty="0" smtClean="0"/>
              <a:t> (add a new slide (Greedy whittling – see paper for details)</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18</a:t>
            </a:fld>
            <a:endParaRPr lang="en-US"/>
          </a:p>
        </p:txBody>
      </p:sp>
    </p:spTree>
    <p:extLst>
      <p:ext uri="{BB962C8B-B14F-4D97-AF65-F5344CB8AC3E}">
        <p14:creationId xmlns:p14="http://schemas.microsoft.com/office/powerpoint/2010/main" val="1255803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a:t>
            </a:r>
            <a:r>
              <a:rPr lang="en-US" baseline="0" dirty="0"/>
              <a:t> Nutshell using a test set of the Top 100 Alexa mobile pages. For repeatability, we record the pages and replay them in our experiments. We use a phone to record the pages so that we get the mobile version of the pages. Note that most pages do not have a separate mobile version and they tailor their content to different screens using CSS3 media queries. In our final evaluation, we use 78 pages because we discarded a few pages that did not trigger </a:t>
            </a:r>
            <a:r>
              <a:rPr lang="en-US" baseline="0" dirty="0" err="1"/>
              <a:t>onLoad</a:t>
            </a:r>
            <a:r>
              <a:rPr lang="en-US" baseline="0" dirty="0"/>
              <a:t> consistently and also caused some browser inter-operability issues. </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19</a:t>
            </a:fld>
            <a:endParaRPr lang="en-US"/>
          </a:p>
        </p:txBody>
      </p:sp>
    </p:spTree>
    <p:extLst>
      <p:ext uri="{BB962C8B-B14F-4D97-AF65-F5344CB8AC3E}">
        <p14:creationId xmlns:p14="http://schemas.microsoft.com/office/powerpoint/2010/main" val="769635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Needless</a:t>
            </a:r>
            <a:r>
              <a:rPr lang="en-US" baseline="0" dirty="0" smtClean="0"/>
              <a:t> to say, p</a:t>
            </a:r>
            <a:r>
              <a:rPr lang="en-US" dirty="0" smtClean="0"/>
              <a:t>erformance </a:t>
            </a:r>
            <a:r>
              <a:rPr lang="en-US" dirty="0"/>
              <a:t>of Web sites is </a:t>
            </a:r>
            <a:r>
              <a:rPr lang="en-US" dirty="0" smtClean="0"/>
              <a:t>critical</a:t>
            </a:r>
            <a:r>
              <a:rPr lang="en-US" baseline="0" dirty="0" smtClean="0"/>
              <a:t> because (one) Faster Websites have low attrition rates. A study </a:t>
            </a:r>
            <a:r>
              <a:rPr lang="en-US" baseline="0" dirty="0"/>
              <a:t>from </a:t>
            </a:r>
            <a:r>
              <a:rPr lang="en-US" baseline="0" dirty="0" smtClean="0"/>
              <a:t>Akamai found </a:t>
            </a:r>
            <a:r>
              <a:rPr lang="en-US" baseline="0" dirty="0" smtClean="0"/>
              <a:t>about </a:t>
            </a:r>
            <a:r>
              <a:rPr lang="en-US" baseline="0" dirty="0"/>
              <a:t>57% of </a:t>
            </a:r>
            <a:r>
              <a:rPr lang="en-US" baseline="0" dirty="0" smtClean="0"/>
              <a:t>mobile users </a:t>
            </a:r>
            <a:r>
              <a:rPr lang="en-US" baseline="0" dirty="0"/>
              <a:t>tolerate a page load of less than 3 seconds before abandoning the </a:t>
            </a:r>
            <a:r>
              <a:rPr lang="en-US" baseline="0" dirty="0" smtClean="0"/>
              <a:t>site. (two) Faster Websites </a:t>
            </a:r>
            <a:r>
              <a:rPr lang="en-US" baseline="0" dirty="0"/>
              <a:t>make more money. Amazon reports every 100ms end-to-end delay causes 1% loss in sales revenue </a:t>
            </a:r>
            <a:r>
              <a:rPr lang="en-US" baseline="0" dirty="0" smtClean="0"/>
              <a:t>and 1 </a:t>
            </a:r>
            <a:r>
              <a:rPr lang="en-US" baseline="0" dirty="0"/>
              <a:t>second </a:t>
            </a:r>
            <a:r>
              <a:rPr lang="en-US" baseline="0" dirty="0" smtClean="0"/>
              <a:t>is </a:t>
            </a:r>
            <a:r>
              <a:rPr lang="en-US" baseline="0" dirty="0"/>
              <a:t>equivalent to $1.6 Billion in their annual </a:t>
            </a:r>
            <a:r>
              <a:rPr lang="en-US" baseline="0" dirty="0" smtClean="0"/>
              <a:t>sales. What is the performance of Web access in cellular that we see today?</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2</a:t>
            </a:fld>
            <a:endParaRPr lang="en-US" dirty="0"/>
          </a:p>
        </p:txBody>
      </p:sp>
    </p:spTree>
    <p:extLst>
      <p:ext uri="{BB962C8B-B14F-4D97-AF65-F5344CB8AC3E}">
        <p14:creationId xmlns:p14="http://schemas.microsoft.com/office/powerpoint/2010/main" val="3562988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Multiple </a:t>
            </a:r>
            <a:r>
              <a:rPr lang="en-US" baseline="0" dirty="0"/>
              <a:t>simultaneous clients issue request to </a:t>
            </a:r>
            <a:r>
              <a:rPr lang="en-US" baseline="0" dirty="0" smtClean="0"/>
              <a:t>load the same page to multiple proxy instances running </a:t>
            </a:r>
            <a:r>
              <a:rPr lang="en-US" baseline="0" dirty="0"/>
              <a:t>on the </a:t>
            </a:r>
            <a:r>
              <a:rPr lang="en-US" baseline="0" dirty="0" smtClean="0"/>
              <a:t>same machine</a:t>
            </a:r>
            <a:r>
              <a:rPr lang="en-US" baseline="0" dirty="0"/>
              <a:t>. Each client issues the page load request in a loop for a long 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20</a:t>
            </a:fld>
            <a:endParaRPr lang="en-US"/>
          </a:p>
        </p:txBody>
      </p:sp>
    </p:spTree>
    <p:extLst>
      <p:ext uri="{BB962C8B-B14F-4D97-AF65-F5344CB8AC3E}">
        <p14:creationId xmlns:p14="http://schemas.microsoft.com/office/powerpoint/2010/main" val="1280253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find that the average increase in user </a:t>
            </a:r>
            <a:r>
              <a:rPr lang="en-US" dirty="0" err="1"/>
              <a:t>reqs</a:t>
            </a:r>
            <a:r>
              <a:rPr lang="en-US" dirty="0"/>
              <a:t>/sec</a:t>
            </a:r>
            <a:r>
              <a:rPr lang="en-US" baseline="0" dirty="0"/>
              <a:t> ranges from 27.2% to 28% consistently across all the page popularity models. Next we look at why we get benefits?</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21</a:t>
            </a:fld>
            <a:endParaRPr lang="en-US"/>
          </a:p>
        </p:txBody>
      </p:sp>
    </p:spTree>
    <p:extLst>
      <p:ext uri="{BB962C8B-B14F-4D97-AF65-F5344CB8AC3E}">
        <p14:creationId xmlns:p14="http://schemas.microsoft.com/office/powerpoint/2010/main" val="2096473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need to explain speedup</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22</a:t>
            </a:fld>
            <a:endParaRPr lang="en-US"/>
          </a:p>
        </p:txBody>
      </p:sp>
    </p:spTree>
    <p:extLst>
      <p:ext uri="{BB962C8B-B14F-4D97-AF65-F5344CB8AC3E}">
        <p14:creationId xmlns:p14="http://schemas.microsoft.com/office/powerpoint/2010/main" val="2403966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 schemes?</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23</a:t>
            </a:fld>
            <a:endParaRPr lang="en-US"/>
          </a:p>
        </p:txBody>
      </p:sp>
    </p:spTree>
    <p:extLst>
      <p:ext uri="{BB962C8B-B14F-4D97-AF65-F5344CB8AC3E}">
        <p14:creationId xmlns:p14="http://schemas.microsoft.com/office/powerpoint/2010/main" val="2738397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Repeat contribution and result numbers</a:t>
            </a:r>
            <a:r>
              <a:rPr lang="en-US" baseline="0" dirty="0" smtClean="0"/>
              <a:t> (change the wording, punchier)</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27</a:t>
            </a:fld>
            <a:endParaRPr lang="en-US"/>
          </a:p>
        </p:txBody>
      </p:sp>
    </p:spTree>
    <p:extLst>
      <p:ext uri="{BB962C8B-B14F-4D97-AF65-F5344CB8AC3E}">
        <p14:creationId xmlns:p14="http://schemas.microsoft.com/office/powerpoint/2010/main" val="1960600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observation based on page load measurements show cellular page loads are 6 orders of magnitude slower than wired. The reason is today’s page load process is not suitable for cellular networks since it leads to lots of </a:t>
            </a:r>
            <a:r>
              <a:rPr lang="en-US" baseline="0" dirty="0" err="1" smtClean="0"/>
              <a:t>reqs</a:t>
            </a:r>
            <a:r>
              <a:rPr lang="en-US" baseline="0" dirty="0" smtClean="0"/>
              <a:t>-responses in the high RTT cellular last mile. Further, even though recent protocols like HTTP/2 allow multiplexing of requests in parallel, in real-world modern Web pages have object dependencies that makes it ineffective. </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3</a:t>
            </a:fld>
            <a:endParaRPr lang="en-US"/>
          </a:p>
        </p:txBody>
      </p:sp>
    </p:spTree>
    <p:extLst>
      <p:ext uri="{BB962C8B-B14F-4D97-AF65-F5344CB8AC3E}">
        <p14:creationId xmlns:p14="http://schemas.microsoft.com/office/powerpoint/2010/main" val="996510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tremendous</a:t>
            </a:r>
            <a:r>
              <a:rPr lang="en-US" baseline="0" dirty="0" smtClean="0"/>
              <a:t> interest in moving execution of browsing functionality to the cloud. The idea is a proxy connected using a faster network can executes code to quickly fetch objects for a client and proactively push them to minimize the round-trips in the last mile. Since Web pages are increasingly personalized today, execution of code in the proxy is required to identify all objects for a user. To quote a stat from our analysis over 30% of pages have more than 50% of objects not common across users.</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4</a:t>
            </a:fld>
            <a:endParaRPr lang="en-US"/>
          </a:p>
        </p:txBody>
      </p:sp>
    </p:spTree>
    <p:extLst>
      <p:ext uri="{BB962C8B-B14F-4D97-AF65-F5344CB8AC3E}">
        <p14:creationId xmlns:p14="http://schemas.microsoft.com/office/powerpoint/2010/main" val="2922279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though</a:t>
            </a:r>
            <a:r>
              <a:rPr lang="en-US" baseline="0" dirty="0" smtClean="0"/>
              <a:t> execution-based proxies have tremendous potential to lower Web latencies, a key challenge with such proposals is the scalability of the proxy that must support Millions of users. If we look at where the bottleneck is, unlike traditional Web proxies which are designed to saturate the network interfaces, the bottleneck quickly shifts to compute in execution-based proxies. E.g. our measurements indicate…… Thus it is critical to reduce the compute in the proxy</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5</a:t>
            </a:fld>
            <a:endParaRPr lang="en-US"/>
          </a:p>
        </p:txBody>
      </p:sp>
    </p:spTree>
    <p:extLst>
      <p:ext uri="{BB962C8B-B14F-4D97-AF65-F5344CB8AC3E}">
        <p14:creationId xmlns:p14="http://schemas.microsoft.com/office/powerpoint/2010/main" val="1418395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6</a:t>
            </a:fld>
            <a:endParaRPr lang="en-US"/>
          </a:p>
        </p:txBody>
      </p:sp>
    </p:spTree>
    <p:extLst>
      <p:ext uri="{BB962C8B-B14F-4D97-AF65-F5344CB8AC3E}">
        <p14:creationId xmlns:p14="http://schemas.microsoft.com/office/powerpoint/2010/main" val="2152003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7</a:t>
            </a:fld>
            <a:endParaRPr lang="en-US"/>
          </a:p>
        </p:txBody>
      </p:sp>
    </p:spTree>
    <p:extLst>
      <p:ext uri="{BB962C8B-B14F-4D97-AF65-F5344CB8AC3E}">
        <p14:creationId xmlns:p14="http://schemas.microsoft.com/office/powerpoint/2010/main" val="1975459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make wording and slide better (contrast qualitatively</a:t>
            </a:r>
            <a:r>
              <a:rPr lang="en-US" baseline="0" dirty="0" smtClean="0"/>
              <a:t> – we are better</a:t>
            </a:r>
            <a:r>
              <a:rPr lang="en-US" dirty="0" smtClean="0"/>
              <a:t>)</a:t>
            </a:r>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8</a:t>
            </a:fld>
            <a:endParaRPr lang="en-US"/>
          </a:p>
        </p:txBody>
      </p:sp>
    </p:spTree>
    <p:extLst>
      <p:ext uri="{BB962C8B-B14F-4D97-AF65-F5344CB8AC3E}">
        <p14:creationId xmlns:p14="http://schemas.microsoft.com/office/powerpoint/2010/main" val="2137266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60FA43-0DA2-4EF4-A1FF-5A542BE09F55}" type="slidenum">
              <a:rPr lang="en-US" smtClean="0"/>
              <a:t>9</a:t>
            </a:fld>
            <a:endParaRPr lang="en-US"/>
          </a:p>
        </p:txBody>
      </p:sp>
    </p:spTree>
    <p:extLst>
      <p:ext uri="{BB962C8B-B14F-4D97-AF65-F5344CB8AC3E}">
        <p14:creationId xmlns:p14="http://schemas.microsoft.com/office/powerpoint/2010/main" val="2017777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Helvetica Neue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DDDE1-36AB-488C-8457-8ADC1F0F13CC}" type="slidenum">
              <a:rPr lang="en-US" smtClean="0"/>
              <a:t>‹#›</a:t>
            </a:fld>
            <a:endParaRPr lang="en-US"/>
          </a:p>
        </p:txBody>
      </p:sp>
      <p:pic>
        <p:nvPicPr>
          <p:cNvPr id="8" name="Picture 7" descr="att.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19936" t="19928" r="20372" b="19936"/>
          <a:stretch/>
        </p:blipFill>
        <p:spPr>
          <a:xfrm>
            <a:off x="10668000" y="6178015"/>
            <a:ext cx="519606" cy="523473"/>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2752" y="5541933"/>
            <a:ext cx="1470102" cy="483500"/>
          </a:xfrm>
          <a:prstGeom prst="rect">
            <a:avLst/>
          </a:prstGeom>
        </p:spPr>
      </p:pic>
      <p:sp>
        <p:nvSpPr>
          <p:cNvPr id="9" name="TextBox 8"/>
          <p:cNvSpPr txBox="1"/>
          <p:nvPr userDrawn="1"/>
        </p:nvSpPr>
        <p:spPr>
          <a:xfrm>
            <a:off x="499065" y="6329844"/>
            <a:ext cx="5901961" cy="274157"/>
          </a:xfrm>
          <a:prstGeom prst="rect">
            <a:avLst/>
          </a:prstGeom>
          <a:noFill/>
          <a:ln>
            <a:noFill/>
          </a:ln>
        </p:spPr>
        <p:txBody>
          <a:bodyPr wrap="square" lIns="0" tIns="0" rIns="0" bIns="0" rtlCol="0">
            <a:noAutofit/>
          </a:bodyPr>
          <a:lstStyle/>
          <a:p>
            <a:pPr marL="0" marR="0" indent="0" algn="l" defTabSz="457200" rtl="0" eaLnBrk="1" fontAlgn="auto" latinLnBrk="0" hangingPunct="1">
              <a:lnSpc>
                <a:spcPts val="750"/>
              </a:lnSpc>
              <a:spcBef>
                <a:spcPts val="0"/>
              </a:spcBef>
              <a:spcAft>
                <a:spcPts val="0"/>
              </a:spcAft>
              <a:buClrTx/>
              <a:buSzTx/>
              <a:buFontTx/>
              <a:buNone/>
              <a:tabLst/>
              <a:defRPr/>
            </a:pPr>
            <a:r>
              <a:rPr lang="en-US" sz="600" dirty="0" smtClean="0">
                <a:solidFill>
                  <a:schemeClr val="tx1"/>
                </a:solidFill>
              </a:rPr>
              <a:t>© 2017 AT&amp;T Intellectual</a:t>
            </a:r>
            <a:r>
              <a:rPr lang="en-US" sz="600" baseline="0" dirty="0" smtClean="0">
                <a:solidFill>
                  <a:schemeClr val="tx1"/>
                </a:solidFill>
              </a:rPr>
              <a:t> Property. All rights reserved.</a:t>
            </a:r>
            <a:r>
              <a:rPr lang="en-US" sz="600" dirty="0" smtClean="0">
                <a:solidFill>
                  <a:schemeClr val="tx1"/>
                </a:solidFill>
              </a:rPr>
              <a:t> AT&amp;T, Globe logo, Mobilizing Your World and DIRECTV are registered trademarks and service marks of AT&amp;T Intellectual Property and/or AT&amp;T affiliated companies. All other marks are the property of their respective owners.</a:t>
            </a:r>
          </a:p>
        </p:txBody>
      </p:sp>
    </p:spTree>
    <p:extLst>
      <p:ext uri="{BB962C8B-B14F-4D97-AF65-F5344CB8AC3E}">
        <p14:creationId xmlns:p14="http://schemas.microsoft.com/office/powerpoint/2010/main" val="13671287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Vertical Text Placeholder 2"/>
          <p:cNvSpPr>
            <a:spLocks noGrp="1"/>
          </p:cNvSpPr>
          <p:nvPr>
            <p:ph type="body" orient="vert" idx="1"/>
          </p:nvPr>
        </p:nvSpPr>
        <p:spPr/>
        <p:txBody>
          <a:bodyPr vert="eaVert">
            <a:normAutofit/>
          </a:bodyPr>
          <a:lstStyle>
            <a:lvl1pPr>
              <a:lnSpc>
                <a:spcPct val="100000"/>
              </a:lnSpc>
              <a:defRPr sz="2400">
                <a:latin typeface="Helvetica Neue Light"/>
              </a:defRPr>
            </a:lvl1pPr>
            <a:lvl2pPr>
              <a:lnSpc>
                <a:spcPct val="100000"/>
              </a:lnSpc>
              <a:defRPr sz="2000">
                <a:latin typeface="Helvetica Neue Light"/>
              </a:defRPr>
            </a:lvl2pPr>
            <a:lvl3pPr>
              <a:lnSpc>
                <a:spcPct val="100000"/>
              </a:lnSpc>
              <a:defRPr sz="1800">
                <a:latin typeface="Helvetica Neue Light"/>
              </a:defRPr>
            </a:lvl3pPr>
            <a:lvl4pPr>
              <a:lnSpc>
                <a:spcPct val="100000"/>
              </a:lnSpc>
              <a:defRPr sz="1600">
                <a:latin typeface="Helvetica Neue Light"/>
              </a:defRPr>
            </a:lvl4pPr>
            <a:lvl5pPr>
              <a:lnSpc>
                <a:spcPct val="100000"/>
              </a:lnSpc>
              <a:defRPr sz="1600">
                <a:latin typeface="Helvetica Neue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859F2F5-B44E-45DE-B433-61936E4F914F}"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DDDE1-36AB-488C-8457-8ADC1F0F13CC}" type="slidenum">
              <a:rPr lang="en-US" smtClean="0"/>
              <a:t>‹#›</a:t>
            </a:fld>
            <a:endParaRPr lang="en-US"/>
          </a:p>
        </p:txBody>
      </p:sp>
    </p:spTree>
    <p:extLst>
      <p:ext uri="{BB962C8B-B14F-4D97-AF65-F5344CB8AC3E}">
        <p14:creationId xmlns:p14="http://schemas.microsoft.com/office/powerpoint/2010/main" val="207248242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normAutofit/>
          </a:bodyPr>
          <a:lstStyle>
            <a:lvl1pPr>
              <a:defRPr sz="4000"/>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normAutofit/>
          </a:bodyPr>
          <a:lstStyle>
            <a:lvl1pPr>
              <a:lnSpc>
                <a:spcPct val="100000"/>
              </a:lnSpc>
              <a:defRPr sz="2400">
                <a:latin typeface="Helvetica Neue Light"/>
              </a:defRPr>
            </a:lvl1pPr>
            <a:lvl2pPr>
              <a:lnSpc>
                <a:spcPct val="100000"/>
              </a:lnSpc>
              <a:defRPr sz="2000">
                <a:latin typeface="Helvetica Neue Light"/>
              </a:defRPr>
            </a:lvl2pPr>
            <a:lvl3pPr>
              <a:lnSpc>
                <a:spcPct val="100000"/>
              </a:lnSpc>
              <a:defRPr sz="1800">
                <a:latin typeface="Helvetica Neue Light"/>
              </a:defRPr>
            </a:lvl3pPr>
            <a:lvl4pPr>
              <a:lnSpc>
                <a:spcPct val="100000"/>
              </a:lnSpc>
              <a:defRPr sz="1600">
                <a:latin typeface="Helvetica Neue Light"/>
              </a:defRPr>
            </a:lvl4pPr>
            <a:lvl5pPr>
              <a:lnSpc>
                <a:spcPct val="100000"/>
              </a:lnSpc>
              <a:defRPr sz="1600">
                <a:latin typeface="Helvetica Neue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6816905-7704-49C3-A643-67FE75DA718E}"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DDDE1-36AB-488C-8457-8ADC1F0F13CC}" type="slidenum">
              <a:rPr lang="en-US" smtClean="0"/>
              <a:t>‹#›</a:t>
            </a:fld>
            <a:endParaRPr lang="en-US"/>
          </a:p>
        </p:txBody>
      </p:sp>
    </p:spTree>
    <p:extLst>
      <p:ext uri="{BB962C8B-B14F-4D97-AF65-F5344CB8AC3E}">
        <p14:creationId xmlns:p14="http://schemas.microsoft.com/office/powerpoint/2010/main" val="14170950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normAutofit/>
          </a:bodyPr>
          <a:lstStyle>
            <a:lvl1pPr>
              <a:lnSpc>
                <a:spcPct val="100000"/>
              </a:lnSpc>
              <a:defRPr sz="2400" b="0" i="0">
                <a:latin typeface="Helvetica Neue Light"/>
                <a:cs typeface="Helvetica Neue Light"/>
              </a:defRPr>
            </a:lvl1pPr>
            <a:lvl2pPr>
              <a:lnSpc>
                <a:spcPct val="100000"/>
              </a:lnSpc>
              <a:defRPr sz="2000" b="0" i="0">
                <a:latin typeface="Helvetica Neue Light"/>
                <a:cs typeface="Helvetica Neue Light"/>
              </a:defRPr>
            </a:lvl2pPr>
            <a:lvl3pPr>
              <a:lnSpc>
                <a:spcPct val="100000"/>
              </a:lnSpc>
              <a:defRPr sz="1800" b="0" i="0">
                <a:latin typeface="Helvetica Neue Light"/>
                <a:cs typeface="Helvetica Neue Light"/>
              </a:defRPr>
            </a:lvl3pPr>
            <a:lvl4pPr>
              <a:lnSpc>
                <a:spcPct val="100000"/>
              </a:lnSpc>
              <a:defRPr sz="1600" b="0" i="0">
                <a:latin typeface="Helvetica Neue Light"/>
                <a:cs typeface="Helvetica Neue Light"/>
              </a:defRPr>
            </a:lvl4pPr>
            <a:lvl5pPr>
              <a:lnSpc>
                <a:spcPct val="100000"/>
              </a:lnSpc>
              <a:defRPr sz="1600" b="0" i="0">
                <a:latin typeface="Helvetica Neue Light"/>
                <a:cs typeface="Helvetica Neue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CC8159B-4CD5-4625-BE89-65D9104BB20A}" type="datetime1">
              <a:rPr lang="en-US" smtClean="0"/>
              <a:t>10/19/2017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DDDDE1-36AB-488C-8457-8ADC1F0F13CC}" type="slidenum">
              <a:rPr lang="en-US" smtClean="0"/>
              <a:t>‹#›</a:t>
            </a:fld>
            <a:endParaRPr lang="en-US"/>
          </a:p>
        </p:txBody>
      </p:sp>
    </p:spTree>
    <p:extLst>
      <p:ext uri="{BB962C8B-B14F-4D97-AF65-F5344CB8AC3E}">
        <p14:creationId xmlns:p14="http://schemas.microsoft.com/office/powerpoint/2010/main" val="42876951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Helvetica Neue Ligh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0782E9A-4518-457F-BF1F-CC98DECD77FE}"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DDDE1-36AB-488C-8457-8ADC1F0F13CC}" type="slidenum">
              <a:rPr lang="en-US" smtClean="0"/>
              <a:t>‹#›</a:t>
            </a:fld>
            <a:endParaRPr lang="en-US"/>
          </a:p>
        </p:txBody>
      </p:sp>
    </p:spTree>
    <p:extLst>
      <p:ext uri="{BB962C8B-B14F-4D97-AF65-F5344CB8AC3E}">
        <p14:creationId xmlns:p14="http://schemas.microsoft.com/office/powerpoint/2010/main" val="23958007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normAutofit/>
          </a:bodyPr>
          <a:lstStyle>
            <a:lvl1pPr marL="228600" indent="-228600">
              <a:lnSpc>
                <a:spcPct val="100000"/>
              </a:lnSpc>
              <a:buFont typeface="Arial" panose="020B0604020202020204" pitchFamily="34" charset="0"/>
              <a:buChar char="•"/>
              <a:defRPr sz="2400" b="0" i="0">
                <a:latin typeface="Helvetica Neue Light"/>
                <a:cs typeface="Helvetica Neue Light"/>
              </a:defRPr>
            </a:lvl1pPr>
            <a:lvl2pPr marL="685800" indent="-228600">
              <a:lnSpc>
                <a:spcPct val="100000"/>
              </a:lnSpc>
              <a:buFont typeface="Arial" panose="020B0604020202020204" pitchFamily="34" charset="0"/>
              <a:buChar char="•"/>
              <a:defRPr sz="2000" b="0" i="0">
                <a:latin typeface="Helvetica Neue Light"/>
                <a:cs typeface="Helvetica Neue Light"/>
              </a:defRPr>
            </a:lvl2pPr>
            <a:lvl3pPr marL="1143000" indent="-228600">
              <a:lnSpc>
                <a:spcPct val="100000"/>
              </a:lnSpc>
              <a:buFont typeface="Arial" panose="020B0604020202020204" pitchFamily="34" charset="0"/>
              <a:buChar char="•"/>
              <a:defRPr sz="1800" b="0" i="0">
                <a:latin typeface="Helvetica Neue Light"/>
                <a:cs typeface="Helvetica Neue Light"/>
              </a:defRPr>
            </a:lvl3pPr>
            <a:lvl4pPr marL="1600200" indent="-228600">
              <a:lnSpc>
                <a:spcPct val="100000"/>
              </a:lnSpc>
              <a:buFont typeface="Arial" panose="020B0604020202020204" pitchFamily="34" charset="0"/>
              <a:buChar char="•"/>
              <a:defRPr sz="1600" b="0" i="0">
                <a:latin typeface="Helvetica Neue Light"/>
                <a:cs typeface="Helvetica Neue Light"/>
              </a:defRPr>
            </a:lvl4pPr>
            <a:lvl5pPr marL="2057400" indent="-228600">
              <a:lnSpc>
                <a:spcPct val="100000"/>
              </a:lnSpc>
              <a:buFont typeface="Arial" panose="020B0604020202020204" pitchFamily="34" charset="0"/>
              <a:buChar char="•"/>
              <a:defRPr sz="1600" b="0" i="0">
                <a:latin typeface="Helvetica Neue Light"/>
                <a:cs typeface="Helvetica Neue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normAutofit/>
          </a:bodyPr>
          <a:lstStyle>
            <a:lvl1pPr marL="228600" indent="-228600">
              <a:lnSpc>
                <a:spcPct val="100000"/>
              </a:lnSpc>
              <a:buFont typeface="Arial" panose="020B0604020202020204" pitchFamily="34" charset="0"/>
              <a:buChar char="•"/>
              <a:defRPr sz="2400" b="0" i="0">
                <a:latin typeface="Helvetica Neue Light"/>
                <a:cs typeface="Helvetica Neue Light"/>
              </a:defRPr>
            </a:lvl1pPr>
            <a:lvl2pPr marL="685800" indent="-228600">
              <a:lnSpc>
                <a:spcPct val="100000"/>
              </a:lnSpc>
              <a:buFont typeface="Arial" panose="020B0604020202020204" pitchFamily="34" charset="0"/>
              <a:buChar char="•"/>
              <a:defRPr sz="2000" b="0" i="0">
                <a:latin typeface="Helvetica Neue Light"/>
                <a:cs typeface="Helvetica Neue Light"/>
              </a:defRPr>
            </a:lvl2pPr>
            <a:lvl3pPr marL="1143000" indent="-228600">
              <a:lnSpc>
                <a:spcPct val="100000"/>
              </a:lnSpc>
              <a:buFont typeface="Arial" panose="020B0604020202020204" pitchFamily="34" charset="0"/>
              <a:buChar char="•"/>
              <a:defRPr sz="1800" b="0" i="0">
                <a:latin typeface="Helvetica Neue Light"/>
                <a:cs typeface="Helvetica Neue Light"/>
              </a:defRPr>
            </a:lvl3pPr>
            <a:lvl4pPr marL="1600200" indent="-228600">
              <a:lnSpc>
                <a:spcPct val="100000"/>
              </a:lnSpc>
              <a:buFont typeface="Arial" panose="020B0604020202020204" pitchFamily="34" charset="0"/>
              <a:buChar char="•"/>
              <a:defRPr sz="1600" b="0" i="0">
                <a:latin typeface="Helvetica Neue Light"/>
                <a:cs typeface="Helvetica Neue Light"/>
              </a:defRPr>
            </a:lvl4pPr>
            <a:lvl5pPr marL="2057400" indent="-228600">
              <a:lnSpc>
                <a:spcPct val="100000"/>
              </a:lnSpc>
              <a:buFont typeface="Arial" panose="020B0604020202020204" pitchFamily="34" charset="0"/>
              <a:buChar char="•"/>
              <a:defRPr sz="1600" b="0" i="0">
                <a:latin typeface="Helvetica Neue Light"/>
                <a:cs typeface="Helvetica Neue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A909242-9C93-473F-802E-7074D429619D}" type="datetime1">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DDDE1-36AB-488C-8457-8ADC1F0F13CC}" type="slidenum">
              <a:rPr lang="en-US" smtClean="0"/>
              <a:t>‹#›</a:t>
            </a:fld>
            <a:endParaRPr lang="en-US"/>
          </a:p>
        </p:txBody>
      </p:sp>
    </p:spTree>
    <p:extLst>
      <p:ext uri="{BB962C8B-B14F-4D97-AF65-F5344CB8AC3E}">
        <p14:creationId xmlns:p14="http://schemas.microsoft.com/office/powerpoint/2010/main" val="22195056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0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Helvetica Neu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lnSpc>
                <a:spcPct val="100000"/>
              </a:lnSpc>
              <a:defRPr sz="2400" b="0" i="0">
                <a:latin typeface="Helvetica Neue Light"/>
                <a:cs typeface="Helvetica Neue Light"/>
              </a:defRPr>
            </a:lvl1pPr>
            <a:lvl2pPr>
              <a:lnSpc>
                <a:spcPct val="100000"/>
              </a:lnSpc>
              <a:defRPr sz="2000" b="0" i="0">
                <a:latin typeface="Helvetica Neue Light"/>
                <a:cs typeface="Helvetica Neue Light"/>
              </a:defRPr>
            </a:lvl2pPr>
            <a:lvl3pPr>
              <a:lnSpc>
                <a:spcPct val="100000"/>
              </a:lnSpc>
              <a:defRPr sz="1800" b="0" i="0">
                <a:latin typeface="Helvetica Neue Light"/>
                <a:cs typeface="Helvetica Neue Light"/>
              </a:defRPr>
            </a:lvl3pPr>
            <a:lvl4pPr>
              <a:lnSpc>
                <a:spcPct val="100000"/>
              </a:lnSpc>
              <a:defRPr sz="1600" b="0" i="0">
                <a:latin typeface="Helvetica Neue Light"/>
                <a:cs typeface="Helvetica Neue Light"/>
              </a:defRPr>
            </a:lvl4pPr>
            <a:lvl5pPr>
              <a:lnSpc>
                <a:spcPct val="100000"/>
              </a:lnSpc>
              <a:defRPr sz="1600" b="0" i="0">
                <a:latin typeface="Helvetica Neue Light"/>
                <a:cs typeface="Helvetica Neue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Helvetica Neu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lnSpc>
                <a:spcPct val="100000"/>
              </a:lnSpc>
              <a:defRPr sz="2400" b="0" i="0">
                <a:latin typeface="Helvetica Neue Light"/>
                <a:cs typeface="Helvetica Neue Light"/>
              </a:defRPr>
            </a:lvl1pPr>
            <a:lvl2pPr>
              <a:lnSpc>
                <a:spcPct val="100000"/>
              </a:lnSpc>
              <a:defRPr sz="2000" b="0" i="0">
                <a:latin typeface="Helvetica Neue Light"/>
                <a:cs typeface="Helvetica Neue Light"/>
              </a:defRPr>
            </a:lvl2pPr>
            <a:lvl3pPr>
              <a:lnSpc>
                <a:spcPct val="100000"/>
              </a:lnSpc>
              <a:defRPr sz="1800" b="0" i="0">
                <a:latin typeface="Helvetica Neue Light"/>
                <a:cs typeface="Helvetica Neue Light"/>
              </a:defRPr>
            </a:lvl3pPr>
            <a:lvl4pPr>
              <a:lnSpc>
                <a:spcPct val="100000"/>
              </a:lnSpc>
              <a:defRPr sz="1600" b="0" i="0">
                <a:latin typeface="Helvetica Neue Light"/>
                <a:cs typeface="Helvetica Neue Light"/>
              </a:defRPr>
            </a:lvl4pPr>
            <a:lvl5pPr>
              <a:lnSpc>
                <a:spcPct val="100000"/>
              </a:lnSpc>
              <a:defRPr sz="1600" b="0" i="0">
                <a:latin typeface="Helvetica Neue Light"/>
                <a:cs typeface="Helvetica Neue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1C5554F-4F15-44DE-BF6E-FF7A835E46E4}" type="datetime1">
              <a:rPr lang="en-US" smtClean="0"/>
              <a:t>10/19/2017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DDDDE1-36AB-488C-8457-8ADC1F0F13CC}" type="slidenum">
              <a:rPr lang="en-US" smtClean="0"/>
              <a:t>‹#›</a:t>
            </a:fld>
            <a:endParaRPr lang="en-US"/>
          </a:p>
        </p:txBody>
      </p:sp>
    </p:spTree>
    <p:extLst>
      <p:ext uri="{BB962C8B-B14F-4D97-AF65-F5344CB8AC3E}">
        <p14:creationId xmlns:p14="http://schemas.microsoft.com/office/powerpoint/2010/main" val="8120396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5EACA6FE-BA44-4760-BE1F-2C2E9ACFFA62}" type="datetime1">
              <a:rPr lang="en-US" smtClean="0"/>
              <a:t>10/19/2017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DDDE1-36AB-488C-8457-8ADC1F0F13CC}" type="slidenum">
              <a:rPr lang="en-US" smtClean="0"/>
              <a:t>‹#›</a:t>
            </a:fld>
            <a:endParaRPr lang="en-US"/>
          </a:p>
        </p:txBody>
      </p:sp>
    </p:spTree>
    <p:extLst>
      <p:ext uri="{BB962C8B-B14F-4D97-AF65-F5344CB8AC3E}">
        <p14:creationId xmlns:p14="http://schemas.microsoft.com/office/powerpoint/2010/main" val="35969208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B1239-1B1A-4746-A066-AC8CDF1F5AC9}" type="datetime1">
              <a:rPr lang="en-US" smtClean="0"/>
              <a:t>10/19/2017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DDDDE1-36AB-488C-8457-8ADC1F0F13CC}" type="slidenum">
              <a:rPr lang="en-US" smtClean="0"/>
              <a:t>‹#›</a:t>
            </a:fld>
            <a:endParaRPr lang="en-US"/>
          </a:p>
        </p:txBody>
      </p:sp>
    </p:spTree>
    <p:extLst>
      <p:ext uri="{BB962C8B-B14F-4D97-AF65-F5344CB8AC3E}">
        <p14:creationId xmlns:p14="http://schemas.microsoft.com/office/powerpoint/2010/main" val="129546832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lnSpc>
                <a:spcPct val="100000"/>
              </a:lnSpc>
              <a:defRPr sz="2800" b="0" i="0">
                <a:latin typeface="Helvetica Neue Light"/>
                <a:cs typeface="Helvetica Neue Light"/>
              </a:defRPr>
            </a:lvl1pPr>
            <a:lvl2pPr>
              <a:lnSpc>
                <a:spcPct val="100000"/>
              </a:lnSpc>
              <a:defRPr sz="2400" b="0" i="0">
                <a:latin typeface="Helvetica Neue Light"/>
                <a:cs typeface="Helvetica Neue Light"/>
              </a:defRPr>
            </a:lvl2pPr>
            <a:lvl3pPr>
              <a:lnSpc>
                <a:spcPct val="100000"/>
              </a:lnSpc>
              <a:defRPr sz="2000" b="0" i="0">
                <a:latin typeface="Helvetica Neue Light"/>
                <a:cs typeface="Helvetica Neue Light"/>
              </a:defRPr>
            </a:lvl3pPr>
            <a:lvl4pPr>
              <a:lnSpc>
                <a:spcPct val="100000"/>
              </a:lnSpc>
              <a:defRPr sz="1800" b="0" i="0">
                <a:latin typeface="Helvetica Neue Light"/>
                <a:cs typeface="Helvetica Neue Light"/>
              </a:defRPr>
            </a:lvl4pPr>
            <a:lvl5pPr>
              <a:lnSpc>
                <a:spcPct val="100000"/>
              </a:lnSpc>
              <a:defRPr sz="1800" b="0" i="0">
                <a:latin typeface="Helvetica Neue Light"/>
                <a:cs typeface="Helvetica Neue Light"/>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Helvetica Neue Ligh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946D4AF-ADCA-474A-BF5F-F3B49B639833}" type="datetime1">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DDDE1-36AB-488C-8457-8ADC1F0F13CC}" type="slidenum">
              <a:rPr lang="en-US" smtClean="0"/>
              <a:t>‹#›</a:t>
            </a:fld>
            <a:endParaRPr lang="en-US"/>
          </a:p>
        </p:txBody>
      </p:sp>
    </p:spTree>
    <p:extLst>
      <p:ext uri="{BB962C8B-B14F-4D97-AF65-F5344CB8AC3E}">
        <p14:creationId xmlns:p14="http://schemas.microsoft.com/office/powerpoint/2010/main" val="35413458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Helvetica Neue Ligh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Helvetica Neue Ligh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0AC21C0-3D4D-46D9-B81C-CD135FB64C22}" type="datetime1">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DDDE1-36AB-488C-8457-8ADC1F0F13CC}" type="slidenum">
              <a:rPr lang="en-US" smtClean="0"/>
              <a:t>‹#›</a:t>
            </a:fld>
            <a:endParaRPr lang="en-US"/>
          </a:p>
        </p:txBody>
      </p:sp>
    </p:spTree>
    <p:extLst>
      <p:ext uri="{BB962C8B-B14F-4D97-AF65-F5344CB8AC3E}">
        <p14:creationId xmlns:p14="http://schemas.microsoft.com/office/powerpoint/2010/main" val="33171957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DF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DD4EC-1A3D-43AE-A2EC-1AC5D013906C}" type="datetime1">
              <a:rPr lang="en-US" smtClean="0"/>
              <a:t>10/19/2017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DDDE1-36AB-488C-8457-8ADC1F0F13CC}" type="slidenum">
              <a:rPr lang="en-US" smtClean="0"/>
              <a:t>‹#›</a:t>
            </a:fld>
            <a:endParaRPr lang="en-US"/>
          </a:p>
        </p:txBody>
      </p:sp>
    </p:spTree>
    <p:extLst>
      <p:ext uri="{BB962C8B-B14F-4D97-AF65-F5344CB8AC3E}">
        <p14:creationId xmlns:p14="http://schemas.microsoft.com/office/powerpoint/2010/main" val="2862336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Raleway Medium"/>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b="0" i="0" kern="1200">
          <a:solidFill>
            <a:schemeClr val="tx1"/>
          </a:solidFill>
          <a:latin typeface="Helvetica Neue"/>
          <a:ea typeface="+mn-ea"/>
          <a:cs typeface="Helvetica Neue"/>
        </a:defRPr>
      </a:lvl1pPr>
      <a:lvl2pPr marL="685800" indent="-228600" algn="l" defTabSz="914400" rtl="0" eaLnBrk="1" latinLnBrk="0" hangingPunct="1">
        <a:lnSpc>
          <a:spcPct val="100000"/>
        </a:lnSpc>
        <a:spcBef>
          <a:spcPts val="500"/>
        </a:spcBef>
        <a:buFont typeface="Arial" panose="020B0604020202020204" pitchFamily="34" charset="0"/>
        <a:buChar char="•"/>
        <a:defRPr sz="2400" b="0" i="0" kern="1200">
          <a:solidFill>
            <a:schemeClr val="tx1"/>
          </a:solidFill>
          <a:latin typeface="Helvetica Neue"/>
          <a:ea typeface="+mn-ea"/>
          <a:cs typeface="Helvetica Neue"/>
        </a:defRPr>
      </a:lvl2pPr>
      <a:lvl3pPr marL="1143000" indent="-228600" algn="l" defTabSz="914400" rtl="0" eaLnBrk="1" latinLnBrk="0" hangingPunct="1">
        <a:lnSpc>
          <a:spcPct val="100000"/>
        </a:lnSpc>
        <a:spcBef>
          <a:spcPts val="500"/>
        </a:spcBef>
        <a:buFont typeface="Arial" panose="020B0604020202020204" pitchFamily="34" charset="0"/>
        <a:buChar char="•"/>
        <a:defRPr sz="2000" b="0" i="0" kern="1200">
          <a:solidFill>
            <a:schemeClr val="tx1"/>
          </a:solidFill>
          <a:latin typeface="Helvetica Neue"/>
          <a:ea typeface="+mn-ea"/>
          <a:cs typeface="Helvetica Neue"/>
        </a:defRPr>
      </a:lvl3pPr>
      <a:lvl4pPr marL="1600200" indent="-228600" algn="l" defTabSz="914400" rtl="0" eaLnBrk="1" latinLnBrk="0" hangingPunct="1">
        <a:lnSpc>
          <a:spcPct val="100000"/>
        </a:lnSpc>
        <a:spcBef>
          <a:spcPts val="500"/>
        </a:spcBef>
        <a:buFont typeface="Arial" panose="020B0604020202020204" pitchFamily="34" charset="0"/>
        <a:buChar char="•"/>
        <a:defRPr sz="1800" b="0" i="0" kern="1200">
          <a:solidFill>
            <a:schemeClr val="tx1"/>
          </a:solidFill>
          <a:latin typeface="Helvetica Neue"/>
          <a:ea typeface="+mn-ea"/>
          <a:cs typeface="Helvetica Neue"/>
        </a:defRPr>
      </a:lvl4pPr>
      <a:lvl5pPr marL="2057400" indent="-228600" algn="l" defTabSz="914400" rtl="0" eaLnBrk="1" latinLnBrk="0" hangingPunct="1">
        <a:lnSpc>
          <a:spcPct val="100000"/>
        </a:lnSpc>
        <a:spcBef>
          <a:spcPts val="500"/>
        </a:spcBef>
        <a:buFont typeface="Arial" panose="020B0604020202020204" pitchFamily="34" charset="0"/>
        <a:buChar char="•"/>
        <a:defRPr sz="1800" b="0" i="0" kern="1200">
          <a:solidFill>
            <a:schemeClr val="tx1"/>
          </a:solidFill>
          <a:latin typeface="Helvetica Neue"/>
          <a:ea typeface="+mn-ea"/>
          <a:cs typeface="Helvetica Neu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 Id="rId5" Type="http://schemas.microsoft.com/office/2007/relationships/hdphoto" Target="../media/hdphoto2.wdp"/><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notesSlide" Target="../notesSlides/notesSlide17.xml"/><Relationship Id="rId7" Type="http://schemas.openxmlformats.org/officeDocument/2006/relationships/image" Target="../media/image24.jpe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9.jpeg"/><Relationship Id="rId5" Type="http://schemas.openxmlformats.org/officeDocument/2006/relationships/image" Target="../media/image10.jpeg"/><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microsoft.com/office/2007/relationships/hdphoto" Target="../media/hdphoto4.wdp"/><Relationship Id="rId2" Type="http://schemas.openxmlformats.org/officeDocument/2006/relationships/slideLayout" Target="../slideLayouts/slideLayout4.xml"/><Relationship Id="rId1" Type="http://schemas.openxmlformats.org/officeDocument/2006/relationships/tags" Target="../tags/tag18.xml"/><Relationship Id="rId6" Type="http://schemas.openxmlformats.org/officeDocument/2006/relationships/image" Target="../media/image31.png"/><Relationship Id="rId5" Type="http://schemas.microsoft.com/office/2007/relationships/hdphoto" Target="../media/hdphoto3.wdp"/><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8.xml.rels><?xml version="1.0" encoding="UTF-8" standalone="yes"?>
<Relationships xmlns="http://schemas.openxmlformats.org/package/2006/relationships"><Relationship Id="rId3" Type="http://schemas.openxmlformats.org/officeDocument/2006/relationships/hyperlink" Target="http://web.ics.purdue.edu/~asivakum/" TargetMode="External"/><Relationship Id="rId2" Type="http://schemas.openxmlformats.org/officeDocument/2006/relationships/hyperlink" Target="mailto:asivakum@purdue.edu"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3.xml"/><Relationship Id="rId7" Type="http://schemas.openxmlformats.org/officeDocument/2006/relationships/image" Target="../media/image10.jpeg"/><Relationship Id="rId12" Type="http://schemas.openxmlformats.org/officeDocument/2006/relationships/image" Target="../media/image15.jpeg"/><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notesSlide" Target="../notesSlides/notesSlide8.xml"/><Relationship Id="rId7"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7355"/>
            <a:ext cx="9144000" cy="2387600"/>
          </a:xfrm>
        </p:spPr>
        <p:txBody>
          <a:bodyPr anchor="ctr">
            <a:noAutofit/>
          </a:bodyPr>
          <a:lstStyle/>
          <a:p>
            <a:r>
              <a:rPr lang="en-US" sz="4400" dirty="0" smtClean="0">
                <a:solidFill>
                  <a:srgbClr val="000000"/>
                </a:solidFill>
                <a:latin typeface="Raleway Medium" panose="020B0603030101060003" pitchFamily="34" charset="0"/>
              </a:rPr>
              <a:t>NutShell: Scalable Whittled Proxy Execution </a:t>
            </a:r>
            <a:r>
              <a:rPr lang="en-US" sz="4400" dirty="0">
                <a:solidFill>
                  <a:srgbClr val="000000"/>
                </a:solidFill>
                <a:latin typeface="Raleway Medium" panose="020B0603030101060003" pitchFamily="34" charset="0"/>
              </a:rPr>
              <a:t>for </a:t>
            </a:r>
            <a:r>
              <a:rPr lang="en-US" sz="4400" dirty="0" smtClean="0">
                <a:solidFill>
                  <a:srgbClr val="000000"/>
                </a:solidFill>
                <a:latin typeface="Raleway Medium" panose="020B0603030101060003" pitchFamily="34" charset="0"/>
              </a:rPr>
              <a:t>Low-Latency Web over Cellular Networks</a:t>
            </a:r>
            <a:endParaRPr lang="en-US" sz="4400" dirty="0">
              <a:latin typeface="Raleway Medium" panose="020B0603030101060003" pitchFamily="34" charset="0"/>
            </a:endParaRPr>
          </a:p>
        </p:txBody>
      </p:sp>
      <p:sp>
        <p:nvSpPr>
          <p:cNvPr id="10" name="Content Placeholder 9"/>
          <p:cNvSpPr>
            <a:spLocks noGrp="1"/>
          </p:cNvSpPr>
          <p:nvPr>
            <p:ph type="subTitle" idx="1"/>
          </p:nvPr>
        </p:nvSpPr>
        <p:spPr>
          <a:xfrm>
            <a:off x="1524000" y="3406966"/>
            <a:ext cx="9717024" cy="2420810"/>
          </a:xfrm>
        </p:spPr>
        <p:txBody>
          <a:bodyPr>
            <a:normAutofit fontScale="92500" lnSpcReduction="20000"/>
          </a:bodyPr>
          <a:lstStyle/>
          <a:p>
            <a:r>
              <a:rPr lang="en-US" sz="2800" b="1" dirty="0" smtClean="0"/>
              <a:t>ACM </a:t>
            </a:r>
            <a:r>
              <a:rPr lang="en-US" sz="2800" b="1" dirty="0" err="1" smtClean="0"/>
              <a:t>MobiCom</a:t>
            </a:r>
            <a:r>
              <a:rPr lang="en-US" sz="2800" b="1" dirty="0" smtClean="0"/>
              <a:t> 2017</a:t>
            </a:r>
          </a:p>
          <a:p>
            <a:endParaRPr lang="en-US" sz="2800" dirty="0" smtClean="0"/>
          </a:p>
          <a:p>
            <a:r>
              <a:rPr lang="en-US" sz="2600" dirty="0" smtClean="0"/>
              <a:t>Ashiwan </a:t>
            </a:r>
            <a:r>
              <a:rPr lang="en-US" sz="2600" dirty="0" err="1" smtClean="0"/>
              <a:t>Sivakumar</a:t>
            </a:r>
            <a:r>
              <a:rPr lang="en-US" sz="2600" dirty="0" smtClean="0"/>
              <a:t>*, </a:t>
            </a:r>
            <a:r>
              <a:rPr lang="en-US" sz="2600" dirty="0" err="1" smtClean="0"/>
              <a:t>Chuan</a:t>
            </a:r>
            <a:r>
              <a:rPr lang="en-US" sz="2600" dirty="0" smtClean="0"/>
              <a:t> Jiang*, Yun </a:t>
            </a:r>
            <a:r>
              <a:rPr lang="en-US" sz="2600" dirty="0" err="1" smtClean="0"/>
              <a:t>Seong</a:t>
            </a:r>
            <a:r>
              <a:rPr lang="en-US" sz="2600" dirty="0" smtClean="0"/>
              <a:t> Nam*, </a:t>
            </a:r>
            <a:r>
              <a:rPr lang="en-US" sz="2600" dirty="0" err="1" smtClean="0"/>
              <a:t>Shankaranarayanan</a:t>
            </a:r>
            <a:r>
              <a:rPr lang="en-US" sz="2600" dirty="0" smtClean="0"/>
              <a:t> P. N.^, Vijay </a:t>
            </a:r>
            <a:r>
              <a:rPr lang="en-US" sz="2600" dirty="0" err="1" smtClean="0"/>
              <a:t>Gopalakrishnan</a:t>
            </a:r>
            <a:r>
              <a:rPr lang="en-US" sz="2600" dirty="0" smtClean="0"/>
              <a:t>^, Sanjay Rao*, </a:t>
            </a:r>
            <a:r>
              <a:rPr lang="en-US" sz="2600" dirty="0" err="1" smtClean="0"/>
              <a:t>Subhabrata</a:t>
            </a:r>
            <a:r>
              <a:rPr lang="en-US" sz="2600" dirty="0" smtClean="0"/>
              <a:t> Sen^, </a:t>
            </a:r>
            <a:r>
              <a:rPr lang="en-US" sz="2600" dirty="0" err="1" smtClean="0"/>
              <a:t>Mithuna</a:t>
            </a:r>
            <a:r>
              <a:rPr lang="en-US" sz="2600" dirty="0" smtClean="0"/>
              <a:t> </a:t>
            </a:r>
            <a:r>
              <a:rPr lang="en-US" sz="2600" dirty="0" err="1" smtClean="0"/>
              <a:t>Thottethodi</a:t>
            </a:r>
            <a:r>
              <a:rPr lang="en-US" sz="2600" dirty="0" smtClean="0"/>
              <a:t>*, T. N. </a:t>
            </a:r>
            <a:r>
              <a:rPr lang="en-US" sz="2600" dirty="0" err="1" smtClean="0"/>
              <a:t>Vijaykumar</a:t>
            </a:r>
            <a:r>
              <a:rPr lang="en-US" sz="2600" dirty="0" smtClean="0"/>
              <a:t>*</a:t>
            </a:r>
            <a:endParaRPr lang="en-US" sz="1800" dirty="0" smtClean="0"/>
          </a:p>
          <a:p>
            <a:r>
              <a:rPr lang="en-US" sz="2000" b="1" dirty="0" smtClean="0">
                <a:latin typeface="Helvetica Neue Light"/>
              </a:rPr>
              <a:t>* </a:t>
            </a:r>
            <a:r>
              <a:rPr lang="en-US" sz="2000" dirty="0" smtClean="0">
                <a:latin typeface="Helvetica Neue Light"/>
              </a:rPr>
              <a:t>Purdue University, ^AT&amp;T Labs - Research</a:t>
            </a:r>
            <a:endParaRPr lang="en-US" sz="2000" dirty="0">
              <a:latin typeface="Helvetica Neue Light"/>
            </a:endParaRPr>
          </a:p>
        </p:txBody>
      </p:sp>
    </p:spTree>
    <p:extLst>
      <p:ext uri="{BB962C8B-B14F-4D97-AF65-F5344CB8AC3E}">
        <p14:creationId xmlns:p14="http://schemas.microsoft.com/office/powerpoint/2010/main" val="2489832792"/>
      </p:ext>
    </p:extLst>
  </p:cSld>
  <p:clrMapOvr>
    <a:masterClrMapping/>
  </p:clrMapOvr>
  <mc:AlternateContent xmlns:mc="http://schemas.openxmlformats.org/markup-compatibility/2006">
    <mc:Choice xmlns:p14="http://schemas.microsoft.com/office/powerpoint/2010/main" Requires="p14">
      <p:transition spd="slow" p14:dur="2000" advTm="26471"/>
    </mc:Choice>
    <mc:Fallback>
      <p:transition spd="slow" advTm="2647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11350"/>
            <a:ext cx="10515600" cy="1325563"/>
          </a:xfrm>
        </p:spPr>
        <p:txBody>
          <a:bodyPr>
            <a:normAutofit/>
          </a:bodyPr>
          <a:lstStyle/>
          <a:p>
            <a:pPr>
              <a:defRPr/>
            </a:pPr>
            <a:r>
              <a:rPr lang="en-US" dirty="0" smtClean="0"/>
              <a:t>Example to Show Feasibility of the Idea</a:t>
            </a:r>
            <a:endParaRPr lang="en-US" dirty="0"/>
          </a:p>
        </p:txBody>
      </p:sp>
      <p:sp>
        <p:nvSpPr>
          <p:cNvPr id="5" name="Content Placeholder 4"/>
          <p:cNvSpPr>
            <a:spLocks noGrp="1"/>
          </p:cNvSpPr>
          <p:nvPr>
            <p:ph idx="1"/>
          </p:nvPr>
        </p:nvSpPr>
        <p:spPr/>
        <p:txBody>
          <a:bodyPr>
            <a:no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sz="2800" dirty="0" smtClean="0"/>
              <a:t>JavaScript (JS) code for object fetches </a:t>
            </a:r>
            <a:r>
              <a:rPr lang="en-US" sz="2800" dirty="0"/>
              <a:t>(‘backward slice’ in </a:t>
            </a:r>
            <a:r>
              <a:rPr lang="en-US" sz="2800" dirty="0" smtClean="0"/>
              <a:t>Programming Languages terminology)</a:t>
            </a:r>
          </a:p>
        </p:txBody>
      </p:sp>
      <p:sp>
        <p:nvSpPr>
          <p:cNvPr id="2" name="Slide Number Placeholder 1"/>
          <p:cNvSpPr>
            <a:spLocks noGrp="1"/>
          </p:cNvSpPr>
          <p:nvPr>
            <p:ph type="sldNum" sz="quarter" idx="12"/>
          </p:nvPr>
        </p:nvSpPr>
        <p:spPr/>
        <p:txBody>
          <a:bodyPr/>
          <a:lstStyle/>
          <a:p>
            <a:fld id="{09DDDDE1-36AB-488C-8457-8ADC1F0F13CC}" type="slidenum">
              <a:rPr lang="en-US" smtClean="0"/>
              <a:t>10</a:t>
            </a:fld>
            <a:endParaRPr lang="en-US"/>
          </a:p>
        </p:txBody>
      </p:sp>
      <p:pic>
        <p:nvPicPr>
          <p:cNvPr id="24" name="Picture 23"/>
          <p:cNvPicPr>
            <a:picLocks noChangeAspect="1"/>
          </p:cNvPicPr>
          <p:nvPr/>
        </p:nvPicPr>
        <p:blipFill>
          <a:blip r:embed="rId4"/>
          <a:stretch>
            <a:fillRect/>
          </a:stretch>
        </p:blipFill>
        <p:spPr>
          <a:xfrm>
            <a:off x="2383534" y="1448201"/>
            <a:ext cx="7605723" cy="3658371"/>
          </a:xfrm>
          <a:prstGeom prst="rect">
            <a:avLst/>
          </a:prstGeom>
          <a:ln>
            <a:solidFill>
              <a:schemeClr val="tx1"/>
            </a:solidFill>
          </a:ln>
        </p:spPr>
      </p:pic>
    </p:spTree>
    <p:custDataLst>
      <p:tags r:id="rId1"/>
    </p:custDataLst>
    <p:extLst>
      <p:ext uri="{BB962C8B-B14F-4D97-AF65-F5344CB8AC3E}">
        <p14:creationId xmlns:p14="http://schemas.microsoft.com/office/powerpoint/2010/main" val="1250248091"/>
      </p:ext>
    </p:extLst>
  </p:cSld>
  <p:clrMapOvr>
    <a:masterClrMapping/>
  </p:clrMapOvr>
  <mc:AlternateContent xmlns:mc="http://schemas.openxmlformats.org/markup-compatibility/2006">
    <mc:Choice xmlns:p14="http://schemas.microsoft.com/office/powerpoint/2010/main" Requires="p14">
      <p:transition spd="slow" p14:dur="2000" advTm="47087"/>
    </mc:Choice>
    <mc:Fallback>
      <p:transition spd="slow" advTm="47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US" dirty="0"/>
              <a:t>How to Find JS Code for Object Fetches?</a:t>
            </a:r>
          </a:p>
        </p:txBody>
      </p:sp>
      <p:sp>
        <p:nvSpPr>
          <p:cNvPr id="17411" name="Content Placeholder 3"/>
          <p:cNvSpPr>
            <a:spLocks noGrp="1"/>
          </p:cNvSpPr>
          <p:nvPr>
            <p:ph idx="1"/>
          </p:nvPr>
        </p:nvSpPr>
        <p:spPr>
          <a:xfrm>
            <a:off x="838200" y="1690688"/>
            <a:ext cx="10764795" cy="4530725"/>
          </a:xfrm>
          <a:solidFill>
            <a:schemeClr val="bg1"/>
          </a:solidFill>
        </p:spPr>
        <p:txBody>
          <a:bodyPr>
            <a:noAutofit/>
          </a:bodyPr>
          <a:lstStyle/>
          <a:p>
            <a:r>
              <a:rPr lang="en-US" altLang="en-US" sz="2800" dirty="0"/>
              <a:t>Static JS slicing tools exist </a:t>
            </a:r>
            <a:r>
              <a:rPr lang="en-US" altLang="en-US" sz="2000" b="1" dirty="0">
                <a:latin typeface="Helvetica Neue Light"/>
              </a:rPr>
              <a:t>[WALA, JSAI, FrankTip’95]</a:t>
            </a:r>
          </a:p>
          <a:p>
            <a:pPr lvl="1"/>
            <a:r>
              <a:rPr lang="en-US" altLang="en-US" sz="2800" dirty="0"/>
              <a:t>Generally considered </a:t>
            </a:r>
            <a:r>
              <a:rPr lang="en-US" altLang="en-US" sz="2800" dirty="0" smtClean="0"/>
              <a:t>hard </a:t>
            </a:r>
            <a:endParaRPr lang="en-US" altLang="en-US" b="1" dirty="0" smtClean="0"/>
          </a:p>
          <a:p>
            <a:r>
              <a:rPr lang="en-US" altLang="en-US" sz="2800" b="1" dirty="0" smtClean="0">
                <a:solidFill>
                  <a:srgbClr val="0070C0"/>
                </a:solidFill>
              </a:rPr>
              <a:t>Traditional </a:t>
            </a:r>
            <a:r>
              <a:rPr lang="en-US" altLang="en-US" sz="2800" b="1" dirty="0">
                <a:solidFill>
                  <a:srgbClr val="0070C0"/>
                </a:solidFill>
              </a:rPr>
              <a:t>concern - cannot miss dependent code </a:t>
            </a:r>
            <a:r>
              <a:rPr lang="en-US" altLang="en-US" sz="2800" b="1" dirty="0" smtClean="0">
                <a:solidFill>
                  <a:srgbClr val="0070C0"/>
                </a:solidFill>
              </a:rPr>
              <a:t>in slice </a:t>
            </a:r>
            <a:endParaRPr lang="en-US" altLang="en-US" sz="2800" b="1" dirty="0">
              <a:solidFill>
                <a:srgbClr val="0070C0"/>
              </a:solidFill>
            </a:endParaRPr>
          </a:p>
          <a:p>
            <a:pPr lvl="1"/>
            <a:r>
              <a:rPr lang="en-US" altLang="en-US" sz="2800" dirty="0" smtClean="0"/>
              <a:t>Application – Software debugging</a:t>
            </a:r>
          </a:p>
          <a:p>
            <a:pPr lvl="1"/>
            <a:endParaRPr lang="en-US" altLang="en-US" sz="2800" dirty="0"/>
          </a:p>
          <a:p>
            <a:pPr lvl="1"/>
            <a:endParaRPr lang="en-US" altLang="en-US" sz="2800" dirty="0" smtClean="0"/>
          </a:p>
          <a:p>
            <a:pPr lvl="1"/>
            <a:endParaRPr lang="en-US" altLang="en-US" sz="2800" dirty="0" smtClean="0"/>
          </a:p>
          <a:p>
            <a:pPr lvl="1"/>
            <a:endParaRPr lang="en-US" altLang="en-US" sz="2800" dirty="0" smtClean="0"/>
          </a:p>
          <a:p>
            <a:pPr lvl="1"/>
            <a:r>
              <a:rPr lang="en-US" altLang="en-US" sz="2800" dirty="0" smtClean="0"/>
              <a:t>May need to be conservative resulting in large slice</a:t>
            </a:r>
          </a:p>
          <a:p>
            <a:pPr marL="457200" lvl="1" indent="0">
              <a:buNone/>
            </a:pPr>
            <a:endParaRPr lang="en-US" altLang="en-US" sz="2800" dirty="0" smtClean="0"/>
          </a:p>
          <a:p>
            <a:pPr lvl="2"/>
            <a:endParaRPr lang="en-US" altLang="en-US" sz="2000" dirty="0">
              <a:latin typeface="Helvetica Neue Light"/>
            </a:endParaRPr>
          </a:p>
          <a:p>
            <a:pPr lvl="1"/>
            <a:endParaRPr lang="en-US" altLang="en-US" sz="2400" dirty="0"/>
          </a:p>
          <a:p>
            <a:pPr marL="457200" lvl="1" indent="0">
              <a:buNone/>
            </a:pPr>
            <a:endParaRPr lang="en-US" altLang="en-US" sz="2400" dirty="0"/>
          </a:p>
          <a:p>
            <a:endParaRPr lang="en-US" altLang="en-US" sz="2800" dirty="0"/>
          </a:p>
          <a:p>
            <a:pPr lvl="1"/>
            <a:endParaRPr lang="en-US" altLang="en-US" sz="2400" dirty="0"/>
          </a:p>
        </p:txBody>
      </p:sp>
      <p:sp>
        <p:nvSpPr>
          <p:cNvPr id="2" name="Slide Number Placeholder 1"/>
          <p:cNvSpPr>
            <a:spLocks noGrp="1"/>
          </p:cNvSpPr>
          <p:nvPr>
            <p:ph type="sldNum" sz="quarter" idx="12"/>
          </p:nvPr>
        </p:nvSpPr>
        <p:spPr/>
        <p:txBody>
          <a:bodyPr/>
          <a:lstStyle/>
          <a:p>
            <a:fld id="{09DDDDE1-36AB-488C-8457-8ADC1F0F13CC}" type="slidenum">
              <a:rPr lang="en-US" smtClean="0"/>
              <a:t>11</a:t>
            </a:fld>
            <a:endParaRPr lang="en-US"/>
          </a:p>
        </p:txBody>
      </p:sp>
      <p:grpSp>
        <p:nvGrpSpPr>
          <p:cNvPr id="19" name="Group 18"/>
          <p:cNvGrpSpPr/>
          <p:nvPr/>
        </p:nvGrpSpPr>
        <p:grpSpPr>
          <a:xfrm>
            <a:off x="2323695" y="3814854"/>
            <a:ext cx="6449343" cy="1736506"/>
            <a:chOff x="2128623" y="4774021"/>
            <a:chExt cx="6449343" cy="1736506"/>
          </a:xfrm>
        </p:grpSpPr>
        <p:grpSp>
          <p:nvGrpSpPr>
            <p:cNvPr id="6" name="Group 5"/>
            <p:cNvGrpSpPr/>
            <p:nvPr/>
          </p:nvGrpSpPr>
          <p:grpSpPr>
            <a:xfrm>
              <a:off x="3466926" y="4774022"/>
              <a:ext cx="1778253" cy="1736505"/>
              <a:chOff x="3891027" y="4725255"/>
              <a:chExt cx="1778253" cy="1736505"/>
            </a:xfrm>
          </p:grpSpPr>
          <p:sp>
            <p:nvSpPr>
              <p:cNvPr id="5" name="Rounded Rectangle 13"/>
              <p:cNvSpPr/>
              <p:nvPr/>
            </p:nvSpPr>
            <p:spPr bwMode="auto">
              <a:xfrm>
                <a:off x="3891027" y="4725255"/>
                <a:ext cx="1778253" cy="17365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r>
                  <a:rPr lang="en-US" sz="2000" b="1" dirty="0" smtClean="0">
                    <a:solidFill>
                      <a:schemeClr val="tx1"/>
                    </a:solidFill>
                    <a:latin typeface="Helvetica Neue Light"/>
                    <a:cs typeface="Helvetica Neue"/>
                  </a:rPr>
                  <a:t>function() {</a:t>
                </a:r>
              </a:p>
              <a:p>
                <a:r>
                  <a:rPr lang="en-US" sz="2000" b="1" dirty="0" smtClean="0">
                    <a:solidFill>
                      <a:schemeClr val="tx1"/>
                    </a:solidFill>
                    <a:latin typeface="Helvetica Neue Light"/>
                    <a:cs typeface="Helvetica Neue"/>
                  </a:rPr>
                  <a:t> </a:t>
                </a:r>
              </a:p>
              <a:p>
                <a:endParaRPr lang="en-US" sz="2000" b="1" dirty="0">
                  <a:solidFill>
                    <a:schemeClr val="tx1"/>
                  </a:solidFill>
                  <a:latin typeface="Helvetica Neue Light"/>
                </a:endParaRPr>
              </a:p>
              <a:p>
                <a:endParaRPr lang="en-US" sz="2000" b="1" dirty="0" smtClean="0">
                  <a:solidFill>
                    <a:schemeClr val="tx1"/>
                  </a:solidFill>
                  <a:latin typeface="Helvetica Neue Light"/>
                </a:endParaRPr>
              </a:p>
              <a:p>
                <a:r>
                  <a:rPr lang="en-US" sz="2000" b="1" dirty="0" smtClean="0">
                    <a:solidFill>
                      <a:schemeClr val="tx1"/>
                    </a:solidFill>
                    <a:latin typeface="Helvetica Neue Light"/>
                  </a:rPr>
                  <a:t>}</a:t>
                </a:r>
                <a:endParaRPr lang="en-US" sz="3600" b="1" dirty="0" smtClean="0">
                  <a:solidFill>
                    <a:prstClr val="black"/>
                  </a:solidFill>
                  <a:latin typeface="Helvetica Neue" panose="02000403000000020004" pitchFamily="50" charset="0"/>
                </a:endParaRPr>
              </a:p>
              <a:p>
                <a:pPr algn="ctr">
                  <a:defRPr/>
                </a:pPr>
                <a:endParaRPr lang="en-US" sz="2800" dirty="0" smtClean="0">
                  <a:solidFill>
                    <a:prstClr val="black"/>
                  </a:solidFill>
                  <a:latin typeface="Helvetica Neue" panose="02000403000000020004" pitchFamily="50" charset="0"/>
                </a:endParaRPr>
              </a:p>
              <a:p>
                <a:pPr algn="ctr">
                  <a:defRPr/>
                </a:pPr>
                <a:endParaRPr lang="en-US" sz="2800" dirty="0" smtClean="0">
                  <a:solidFill>
                    <a:prstClr val="black"/>
                  </a:solidFill>
                  <a:latin typeface="Helvetica Neue" panose="02000403000000020004" pitchFamily="50" charset="0"/>
                </a:endParaRPr>
              </a:p>
              <a:p>
                <a:pPr algn="ctr">
                  <a:defRPr/>
                </a:pPr>
                <a:endParaRPr lang="en-US" sz="2800" dirty="0">
                  <a:solidFill>
                    <a:prstClr val="black"/>
                  </a:solidFill>
                  <a:latin typeface="Helvetica Neue" panose="02000403000000020004" pitchFamily="50" charset="0"/>
                </a:endParaRPr>
              </a:p>
              <a:p>
                <a:pPr algn="ctr">
                  <a:defRPr/>
                </a:pPr>
                <a:endParaRPr lang="en-US" sz="2800" dirty="0">
                  <a:solidFill>
                    <a:prstClr val="black"/>
                  </a:solidFill>
                  <a:latin typeface="Helvetica Neue" panose="02000403000000020004" pitchFamily="50" charset="0"/>
                </a:endParaRPr>
              </a:p>
              <a:p>
                <a:pPr algn="ctr">
                  <a:defRPr/>
                </a:pPr>
                <a:endParaRPr lang="en-US" sz="2800" dirty="0">
                  <a:solidFill>
                    <a:prstClr val="black"/>
                  </a:solidFill>
                  <a:latin typeface="Helvetica Neue" panose="02000403000000020004" pitchFamily="50" charset="0"/>
                </a:endParaRPr>
              </a:p>
            </p:txBody>
          </p:sp>
          <p:sp>
            <p:nvSpPr>
              <p:cNvPr id="4" name="Rectangle 3"/>
              <p:cNvSpPr/>
              <p:nvPr/>
            </p:nvSpPr>
            <p:spPr>
              <a:xfrm>
                <a:off x="4066032" y="5320324"/>
                <a:ext cx="438912" cy="3853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Helvetica Neue Light"/>
                  </a:rPr>
                  <a:t>A</a:t>
                </a:r>
                <a:endParaRPr lang="en-US" sz="2400" b="1" dirty="0">
                  <a:latin typeface="Helvetica Neue Light"/>
                </a:endParaRPr>
              </a:p>
            </p:txBody>
          </p:sp>
          <p:sp>
            <p:nvSpPr>
              <p:cNvPr id="7" name="Rectangle 6"/>
              <p:cNvSpPr/>
              <p:nvPr/>
            </p:nvSpPr>
            <p:spPr>
              <a:xfrm>
                <a:off x="4590288" y="5320324"/>
                <a:ext cx="438912" cy="3853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Neue Light"/>
                  </a:rPr>
                  <a:t>B</a:t>
                </a:r>
              </a:p>
            </p:txBody>
          </p:sp>
          <p:sp>
            <p:nvSpPr>
              <p:cNvPr id="8" name="Rectangle 7"/>
              <p:cNvSpPr/>
              <p:nvPr/>
            </p:nvSpPr>
            <p:spPr>
              <a:xfrm>
                <a:off x="5114544" y="5320324"/>
                <a:ext cx="438912" cy="3853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Helvetica Neue Light"/>
                  </a:rPr>
                  <a:t>C</a:t>
                </a:r>
                <a:endParaRPr lang="en-US" sz="2400" b="1" dirty="0">
                  <a:latin typeface="Helvetica Neue Light"/>
                </a:endParaRPr>
              </a:p>
            </p:txBody>
          </p:sp>
          <p:sp>
            <p:nvSpPr>
              <p:cNvPr id="9" name="Rectangle 8"/>
              <p:cNvSpPr/>
              <p:nvPr/>
            </p:nvSpPr>
            <p:spPr>
              <a:xfrm>
                <a:off x="4369122" y="5774920"/>
                <a:ext cx="438912" cy="38532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Neue Light"/>
                  </a:rPr>
                  <a:t>D</a:t>
                </a:r>
              </a:p>
            </p:txBody>
          </p:sp>
          <p:sp>
            <p:nvSpPr>
              <p:cNvPr id="10" name="Rectangle 9"/>
              <p:cNvSpPr/>
              <p:nvPr/>
            </p:nvSpPr>
            <p:spPr>
              <a:xfrm>
                <a:off x="4895088" y="5770272"/>
                <a:ext cx="438912" cy="38532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Helvetica Neue Light"/>
                  </a:rPr>
                  <a:t>E</a:t>
                </a:r>
                <a:endParaRPr lang="en-US" sz="2400" b="1" dirty="0">
                  <a:latin typeface="Helvetica Neue Light"/>
                </a:endParaRPr>
              </a:p>
            </p:txBody>
          </p:sp>
        </p:grpSp>
        <p:grpSp>
          <p:nvGrpSpPr>
            <p:cNvPr id="12" name="Group 11"/>
            <p:cNvGrpSpPr/>
            <p:nvPr/>
          </p:nvGrpSpPr>
          <p:grpSpPr>
            <a:xfrm>
              <a:off x="5913960" y="4774021"/>
              <a:ext cx="1778253" cy="1736505"/>
              <a:chOff x="3891027" y="4725255"/>
              <a:chExt cx="1778253" cy="1736505"/>
            </a:xfrm>
          </p:grpSpPr>
          <p:sp>
            <p:nvSpPr>
              <p:cNvPr id="13" name="Rounded Rectangle 13"/>
              <p:cNvSpPr/>
              <p:nvPr/>
            </p:nvSpPr>
            <p:spPr bwMode="auto">
              <a:xfrm>
                <a:off x="3891027" y="4725255"/>
                <a:ext cx="1778253" cy="17365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r>
                  <a:rPr lang="en-US" sz="2000" b="1" dirty="0" smtClean="0">
                    <a:solidFill>
                      <a:schemeClr val="tx1"/>
                    </a:solidFill>
                    <a:latin typeface="Helvetica Neue Light"/>
                    <a:cs typeface="Helvetica Neue"/>
                  </a:rPr>
                  <a:t>function() {</a:t>
                </a:r>
              </a:p>
              <a:p>
                <a:r>
                  <a:rPr lang="en-US" sz="2000" b="1" dirty="0" smtClean="0">
                    <a:solidFill>
                      <a:schemeClr val="tx1"/>
                    </a:solidFill>
                    <a:latin typeface="Helvetica Neue Light"/>
                    <a:cs typeface="Helvetica Neue"/>
                  </a:rPr>
                  <a:t> </a:t>
                </a:r>
              </a:p>
              <a:p>
                <a:endParaRPr lang="en-US" sz="2000" b="1" dirty="0">
                  <a:solidFill>
                    <a:schemeClr val="tx1"/>
                  </a:solidFill>
                  <a:latin typeface="Helvetica Neue Light"/>
                </a:endParaRPr>
              </a:p>
              <a:p>
                <a:endParaRPr lang="en-US" sz="2000" b="1" dirty="0" smtClean="0">
                  <a:solidFill>
                    <a:schemeClr val="tx1"/>
                  </a:solidFill>
                  <a:latin typeface="Helvetica Neue Light"/>
                </a:endParaRPr>
              </a:p>
              <a:p>
                <a:r>
                  <a:rPr lang="en-US" sz="2000" b="1" dirty="0" smtClean="0">
                    <a:solidFill>
                      <a:schemeClr val="tx1"/>
                    </a:solidFill>
                    <a:latin typeface="Helvetica Neue Light"/>
                  </a:rPr>
                  <a:t>}</a:t>
                </a:r>
                <a:endParaRPr lang="en-US" sz="3600" b="1" dirty="0" smtClean="0">
                  <a:solidFill>
                    <a:prstClr val="black"/>
                  </a:solidFill>
                  <a:latin typeface="Helvetica Neue" panose="02000403000000020004" pitchFamily="50" charset="0"/>
                </a:endParaRPr>
              </a:p>
              <a:p>
                <a:pPr algn="ctr">
                  <a:defRPr/>
                </a:pPr>
                <a:endParaRPr lang="en-US" sz="2800" dirty="0" smtClean="0">
                  <a:solidFill>
                    <a:prstClr val="black"/>
                  </a:solidFill>
                  <a:latin typeface="Helvetica Neue" panose="02000403000000020004" pitchFamily="50" charset="0"/>
                </a:endParaRPr>
              </a:p>
              <a:p>
                <a:pPr algn="ctr">
                  <a:defRPr/>
                </a:pPr>
                <a:endParaRPr lang="en-US" sz="2800" dirty="0" smtClean="0">
                  <a:solidFill>
                    <a:prstClr val="black"/>
                  </a:solidFill>
                  <a:latin typeface="Helvetica Neue" panose="02000403000000020004" pitchFamily="50" charset="0"/>
                </a:endParaRPr>
              </a:p>
              <a:p>
                <a:pPr algn="ctr">
                  <a:defRPr/>
                </a:pPr>
                <a:endParaRPr lang="en-US" sz="2800" dirty="0">
                  <a:solidFill>
                    <a:prstClr val="black"/>
                  </a:solidFill>
                  <a:latin typeface="Helvetica Neue" panose="02000403000000020004" pitchFamily="50" charset="0"/>
                </a:endParaRPr>
              </a:p>
              <a:p>
                <a:pPr algn="ctr">
                  <a:defRPr/>
                </a:pPr>
                <a:endParaRPr lang="en-US" sz="2800" dirty="0">
                  <a:solidFill>
                    <a:prstClr val="black"/>
                  </a:solidFill>
                  <a:latin typeface="Helvetica Neue" panose="02000403000000020004" pitchFamily="50" charset="0"/>
                </a:endParaRPr>
              </a:p>
              <a:p>
                <a:pPr algn="ctr">
                  <a:defRPr/>
                </a:pPr>
                <a:endParaRPr lang="en-US" sz="2800" dirty="0">
                  <a:solidFill>
                    <a:prstClr val="black"/>
                  </a:solidFill>
                  <a:latin typeface="Helvetica Neue" panose="02000403000000020004" pitchFamily="50" charset="0"/>
                </a:endParaRPr>
              </a:p>
            </p:txBody>
          </p:sp>
          <p:sp>
            <p:nvSpPr>
              <p:cNvPr id="14" name="Rectangle 13"/>
              <p:cNvSpPr/>
              <p:nvPr/>
            </p:nvSpPr>
            <p:spPr>
              <a:xfrm>
                <a:off x="4066032" y="5320324"/>
                <a:ext cx="438912" cy="38532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Helvetica Neue Light"/>
                  </a:rPr>
                  <a:t>A</a:t>
                </a:r>
                <a:endParaRPr lang="en-US" sz="2400" b="1" dirty="0">
                  <a:latin typeface="Helvetica Neue Light"/>
                </a:endParaRPr>
              </a:p>
            </p:txBody>
          </p:sp>
          <p:sp>
            <p:nvSpPr>
              <p:cNvPr id="15" name="Rectangle 14"/>
              <p:cNvSpPr/>
              <p:nvPr/>
            </p:nvSpPr>
            <p:spPr>
              <a:xfrm>
                <a:off x="4590288" y="5320324"/>
                <a:ext cx="438912" cy="38532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Neue Light"/>
                  </a:rPr>
                  <a:t>B</a:t>
                </a:r>
              </a:p>
            </p:txBody>
          </p:sp>
          <p:sp>
            <p:nvSpPr>
              <p:cNvPr id="16" name="Rectangle 15"/>
              <p:cNvSpPr/>
              <p:nvPr/>
            </p:nvSpPr>
            <p:spPr>
              <a:xfrm>
                <a:off x="5114544" y="5320324"/>
                <a:ext cx="438912" cy="38532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Helvetica Neue Light"/>
                  </a:rPr>
                  <a:t>C</a:t>
                </a:r>
                <a:endParaRPr lang="en-US" sz="2400" b="1" dirty="0">
                  <a:latin typeface="Helvetica Neue Light"/>
                </a:endParaRPr>
              </a:p>
            </p:txBody>
          </p:sp>
          <p:sp>
            <p:nvSpPr>
              <p:cNvPr id="17" name="Rectangle 16"/>
              <p:cNvSpPr/>
              <p:nvPr/>
            </p:nvSpPr>
            <p:spPr>
              <a:xfrm>
                <a:off x="4369122" y="5774920"/>
                <a:ext cx="438912" cy="38532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Neue Light"/>
                  </a:rPr>
                  <a:t>D</a:t>
                </a:r>
              </a:p>
            </p:txBody>
          </p:sp>
          <p:sp>
            <p:nvSpPr>
              <p:cNvPr id="18" name="Rectangle 17"/>
              <p:cNvSpPr/>
              <p:nvPr/>
            </p:nvSpPr>
            <p:spPr>
              <a:xfrm>
                <a:off x="4895088" y="5770272"/>
                <a:ext cx="438912" cy="38532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Helvetica Neue Light"/>
                  </a:rPr>
                  <a:t>E</a:t>
                </a:r>
                <a:endParaRPr lang="en-US" sz="2400" b="1" dirty="0">
                  <a:latin typeface="Helvetica Neue Light"/>
                </a:endParaRPr>
              </a:p>
            </p:txBody>
          </p:sp>
        </p:grpSp>
        <p:sp>
          <p:nvSpPr>
            <p:cNvPr id="11" name="TextBox 10"/>
            <p:cNvSpPr txBox="1"/>
            <p:nvPr/>
          </p:nvSpPr>
          <p:spPr>
            <a:xfrm>
              <a:off x="7724847" y="5260709"/>
              <a:ext cx="853119" cy="461665"/>
            </a:xfrm>
            <a:prstGeom prst="rect">
              <a:avLst/>
            </a:prstGeom>
            <a:noFill/>
          </p:spPr>
          <p:txBody>
            <a:bodyPr wrap="none" rtlCol="0">
              <a:spAutoFit/>
            </a:bodyPr>
            <a:lstStyle/>
            <a:p>
              <a:r>
                <a:rPr lang="en-US" sz="2400" dirty="0" smtClean="0">
                  <a:latin typeface="Helvetica Neue Light"/>
                </a:rPr>
                <a:t>Slice</a:t>
              </a:r>
              <a:endParaRPr lang="en-US" sz="2400" dirty="0">
                <a:latin typeface="Helvetica Neue Light"/>
              </a:endParaRPr>
            </a:p>
          </p:txBody>
        </p:sp>
        <p:sp>
          <p:nvSpPr>
            <p:cNvPr id="20" name="TextBox 19"/>
            <p:cNvSpPr txBox="1"/>
            <p:nvPr/>
          </p:nvSpPr>
          <p:spPr>
            <a:xfrm>
              <a:off x="2128623" y="5275312"/>
              <a:ext cx="1247457" cy="461665"/>
            </a:xfrm>
            <a:prstGeom prst="rect">
              <a:avLst/>
            </a:prstGeom>
            <a:noFill/>
          </p:spPr>
          <p:txBody>
            <a:bodyPr wrap="none" rtlCol="0">
              <a:spAutoFit/>
            </a:bodyPr>
            <a:lstStyle/>
            <a:p>
              <a:r>
                <a:rPr lang="en-US" sz="2400" dirty="0" smtClean="0">
                  <a:latin typeface="Helvetica Neue Light"/>
                </a:rPr>
                <a:t>Original</a:t>
              </a:r>
              <a:endParaRPr lang="en-US" sz="2400" dirty="0">
                <a:latin typeface="Helvetica Neue Light"/>
              </a:endParaRPr>
            </a:p>
          </p:txBody>
        </p:sp>
      </p:grpSp>
    </p:spTree>
    <p:custDataLst>
      <p:tags r:id="rId1"/>
    </p:custDataLst>
    <p:extLst>
      <p:ext uri="{BB962C8B-B14F-4D97-AF65-F5344CB8AC3E}">
        <p14:creationId xmlns:p14="http://schemas.microsoft.com/office/powerpoint/2010/main" val="2899422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50542"/>
    </mc:Choice>
    <mc:Fallback>
      <p:transition spd="slow" advTm="505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49508" y="334101"/>
            <a:ext cx="10378440" cy="962027"/>
          </a:xfrm>
        </p:spPr>
        <p:txBody>
          <a:bodyPr>
            <a:normAutofit/>
          </a:bodyPr>
          <a:lstStyle/>
          <a:p>
            <a:pPr>
              <a:defRPr/>
            </a:pPr>
            <a:r>
              <a:rPr lang="en-US" dirty="0"/>
              <a:t>How to Find JS Code for Object Fetches?</a:t>
            </a:r>
          </a:p>
        </p:txBody>
      </p:sp>
      <p:sp>
        <p:nvSpPr>
          <p:cNvPr id="17411" name="Content Placeholder 3"/>
          <p:cNvSpPr>
            <a:spLocks noGrp="1"/>
          </p:cNvSpPr>
          <p:nvPr>
            <p:ph idx="1"/>
          </p:nvPr>
        </p:nvSpPr>
        <p:spPr>
          <a:xfrm>
            <a:off x="749508" y="1335591"/>
            <a:ext cx="10967004" cy="4845753"/>
          </a:xfrm>
        </p:spPr>
        <p:txBody>
          <a:bodyPr>
            <a:noAutofit/>
          </a:bodyPr>
          <a:lstStyle/>
          <a:p>
            <a:r>
              <a:rPr lang="en-US" altLang="en-US" sz="2800" dirty="0" smtClean="0">
                <a:latin typeface="Helvetica Neue Light"/>
              </a:rPr>
              <a:t>In contrast, our application – slicing </a:t>
            </a:r>
            <a:r>
              <a:rPr lang="en-US" altLang="en-US" sz="2800" dirty="0" smtClean="0"/>
              <a:t>only in the </a:t>
            </a:r>
            <a:r>
              <a:rPr lang="en-US" altLang="en-US" sz="2800" dirty="0" smtClean="0">
                <a:latin typeface="Helvetica Neue Light"/>
              </a:rPr>
              <a:t>redundant proxy execution</a:t>
            </a:r>
          </a:p>
          <a:p>
            <a:pPr marL="0" indent="0">
              <a:buNone/>
            </a:pPr>
            <a:endParaRPr lang="en-US" altLang="en-US" sz="2800" dirty="0"/>
          </a:p>
          <a:p>
            <a:endParaRPr lang="en-US" altLang="en-US" sz="2800" dirty="0" smtClean="0"/>
          </a:p>
          <a:p>
            <a:endParaRPr lang="en-US" altLang="en-US" sz="2800" dirty="0"/>
          </a:p>
          <a:p>
            <a:pPr marL="0" indent="0">
              <a:buNone/>
            </a:pPr>
            <a:endParaRPr lang="en-US" altLang="en-US" sz="2800" dirty="0" smtClean="0"/>
          </a:p>
          <a:p>
            <a:r>
              <a:rPr lang="en-US" altLang="en-US" sz="2800" dirty="0" smtClean="0"/>
              <a:t>If dropped relevant code,</a:t>
            </a:r>
          </a:p>
          <a:p>
            <a:pPr lvl="1"/>
            <a:r>
              <a:rPr lang="en-US" altLang="en-US" sz="2800" dirty="0" smtClean="0"/>
              <a:t>Proxy does not push some objects, but</a:t>
            </a:r>
          </a:p>
          <a:p>
            <a:pPr lvl="1"/>
            <a:r>
              <a:rPr lang="en-US" altLang="en-US" sz="2800" dirty="0" smtClean="0"/>
              <a:t>Client’s </a:t>
            </a:r>
            <a:r>
              <a:rPr lang="en-US" altLang="en-US" sz="2800" dirty="0"/>
              <a:t>full execution ensures correctness</a:t>
            </a:r>
          </a:p>
          <a:p>
            <a:pPr marL="457200" lvl="1" indent="0">
              <a:buNone/>
            </a:pPr>
            <a:endParaRPr lang="en-US" altLang="en-US" sz="2400" dirty="0"/>
          </a:p>
          <a:p>
            <a:pPr marL="457200" lvl="1" indent="0">
              <a:buNone/>
            </a:pPr>
            <a:endParaRPr lang="en-US" altLang="en-US" sz="2400" dirty="0"/>
          </a:p>
          <a:p>
            <a:endParaRPr lang="en-US" altLang="en-US" sz="2800" dirty="0"/>
          </a:p>
          <a:p>
            <a:pPr lvl="1"/>
            <a:endParaRPr lang="en-US" altLang="en-US" sz="2400" dirty="0"/>
          </a:p>
        </p:txBody>
      </p:sp>
      <p:sp>
        <p:nvSpPr>
          <p:cNvPr id="5" name="TextBox 4"/>
          <p:cNvSpPr txBox="1"/>
          <p:nvPr/>
        </p:nvSpPr>
        <p:spPr>
          <a:xfrm>
            <a:off x="2931813" y="2192887"/>
            <a:ext cx="6529242" cy="523220"/>
          </a:xfrm>
          <a:prstGeom prst="rect">
            <a:avLst/>
          </a:prstGeom>
          <a:solidFill>
            <a:srgbClr val="297FD5">
              <a:lumMod val="20000"/>
              <a:lumOff val="80000"/>
            </a:srgbClr>
          </a:solidFill>
          <a:ln w="19050" cmpd="sng">
            <a:solidFill>
              <a:sysClr val="windowText" lastClr="000000"/>
            </a:solidFill>
            <a:prstDash val="solid"/>
          </a:ln>
        </p:spPr>
        <p:txBody>
          <a:bodyPr wrap="square" rtlCol="0" anchor="ctr">
            <a:spAutoFit/>
          </a:bodyPr>
          <a:lstStyle/>
          <a:p>
            <a:pPr algn="ctr">
              <a:defRPr/>
            </a:pPr>
            <a:r>
              <a:rPr lang="en-US" sz="2800" b="1" kern="0" dirty="0" smtClean="0">
                <a:solidFill>
                  <a:srgbClr val="0070C0"/>
                </a:solidFill>
                <a:latin typeface="Helvetica Neue Light"/>
              </a:rPr>
              <a:t>Insight : Slice need not be accurate</a:t>
            </a:r>
            <a:endParaRPr kumimoji="0" lang="en-US" sz="2800" b="1" i="0" u="none" strike="noStrike" kern="0" cap="none" spc="0" normalizeH="0" baseline="0" noProof="0" dirty="0">
              <a:ln>
                <a:noFill/>
              </a:ln>
              <a:solidFill>
                <a:srgbClr val="0070C0"/>
              </a:solidFill>
              <a:effectLst/>
              <a:uLnTx/>
              <a:uFillTx/>
              <a:latin typeface="Helvetica Neue Light"/>
            </a:endParaRPr>
          </a:p>
        </p:txBody>
      </p:sp>
      <p:sp>
        <p:nvSpPr>
          <p:cNvPr id="2" name="Slide Number Placeholder 1"/>
          <p:cNvSpPr>
            <a:spLocks noGrp="1"/>
          </p:cNvSpPr>
          <p:nvPr>
            <p:ph type="sldNum" sz="quarter" idx="12"/>
          </p:nvPr>
        </p:nvSpPr>
        <p:spPr/>
        <p:txBody>
          <a:bodyPr/>
          <a:lstStyle/>
          <a:p>
            <a:fld id="{09DDDDE1-36AB-488C-8457-8ADC1F0F13CC}" type="slidenum">
              <a:rPr lang="en-US" smtClean="0"/>
              <a:t>12</a:t>
            </a:fld>
            <a:endParaRPr lang="en-US"/>
          </a:p>
        </p:txBody>
      </p:sp>
      <p:grpSp>
        <p:nvGrpSpPr>
          <p:cNvPr id="6" name="Group 5"/>
          <p:cNvGrpSpPr/>
          <p:nvPr/>
        </p:nvGrpSpPr>
        <p:grpSpPr>
          <a:xfrm>
            <a:off x="2714056" y="2884816"/>
            <a:ext cx="6449343" cy="1736506"/>
            <a:chOff x="2128623" y="4774021"/>
            <a:chExt cx="6449343" cy="1736506"/>
          </a:xfrm>
        </p:grpSpPr>
        <p:grpSp>
          <p:nvGrpSpPr>
            <p:cNvPr id="7" name="Group 6"/>
            <p:cNvGrpSpPr/>
            <p:nvPr/>
          </p:nvGrpSpPr>
          <p:grpSpPr>
            <a:xfrm>
              <a:off x="3466926" y="4774022"/>
              <a:ext cx="1778253" cy="1736505"/>
              <a:chOff x="3891027" y="4725255"/>
              <a:chExt cx="1778253" cy="1736505"/>
            </a:xfrm>
          </p:grpSpPr>
          <p:sp>
            <p:nvSpPr>
              <p:cNvPr id="17" name="Rounded Rectangle 13"/>
              <p:cNvSpPr/>
              <p:nvPr/>
            </p:nvSpPr>
            <p:spPr bwMode="auto">
              <a:xfrm>
                <a:off x="3891027" y="4725255"/>
                <a:ext cx="1778253" cy="17365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r>
                  <a:rPr lang="en-US" sz="2000" b="1" dirty="0" smtClean="0">
                    <a:solidFill>
                      <a:schemeClr val="tx1"/>
                    </a:solidFill>
                    <a:latin typeface="Helvetica Neue Light"/>
                    <a:cs typeface="Helvetica Neue"/>
                  </a:rPr>
                  <a:t>function() {</a:t>
                </a:r>
              </a:p>
              <a:p>
                <a:r>
                  <a:rPr lang="en-US" sz="2000" b="1" dirty="0" smtClean="0">
                    <a:solidFill>
                      <a:schemeClr val="tx1"/>
                    </a:solidFill>
                    <a:latin typeface="Helvetica Neue Light"/>
                    <a:cs typeface="Helvetica Neue"/>
                  </a:rPr>
                  <a:t> </a:t>
                </a:r>
              </a:p>
              <a:p>
                <a:endParaRPr lang="en-US" sz="2000" b="1" dirty="0">
                  <a:solidFill>
                    <a:schemeClr val="tx1"/>
                  </a:solidFill>
                  <a:latin typeface="Helvetica Neue Light"/>
                </a:endParaRPr>
              </a:p>
              <a:p>
                <a:endParaRPr lang="en-US" sz="2000" b="1" dirty="0" smtClean="0">
                  <a:solidFill>
                    <a:schemeClr val="tx1"/>
                  </a:solidFill>
                  <a:latin typeface="Helvetica Neue Light"/>
                </a:endParaRPr>
              </a:p>
              <a:p>
                <a:r>
                  <a:rPr lang="en-US" sz="2000" b="1" dirty="0" smtClean="0">
                    <a:solidFill>
                      <a:schemeClr val="tx1"/>
                    </a:solidFill>
                    <a:latin typeface="Helvetica Neue Light"/>
                  </a:rPr>
                  <a:t>}</a:t>
                </a:r>
                <a:endParaRPr lang="en-US" sz="3600" b="1" dirty="0" smtClean="0">
                  <a:solidFill>
                    <a:prstClr val="black"/>
                  </a:solidFill>
                  <a:latin typeface="Helvetica Neue" panose="02000403000000020004" pitchFamily="50" charset="0"/>
                </a:endParaRPr>
              </a:p>
              <a:p>
                <a:pPr algn="ctr">
                  <a:defRPr/>
                </a:pPr>
                <a:endParaRPr lang="en-US" sz="2800" dirty="0" smtClean="0">
                  <a:solidFill>
                    <a:prstClr val="black"/>
                  </a:solidFill>
                  <a:latin typeface="Helvetica Neue" panose="02000403000000020004" pitchFamily="50" charset="0"/>
                </a:endParaRPr>
              </a:p>
              <a:p>
                <a:pPr algn="ctr">
                  <a:defRPr/>
                </a:pPr>
                <a:endParaRPr lang="en-US" sz="2800" dirty="0" smtClean="0">
                  <a:solidFill>
                    <a:prstClr val="black"/>
                  </a:solidFill>
                  <a:latin typeface="Helvetica Neue" panose="02000403000000020004" pitchFamily="50" charset="0"/>
                </a:endParaRPr>
              </a:p>
              <a:p>
                <a:pPr algn="ctr">
                  <a:defRPr/>
                </a:pPr>
                <a:endParaRPr lang="en-US" sz="2800" dirty="0">
                  <a:solidFill>
                    <a:prstClr val="black"/>
                  </a:solidFill>
                  <a:latin typeface="Helvetica Neue" panose="02000403000000020004" pitchFamily="50" charset="0"/>
                </a:endParaRPr>
              </a:p>
              <a:p>
                <a:pPr algn="ctr">
                  <a:defRPr/>
                </a:pPr>
                <a:endParaRPr lang="en-US" sz="2800" dirty="0">
                  <a:solidFill>
                    <a:prstClr val="black"/>
                  </a:solidFill>
                  <a:latin typeface="Helvetica Neue" panose="02000403000000020004" pitchFamily="50" charset="0"/>
                </a:endParaRPr>
              </a:p>
              <a:p>
                <a:pPr algn="ctr">
                  <a:defRPr/>
                </a:pPr>
                <a:endParaRPr lang="en-US" sz="2800" dirty="0">
                  <a:solidFill>
                    <a:prstClr val="black"/>
                  </a:solidFill>
                  <a:latin typeface="Helvetica Neue" panose="02000403000000020004" pitchFamily="50" charset="0"/>
                </a:endParaRPr>
              </a:p>
            </p:txBody>
          </p:sp>
          <p:sp>
            <p:nvSpPr>
              <p:cNvPr id="18" name="Rectangle 17"/>
              <p:cNvSpPr/>
              <p:nvPr/>
            </p:nvSpPr>
            <p:spPr>
              <a:xfrm>
                <a:off x="4066032" y="5320324"/>
                <a:ext cx="438912" cy="3853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Helvetica Neue Light"/>
                  </a:rPr>
                  <a:t>A</a:t>
                </a:r>
                <a:endParaRPr lang="en-US" sz="2400" b="1" dirty="0">
                  <a:latin typeface="Helvetica Neue Light"/>
                </a:endParaRPr>
              </a:p>
            </p:txBody>
          </p:sp>
          <p:sp>
            <p:nvSpPr>
              <p:cNvPr id="19" name="Rectangle 18"/>
              <p:cNvSpPr/>
              <p:nvPr/>
            </p:nvSpPr>
            <p:spPr>
              <a:xfrm>
                <a:off x="4590288" y="5320324"/>
                <a:ext cx="438912" cy="3853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Neue Light"/>
                  </a:rPr>
                  <a:t>B</a:t>
                </a:r>
              </a:p>
            </p:txBody>
          </p:sp>
          <p:sp>
            <p:nvSpPr>
              <p:cNvPr id="20" name="Rectangle 19"/>
              <p:cNvSpPr/>
              <p:nvPr/>
            </p:nvSpPr>
            <p:spPr>
              <a:xfrm>
                <a:off x="5114544" y="5320324"/>
                <a:ext cx="438912" cy="3853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Helvetica Neue Light"/>
                  </a:rPr>
                  <a:t>C</a:t>
                </a:r>
                <a:endParaRPr lang="en-US" sz="2400" b="1" dirty="0">
                  <a:latin typeface="Helvetica Neue Light"/>
                </a:endParaRPr>
              </a:p>
            </p:txBody>
          </p:sp>
          <p:sp>
            <p:nvSpPr>
              <p:cNvPr id="21" name="Rectangle 20"/>
              <p:cNvSpPr/>
              <p:nvPr/>
            </p:nvSpPr>
            <p:spPr>
              <a:xfrm>
                <a:off x="4369122" y="5774920"/>
                <a:ext cx="438912" cy="38532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Neue Light"/>
                  </a:rPr>
                  <a:t>D</a:t>
                </a:r>
              </a:p>
            </p:txBody>
          </p:sp>
          <p:sp>
            <p:nvSpPr>
              <p:cNvPr id="22" name="Rectangle 21"/>
              <p:cNvSpPr/>
              <p:nvPr/>
            </p:nvSpPr>
            <p:spPr>
              <a:xfrm>
                <a:off x="4895088" y="5770272"/>
                <a:ext cx="438912" cy="38532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Helvetica Neue Light"/>
                  </a:rPr>
                  <a:t>E</a:t>
                </a:r>
                <a:endParaRPr lang="en-US" sz="2400" b="1" dirty="0">
                  <a:latin typeface="Helvetica Neue Light"/>
                </a:endParaRPr>
              </a:p>
            </p:txBody>
          </p:sp>
        </p:grpSp>
        <p:grpSp>
          <p:nvGrpSpPr>
            <p:cNvPr id="8" name="Group 7"/>
            <p:cNvGrpSpPr/>
            <p:nvPr/>
          </p:nvGrpSpPr>
          <p:grpSpPr>
            <a:xfrm>
              <a:off x="5913960" y="4774021"/>
              <a:ext cx="1778253" cy="1736505"/>
              <a:chOff x="3891027" y="4725255"/>
              <a:chExt cx="1778253" cy="1736505"/>
            </a:xfrm>
          </p:grpSpPr>
          <p:sp>
            <p:nvSpPr>
              <p:cNvPr id="11" name="Rounded Rectangle 13"/>
              <p:cNvSpPr/>
              <p:nvPr/>
            </p:nvSpPr>
            <p:spPr bwMode="auto">
              <a:xfrm>
                <a:off x="3891027" y="4725255"/>
                <a:ext cx="1778253" cy="17365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r>
                  <a:rPr lang="en-US" sz="2000" b="1" dirty="0" smtClean="0">
                    <a:solidFill>
                      <a:schemeClr val="tx1"/>
                    </a:solidFill>
                    <a:latin typeface="Helvetica Neue Light"/>
                    <a:cs typeface="Helvetica Neue"/>
                  </a:rPr>
                  <a:t>function() {</a:t>
                </a:r>
              </a:p>
              <a:p>
                <a:r>
                  <a:rPr lang="en-US" sz="2000" b="1" dirty="0" smtClean="0">
                    <a:solidFill>
                      <a:schemeClr val="tx1"/>
                    </a:solidFill>
                    <a:latin typeface="Helvetica Neue Light"/>
                    <a:cs typeface="Helvetica Neue"/>
                  </a:rPr>
                  <a:t> </a:t>
                </a:r>
              </a:p>
              <a:p>
                <a:endParaRPr lang="en-US" sz="2000" b="1" dirty="0">
                  <a:solidFill>
                    <a:schemeClr val="tx1"/>
                  </a:solidFill>
                  <a:latin typeface="Helvetica Neue Light"/>
                </a:endParaRPr>
              </a:p>
              <a:p>
                <a:endParaRPr lang="en-US" sz="2000" b="1" dirty="0" smtClean="0">
                  <a:solidFill>
                    <a:schemeClr val="tx1"/>
                  </a:solidFill>
                  <a:latin typeface="Helvetica Neue Light"/>
                </a:endParaRPr>
              </a:p>
              <a:p>
                <a:r>
                  <a:rPr lang="en-US" sz="2000" b="1" dirty="0" smtClean="0">
                    <a:solidFill>
                      <a:schemeClr val="tx1"/>
                    </a:solidFill>
                    <a:latin typeface="Helvetica Neue Light"/>
                  </a:rPr>
                  <a:t>}</a:t>
                </a:r>
                <a:endParaRPr lang="en-US" sz="3600" b="1" dirty="0" smtClean="0">
                  <a:solidFill>
                    <a:prstClr val="black"/>
                  </a:solidFill>
                  <a:latin typeface="Helvetica Neue" panose="02000403000000020004" pitchFamily="50" charset="0"/>
                </a:endParaRPr>
              </a:p>
              <a:p>
                <a:pPr algn="ctr">
                  <a:defRPr/>
                </a:pPr>
                <a:endParaRPr lang="en-US" sz="2800" dirty="0" smtClean="0">
                  <a:solidFill>
                    <a:prstClr val="black"/>
                  </a:solidFill>
                  <a:latin typeface="Helvetica Neue" panose="02000403000000020004" pitchFamily="50" charset="0"/>
                </a:endParaRPr>
              </a:p>
              <a:p>
                <a:pPr algn="ctr">
                  <a:defRPr/>
                </a:pPr>
                <a:endParaRPr lang="en-US" sz="2800" dirty="0" smtClean="0">
                  <a:solidFill>
                    <a:prstClr val="black"/>
                  </a:solidFill>
                  <a:latin typeface="Helvetica Neue" panose="02000403000000020004" pitchFamily="50" charset="0"/>
                </a:endParaRPr>
              </a:p>
              <a:p>
                <a:pPr algn="ctr">
                  <a:defRPr/>
                </a:pPr>
                <a:endParaRPr lang="en-US" sz="2800" dirty="0">
                  <a:solidFill>
                    <a:prstClr val="black"/>
                  </a:solidFill>
                  <a:latin typeface="Helvetica Neue" panose="02000403000000020004" pitchFamily="50" charset="0"/>
                </a:endParaRPr>
              </a:p>
              <a:p>
                <a:pPr algn="ctr">
                  <a:defRPr/>
                </a:pPr>
                <a:endParaRPr lang="en-US" sz="2800" dirty="0">
                  <a:solidFill>
                    <a:prstClr val="black"/>
                  </a:solidFill>
                  <a:latin typeface="Helvetica Neue" panose="02000403000000020004" pitchFamily="50" charset="0"/>
                </a:endParaRPr>
              </a:p>
              <a:p>
                <a:pPr algn="ctr">
                  <a:defRPr/>
                </a:pPr>
                <a:endParaRPr lang="en-US" sz="2800" dirty="0">
                  <a:solidFill>
                    <a:prstClr val="black"/>
                  </a:solidFill>
                  <a:latin typeface="Helvetica Neue" panose="02000403000000020004" pitchFamily="50" charset="0"/>
                </a:endParaRPr>
              </a:p>
            </p:txBody>
          </p:sp>
          <p:sp>
            <p:nvSpPr>
              <p:cNvPr id="12" name="Rectangle 11"/>
              <p:cNvSpPr/>
              <p:nvPr/>
            </p:nvSpPr>
            <p:spPr>
              <a:xfrm>
                <a:off x="4066032" y="5320324"/>
                <a:ext cx="438912" cy="3853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Helvetica Neue Light"/>
                  </a:rPr>
                  <a:t>A</a:t>
                </a:r>
                <a:endParaRPr lang="en-US" sz="2400" b="1" dirty="0">
                  <a:latin typeface="Helvetica Neue Light"/>
                </a:endParaRPr>
              </a:p>
            </p:txBody>
          </p:sp>
          <p:sp>
            <p:nvSpPr>
              <p:cNvPr id="13" name="Rectangle 12"/>
              <p:cNvSpPr/>
              <p:nvPr/>
            </p:nvSpPr>
            <p:spPr>
              <a:xfrm>
                <a:off x="4590288" y="5320324"/>
                <a:ext cx="438912" cy="3853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Neue Light"/>
                  </a:rPr>
                  <a:t>B</a:t>
                </a:r>
              </a:p>
            </p:txBody>
          </p:sp>
          <p:sp>
            <p:nvSpPr>
              <p:cNvPr id="14" name="Rectangle 13"/>
              <p:cNvSpPr/>
              <p:nvPr/>
            </p:nvSpPr>
            <p:spPr>
              <a:xfrm>
                <a:off x="5114544" y="5320324"/>
                <a:ext cx="438912" cy="3853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Helvetica Neue Light"/>
                  </a:rPr>
                  <a:t>C</a:t>
                </a:r>
                <a:endParaRPr lang="en-US" sz="2400" b="1" dirty="0">
                  <a:latin typeface="Helvetica Neue Light"/>
                </a:endParaRPr>
              </a:p>
            </p:txBody>
          </p:sp>
          <p:sp>
            <p:nvSpPr>
              <p:cNvPr id="15" name="Rectangle 14"/>
              <p:cNvSpPr/>
              <p:nvPr/>
            </p:nvSpPr>
            <p:spPr>
              <a:xfrm>
                <a:off x="4369122" y="5774920"/>
                <a:ext cx="438912" cy="3853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Neue Light"/>
                  </a:rPr>
                  <a:t>D</a:t>
                </a:r>
              </a:p>
            </p:txBody>
          </p:sp>
          <p:sp>
            <p:nvSpPr>
              <p:cNvPr id="16" name="Rectangle 15"/>
              <p:cNvSpPr/>
              <p:nvPr/>
            </p:nvSpPr>
            <p:spPr>
              <a:xfrm>
                <a:off x="4895088" y="5770272"/>
                <a:ext cx="438912" cy="38532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Helvetica Neue Light"/>
                  </a:rPr>
                  <a:t>E</a:t>
                </a:r>
                <a:endParaRPr lang="en-US" sz="2400" b="1" dirty="0">
                  <a:latin typeface="Helvetica Neue Light"/>
                </a:endParaRPr>
              </a:p>
            </p:txBody>
          </p:sp>
        </p:grpSp>
        <p:sp>
          <p:nvSpPr>
            <p:cNvPr id="9" name="TextBox 8"/>
            <p:cNvSpPr txBox="1"/>
            <p:nvPr/>
          </p:nvSpPr>
          <p:spPr>
            <a:xfrm>
              <a:off x="7724847" y="5260709"/>
              <a:ext cx="853119" cy="461665"/>
            </a:xfrm>
            <a:prstGeom prst="rect">
              <a:avLst/>
            </a:prstGeom>
            <a:noFill/>
          </p:spPr>
          <p:txBody>
            <a:bodyPr wrap="none" rtlCol="0">
              <a:spAutoFit/>
            </a:bodyPr>
            <a:lstStyle/>
            <a:p>
              <a:r>
                <a:rPr lang="en-US" sz="2400" dirty="0" smtClean="0">
                  <a:latin typeface="Helvetica Neue Light"/>
                </a:rPr>
                <a:t>Slice</a:t>
              </a:r>
              <a:endParaRPr lang="en-US" sz="2400" dirty="0">
                <a:latin typeface="Helvetica Neue Light"/>
              </a:endParaRPr>
            </a:p>
          </p:txBody>
        </p:sp>
        <p:sp>
          <p:nvSpPr>
            <p:cNvPr id="10" name="TextBox 9"/>
            <p:cNvSpPr txBox="1"/>
            <p:nvPr/>
          </p:nvSpPr>
          <p:spPr>
            <a:xfrm>
              <a:off x="2128623" y="5275312"/>
              <a:ext cx="1247457" cy="461665"/>
            </a:xfrm>
            <a:prstGeom prst="rect">
              <a:avLst/>
            </a:prstGeom>
            <a:noFill/>
          </p:spPr>
          <p:txBody>
            <a:bodyPr wrap="none" rtlCol="0">
              <a:spAutoFit/>
            </a:bodyPr>
            <a:lstStyle/>
            <a:p>
              <a:r>
                <a:rPr lang="en-US" sz="2400" dirty="0" smtClean="0">
                  <a:latin typeface="Helvetica Neue Light"/>
                </a:rPr>
                <a:t>Original</a:t>
              </a:r>
              <a:endParaRPr lang="en-US" sz="2400" dirty="0">
                <a:latin typeface="Helvetica Neue Light"/>
              </a:endParaRPr>
            </a:p>
          </p:txBody>
        </p:sp>
      </p:grpSp>
    </p:spTree>
    <p:custDataLst>
      <p:tags r:id="rId1"/>
    </p:custDataLst>
    <p:extLst>
      <p:ext uri="{BB962C8B-B14F-4D97-AF65-F5344CB8AC3E}">
        <p14:creationId xmlns:p14="http://schemas.microsoft.com/office/powerpoint/2010/main" val="30701607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34133"/>
    </mc:Choice>
    <mc:Fallback>
      <p:transition spd="slow" advTm="341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40954"/>
            <a:ext cx="10515600" cy="1325563"/>
          </a:xfrm>
        </p:spPr>
        <p:txBody>
          <a:bodyPr/>
          <a:lstStyle/>
          <a:p>
            <a:pPr>
              <a:defRPr/>
            </a:pPr>
            <a:r>
              <a:rPr lang="en-US" dirty="0"/>
              <a:t>Our Whittling Technique</a:t>
            </a:r>
          </a:p>
        </p:txBody>
      </p:sp>
      <p:sp>
        <p:nvSpPr>
          <p:cNvPr id="17411" name="Content Placeholder 3"/>
          <p:cNvSpPr>
            <a:spLocks noGrp="1"/>
          </p:cNvSpPr>
          <p:nvPr>
            <p:ph idx="1"/>
          </p:nvPr>
        </p:nvSpPr>
        <p:spPr>
          <a:xfrm>
            <a:off x="838200" y="1594157"/>
            <a:ext cx="10515600" cy="4351338"/>
          </a:xfrm>
        </p:spPr>
        <p:txBody>
          <a:bodyPr>
            <a:normAutofit/>
          </a:bodyPr>
          <a:lstStyle/>
          <a:p>
            <a:endParaRPr lang="en-US" altLang="en-US" b="1" dirty="0" smtClean="0">
              <a:latin typeface="Helvetica Neue Light"/>
            </a:endParaRPr>
          </a:p>
          <a:p>
            <a:endParaRPr lang="en-US" altLang="en-US" b="1" dirty="0"/>
          </a:p>
          <a:p>
            <a:endParaRPr lang="en-US" altLang="en-US" b="1" dirty="0" smtClean="0">
              <a:latin typeface="Helvetica Neue Light"/>
            </a:endParaRPr>
          </a:p>
          <a:p>
            <a:endParaRPr lang="en-US" altLang="en-US" b="1" dirty="0"/>
          </a:p>
          <a:p>
            <a:pPr marL="0" indent="0">
              <a:buNone/>
            </a:pPr>
            <a:endParaRPr lang="en-US" altLang="en-US" b="1" dirty="0" smtClean="0">
              <a:latin typeface="Helvetica Neue Light"/>
            </a:endParaRPr>
          </a:p>
          <a:p>
            <a:r>
              <a:rPr lang="en-US" altLang="en-US" dirty="0" smtClean="0">
                <a:latin typeface="Helvetica Neue Light"/>
              </a:rPr>
              <a:t>Learning granularity</a:t>
            </a:r>
          </a:p>
          <a:p>
            <a:pPr marL="457200" lvl="1" indent="0">
              <a:buNone/>
            </a:pPr>
            <a:endParaRPr lang="en-US" altLang="en-US" dirty="0"/>
          </a:p>
          <a:p>
            <a:pPr marL="457200" lvl="1" indent="0">
              <a:buNone/>
            </a:pPr>
            <a:endParaRPr lang="en-US" altLang="en-US" dirty="0"/>
          </a:p>
          <a:p>
            <a:pPr marL="457200" lvl="1" indent="0">
              <a:buNone/>
            </a:pPr>
            <a:r>
              <a:rPr lang="en-US" altLang="en-US" dirty="0"/>
              <a:t> </a:t>
            </a:r>
          </a:p>
          <a:p>
            <a:pPr marL="457200" lvl="1" indent="0">
              <a:buNone/>
            </a:pPr>
            <a:endParaRPr lang="en-US" altLang="en-US" dirty="0"/>
          </a:p>
          <a:p>
            <a:pPr marL="457200" lvl="1" indent="0">
              <a:buNone/>
            </a:pPr>
            <a:endParaRPr lang="en-US" altLang="en-US" dirty="0"/>
          </a:p>
          <a:p>
            <a:pPr marL="457200" lvl="1" indent="0">
              <a:buNone/>
            </a:pPr>
            <a:endParaRPr lang="en-US" altLang="en-US" dirty="0"/>
          </a:p>
          <a:p>
            <a:pPr lvl="1"/>
            <a:endParaRPr lang="en-US" altLang="en-US" dirty="0"/>
          </a:p>
          <a:p>
            <a:endParaRPr lang="en-US" altLang="en-US" dirty="0"/>
          </a:p>
        </p:txBody>
      </p:sp>
      <p:sp>
        <p:nvSpPr>
          <p:cNvPr id="2" name="Slide Number Placeholder 1"/>
          <p:cNvSpPr>
            <a:spLocks noGrp="1"/>
          </p:cNvSpPr>
          <p:nvPr>
            <p:ph type="sldNum" sz="quarter" idx="12"/>
          </p:nvPr>
        </p:nvSpPr>
        <p:spPr/>
        <p:txBody>
          <a:bodyPr/>
          <a:lstStyle/>
          <a:p>
            <a:fld id="{09DDDDE1-36AB-488C-8457-8ADC1F0F13CC}" type="slidenum">
              <a:rPr lang="en-US" smtClean="0"/>
              <a:t>13</a:t>
            </a:fld>
            <a:endParaRPr lang="en-US"/>
          </a:p>
        </p:txBody>
      </p:sp>
      <p:sp>
        <p:nvSpPr>
          <p:cNvPr id="11" name="Rounded Rectangle 13"/>
          <p:cNvSpPr/>
          <p:nvPr/>
        </p:nvSpPr>
        <p:spPr bwMode="auto">
          <a:xfrm>
            <a:off x="838200" y="1494375"/>
            <a:ext cx="2329570" cy="22780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defRPr/>
            </a:pPr>
            <a:r>
              <a:rPr lang="en-US" sz="2400" dirty="0">
                <a:solidFill>
                  <a:prstClr val="black"/>
                </a:solidFill>
                <a:latin typeface="Helvetica Neue Light"/>
              </a:rPr>
              <a:t>F: Full JS</a:t>
            </a:r>
          </a:p>
          <a:p>
            <a:endParaRPr lang="en-US" sz="1050" b="1" dirty="0">
              <a:solidFill>
                <a:schemeClr val="tx1"/>
              </a:solidFill>
              <a:latin typeface="Helvetica Neue Light"/>
              <a:cs typeface="Helvetica Neue"/>
            </a:endParaRPr>
          </a:p>
          <a:p>
            <a:r>
              <a:rPr lang="en-US" sz="2000" b="1" dirty="0" smtClean="0">
                <a:solidFill>
                  <a:schemeClr val="tx1"/>
                </a:solidFill>
                <a:latin typeface="Helvetica Neue Light"/>
                <a:cs typeface="Helvetica Neue"/>
              </a:rPr>
              <a:t>function() {</a:t>
            </a:r>
          </a:p>
          <a:p>
            <a:r>
              <a:rPr lang="en-US" sz="2000" b="1" dirty="0" smtClean="0">
                <a:solidFill>
                  <a:schemeClr val="tx1"/>
                </a:solidFill>
                <a:latin typeface="Helvetica Neue Light"/>
                <a:cs typeface="Helvetica Neue"/>
              </a:rPr>
              <a:t>&lt;inner </a:t>
            </a:r>
            <a:r>
              <a:rPr lang="en-US" sz="2000" b="1" dirty="0" err="1" smtClean="0">
                <a:solidFill>
                  <a:schemeClr val="tx1"/>
                </a:solidFill>
                <a:latin typeface="Helvetica Neue Light"/>
                <a:cs typeface="Helvetica Neue"/>
              </a:rPr>
              <a:t>func</a:t>
            </a:r>
            <a:r>
              <a:rPr lang="en-US" sz="2000" b="1" dirty="0" smtClean="0">
                <a:solidFill>
                  <a:schemeClr val="tx1"/>
                </a:solidFill>
                <a:latin typeface="Helvetica Neue Light"/>
                <a:cs typeface="Helvetica Neue"/>
              </a:rPr>
              <a:t>. A</a:t>
            </a:r>
            <a:r>
              <a:rPr lang="en-US" sz="2000" b="1" dirty="0">
                <a:solidFill>
                  <a:schemeClr val="tx1"/>
                </a:solidFill>
                <a:latin typeface="Helvetica Neue Light"/>
                <a:cs typeface="Helvetica Neue"/>
              </a:rPr>
              <a:t>&gt;</a:t>
            </a:r>
          </a:p>
          <a:p>
            <a:r>
              <a:rPr lang="en-US" sz="2000" b="1" dirty="0" smtClean="0">
                <a:solidFill>
                  <a:schemeClr val="tx1"/>
                </a:solidFill>
                <a:latin typeface="Helvetica Neue Light"/>
                <a:cs typeface="Helvetica Neue"/>
              </a:rPr>
              <a:t>&lt;UI block </a:t>
            </a:r>
            <a:r>
              <a:rPr lang="en-US" sz="2000" b="1" dirty="0">
                <a:solidFill>
                  <a:schemeClr val="tx1"/>
                </a:solidFill>
                <a:latin typeface="Helvetica Neue Light"/>
                <a:cs typeface="Helvetica Neue"/>
              </a:rPr>
              <a:t>B&gt;</a:t>
            </a:r>
          </a:p>
          <a:p>
            <a:r>
              <a:rPr lang="en-US" sz="2000" b="1" dirty="0" smtClean="0">
                <a:solidFill>
                  <a:schemeClr val="tx1"/>
                </a:solidFill>
                <a:latin typeface="Helvetica Neue Light"/>
                <a:cs typeface="Helvetica Neue"/>
              </a:rPr>
              <a:t>&lt;fetch data C&gt; </a:t>
            </a:r>
            <a:r>
              <a:rPr lang="en-US" sz="2000" b="1" dirty="0" smtClean="0">
                <a:solidFill>
                  <a:schemeClr val="tx1"/>
                </a:solidFill>
                <a:latin typeface="Helvetica Neue Light"/>
              </a:rPr>
              <a:t>}</a:t>
            </a:r>
            <a:endParaRPr lang="en-US" sz="3600" b="1" dirty="0" smtClean="0">
              <a:solidFill>
                <a:prstClr val="black"/>
              </a:solidFill>
              <a:latin typeface="Helvetica Neue Light"/>
            </a:endParaRPr>
          </a:p>
          <a:p>
            <a:pPr algn="ctr">
              <a:defRPr/>
            </a:pPr>
            <a:endParaRPr lang="en-US" sz="2800" dirty="0" smtClean="0">
              <a:solidFill>
                <a:prstClr val="black"/>
              </a:solidFill>
              <a:latin typeface="Helvetica Neue Light"/>
            </a:endParaRPr>
          </a:p>
          <a:p>
            <a:pPr algn="ctr">
              <a:defRPr/>
            </a:pPr>
            <a:endParaRPr lang="en-US" sz="2800" dirty="0" smtClean="0">
              <a:solidFill>
                <a:prstClr val="black"/>
              </a:solidFill>
              <a:latin typeface="Helvetica Neue Light"/>
            </a:endParaRPr>
          </a:p>
          <a:p>
            <a:pPr algn="ctr">
              <a:defRPr/>
            </a:pPr>
            <a:endParaRPr lang="en-US" sz="2800" dirty="0">
              <a:solidFill>
                <a:prstClr val="black"/>
              </a:solidFill>
              <a:latin typeface="Helvetica Neue Light"/>
            </a:endParaRPr>
          </a:p>
          <a:p>
            <a:pPr algn="ctr">
              <a:defRPr/>
            </a:pPr>
            <a:endParaRPr lang="en-US" sz="2800" dirty="0">
              <a:solidFill>
                <a:prstClr val="black"/>
              </a:solidFill>
              <a:latin typeface="Helvetica Neue Light"/>
            </a:endParaRPr>
          </a:p>
          <a:p>
            <a:pPr algn="ctr">
              <a:defRPr/>
            </a:pPr>
            <a:endParaRPr lang="en-US" sz="2800" dirty="0">
              <a:solidFill>
                <a:prstClr val="black"/>
              </a:solidFill>
              <a:latin typeface="Helvetica Neue Light"/>
            </a:endParaRPr>
          </a:p>
        </p:txBody>
      </p:sp>
      <p:grpSp>
        <p:nvGrpSpPr>
          <p:cNvPr id="4" name="Group 3"/>
          <p:cNvGrpSpPr/>
          <p:nvPr/>
        </p:nvGrpSpPr>
        <p:grpSpPr>
          <a:xfrm>
            <a:off x="3484708" y="1524805"/>
            <a:ext cx="2359268" cy="2278071"/>
            <a:chOff x="5777090" y="3235569"/>
            <a:chExt cx="1686388" cy="1603717"/>
          </a:xfrm>
        </p:grpSpPr>
        <p:sp>
          <p:nvSpPr>
            <p:cNvPr id="9" name="Rounded Rectangle 13"/>
            <p:cNvSpPr/>
            <p:nvPr/>
          </p:nvSpPr>
          <p:spPr bwMode="auto">
            <a:xfrm>
              <a:off x="5777090" y="3235569"/>
              <a:ext cx="1686388" cy="16037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defRPr/>
              </a:pPr>
              <a:r>
                <a:rPr lang="en-US" sz="2400" dirty="0">
                  <a:solidFill>
                    <a:prstClr val="black"/>
                  </a:solidFill>
                  <a:latin typeface="Helvetica Neue Light"/>
                </a:rPr>
                <a:t>P: Partial JS</a:t>
              </a:r>
            </a:p>
            <a:p>
              <a:endParaRPr lang="en-US" sz="900" b="1" dirty="0">
                <a:solidFill>
                  <a:schemeClr val="tx1"/>
                </a:solidFill>
                <a:latin typeface="Helvetica Neue Light"/>
                <a:cs typeface="Helvetica Neue"/>
              </a:endParaRPr>
            </a:p>
            <a:p>
              <a:r>
                <a:rPr lang="en-US" sz="2000" b="1" dirty="0">
                  <a:solidFill>
                    <a:schemeClr val="tx1"/>
                  </a:solidFill>
                  <a:latin typeface="Helvetica Neue Light"/>
                  <a:cs typeface="Helvetica Neue"/>
                </a:rPr>
                <a:t>function() {</a:t>
              </a:r>
            </a:p>
            <a:p>
              <a:r>
                <a:rPr lang="en-US" sz="2000" b="1" dirty="0">
                  <a:solidFill>
                    <a:schemeClr val="tx1"/>
                  </a:solidFill>
                  <a:latin typeface="Helvetica Neue Light"/>
                  <a:cs typeface="Helvetica Neue"/>
                </a:rPr>
                <a:t>&lt;inner </a:t>
              </a:r>
              <a:r>
                <a:rPr lang="en-US" sz="2000" b="1" dirty="0" err="1">
                  <a:solidFill>
                    <a:schemeClr val="tx1"/>
                  </a:solidFill>
                  <a:latin typeface="Helvetica Neue Light"/>
                  <a:cs typeface="Helvetica Neue"/>
                </a:rPr>
                <a:t>func</a:t>
              </a:r>
              <a:r>
                <a:rPr lang="en-US" sz="2000" b="1" dirty="0">
                  <a:solidFill>
                    <a:schemeClr val="tx1"/>
                  </a:solidFill>
                  <a:latin typeface="Helvetica Neue Light"/>
                  <a:cs typeface="Helvetica Neue"/>
                </a:rPr>
                <a:t>. A&gt;</a:t>
              </a:r>
            </a:p>
            <a:p>
              <a:r>
                <a:rPr lang="en-US" sz="2000" b="1" dirty="0">
                  <a:solidFill>
                    <a:schemeClr val="tx1"/>
                  </a:solidFill>
                  <a:latin typeface="Helvetica Neue Light"/>
                  <a:cs typeface="Helvetica Neue"/>
                </a:rPr>
                <a:t>&lt;UI block B&gt;</a:t>
              </a:r>
            </a:p>
            <a:p>
              <a:r>
                <a:rPr lang="en-US" sz="2000" b="1" dirty="0" smtClean="0">
                  <a:solidFill>
                    <a:schemeClr val="tx1"/>
                  </a:solidFill>
                  <a:latin typeface="Helvetica Neue Light"/>
                  <a:cs typeface="Helvetica Neue"/>
                </a:rPr>
                <a:t>&lt;fetch data C&gt; </a:t>
              </a:r>
              <a:r>
                <a:rPr lang="en-US" sz="2000" b="1" dirty="0" smtClean="0">
                  <a:solidFill>
                    <a:schemeClr val="tx1"/>
                  </a:solidFill>
                  <a:latin typeface="Helvetica Neue Light"/>
                </a:rPr>
                <a:t>}</a:t>
              </a:r>
              <a:endParaRPr lang="en-US" sz="3600" dirty="0">
                <a:solidFill>
                  <a:prstClr val="black"/>
                </a:solidFill>
                <a:latin typeface="Helvetica Neue Light"/>
              </a:endParaRPr>
            </a:p>
            <a:p>
              <a:endParaRPr lang="en-US" sz="1600" b="1" dirty="0">
                <a:solidFill>
                  <a:schemeClr val="tx1"/>
                </a:solidFill>
                <a:latin typeface="Helvetica Neue Light"/>
                <a:cs typeface="Helvetica Neue"/>
              </a:endParaRPr>
            </a:p>
            <a:p>
              <a:pPr algn="ctr">
                <a:defRPr/>
              </a:pPr>
              <a:endParaRPr lang="en-US" sz="1600" dirty="0">
                <a:solidFill>
                  <a:prstClr val="black"/>
                </a:solidFill>
                <a:latin typeface="Helvetica Neue Light"/>
              </a:endParaRPr>
            </a:p>
            <a:p>
              <a:pPr algn="ctr">
                <a:defRPr/>
              </a:pPr>
              <a:endParaRPr lang="en-US" sz="1600" dirty="0">
                <a:solidFill>
                  <a:prstClr val="black"/>
                </a:solidFill>
                <a:latin typeface="Helvetica Neue Light"/>
              </a:endParaRPr>
            </a:p>
            <a:p>
              <a:pPr algn="ctr">
                <a:defRPr/>
              </a:pPr>
              <a:endParaRPr lang="en-US" sz="1600" dirty="0">
                <a:solidFill>
                  <a:prstClr val="black"/>
                </a:solidFill>
                <a:latin typeface="Helvetica Neue Light"/>
              </a:endParaRPr>
            </a:p>
            <a:p>
              <a:pPr algn="ctr">
                <a:defRPr/>
              </a:pPr>
              <a:endParaRPr lang="en-US" sz="1600" dirty="0">
                <a:solidFill>
                  <a:prstClr val="black"/>
                </a:solidFill>
                <a:latin typeface="Helvetica Neue Light"/>
              </a:endParaRPr>
            </a:p>
            <a:p>
              <a:pPr algn="ctr">
                <a:defRPr/>
              </a:pPr>
              <a:endParaRPr lang="en-US" sz="1600" dirty="0">
                <a:solidFill>
                  <a:prstClr val="black"/>
                </a:solidFill>
                <a:latin typeface="Helvetica Neue Light"/>
              </a:endParaRPr>
            </a:p>
            <a:p>
              <a:pPr algn="ctr">
                <a:defRPr/>
              </a:pPr>
              <a:endParaRPr lang="en-US" sz="1600" dirty="0">
                <a:solidFill>
                  <a:prstClr val="black"/>
                </a:solidFill>
                <a:latin typeface="Helvetica Neue Light"/>
              </a:endParaRPr>
            </a:p>
            <a:p>
              <a:pPr algn="ctr">
                <a:defRPr/>
              </a:pPr>
              <a:endParaRPr lang="en-US" sz="1600" dirty="0">
                <a:solidFill>
                  <a:prstClr val="black"/>
                </a:solidFill>
                <a:latin typeface="Helvetica Neue Light"/>
              </a:endParaRPr>
            </a:p>
          </p:txBody>
        </p:sp>
        <p:sp>
          <p:nvSpPr>
            <p:cNvPr id="15" name="Rounded Rectangle 6"/>
            <p:cNvSpPr/>
            <p:nvPr/>
          </p:nvSpPr>
          <p:spPr>
            <a:xfrm>
              <a:off x="5933777" y="4168738"/>
              <a:ext cx="1111974" cy="189673"/>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sz="1600" b="1" dirty="0">
                <a:solidFill>
                  <a:schemeClr val="tx1"/>
                </a:solidFill>
                <a:latin typeface="Helvetica Neue Light"/>
                <a:cs typeface="Helvetica Neue"/>
              </a:endParaRPr>
            </a:p>
          </p:txBody>
        </p:sp>
      </p:grpSp>
      <p:sp>
        <p:nvSpPr>
          <p:cNvPr id="51" name="TextBox 175"/>
          <p:cNvSpPr txBox="1">
            <a:spLocks noChangeArrowheads="1"/>
          </p:cNvSpPr>
          <p:nvPr/>
        </p:nvSpPr>
        <p:spPr bwMode="auto">
          <a:xfrm>
            <a:off x="6489008" y="5076838"/>
            <a:ext cx="165301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spcBef>
                <a:spcPct val="0"/>
              </a:spcBef>
              <a:buFontTx/>
              <a:buNone/>
            </a:pPr>
            <a:r>
              <a:rPr lang="en-US" altLang="en-US" sz="2400" b="1" dirty="0" smtClean="0">
                <a:latin typeface="Helvetica Neue Light"/>
                <a:cs typeface="Helvetica Neue"/>
              </a:rPr>
              <a:t>Functions</a:t>
            </a:r>
            <a:endParaRPr lang="en-US" altLang="en-US" sz="2400" b="1" dirty="0">
              <a:latin typeface="Helvetica Neue Light"/>
              <a:cs typeface="Helvetica Neue"/>
            </a:endParaRPr>
          </a:p>
        </p:txBody>
      </p:sp>
      <p:grpSp>
        <p:nvGrpSpPr>
          <p:cNvPr id="8" name="Group 7"/>
          <p:cNvGrpSpPr/>
          <p:nvPr/>
        </p:nvGrpSpPr>
        <p:grpSpPr>
          <a:xfrm>
            <a:off x="4495976" y="4087066"/>
            <a:ext cx="5636788" cy="882582"/>
            <a:chOff x="2890206" y="4756874"/>
            <a:chExt cx="5636788" cy="882582"/>
          </a:xfrm>
        </p:grpSpPr>
        <p:sp>
          <p:nvSpPr>
            <p:cNvPr id="48" name="TextBox 47"/>
            <p:cNvSpPr txBox="1"/>
            <p:nvPr/>
          </p:nvSpPr>
          <p:spPr>
            <a:xfrm>
              <a:off x="2890206" y="4756874"/>
              <a:ext cx="5636788" cy="461665"/>
            </a:xfrm>
            <a:prstGeom prst="rect">
              <a:avLst/>
            </a:prstGeom>
            <a:gradFill flip="none" rotWithShape="1">
              <a:gsLst>
                <a:gs pos="0">
                  <a:srgbClr val="297FD5">
                    <a:lumMod val="20000"/>
                    <a:lumOff val="80000"/>
                    <a:shade val="30000"/>
                    <a:satMod val="115000"/>
                  </a:srgbClr>
                </a:gs>
                <a:gs pos="50000">
                  <a:srgbClr val="297FD5">
                    <a:lumMod val="20000"/>
                    <a:lumOff val="80000"/>
                    <a:shade val="67500"/>
                    <a:satMod val="115000"/>
                  </a:srgbClr>
                </a:gs>
                <a:gs pos="100000">
                  <a:srgbClr val="297FD5">
                    <a:lumMod val="20000"/>
                    <a:lumOff val="80000"/>
                    <a:shade val="100000"/>
                    <a:satMod val="115000"/>
                  </a:srgbClr>
                </a:gs>
              </a:gsLst>
              <a:lin ang="0" scaled="1"/>
              <a:tileRect/>
            </a:gradFill>
            <a:ln w="19050" cmpd="sng">
              <a:solidFill>
                <a:sysClr val="windowText" lastClr="000000"/>
              </a:solidFill>
              <a:prstDash val="solid"/>
            </a:ln>
          </p:spPr>
          <p:txBody>
            <a:bodyPr wrap="square" rtlCol="0" anchor="ctr">
              <a:spAutoFit/>
            </a:bodyPr>
            <a:lstStyle/>
            <a:p>
              <a:pPr algn="ctr">
                <a:defRPr/>
              </a:pPr>
              <a:endParaRPr kumimoji="0" lang="en-US" sz="2400" b="1" i="0" u="none" strike="noStrike" kern="0" cap="none" spc="0" normalizeH="0" baseline="0" noProof="0" dirty="0">
                <a:ln>
                  <a:noFill/>
                </a:ln>
                <a:solidFill>
                  <a:srgbClr val="0070C0"/>
                </a:solidFill>
                <a:effectLst/>
                <a:uLnTx/>
                <a:uFillTx/>
                <a:latin typeface="Helvetica Neue Light"/>
              </a:endParaRPr>
            </a:p>
          </p:txBody>
        </p:sp>
        <p:sp>
          <p:nvSpPr>
            <p:cNvPr id="7" name="Isosceles Triangle 6"/>
            <p:cNvSpPr/>
            <p:nvPr/>
          </p:nvSpPr>
          <p:spPr>
            <a:xfrm>
              <a:off x="5440955" y="5232830"/>
              <a:ext cx="535290" cy="40662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175"/>
          <p:cNvSpPr txBox="1">
            <a:spLocks noChangeArrowheads="1"/>
          </p:cNvSpPr>
          <p:nvPr/>
        </p:nvSpPr>
        <p:spPr bwMode="auto">
          <a:xfrm>
            <a:off x="3166704" y="5783755"/>
            <a:ext cx="13292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spcBef>
                <a:spcPct val="0"/>
              </a:spcBef>
              <a:buFontTx/>
              <a:buNone/>
            </a:pPr>
            <a:endParaRPr lang="en-US" altLang="en-US" sz="2400" b="1" dirty="0">
              <a:latin typeface="Helvetica Neue Light"/>
              <a:cs typeface="Helvetica Neue"/>
            </a:endParaRPr>
          </a:p>
        </p:txBody>
      </p:sp>
      <p:grpSp>
        <p:nvGrpSpPr>
          <p:cNvPr id="52" name="Group 51"/>
          <p:cNvGrpSpPr/>
          <p:nvPr/>
        </p:nvGrpSpPr>
        <p:grpSpPr>
          <a:xfrm>
            <a:off x="2873435" y="4766335"/>
            <a:ext cx="2764890" cy="1320302"/>
            <a:chOff x="2873435" y="4766335"/>
            <a:chExt cx="2764890" cy="1320302"/>
          </a:xfrm>
        </p:grpSpPr>
        <p:sp>
          <p:nvSpPr>
            <p:cNvPr id="49" name="TextBox 175"/>
            <p:cNvSpPr txBox="1">
              <a:spLocks noChangeArrowheads="1"/>
            </p:cNvSpPr>
            <p:nvPr/>
          </p:nvSpPr>
          <p:spPr bwMode="auto">
            <a:xfrm>
              <a:off x="3867560" y="4766335"/>
              <a:ext cx="132927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spcBef>
                  <a:spcPct val="0"/>
                </a:spcBef>
                <a:buFontTx/>
                <a:buNone/>
              </a:pPr>
              <a:r>
                <a:rPr lang="en-US" altLang="en-US" sz="2400" dirty="0" smtClean="0">
                  <a:latin typeface="Helvetica Neue Light"/>
                  <a:cs typeface="Helvetica Neue"/>
                </a:rPr>
                <a:t>Entire JS file</a:t>
              </a:r>
              <a:endParaRPr lang="en-US" altLang="en-US" sz="2400" dirty="0">
                <a:latin typeface="Helvetica Neue Light"/>
                <a:cs typeface="Helvetica Neue"/>
              </a:endParaRPr>
            </a:p>
          </p:txBody>
        </p:sp>
        <p:sp>
          <p:nvSpPr>
            <p:cNvPr id="55" name="TextBox 175"/>
            <p:cNvSpPr txBox="1">
              <a:spLocks noChangeArrowheads="1"/>
            </p:cNvSpPr>
            <p:nvPr/>
          </p:nvSpPr>
          <p:spPr bwMode="auto">
            <a:xfrm>
              <a:off x="2873435" y="5624972"/>
              <a:ext cx="276489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spcBef>
                  <a:spcPct val="0"/>
                </a:spcBef>
                <a:buFontTx/>
                <a:buNone/>
              </a:pPr>
              <a:r>
                <a:rPr lang="en-US" altLang="en-US" sz="2400" dirty="0" smtClean="0">
                  <a:latin typeface="Helvetica Neue Light"/>
                  <a:cs typeface="Helvetica Neue"/>
                </a:rPr>
                <a:t>Minimal benefits</a:t>
              </a:r>
              <a:endParaRPr lang="en-US" altLang="en-US" sz="2400" dirty="0">
                <a:latin typeface="Helvetica Neue Light"/>
                <a:cs typeface="Helvetica Neue"/>
              </a:endParaRPr>
            </a:p>
          </p:txBody>
        </p:sp>
      </p:grpSp>
      <p:grpSp>
        <p:nvGrpSpPr>
          <p:cNvPr id="57" name="Group 56"/>
          <p:cNvGrpSpPr/>
          <p:nvPr/>
        </p:nvGrpSpPr>
        <p:grpSpPr>
          <a:xfrm>
            <a:off x="9160085" y="4737945"/>
            <a:ext cx="2764890" cy="1239722"/>
            <a:chOff x="9160085" y="4737945"/>
            <a:chExt cx="2764890" cy="1239722"/>
          </a:xfrm>
        </p:grpSpPr>
        <p:sp>
          <p:nvSpPr>
            <p:cNvPr id="50" name="TextBox 175"/>
            <p:cNvSpPr txBox="1">
              <a:spLocks noChangeArrowheads="1"/>
            </p:cNvSpPr>
            <p:nvPr/>
          </p:nvSpPr>
          <p:spPr bwMode="auto">
            <a:xfrm>
              <a:off x="9434201" y="4737945"/>
              <a:ext cx="184968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spcBef>
                  <a:spcPct val="0"/>
                </a:spcBef>
                <a:buFontTx/>
                <a:buNone/>
              </a:pPr>
              <a:r>
                <a:rPr lang="en-US" altLang="en-US" sz="2400" dirty="0" smtClean="0">
                  <a:latin typeface="Helvetica Neue Light"/>
                  <a:cs typeface="Helvetica Neue"/>
                </a:rPr>
                <a:t>Individual statement</a:t>
              </a:r>
              <a:endParaRPr lang="en-US" altLang="en-US" sz="2400" dirty="0">
                <a:latin typeface="Helvetica Neue Light"/>
                <a:cs typeface="Helvetica Neue"/>
              </a:endParaRPr>
            </a:p>
          </p:txBody>
        </p:sp>
        <p:sp>
          <p:nvSpPr>
            <p:cNvPr id="56" name="TextBox 175"/>
            <p:cNvSpPr txBox="1">
              <a:spLocks noChangeArrowheads="1"/>
            </p:cNvSpPr>
            <p:nvPr/>
          </p:nvSpPr>
          <p:spPr bwMode="auto">
            <a:xfrm>
              <a:off x="9160085" y="5516002"/>
              <a:ext cx="276489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spcBef>
                  <a:spcPct val="0"/>
                </a:spcBef>
                <a:buFontTx/>
                <a:buNone/>
              </a:pPr>
              <a:r>
                <a:rPr lang="en-US" altLang="en-US" sz="2400" dirty="0" smtClean="0">
                  <a:latin typeface="Helvetica Neue Light"/>
                  <a:cs typeface="Helvetica Neue"/>
                </a:rPr>
                <a:t>High overhead</a:t>
              </a:r>
              <a:endParaRPr lang="en-US" altLang="en-US" sz="2400" dirty="0">
                <a:latin typeface="Helvetica Neue Light"/>
                <a:cs typeface="Helvetica Neue"/>
              </a:endParaRPr>
            </a:p>
          </p:txBody>
        </p:sp>
      </p:grpSp>
      <p:grpSp>
        <p:nvGrpSpPr>
          <p:cNvPr id="67" name="Group 66"/>
          <p:cNvGrpSpPr/>
          <p:nvPr/>
        </p:nvGrpSpPr>
        <p:grpSpPr>
          <a:xfrm>
            <a:off x="6912718" y="1169414"/>
            <a:ext cx="3425356" cy="2506797"/>
            <a:chOff x="6477334" y="1096327"/>
            <a:chExt cx="3425356" cy="2506797"/>
          </a:xfrm>
        </p:grpSpPr>
        <p:grpSp>
          <p:nvGrpSpPr>
            <p:cNvPr id="10" name="Group 9"/>
            <p:cNvGrpSpPr/>
            <p:nvPr/>
          </p:nvGrpSpPr>
          <p:grpSpPr>
            <a:xfrm>
              <a:off x="6907419" y="1096327"/>
              <a:ext cx="2515950" cy="2506797"/>
              <a:chOff x="3876144" y="3754954"/>
              <a:chExt cx="2908958" cy="1740719"/>
            </a:xfrm>
          </p:grpSpPr>
          <p:grpSp>
            <p:nvGrpSpPr>
              <p:cNvPr id="12" name="Group 11"/>
              <p:cNvGrpSpPr/>
              <p:nvPr/>
            </p:nvGrpSpPr>
            <p:grpSpPr>
              <a:xfrm>
                <a:off x="3952853" y="4066672"/>
                <a:ext cx="2832249" cy="520725"/>
                <a:chOff x="6834599" y="3840104"/>
                <a:chExt cx="3882399" cy="599776"/>
              </a:xfrm>
            </p:grpSpPr>
            <p:grpSp>
              <p:nvGrpSpPr>
                <p:cNvPr id="33" name="Group 140"/>
                <p:cNvGrpSpPr>
                  <a:grpSpLocks/>
                </p:cNvGrpSpPr>
                <p:nvPr/>
              </p:nvGrpSpPr>
              <p:grpSpPr bwMode="auto">
                <a:xfrm>
                  <a:off x="6834599" y="3840104"/>
                  <a:ext cx="921709" cy="599776"/>
                  <a:chOff x="3615105" y="3701096"/>
                  <a:chExt cx="1080120" cy="360040"/>
                </a:xfrm>
              </p:grpSpPr>
              <p:sp>
                <p:nvSpPr>
                  <p:cNvPr id="43" name="Rectangle 135"/>
                  <p:cNvSpPr>
                    <a:spLocks noChangeArrowheads="1"/>
                  </p:cNvSpPr>
                  <p:nvPr/>
                </p:nvSpPr>
                <p:spPr bwMode="auto">
                  <a:xfrm>
                    <a:off x="3615105" y="3701096"/>
                    <a:ext cx="216025" cy="360040"/>
                  </a:xfrm>
                  <a:prstGeom prst="rect">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lang="en-US" altLang="en-US" sz="2000">
                      <a:solidFill>
                        <a:srgbClr val="FFFF00"/>
                      </a:solidFill>
                      <a:latin typeface="Helvetica Neue Light"/>
                      <a:cs typeface="Helvetica Neue"/>
                    </a:endParaRPr>
                  </a:p>
                </p:txBody>
              </p:sp>
              <p:sp>
                <p:nvSpPr>
                  <p:cNvPr id="44" name="Rectangle 136"/>
                  <p:cNvSpPr>
                    <a:spLocks noChangeArrowheads="1"/>
                  </p:cNvSpPr>
                  <p:nvPr/>
                </p:nvSpPr>
                <p:spPr bwMode="auto">
                  <a:xfrm>
                    <a:off x="3831128" y="3701096"/>
                    <a:ext cx="216025" cy="360040"/>
                  </a:xfrm>
                  <a:prstGeom prst="rect">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lang="en-US" altLang="en-US" sz="2000">
                      <a:solidFill>
                        <a:srgbClr val="FFFF00"/>
                      </a:solidFill>
                      <a:latin typeface="Helvetica Neue Light"/>
                      <a:cs typeface="Helvetica Neue"/>
                    </a:endParaRPr>
                  </a:p>
                </p:txBody>
              </p:sp>
              <p:sp>
                <p:nvSpPr>
                  <p:cNvPr id="45" name="Rectangle 137"/>
                  <p:cNvSpPr>
                    <a:spLocks noChangeArrowheads="1"/>
                  </p:cNvSpPr>
                  <p:nvPr/>
                </p:nvSpPr>
                <p:spPr bwMode="auto">
                  <a:xfrm>
                    <a:off x="4047152" y="3701096"/>
                    <a:ext cx="216025" cy="360040"/>
                  </a:xfrm>
                  <a:prstGeom prst="rect">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lang="en-US" altLang="en-US" sz="2000">
                      <a:solidFill>
                        <a:srgbClr val="FFFF00"/>
                      </a:solidFill>
                      <a:latin typeface="Helvetica Neue Light"/>
                      <a:cs typeface="Helvetica Neue"/>
                    </a:endParaRPr>
                  </a:p>
                </p:txBody>
              </p:sp>
              <p:sp>
                <p:nvSpPr>
                  <p:cNvPr id="46" name="Rectangle 138"/>
                  <p:cNvSpPr>
                    <a:spLocks noChangeArrowheads="1"/>
                  </p:cNvSpPr>
                  <p:nvPr/>
                </p:nvSpPr>
                <p:spPr bwMode="auto">
                  <a:xfrm>
                    <a:off x="4263177" y="3701096"/>
                    <a:ext cx="216025" cy="360040"/>
                  </a:xfrm>
                  <a:prstGeom prst="rect">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lang="en-US" altLang="en-US" sz="2000">
                      <a:solidFill>
                        <a:srgbClr val="FFFF00"/>
                      </a:solidFill>
                      <a:latin typeface="Helvetica Neue Light"/>
                      <a:cs typeface="Helvetica Neue"/>
                    </a:endParaRPr>
                  </a:p>
                </p:txBody>
              </p:sp>
              <p:sp>
                <p:nvSpPr>
                  <p:cNvPr id="47" name="Rectangle 139"/>
                  <p:cNvSpPr>
                    <a:spLocks noChangeArrowheads="1"/>
                  </p:cNvSpPr>
                  <p:nvPr/>
                </p:nvSpPr>
                <p:spPr bwMode="auto">
                  <a:xfrm>
                    <a:off x="4479200" y="3701096"/>
                    <a:ext cx="216025" cy="360040"/>
                  </a:xfrm>
                  <a:prstGeom prst="rect">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lang="en-US" altLang="en-US" sz="2000">
                      <a:solidFill>
                        <a:srgbClr val="FFFF00"/>
                      </a:solidFill>
                      <a:latin typeface="Helvetica Neue Light"/>
                      <a:cs typeface="Helvetica Neue"/>
                    </a:endParaRPr>
                  </a:p>
                </p:txBody>
              </p:sp>
            </p:grpSp>
            <p:grpSp>
              <p:nvGrpSpPr>
                <p:cNvPr id="34" name="Group 141"/>
                <p:cNvGrpSpPr>
                  <a:grpSpLocks/>
                </p:cNvGrpSpPr>
                <p:nvPr/>
              </p:nvGrpSpPr>
              <p:grpSpPr bwMode="auto">
                <a:xfrm>
                  <a:off x="9795289" y="3840104"/>
                  <a:ext cx="921709" cy="599776"/>
                  <a:chOff x="3615104" y="3701096"/>
                  <a:chExt cx="1080120" cy="360040"/>
                </a:xfrm>
              </p:grpSpPr>
              <p:sp>
                <p:nvSpPr>
                  <p:cNvPr id="38" name="Rectangle 142"/>
                  <p:cNvSpPr>
                    <a:spLocks noChangeArrowheads="1"/>
                  </p:cNvSpPr>
                  <p:nvPr/>
                </p:nvSpPr>
                <p:spPr bwMode="auto">
                  <a:xfrm>
                    <a:off x="3615104" y="3701096"/>
                    <a:ext cx="216024" cy="360040"/>
                  </a:xfrm>
                  <a:prstGeom prst="rect">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lang="en-US" altLang="en-US" sz="2000">
                      <a:solidFill>
                        <a:srgbClr val="FFFF00"/>
                      </a:solidFill>
                      <a:latin typeface="Helvetica Neue Light"/>
                      <a:cs typeface="Helvetica Neue"/>
                    </a:endParaRPr>
                  </a:p>
                </p:txBody>
              </p:sp>
              <p:sp>
                <p:nvSpPr>
                  <p:cNvPr id="39" name="Rectangle 143"/>
                  <p:cNvSpPr>
                    <a:spLocks noChangeArrowheads="1"/>
                  </p:cNvSpPr>
                  <p:nvPr/>
                </p:nvSpPr>
                <p:spPr bwMode="auto">
                  <a:xfrm>
                    <a:off x="3831128" y="3701096"/>
                    <a:ext cx="216024" cy="360040"/>
                  </a:xfrm>
                  <a:prstGeom prst="rect">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lang="en-US" altLang="en-US" sz="2000">
                      <a:solidFill>
                        <a:srgbClr val="FFFF00"/>
                      </a:solidFill>
                      <a:latin typeface="Helvetica Neue Light"/>
                      <a:cs typeface="Helvetica Neue"/>
                    </a:endParaRPr>
                  </a:p>
                </p:txBody>
              </p:sp>
              <p:sp>
                <p:nvSpPr>
                  <p:cNvPr id="40" name="Rectangle 144"/>
                  <p:cNvSpPr>
                    <a:spLocks noChangeArrowheads="1"/>
                  </p:cNvSpPr>
                  <p:nvPr/>
                </p:nvSpPr>
                <p:spPr bwMode="auto">
                  <a:xfrm>
                    <a:off x="4047153" y="3701096"/>
                    <a:ext cx="216024" cy="360040"/>
                  </a:xfrm>
                  <a:prstGeom prst="rect">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lang="en-US" altLang="en-US" sz="2000">
                      <a:solidFill>
                        <a:srgbClr val="FFFF00"/>
                      </a:solidFill>
                      <a:latin typeface="Helvetica Neue Light"/>
                      <a:cs typeface="Helvetica Neue"/>
                    </a:endParaRPr>
                  </a:p>
                </p:txBody>
              </p:sp>
              <p:sp>
                <p:nvSpPr>
                  <p:cNvPr id="41" name="Rectangle 145"/>
                  <p:cNvSpPr>
                    <a:spLocks noChangeArrowheads="1"/>
                  </p:cNvSpPr>
                  <p:nvPr/>
                </p:nvSpPr>
                <p:spPr bwMode="auto">
                  <a:xfrm>
                    <a:off x="4263176" y="3701096"/>
                    <a:ext cx="216024" cy="360040"/>
                  </a:xfrm>
                  <a:prstGeom prst="rect">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lang="en-US" altLang="en-US" sz="2000">
                      <a:solidFill>
                        <a:srgbClr val="FFFF00"/>
                      </a:solidFill>
                      <a:latin typeface="Helvetica Neue Light"/>
                      <a:cs typeface="Helvetica Neue"/>
                    </a:endParaRPr>
                  </a:p>
                </p:txBody>
              </p:sp>
              <p:sp>
                <p:nvSpPr>
                  <p:cNvPr id="42" name="Rectangle 146"/>
                  <p:cNvSpPr>
                    <a:spLocks noChangeArrowheads="1"/>
                  </p:cNvSpPr>
                  <p:nvPr/>
                </p:nvSpPr>
                <p:spPr bwMode="auto">
                  <a:xfrm>
                    <a:off x="4479200" y="3701096"/>
                    <a:ext cx="216024" cy="360040"/>
                  </a:xfrm>
                  <a:prstGeom prst="rect">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lang="en-US" altLang="en-US" sz="2000">
                      <a:solidFill>
                        <a:srgbClr val="FFFF00"/>
                      </a:solidFill>
                      <a:latin typeface="Helvetica Neue Light"/>
                      <a:cs typeface="Helvetica Neue"/>
                    </a:endParaRPr>
                  </a:p>
                </p:txBody>
              </p:sp>
            </p:grpSp>
            <p:cxnSp>
              <p:nvCxnSpPr>
                <p:cNvPr id="35" name="Straight Arrow Connector 148"/>
                <p:cNvCxnSpPr>
                  <a:cxnSpLocks noChangeShapeType="1"/>
                  <a:stCxn id="47" idx="3"/>
                  <a:endCxn id="58" idx="2"/>
                </p:cNvCxnSpPr>
                <p:nvPr/>
              </p:nvCxnSpPr>
              <p:spPr bwMode="auto">
                <a:xfrm flipV="1">
                  <a:off x="7756306" y="4139145"/>
                  <a:ext cx="399267" cy="848"/>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7" name="Straight Arrow Connector 153"/>
                <p:cNvCxnSpPr>
                  <a:cxnSpLocks noChangeShapeType="1"/>
                  <a:stCxn id="38" idx="1"/>
                  <a:endCxn id="58" idx="6"/>
                </p:cNvCxnSpPr>
                <p:nvPr/>
              </p:nvCxnSpPr>
              <p:spPr bwMode="auto">
                <a:xfrm flipH="1" flipV="1">
                  <a:off x="9365981" y="4139145"/>
                  <a:ext cx="429309" cy="848"/>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13" name="TextBox 175"/>
              <p:cNvSpPr txBox="1">
                <a:spLocks noChangeArrowheads="1"/>
              </p:cNvSpPr>
              <p:nvPr/>
            </p:nvSpPr>
            <p:spPr bwMode="auto">
              <a:xfrm>
                <a:off x="4279581" y="3754954"/>
                <a:ext cx="1976100" cy="3205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spcBef>
                    <a:spcPct val="0"/>
                  </a:spcBef>
                  <a:buFontTx/>
                  <a:buNone/>
                </a:pPr>
                <a:r>
                  <a:rPr lang="en-US" altLang="en-US" sz="2400" dirty="0">
                    <a:latin typeface="Helvetica Neue Light"/>
                    <a:cs typeface="Helvetica Neue"/>
                  </a:rPr>
                  <a:t>Can </a:t>
                </a:r>
                <a:r>
                  <a:rPr lang="en-US" altLang="en-US" sz="2400" dirty="0" smtClean="0">
                    <a:latin typeface="Helvetica Neue Light"/>
                    <a:cs typeface="Helvetica Neue"/>
                  </a:rPr>
                  <a:t>whittle</a:t>
                </a:r>
                <a:endParaRPr lang="en-US" altLang="en-US" sz="2400" dirty="0">
                  <a:latin typeface="Helvetica Neue Light"/>
                  <a:cs typeface="Helvetica Neue"/>
                </a:endParaRPr>
              </a:p>
            </p:txBody>
          </p:sp>
          <p:grpSp>
            <p:nvGrpSpPr>
              <p:cNvPr id="14" name="Group 13"/>
              <p:cNvGrpSpPr/>
              <p:nvPr/>
            </p:nvGrpSpPr>
            <p:grpSpPr>
              <a:xfrm>
                <a:off x="3876144" y="4974949"/>
                <a:ext cx="2832250" cy="520724"/>
                <a:chOff x="6729446" y="5332093"/>
                <a:chExt cx="3882400" cy="599776"/>
              </a:xfrm>
            </p:grpSpPr>
            <p:sp>
              <p:nvSpPr>
                <p:cNvPr id="19" name="Oval 18"/>
                <p:cNvSpPr/>
                <p:nvPr/>
              </p:nvSpPr>
              <p:spPr bwMode="auto">
                <a:xfrm>
                  <a:off x="8076518" y="5458138"/>
                  <a:ext cx="1210407" cy="3425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smtClean="0">
                      <a:solidFill>
                        <a:srgbClr val="FF0000"/>
                      </a:solidFill>
                      <a:latin typeface="Helvetica Neue Light"/>
                      <a:cs typeface="Helvetica Neue"/>
                      <a:sym typeface="Wingdings 2" panose="05020102010507070707" pitchFamily="18" charset="2"/>
                    </a:rPr>
                    <a:t>!=</a:t>
                  </a:r>
                  <a:endParaRPr lang="en-US" sz="2800" b="1" dirty="0">
                    <a:solidFill>
                      <a:srgbClr val="FF0000"/>
                    </a:solidFill>
                    <a:latin typeface="Helvetica Neue Light"/>
                    <a:cs typeface="Helvetica Neue"/>
                  </a:endParaRPr>
                </a:p>
              </p:txBody>
            </p:sp>
            <p:grpSp>
              <p:nvGrpSpPr>
                <p:cNvPr id="20" name="Group 140"/>
                <p:cNvGrpSpPr>
                  <a:grpSpLocks/>
                </p:cNvGrpSpPr>
                <p:nvPr/>
              </p:nvGrpSpPr>
              <p:grpSpPr bwMode="auto">
                <a:xfrm>
                  <a:off x="6729446" y="5332093"/>
                  <a:ext cx="921709" cy="599776"/>
                  <a:chOff x="3491880" y="3789040"/>
                  <a:chExt cx="1080120" cy="360040"/>
                </a:xfrm>
              </p:grpSpPr>
              <p:sp>
                <p:nvSpPr>
                  <p:cNvPr id="28" name="Rectangle 135"/>
                  <p:cNvSpPr>
                    <a:spLocks noChangeArrowheads="1"/>
                  </p:cNvSpPr>
                  <p:nvPr/>
                </p:nvSpPr>
                <p:spPr bwMode="auto">
                  <a:xfrm>
                    <a:off x="3491880" y="3789040"/>
                    <a:ext cx="216024" cy="360040"/>
                  </a:xfrm>
                  <a:prstGeom prst="rect">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lang="en-US" altLang="en-US" sz="2000">
                      <a:solidFill>
                        <a:srgbClr val="FFFF00"/>
                      </a:solidFill>
                      <a:latin typeface="Helvetica Neue Light"/>
                      <a:cs typeface="Helvetica Neue"/>
                    </a:endParaRPr>
                  </a:p>
                </p:txBody>
              </p:sp>
              <p:sp>
                <p:nvSpPr>
                  <p:cNvPr id="29" name="Rectangle 136"/>
                  <p:cNvSpPr>
                    <a:spLocks noChangeArrowheads="1"/>
                  </p:cNvSpPr>
                  <p:nvPr/>
                </p:nvSpPr>
                <p:spPr bwMode="auto">
                  <a:xfrm>
                    <a:off x="3707904" y="3789040"/>
                    <a:ext cx="216024" cy="360040"/>
                  </a:xfrm>
                  <a:prstGeom prst="rect">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lang="en-US" altLang="en-US" sz="2000">
                      <a:solidFill>
                        <a:srgbClr val="FFFF00"/>
                      </a:solidFill>
                      <a:latin typeface="Helvetica Neue Light"/>
                      <a:cs typeface="Helvetica Neue"/>
                    </a:endParaRPr>
                  </a:p>
                </p:txBody>
              </p:sp>
              <p:sp>
                <p:nvSpPr>
                  <p:cNvPr id="30" name="Rectangle 137"/>
                  <p:cNvSpPr>
                    <a:spLocks noChangeArrowheads="1"/>
                  </p:cNvSpPr>
                  <p:nvPr/>
                </p:nvSpPr>
                <p:spPr bwMode="auto">
                  <a:xfrm>
                    <a:off x="3923928" y="3789040"/>
                    <a:ext cx="216024" cy="360040"/>
                  </a:xfrm>
                  <a:prstGeom prst="rect">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lang="en-US" altLang="en-US" sz="2000">
                      <a:solidFill>
                        <a:srgbClr val="FFFF00"/>
                      </a:solidFill>
                      <a:latin typeface="Helvetica Neue Light"/>
                      <a:cs typeface="Helvetica Neue"/>
                    </a:endParaRPr>
                  </a:p>
                </p:txBody>
              </p:sp>
              <p:sp>
                <p:nvSpPr>
                  <p:cNvPr id="31" name="Rectangle 138"/>
                  <p:cNvSpPr>
                    <a:spLocks noChangeArrowheads="1"/>
                  </p:cNvSpPr>
                  <p:nvPr/>
                </p:nvSpPr>
                <p:spPr bwMode="auto">
                  <a:xfrm>
                    <a:off x="4139952" y="3789040"/>
                    <a:ext cx="216024" cy="360040"/>
                  </a:xfrm>
                  <a:prstGeom prst="rect">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lang="en-US" altLang="en-US" sz="2000">
                      <a:solidFill>
                        <a:srgbClr val="FFFF00"/>
                      </a:solidFill>
                      <a:latin typeface="Helvetica Neue Light"/>
                      <a:cs typeface="Helvetica Neue"/>
                    </a:endParaRPr>
                  </a:p>
                </p:txBody>
              </p:sp>
              <p:sp>
                <p:nvSpPr>
                  <p:cNvPr id="32" name="Rectangle 139"/>
                  <p:cNvSpPr>
                    <a:spLocks noChangeArrowheads="1"/>
                  </p:cNvSpPr>
                  <p:nvPr/>
                </p:nvSpPr>
                <p:spPr bwMode="auto">
                  <a:xfrm>
                    <a:off x="4355976" y="3789040"/>
                    <a:ext cx="216024" cy="360040"/>
                  </a:xfrm>
                  <a:prstGeom prst="rect">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lang="en-US" altLang="en-US" sz="2000">
                      <a:solidFill>
                        <a:srgbClr val="FFFF00"/>
                      </a:solidFill>
                      <a:latin typeface="Helvetica Neue Light"/>
                      <a:cs typeface="Helvetica Neue"/>
                    </a:endParaRPr>
                  </a:p>
                </p:txBody>
              </p:sp>
            </p:grpSp>
            <p:grpSp>
              <p:nvGrpSpPr>
                <p:cNvPr id="21" name="Group 141"/>
                <p:cNvGrpSpPr>
                  <a:grpSpLocks/>
                </p:cNvGrpSpPr>
                <p:nvPr/>
              </p:nvGrpSpPr>
              <p:grpSpPr bwMode="auto">
                <a:xfrm>
                  <a:off x="9690137" y="5332093"/>
                  <a:ext cx="921709" cy="599776"/>
                  <a:chOff x="3491880" y="3789040"/>
                  <a:chExt cx="1080120" cy="360040"/>
                </a:xfrm>
              </p:grpSpPr>
              <p:sp>
                <p:nvSpPr>
                  <p:cNvPr id="24" name="Rectangle 142"/>
                  <p:cNvSpPr>
                    <a:spLocks noChangeArrowheads="1"/>
                  </p:cNvSpPr>
                  <p:nvPr/>
                </p:nvSpPr>
                <p:spPr bwMode="auto">
                  <a:xfrm>
                    <a:off x="3491880" y="3789040"/>
                    <a:ext cx="216024" cy="360040"/>
                  </a:xfrm>
                  <a:prstGeom prst="rect">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lang="en-US" altLang="en-US" sz="2000">
                      <a:solidFill>
                        <a:srgbClr val="FFFF00"/>
                      </a:solidFill>
                      <a:latin typeface="Helvetica Neue Light"/>
                      <a:cs typeface="Helvetica Neue"/>
                    </a:endParaRPr>
                  </a:p>
                </p:txBody>
              </p:sp>
              <p:sp>
                <p:nvSpPr>
                  <p:cNvPr id="25" name="Rectangle 144"/>
                  <p:cNvSpPr>
                    <a:spLocks noChangeArrowheads="1"/>
                  </p:cNvSpPr>
                  <p:nvPr/>
                </p:nvSpPr>
                <p:spPr bwMode="auto">
                  <a:xfrm>
                    <a:off x="3923928" y="3789040"/>
                    <a:ext cx="216024" cy="360040"/>
                  </a:xfrm>
                  <a:prstGeom prst="rect">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lang="en-US" altLang="en-US" sz="2000">
                      <a:solidFill>
                        <a:srgbClr val="FFFF00"/>
                      </a:solidFill>
                      <a:latin typeface="Helvetica Neue Light"/>
                      <a:cs typeface="Helvetica Neue"/>
                    </a:endParaRPr>
                  </a:p>
                </p:txBody>
              </p:sp>
              <p:sp>
                <p:nvSpPr>
                  <p:cNvPr id="27" name="Rectangle 146"/>
                  <p:cNvSpPr>
                    <a:spLocks noChangeArrowheads="1"/>
                  </p:cNvSpPr>
                  <p:nvPr/>
                </p:nvSpPr>
                <p:spPr bwMode="auto">
                  <a:xfrm>
                    <a:off x="4355976" y="3789040"/>
                    <a:ext cx="216024" cy="360040"/>
                  </a:xfrm>
                  <a:prstGeom prst="rect">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lang="en-US" altLang="en-US" sz="2000">
                      <a:solidFill>
                        <a:srgbClr val="FFFF00"/>
                      </a:solidFill>
                      <a:latin typeface="Helvetica Neue Light"/>
                      <a:cs typeface="Helvetica Neue"/>
                    </a:endParaRPr>
                  </a:p>
                </p:txBody>
              </p:sp>
            </p:grpSp>
            <p:cxnSp>
              <p:nvCxnSpPr>
                <p:cNvPr id="22" name="Straight Arrow Connector 148"/>
                <p:cNvCxnSpPr>
                  <a:cxnSpLocks noChangeShapeType="1"/>
                  <a:stCxn id="32" idx="3"/>
                  <a:endCxn id="19" idx="2"/>
                </p:cNvCxnSpPr>
                <p:nvPr/>
              </p:nvCxnSpPr>
              <p:spPr bwMode="auto">
                <a:xfrm flipV="1">
                  <a:off x="7651154" y="5629396"/>
                  <a:ext cx="425364" cy="2586"/>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 name="Straight Arrow Connector 153"/>
                <p:cNvCxnSpPr>
                  <a:cxnSpLocks noChangeShapeType="1"/>
                  <a:stCxn id="24" idx="1"/>
                  <a:endCxn id="19" idx="6"/>
                </p:cNvCxnSpPr>
                <p:nvPr/>
              </p:nvCxnSpPr>
              <p:spPr bwMode="auto">
                <a:xfrm flipH="1" flipV="1">
                  <a:off x="9286926" y="5629396"/>
                  <a:ext cx="403212" cy="2586"/>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16" name="TextBox 175"/>
              <p:cNvSpPr txBox="1">
                <a:spLocks noChangeArrowheads="1"/>
              </p:cNvSpPr>
              <p:nvPr/>
            </p:nvSpPr>
            <p:spPr bwMode="auto">
              <a:xfrm>
                <a:off x="3968479" y="4680909"/>
                <a:ext cx="2470957" cy="3205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spcBef>
                    <a:spcPct val="0"/>
                  </a:spcBef>
                  <a:buFontTx/>
                  <a:buNone/>
                </a:pPr>
                <a:r>
                  <a:rPr lang="en-US" altLang="en-US" sz="2400" dirty="0">
                    <a:latin typeface="Helvetica Neue Light"/>
                    <a:cs typeface="Helvetica Neue"/>
                  </a:rPr>
                  <a:t>Cannot </a:t>
                </a:r>
                <a:r>
                  <a:rPr lang="en-US" altLang="en-US" sz="2400" dirty="0" smtClean="0">
                    <a:latin typeface="Helvetica Neue Light"/>
                    <a:cs typeface="Helvetica Neue"/>
                  </a:rPr>
                  <a:t>whittle</a:t>
                </a:r>
                <a:endParaRPr lang="en-US" altLang="en-US" sz="2400" dirty="0">
                  <a:latin typeface="Helvetica Neue Light"/>
                  <a:cs typeface="Helvetica Neue"/>
                </a:endParaRPr>
              </a:p>
            </p:txBody>
          </p:sp>
        </p:grpSp>
        <p:sp>
          <p:nvSpPr>
            <p:cNvPr id="58" name="Oval 57"/>
            <p:cNvSpPr/>
            <p:nvPr/>
          </p:nvSpPr>
          <p:spPr bwMode="auto">
            <a:xfrm>
              <a:off x="7807235" y="1704994"/>
              <a:ext cx="763708" cy="4282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smtClean="0">
                  <a:solidFill>
                    <a:srgbClr val="00B050"/>
                  </a:solidFill>
                  <a:latin typeface="Helvetica Neue Light"/>
                  <a:cs typeface="Helvetica Neue"/>
                  <a:sym typeface="Wingdings 2" panose="05020102010507070707" pitchFamily="18" charset="2"/>
                </a:rPr>
                <a:t>=</a:t>
              </a:r>
              <a:endParaRPr lang="en-US" sz="2800" b="1" dirty="0">
                <a:solidFill>
                  <a:srgbClr val="00B050"/>
                </a:solidFill>
                <a:latin typeface="Helvetica Neue Light"/>
                <a:cs typeface="Helvetica Neue"/>
              </a:endParaRPr>
            </a:p>
          </p:txBody>
        </p:sp>
        <p:sp>
          <p:nvSpPr>
            <p:cNvPr id="61" name="TextBox 60"/>
            <p:cNvSpPr txBox="1"/>
            <p:nvPr/>
          </p:nvSpPr>
          <p:spPr>
            <a:xfrm>
              <a:off x="6477334" y="1624369"/>
              <a:ext cx="434734" cy="584775"/>
            </a:xfrm>
            <a:prstGeom prst="rect">
              <a:avLst/>
            </a:prstGeom>
            <a:noFill/>
          </p:spPr>
          <p:txBody>
            <a:bodyPr wrap="none" rtlCol="0">
              <a:spAutoFit/>
            </a:bodyPr>
            <a:lstStyle/>
            <a:p>
              <a:r>
                <a:rPr lang="en-US" sz="3200" dirty="0" smtClean="0">
                  <a:latin typeface="Helvetica Neue Light"/>
                </a:rPr>
                <a:t>F</a:t>
              </a:r>
              <a:endParaRPr lang="en-US" sz="3200" dirty="0">
                <a:latin typeface="Helvetica Neue Light"/>
              </a:endParaRPr>
            </a:p>
          </p:txBody>
        </p:sp>
        <p:sp>
          <p:nvSpPr>
            <p:cNvPr id="63" name="TextBox 62"/>
            <p:cNvSpPr txBox="1"/>
            <p:nvPr/>
          </p:nvSpPr>
          <p:spPr>
            <a:xfrm>
              <a:off x="9443910" y="1629081"/>
              <a:ext cx="458780" cy="584775"/>
            </a:xfrm>
            <a:prstGeom prst="rect">
              <a:avLst/>
            </a:prstGeom>
            <a:noFill/>
          </p:spPr>
          <p:txBody>
            <a:bodyPr wrap="none" rtlCol="0">
              <a:spAutoFit/>
            </a:bodyPr>
            <a:lstStyle/>
            <a:p>
              <a:r>
                <a:rPr lang="en-US" sz="3200" dirty="0" smtClean="0">
                  <a:latin typeface="Helvetica Neue Light"/>
                </a:rPr>
                <a:t>P</a:t>
              </a:r>
              <a:endParaRPr lang="en-US" sz="3200" dirty="0">
                <a:latin typeface="Helvetica Neue Light"/>
              </a:endParaRPr>
            </a:p>
          </p:txBody>
        </p:sp>
        <p:sp>
          <p:nvSpPr>
            <p:cNvPr id="64" name="TextBox 63"/>
            <p:cNvSpPr txBox="1"/>
            <p:nvPr/>
          </p:nvSpPr>
          <p:spPr>
            <a:xfrm>
              <a:off x="6484395" y="2972785"/>
              <a:ext cx="434734" cy="584775"/>
            </a:xfrm>
            <a:prstGeom prst="rect">
              <a:avLst/>
            </a:prstGeom>
            <a:noFill/>
          </p:spPr>
          <p:txBody>
            <a:bodyPr wrap="none" rtlCol="0">
              <a:spAutoFit/>
            </a:bodyPr>
            <a:lstStyle/>
            <a:p>
              <a:r>
                <a:rPr lang="en-US" sz="3200" dirty="0" smtClean="0">
                  <a:latin typeface="Helvetica Neue Light"/>
                </a:rPr>
                <a:t>F</a:t>
              </a:r>
              <a:endParaRPr lang="en-US" sz="3200" dirty="0">
                <a:latin typeface="Helvetica Neue Light"/>
              </a:endParaRPr>
            </a:p>
          </p:txBody>
        </p:sp>
        <p:sp>
          <p:nvSpPr>
            <p:cNvPr id="65" name="TextBox 64"/>
            <p:cNvSpPr txBox="1"/>
            <p:nvPr/>
          </p:nvSpPr>
          <p:spPr>
            <a:xfrm>
              <a:off x="9390893" y="2916084"/>
              <a:ext cx="458780" cy="584775"/>
            </a:xfrm>
            <a:prstGeom prst="rect">
              <a:avLst/>
            </a:prstGeom>
            <a:noFill/>
          </p:spPr>
          <p:txBody>
            <a:bodyPr wrap="none" rtlCol="0">
              <a:spAutoFit/>
            </a:bodyPr>
            <a:lstStyle/>
            <a:p>
              <a:r>
                <a:rPr lang="en-US" sz="3200" dirty="0" smtClean="0">
                  <a:latin typeface="Helvetica Neue Light"/>
                </a:rPr>
                <a:t>P</a:t>
              </a:r>
              <a:endParaRPr lang="en-US" sz="3200" dirty="0">
                <a:latin typeface="Helvetica Neue Light"/>
              </a:endParaRPr>
            </a:p>
          </p:txBody>
        </p:sp>
      </p:grpSp>
    </p:spTree>
    <p:custDataLst>
      <p:tags r:id="rId1"/>
    </p:custDataLst>
    <p:extLst>
      <p:ext uri="{BB962C8B-B14F-4D97-AF65-F5344CB8AC3E}">
        <p14:creationId xmlns:p14="http://schemas.microsoft.com/office/powerpoint/2010/main" val="3719737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75954"/>
    </mc:Choice>
    <mc:Fallback>
      <p:transition spd="slow" advTm="759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49508" y="334101"/>
            <a:ext cx="10378440" cy="962027"/>
          </a:xfrm>
        </p:spPr>
        <p:txBody>
          <a:bodyPr/>
          <a:lstStyle/>
          <a:p>
            <a:pPr>
              <a:defRPr/>
            </a:pPr>
            <a:r>
              <a:rPr lang="en-US" dirty="0"/>
              <a:t>System Design Issues We Address</a:t>
            </a:r>
          </a:p>
        </p:txBody>
      </p:sp>
      <p:sp>
        <p:nvSpPr>
          <p:cNvPr id="17411" name="Content Placeholder 3"/>
          <p:cNvSpPr>
            <a:spLocks noGrp="1"/>
          </p:cNvSpPr>
          <p:nvPr>
            <p:ph idx="1"/>
          </p:nvPr>
        </p:nvSpPr>
        <p:spPr>
          <a:xfrm>
            <a:off x="749508" y="1708879"/>
            <a:ext cx="10893852" cy="4234720"/>
          </a:xfrm>
        </p:spPr>
        <p:txBody>
          <a:bodyPr>
            <a:normAutofit/>
          </a:bodyPr>
          <a:lstStyle/>
          <a:p>
            <a:r>
              <a:rPr lang="en-US" altLang="en-US" sz="2800" b="1" dirty="0"/>
              <a:t>How many functions to test</a:t>
            </a:r>
            <a:r>
              <a:rPr lang="en-US" altLang="en-US" sz="2800" b="1" dirty="0" smtClean="0"/>
              <a:t>?</a:t>
            </a:r>
            <a:endParaRPr lang="en-US" altLang="en-US" sz="2800" b="1" dirty="0"/>
          </a:p>
          <a:p>
            <a:pPr marL="0" indent="0">
              <a:buNone/>
            </a:pPr>
            <a:endParaRPr lang="en-US" altLang="en-US" sz="2800" b="1" dirty="0"/>
          </a:p>
          <a:p>
            <a:r>
              <a:rPr lang="en-US" altLang="en-US" sz="2800" b="1" dirty="0"/>
              <a:t>How to handle function dependencies?</a:t>
            </a:r>
          </a:p>
          <a:p>
            <a:endParaRPr lang="en-US" altLang="en-US" sz="2800" b="1" dirty="0"/>
          </a:p>
          <a:p>
            <a:r>
              <a:rPr lang="en-US" altLang="en-US" sz="2800" b="1" dirty="0"/>
              <a:t>How often should we whittle?</a:t>
            </a:r>
          </a:p>
          <a:p>
            <a:pPr lvl="1"/>
            <a:endParaRPr lang="en-US" altLang="en-US" sz="2400" b="1" dirty="0"/>
          </a:p>
        </p:txBody>
      </p:sp>
      <p:sp>
        <p:nvSpPr>
          <p:cNvPr id="2" name="Slide Number Placeholder 1"/>
          <p:cNvSpPr>
            <a:spLocks noGrp="1"/>
          </p:cNvSpPr>
          <p:nvPr>
            <p:ph type="sldNum" sz="quarter" idx="12"/>
          </p:nvPr>
        </p:nvSpPr>
        <p:spPr/>
        <p:txBody>
          <a:bodyPr/>
          <a:lstStyle/>
          <a:p>
            <a:fld id="{09DDDDE1-36AB-488C-8457-8ADC1F0F13CC}" type="slidenum">
              <a:rPr lang="en-US" smtClean="0"/>
              <a:t>14</a:t>
            </a:fld>
            <a:endParaRPr lang="en-US"/>
          </a:p>
        </p:txBody>
      </p:sp>
    </p:spTree>
    <p:extLst>
      <p:ext uri="{BB962C8B-B14F-4D97-AF65-F5344CB8AC3E}">
        <p14:creationId xmlns:p14="http://schemas.microsoft.com/office/powerpoint/2010/main" val="791863287"/>
      </p:ext>
    </p:extLst>
  </p:cSld>
  <p:clrMapOvr>
    <a:masterClrMapping/>
  </p:clrMapOvr>
  <mc:AlternateContent xmlns:mc="http://schemas.openxmlformats.org/markup-compatibility/2006">
    <mc:Choice xmlns:p14="http://schemas.microsoft.com/office/powerpoint/2010/main" Requires="p14">
      <p:transition spd="slow" p14:dur="2000" advTm="13686"/>
    </mc:Choice>
    <mc:Fallback>
      <p:transition spd="slow" advTm="1368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5452" y="457202"/>
            <a:ext cx="11460480" cy="1036319"/>
          </a:xfrm>
        </p:spPr>
        <p:txBody>
          <a:bodyPr/>
          <a:lstStyle/>
          <a:p>
            <a:pPr>
              <a:defRPr/>
            </a:pPr>
            <a:r>
              <a:rPr lang="en-US" dirty="0"/>
              <a:t>How Many Functions to Test?</a:t>
            </a:r>
            <a:endParaRPr lang="en-US" dirty="0">
              <a:ea typeface="+mj-ea"/>
            </a:endParaRPr>
          </a:p>
        </p:txBody>
      </p:sp>
      <p:sp>
        <p:nvSpPr>
          <p:cNvPr id="4" name="Content Placeholder 3"/>
          <p:cNvSpPr>
            <a:spLocks noGrp="1"/>
          </p:cNvSpPr>
          <p:nvPr>
            <p:ph idx="1"/>
          </p:nvPr>
        </p:nvSpPr>
        <p:spPr>
          <a:xfrm>
            <a:off x="533421" y="1591640"/>
            <a:ext cx="11369040" cy="4709795"/>
          </a:xfrm>
        </p:spPr>
        <p:txBody>
          <a:bodyPr>
            <a:noAutofit/>
          </a:bodyPr>
          <a:lstStyle/>
          <a:p>
            <a:pPr>
              <a:defRPr/>
            </a:pPr>
            <a:r>
              <a:rPr lang="en-US" sz="2800" dirty="0"/>
              <a:t>Time-consuming to test all functions</a:t>
            </a:r>
          </a:p>
          <a:p>
            <a:pPr lvl="1">
              <a:defRPr/>
            </a:pPr>
            <a:r>
              <a:rPr lang="en-US" sz="2400" dirty="0"/>
              <a:t>100s – 1000s of JS functions in Web pages</a:t>
            </a:r>
          </a:p>
          <a:p>
            <a:pPr>
              <a:defRPr/>
            </a:pPr>
            <a:r>
              <a:rPr lang="en-US" sz="2800" dirty="0"/>
              <a:t>Observation : </a:t>
            </a:r>
            <a:r>
              <a:rPr lang="en-US" sz="2800" dirty="0" smtClean="0"/>
              <a:t>(20</a:t>
            </a:r>
            <a:r>
              <a:rPr lang="en-US" sz="2800" dirty="0"/>
              <a:t>% functions contribute to 80% CPU)</a:t>
            </a:r>
          </a:p>
          <a:p>
            <a:pPr lvl="1">
              <a:defRPr/>
            </a:pPr>
            <a:endParaRPr lang="en-US" sz="2400" dirty="0"/>
          </a:p>
          <a:p>
            <a:pPr>
              <a:defRPr/>
            </a:pPr>
            <a:endParaRPr lang="en-US" sz="2800" b="1" dirty="0"/>
          </a:p>
          <a:p>
            <a:pPr>
              <a:defRPr/>
            </a:pPr>
            <a:endParaRPr lang="en-US" sz="2800" b="1" dirty="0"/>
          </a:p>
          <a:p>
            <a:pPr>
              <a:defRPr/>
            </a:pPr>
            <a:endParaRPr lang="en-US" sz="2800" b="1" dirty="0"/>
          </a:p>
          <a:p>
            <a:pPr marL="0" indent="0">
              <a:buNone/>
              <a:defRPr/>
            </a:pPr>
            <a:endParaRPr lang="en-US" sz="2800" b="1" dirty="0"/>
          </a:p>
          <a:p>
            <a:pPr>
              <a:defRPr/>
            </a:pPr>
            <a:r>
              <a:rPr lang="en-US" sz="2800" b="1" dirty="0"/>
              <a:t>Test Heavy-hitters </a:t>
            </a:r>
            <a:r>
              <a:rPr lang="en-US" sz="2800" dirty="0" smtClean="0"/>
              <a:t>(good benefits with low overhead)</a:t>
            </a:r>
            <a:endParaRPr lang="en-US" sz="2800" dirty="0"/>
          </a:p>
          <a:p>
            <a:pPr>
              <a:defRPr/>
            </a:pPr>
            <a:endParaRPr lang="en-US" sz="2800" dirty="0"/>
          </a:p>
        </p:txBody>
      </p:sp>
      <p:sp>
        <p:nvSpPr>
          <p:cNvPr id="8" name="Slide Number Placeholder 7"/>
          <p:cNvSpPr>
            <a:spLocks noGrp="1"/>
          </p:cNvSpPr>
          <p:nvPr>
            <p:ph type="sldNum" sz="quarter" idx="12"/>
          </p:nvPr>
        </p:nvSpPr>
        <p:spPr/>
        <p:txBody>
          <a:bodyPr/>
          <a:lstStyle/>
          <a:p>
            <a:fld id="{09DDDDE1-36AB-488C-8457-8ADC1F0F13CC}" type="slidenum">
              <a:rPr lang="en-US" smtClean="0"/>
              <a:t>15</a:t>
            </a:fld>
            <a:endParaRPr lang="en-US"/>
          </a:p>
        </p:txBody>
      </p:sp>
      <p:grpSp>
        <p:nvGrpSpPr>
          <p:cNvPr id="5" name="Group 4"/>
          <p:cNvGrpSpPr/>
          <p:nvPr/>
        </p:nvGrpSpPr>
        <p:grpSpPr>
          <a:xfrm>
            <a:off x="3897631" y="2984044"/>
            <a:ext cx="4576122" cy="2594330"/>
            <a:chOff x="1080275" y="2652431"/>
            <a:chExt cx="4720337" cy="2953890"/>
          </a:xfrm>
        </p:grpSpPr>
        <p:pic>
          <p:nvPicPr>
            <p:cNvPr id="6" name="Picture 5"/>
            <p:cNvPicPr>
              <a:picLocks noChangeAspect="1"/>
            </p:cNvPicPr>
            <p:nvPr/>
          </p:nvPicPr>
          <p:blipFill>
            <a:blip r:embed="rId4">
              <a:grayscl/>
              <a:extLst>
                <a:ext uri="{BEBA8EAE-BF5A-486C-A8C5-ECC9F3942E4B}">
                  <a14:imgProps xmlns:a14="http://schemas.microsoft.com/office/drawing/2010/main">
                    <a14:imgLayer r:embed="rId5">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080275" y="2652431"/>
              <a:ext cx="4720337" cy="2953890"/>
            </a:xfrm>
            <a:prstGeom prst="rect">
              <a:avLst/>
            </a:prstGeom>
          </p:spPr>
        </p:pic>
        <p:sp>
          <p:nvSpPr>
            <p:cNvPr id="7" name="TextBox 6"/>
            <p:cNvSpPr txBox="1"/>
            <p:nvPr/>
          </p:nvSpPr>
          <p:spPr>
            <a:xfrm>
              <a:off x="2471558" y="3097703"/>
              <a:ext cx="3098033" cy="589706"/>
            </a:xfrm>
            <a:prstGeom prst="rect">
              <a:avLst/>
            </a:prstGeom>
            <a:noFill/>
          </p:spPr>
          <p:txBody>
            <a:bodyPr wrap="none" rtlCol="0">
              <a:spAutoFit/>
            </a:bodyPr>
            <a:lstStyle/>
            <a:p>
              <a:r>
                <a:rPr lang="en-US" sz="2400" dirty="0">
                  <a:latin typeface="Helvetica Neue Light"/>
                </a:rPr>
                <a:t>80% compute time</a:t>
              </a:r>
            </a:p>
          </p:txBody>
        </p:sp>
      </p:grpSp>
    </p:spTree>
    <p:custDataLst>
      <p:tags r:id="rId1"/>
    </p:custDataLst>
    <p:extLst>
      <p:ext uri="{BB962C8B-B14F-4D97-AF65-F5344CB8AC3E}">
        <p14:creationId xmlns:p14="http://schemas.microsoft.com/office/powerpoint/2010/main" val="29340611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26633"/>
    </mc:Choice>
    <mc:Fallback>
      <p:transition spd="slow" advTm="266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5452" y="457202"/>
            <a:ext cx="11460480" cy="1036319"/>
          </a:xfrm>
        </p:spPr>
        <p:txBody>
          <a:bodyPr/>
          <a:lstStyle/>
          <a:p>
            <a:pPr>
              <a:defRPr/>
            </a:pPr>
            <a:r>
              <a:rPr lang="en-US" dirty="0" smtClean="0"/>
              <a:t>Function Dependencies in Real Pages</a:t>
            </a:r>
            <a:endParaRPr lang="en-US" dirty="0">
              <a:ea typeface="+mj-ea"/>
            </a:endParaRPr>
          </a:p>
        </p:txBody>
      </p:sp>
      <p:sp>
        <p:nvSpPr>
          <p:cNvPr id="4" name="Content Placeholder 3"/>
          <p:cNvSpPr>
            <a:spLocks noGrp="1"/>
          </p:cNvSpPr>
          <p:nvPr>
            <p:ph idx="1"/>
          </p:nvPr>
        </p:nvSpPr>
        <p:spPr>
          <a:xfrm>
            <a:off x="534868" y="1530424"/>
            <a:ext cx="11381063" cy="4699688"/>
          </a:xfrm>
        </p:spPr>
        <p:txBody>
          <a:bodyPr>
            <a:noAutofit/>
          </a:bodyPr>
          <a:lstStyle/>
          <a:p>
            <a:pPr>
              <a:defRPr/>
            </a:pPr>
            <a:r>
              <a:rPr lang="en-US" sz="2800" dirty="0" smtClean="0"/>
              <a:t>Individually functions can be whittled, when tested together misses objects</a:t>
            </a:r>
          </a:p>
          <a:p>
            <a:pPr>
              <a:defRPr/>
            </a:pPr>
            <a:endParaRPr lang="en-US" sz="2800" dirty="0" smtClean="0"/>
          </a:p>
          <a:p>
            <a:pPr>
              <a:defRPr/>
            </a:pPr>
            <a:endParaRPr lang="en-US" sz="2800" dirty="0"/>
          </a:p>
          <a:p>
            <a:pPr>
              <a:defRPr/>
            </a:pPr>
            <a:endParaRPr lang="en-US" sz="2800" dirty="0" smtClean="0"/>
          </a:p>
          <a:p>
            <a:pPr>
              <a:defRPr/>
            </a:pPr>
            <a:endParaRPr lang="en-US" sz="2800" dirty="0"/>
          </a:p>
          <a:p>
            <a:pPr marL="0" indent="0">
              <a:buNone/>
              <a:defRPr/>
            </a:pPr>
            <a:endParaRPr lang="en-US" sz="2800" dirty="0"/>
          </a:p>
          <a:p>
            <a:pPr>
              <a:defRPr/>
            </a:pPr>
            <a:r>
              <a:rPr lang="en-US" sz="2800" dirty="0" smtClean="0"/>
              <a:t>Optimal set of independent </a:t>
            </a:r>
            <a:r>
              <a:rPr lang="en-US" sz="2800" dirty="0"/>
              <a:t>functions to whittle </a:t>
            </a:r>
            <a:r>
              <a:rPr lang="en-US" sz="2800" dirty="0" smtClean="0"/>
              <a:t>is time consuming</a:t>
            </a:r>
          </a:p>
          <a:p>
            <a:pPr>
              <a:defRPr/>
            </a:pPr>
            <a:r>
              <a:rPr lang="en-US" sz="2800" dirty="0" smtClean="0"/>
              <a:t>Greedy whittling algorithm (please see paper)</a:t>
            </a:r>
            <a:endParaRPr lang="en-US" sz="2800" dirty="0"/>
          </a:p>
        </p:txBody>
      </p:sp>
      <p:sp>
        <p:nvSpPr>
          <p:cNvPr id="23" name="TextBox 22"/>
          <p:cNvSpPr txBox="1"/>
          <p:nvPr/>
        </p:nvSpPr>
        <p:spPr>
          <a:xfrm>
            <a:off x="913878" y="2757214"/>
            <a:ext cx="3490058" cy="830997"/>
          </a:xfrm>
          <a:prstGeom prst="rect">
            <a:avLst/>
          </a:prstGeom>
          <a:noFill/>
        </p:spPr>
        <p:txBody>
          <a:bodyPr wrap="none" rtlCol="0">
            <a:spAutoFit/>
          </a:bodyPr>
          <a:lstStyle/>
          <a:p>
            <a:r>
              <a:rPr lang="en-US" sz="2400" dirty="0" smtClean="0">
                <a:latin typeface="Helvetica Neue Light"/>
              </a:rPr>
              <a:t>Example dependency – </a:t>
            </a:r>
          </a:p>
          <a:p>
            <a:r>
              <a:rPr lang="en-US" sz="2400" dirty="0" smtClean="0">
                <a:latin typeface="Helvetica Neue Light"/>
              </a:rPr>
              <a:t>Redundant code path</a:t>
            </a:r>
            <a:endParaRPr lang="en-US" sz="2400" dirty="0">
              <a:latin typeface="Helvetica Neue Light"/>
            </a:endParaRPr>
          </a:p>
        </p:txBody>
      </p:sp>
      <p:sp>
        <p:nvSpPr>
          <p:cNvPr id="7" name="Slide Number Placeholder 6"/>
          <p:cNvSpPr>
            <a:spLocks noGrp="1"/>
          </p:cNvSpPr>
          <p:nvPr>
            <p:ph type="sldNum" sz="quarter" idx="12"/>
          </p:nvPr>
        </p:nvSpPr>
        <p:spPr/>
        <p:txBody>
          <a:bodyPr/>
          <a:lstStyle/>
          <a:p>
            <a:fld id="{09DDDDE1-36AB-488C-8457-8ADC1F0F13CC}" type="slidenum">
              <a:rPr lang="en-US" smtClean="0"/>
              <a:t>16</a:t>
            </a:fld>
            <a:endParaRPr lang="en-US"/>
          </a:p>
        </p:txBody>
      </p:sp>
      <p:grpSp>
        <p:nvGrpSpPr>
          <p:cNvPr id="11" name="Group 10"/>
          <p:cNvGrpSpPr/>
          <p:nvPr/>
        </p:nvGrpSpPr>
        <p:grpSpPr>
          <a:xfrm>
            <a:off x="4821200" y="2325777"/>
            <a:ext cx="2751980" cy="2444309"/>
            <a:chOff x="4550905" y="2315354"/>
            <a:chExt cx="2751980" cy="2444309"/>
          </a:xfrm>
        </p:grpSpPr>
        <p:grpSp>
          <p:nvGrpSpPr>
            <p:cNvPr id="10" name="Group 9"/>
            <p:cNvGrpSpPr/>
            <p:nvPr/>
          </p:nvGrpSpPr>
          <p:grpSpPr>
            <a:xfrm>
              <a:off x="4550905" y="2315354"/>
              <a:ext cx="2751980" cy="2444309"/>
              <a:chOff x="4980506" y="1455262"/>
              <a:chExt cx="3487537" cy="3220183"/>
            </a:xfrm>
          </p:grpSpPr>
          <p:grpSp>
            <p:nvGrpSpPr>
              <p:cNvPr id="22" name="Group 21"/>
              <p:cNvGrpSpPr/>
              <p:nvPr/>
            </p:nvGrpSpPr>
            <p:grpSpPr>
              <a:xfrm>
                <a:off x="5109250" y="1477349"/>
                <a:ext cx="3358793" cy="3198096"/>
                <a:chOff x="3222132" y="2183373"/>
                <a:chExt cx="3358793" cy="3198096"/>
              </a:xfrm>
            </p:grpSpPr>
            <p:sp>
              <p:nvSpPr>
                <p:cNvPr id="5" name="Oval 4"/>
                <p:cNvSpPr/>
                <p:nvPr/>
              </p:nvSpPr>
              <p:spPr bwMode="auto">
                <a:xfrm>
                  <a:off x="3222132" y="2199544"/>
                  <a:ext cx="750261" cy="63716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latin typeface="Helvetica Neue"/>
                      <a:cs typeface="Helvetica Neue"/>
                      <a:sym typeface="Wingdings 2" panose="05020102010507070707" pitchFamily="18" charset="2"/>
                    </a:rPr>
                    <a:t>f1</a:t>
                  </a:r>
                  <a:endParaRPr lang="en-US" sz="2000" b="1" dirty="0">
                    <a:solidFill>
                      <a:schemeClr val="tx1"/>
                    </a:solidFill>
                    <a:latin typeface="Helvetica Neue"/>
                    <a:cs typeface="Helvetica Neue"/>
                  </a:endParaRPr>
                </a:p>
              </p:txBody>
            </p:sp>
            <p:sp>
              <p:nvSpPr>
                <p:cNvPr id="6" name="Oval 5"/>
                <p:cNvSpPr/>
                <p:nvPr/>
              </p:nvSpPr>
              <p:spPr bwMode="auto">
                <a:xfrm>
                  <a:off x="5830664" y="2183373"/>
                  <a:ext cx="750261" cy="63716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latin typeface="Helvetica Neue"/>
                      <a:cs typeface="Helvetica Neue"/>
                      <a:sym typeface="Wingdings 2" panose="05020102010507070707" pitchFamily="18" charset="2"/>
                    </a:rPr>
                    <a:t>f2</a:t>
                  </a:r>
                  <a:endParaRPr lang="en-US" sz="2000" b="1" dirty="0">
                    <a:solidFill>
                      <a:schemeClr val="tx1"/>
                    </a:solidFill>
                    <a:latin typeface="Helvetica Neue"/>
                    <a:cs typeface="Helvetica Neue"/>
                  </a:endParaRPr>
                </a:p>
              </p:txBody>
            </p:sp>
            <p:grpSp>
              <p:nvGrpSpPr>
                <p:cNvPr id="21" name="Group 20"/>
                <p:cNvGrpSpPr/>
                <p:nvPr/>
              </p:nvGrpSpPr>
              <p:grpSpPr>
                <a:xfrm>
                  <a:off x="3597262" y="3481967"/>
                  <a:ext cx="2423161" cy="1899502"/>
                  <a:chOff x="3597262" y="3481967"/>
                  <a:chExt cx="2423161" cy="1899502"/>
                </a:xfrm>
              </p:grpSpPr>
              <p:sp>
                <p:nvSpPr>
                  <p:cNvPr id="2" name="Rectangle: Rounded Corners 1"/>
                  <p:cNvSpPr/>
                  <p:nvPr/>
                </p:nvSpPr>
                <p:spPr>
                  <a:xfrm>
                    <a:off x="3597262" y="3481967"/>
                    <a:ext cx="2423161" cy="5846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err="1">
                        <a:latin typeface="Helvetica Neue Light"/>
                      </a:rPr>
                      <a:t>JQuery</a:t>
                    </a:r>
                    <a:r>
                      <a:rPr lang="en-US" sz="2000" b="1" dirty="0">
                        <a:latin typeface="Helvetica Neue Light"/>
                      </a:rPr>
                      <a:t> </a:t>
                    </a:r>
                    <a:r>
                      <a:rPr lang="en-US" sz="2000" b="1" dirty="0" err="1">
                        <a:latin typeface="Helvetica Neue Light"/>
                      </a:rPr>
                      <a:t>Init</a:t>
                    </a:r>
                    <a:r>
                      <a:rPr lang="en-US" sz="2000" b="1" dirty="0">
                        <a:latin typeface="Helvetica Neue Light"/>
                      </a:rPr>
                      <a:t>() </a:t>
                    </a:r>
                  </a:p>
                </p:txBody>
              </p:sp>
              <p:sp>
                <p:nvSpPr>
                  <p:cNvPr id="19" name="Rectangle 18"/>
                  <p:cNvSpPr/>
                  <p:nvPr/>
                </p:nvSpPr>
                <p:spPr>
                  <a:xfrm>
                    <a:off x="3597262" y="4826832"/>
                    <a:ext cx="2423161" cy="55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Helvetica Neue Light"/>
                      </a:rPr>
                      <a:t>URL fetches</a:t>
                    </a:r>
                  </a:p>
                </p:txBody>
              </p:sp>
            </p:grpSp>
          </p:grpSp>
          <p:cxnSp>
            <p:nvCxnSpPr>
              <p:cNvPr id="15" name="Straight Arrow Connector 14"/>
              <p:cNvCxnSpPr>
                <a:endCxn id="2" idx="0"/>
              </p:cNvCxnSpPr>
              <p:nvPr/>
            </p:nvCxnSpPr>
            <p:spPr>
              <a:xfrm>
                <a:off x="5651378" y="2093301"/>
                <a:ext cx="1044583" cy="68264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614813" y="3396165"/>
                <a:ext cx="0" cy="73026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p:cNvCxnSpPr>
              <p:nvPr/>
            </p:nvCxnSpPr>
            <p:spPr>
              <a:xfrm flipH="1">
                <a:off x="7068433" y="2021206"/>
                <a:ext cx="759221" cy="730377"/>
              </a:xfrm>
              <a:prstGeom prst="straightConnector1">
                <a:avLst/>
              </a:prstGeom>
              <a:ln>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038801" y="3396164"/>
                <a:ext cx="0" cy="730269"/>
              </a:xfrm>
              <a:prstGeom prst="straightConnector1">
                <a:avLst/>
              </a:prstGeom>
              <a:ln>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80506" y="1467210"/>
                <a:ext cx="919600" cy="671565"/>
              </a:xfrm>
              <a:prstGeom prst="rect">
                <a:avLst/>
              </a:prstGeom>
              <a:solidFill>
                <a:schemeClr val="accent1">
                  <a:lumMod val="40000"/>
                  <a:lumOff val="60000"/>
                </a:schemeClr>
              </a:solidFill>
              <a:ln w="19050" cmpd="sng">
                <a:solidFill>
                  <a:schemeClr val="accent1">
                    <a:lumMod val="20000"/>
                    <a:lumOff val="8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Helvetica Neue"/>
                    <a:cs typeface="Helvetica Neue"/>
                  </a:rPr>
                  <a:t>f1</a:t>
                </a:r>
              </a:p>
            </p:txBody>
          </p:sp>
          <p:sp>
            <p:nvSpPr>
              <p:cNvPr id="26" name="TextBox 25"/>
              <p:cNvSpPr txBox="1"/>
              <p:nvPr/>
            </p:nvSpPr>
            <p:spPr>
              <a:xfrm>
                <a:off x="5160175" y="1455262"/>
                <a:ext cx="491783" cy="851490"/>
              </a:xfrm>
              <a:prstGeom prst="rect">
                <a:avLst/>
              </a:prstGeom>
              <a:noFill/>
            </p:spPr>
            <p:txBody>
              <a:bodyPr wrap="square">
                <a:spAutoFit/>
              </a:bodyPr>
              <a:lstStyle/>
              <a:p>
                <a:pPr>
                  <a:defRPr/>
                </a:pPr>
                <a:r>
                  <a:rPr lang="en-US" sz="3600" b="1" dirty="0">
                    <a:solidFill>
                      <a:srgbClr val="FF0000"/>
                    </a:solidFill>
                    <a:latin typeface="Helvetica Neue" panose="02000403000000020004" pitchFamily="50" charset="0"/>
                  </a:rPr>
                  <a:t>X</a:t>
                </a:r>
              </a:p>
            </p:txBody>
          </p:sp>
        </p:grpSp>
        <p:sp>
          <p:nvSpPr>
            <p:cNvPr id="46" name="TextBox 45"/>
            <p:cNvSpPr txBox="1"/>
            <p:nvPr/>
          </p:nvSpPr>
          <p:spPr>
            <a:xfrm>
              <a:off x="5284246" y="2811973"/>
              <a:ext cx="388061" cy="461665"/>
            </a:xfrm>
            <a:prstGeom prst="rect">
              <a:avLst/>
            </a:prstGeom>
            <a:noFill/>
          </p:spPr>
          <p:txBody>
            <a:bodyPr wrap="square">
              <a:spAutoFit/>
            </a:bodyPr>
            <a:lstStyle/>
            <a:p>
              <a:pPr>
                <a:defRPr/>
              </a:pPr>
              <a:r>
                <a:rPr lang="en-US" sz="2400" b="1" dirty="0" smtClean="0">
                  <a:solidFill>
                    <a:srgbClr val="FF0000"/>
                  </a:solidFill>
                  <a:latin typeface="Helvetica Neue" panose="02000403000000020004" pitchFamily="50" charset="0"/>
                </a:rPr>
                <a:t>X</a:t>
              </a:r>
              <a:endParaRPr lang="en-US" sz="2400" b="1" dirty="0">
                <a:solidFill>
                  <a:srgbClr val="FF0000"/>
                </a:solidFill>
                <a:latin typeface="Helvetica Neue" panose="02000403000000020004" pitchFamily="50" charset="0"/>
              </a:endParaRPr>
            </a:p>
          </p:txBody>
        </p:sp>
        <p:sp>
          <p:nvSpPr>
            <p:cNvPr id="47" name="TextBox 46"/>
            <p:cNvSpPr txBox="1"/>
            <p:nvPr/>
          </p:nvSpPr>
          <p:spPr>
            <a:xfrm>
              <a:off x="5672307" y="3757287"/>
              <a:ext cx="388061" cy="461665"/>
            </a:xfrm>
            <a:prstGeom prst="rect">
              <a:avLst/>
            </a:prstGeom>
            <a:noFill/>
          </p:spPr>
          <p:txBody>
            <a:bodyPr wrap="square">
              <a:spAutoFit/>
            </a:bodyPr>
            <a:lstStyle/>
            <a:p>
              <a:pPr>
                <a:defRPr/>
              </a:pPr>
              <a:r>
                <a:rPr lang="en-US" sz="2400" b="1" dirty="0" smtClean="0">
                  <a:solidFill>
                    <a:srgbClr val="FF0000"/>
                  </a:solidFill>
                  <a:latin typeface="Helvetica Neue" panose="02000403000000020004" pitchFamily="50" charset="0"/>
                </a:rPr>
                <a:t>X</a:t>
              </a:r>
              <a:endParaRPr lang="en-US" sz="2400" b="1" dirty="0">
                <a:solidFill>
                  <a:srgbClr val="FF0000"/>
                </a:solidFill>
                <a:latin typeface="Helvetica Neue" panose="02000403000000020004" pitchFamily="50" charset="0"/>
              </a:endParaRPr>
            </a:p>
          </p:txBody>
        </p:sp>
      </p:grpSp>
      <p:grpSp>
        <p:nvGrpSpPr>
          <p:cNvPr id="64" name="Group 63"/>
          <p:cNvGrpSpPr/>
          <p:nvPr/>
        </p:nvGrpSpPr>
        <p:grpSpPr>
          <a:xfrm>
            <a:off x="8606706" y="2238329"/>
            <a:ext cx="2772075" cy="2529558"/>
            <a:chOff x="4652495" y="2230105"/>
            <a:chExt cx="2772075" cy="2529558"/>
          </a:xfrm>
        </p:grpSpPr>
        <p:grpSp>
          <p:nvGrpSpPr>
            <p:cNvPr id="65" name="Group 64"/>
            <p:cNvGrpSpPr/>
            <p:nvPr/>
          </p:nvGrpSpPr>
          <p:grpSpPr>
            <a:xfrm>
              <a:off x="4652495" y="2230105"/>
              <a:ext cx="2772075" cy="2529558"/>
              <a:chOff x="5109250" y="1342952"/>
              <a:chExt cx="3513003" cy="3332493"/>
            </a:xfrm>
          </p:grpSpPr>
          <p:grpSp>
            <p:nvGrpSpPr>
              <p:cNvPr id="68" name="Group 67"/>
              <p:cNvGrpSpPr/>
              <p:nvPr/>
            </p:nvGrpSpPr>
            <p:grpSpPr>
              <a:xfrm>
                <a:off x="5109250" y="1477349"/>
                <a:ext cx="3358793" cy="3198096"/>
                <a:chOff x="3222132" y="2183373"/>
                <a:chExt cx="3358793" cy="3198096"/>
              </a:xfrm>
            </p:grpSpPr>
            <p:sp>
              <p:nvSpPr>
                <p:cNvPr id="75" name="Oval 74"/>
                <p:cNvSpPr/>
                <p:nvPr/>
              </p:nvSpPr>
              <p:spPr bwMode="auto">
                <a:xfrm>
                  <a:off x="3222132" y="2199544"/>
                  <a:ext cx="750261" cy="63716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latin typeface="Helvetica Neue"/>
                      <a:cs typeface="Helvetica Neue"/>
                      <a:sym typeface="Wingdings 2" panose="05020102010507070707" pitchFamily="18" charset="2"/>
                    </a:rPr>
                    <a:t>f1</a:t>
                  </a:r>
                  <a:endParaRPr lang="en-US" sz="2000" b="1" dirty="0">
                    <a:solidFill>
                      <a:schemeClr val="tx1"/>
                    </a:solidFill>
                    <a:latin typeface="Helvetica Neue"/>
                    <a:cs typeface="Helvetica Neue"/>
                  </a:endParaRPr>
                </a:p>
              </p:txBody>
            </p:sp>
            <p:sp>
              <p:nvSpPr>
                <p:cNvPr id="76" name="Oval 75"/>
                <p:cNvSpPr/>
                <p:nvPr/>
              </p:nvSpPr>
              <p:spPr bwMode="auto">
                <a:xfrm>
                  <a:off x="5830664" y="2183373"/>
                  <a:ext cx="750261" cy="63716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latin typeface="Helvetica Neue"/>
                      <a:cs typeface="Helvetica Neue"/>
                      <a:sym typeface="Wingdings 2" panose="05020102010507070707" pitchFamily="18" charset="2"/>
                    </a:rPr>
                    <a:t>f2</a:t>
                  </a:r>
                  <a:endParaRPr lang="en-US" sz="2000" b="1" dirty="0">
                    <a:solidFill>
                      <a:schemeClr val="tx1"/>
                    </a:solidFill>
                    <a:latin typeface="Helvetica Neue"/>
                    <a:cs typeface="Helvetica Neue"/>
                  </a:endParaRPr>
                </a:p>
              </p:txBody>
            </p:sp>
            <p:grpSp>
              <p:nvGrpSpPr>
                <p:cNvPr id="77" name="Group 76"/>
                <p:cNvGrpSpPr/>
                <p:nvPr/>
              </p:nvGrpSpPr>
              <p:grpSpPr>
                <a:xfrm>
                  <a:off x="3597262" y="3481967"/>
                  <a:ext cx="2423161" cy="1899502"/>
                  <a:chOff x="3597262" y="3481967"/>
                  <a:chExt cx="2423161" cy="1899502"/>
                </a:xfrm>
              </p:grpSpPr>
              <p:sp>
                <p:nvSpPr>
                  <p:cNvPr id="78" name="Rectangle: Rounded Corners 1"/>
                  <p:cNvSpPr/>
                  <p:nvPr/>
                </p:nvSpPr>
                <p:spPr>
                  <a:xfrm>
                    <a:off x="3597262" y="3481967"/>
                    <a:ext cx="2423161" cy="5846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err="1">
                        <a:latin typeface="Helvetica Neue Light"/>
                      </a:rPr>
                      <a:t>JQuery</a:t>
                    </a:r>
                    <a:r>
                      <a:rPr lang="en-US" sz="2000" b="1" dirty="0">
                        <a:latin typeface="Helvetica Neue Light"/>
                      </a:rPr>
                      <a:t> </a:t>
                    </a:r>
                    <a:r>
                      <a:rPr lang="en-US" sz="2000" b="1" dirty="0" err="1">
                        <a:latin typeface="Helvetica Neue Light"/>
                      </a:rPr>
                      <a:t>Init</a:t>
                    </a:r>
                    <a:r>
                      <a:rPr lang="en-US" sz="2000" b="1" dirty="0">
                        <a:latin typeface="Helvetica Neue Light"/>
                      </a:rPr>
                      <a:t>() </a:t>
                    </a:r>
                  </a:p>
                </p:txBody>
              </p:sp>
              <p:sp>
                <p:nvSpPr>
                  <p:cNvPr id="79" name="Rectangle 78"/>
                  <p:cNvSpPr/>
                  <p:nvPr/>
                </p:nvSpPr>
                <p:spPr>
                  <a:xfrm>
                    <a:off x="3597262" y="4826832"/>
                    <a:ext cx="2423161" cy="55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Helvetica Neue Light"/>
                      </a:rPr>
                      <a:t>URL fetches</a:t>
                    </a:r>
                  </a:p>
                </p:txBody>
              </p:sp>
            </p:grpSp>
          </p:grpSp>
          <p:cxnSp>
            <p:nvCxnSpPr>
              <p:cNvPr id="69" name="Straight Arrow Connector 68"/>
              <p:cNvCxnSpPr>
                <a:endCxn id="78" idx="0"/>
              </p:cNvCxnSpPr>
              <p:nvPr/>
            </p:nvCxnSpPr>
            <p:spPr>
              <a:xfrm>
                <a:off x="5651378" y="2093301"/>
                <a:ext cx="1044583" cy="68264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614813" y="3396165"/>
                <a:ext cx="0" cy="73026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76" idx="3"/>
              </p:cNvCxnSpPr>
              <p:nvPr/>
            </p:nvCxnSpPr>
            <p:spPr>
              <a:xfrm flipH="1">
                <a:off x="7068433" y="2021206"/>
                <a:ext cx="759221" cy="730377"/>
              </a:xfrm>
              <a:prstGeom prst="straightConnector1">
                <a:avLst/>
              </a:prstGeom>
              <a:ln>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038801" y="3396164"/>
                <a:ext cx="0" cy="730269"/>
              </a:xfrm>
              <a:prstGeom prst="straightConnector1">
                <a:avLst/>
              </a:prstGeom>
              <a:ln>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702653" y="1456374"/>
                <a:ext cx="919600" cy="671565"/>
              </a:xfrm>
              <a:prstGeom prst="rect">
                <a:avLst/>
              </a:prstGeom>
              <a:solidFill>
                <a:schemeClr val="accent1">
                  <a:lumMod val="40000"/>
                  <a:lumOff val="60000"/>
                </a:schemeClr>
              </a:solidFill>
              <a:ln w="19050" cmpd="sng">
                <a:solidFill>
                  <a:schemeClr val="accent1">
                    <a:lumMod val="20000"/>
                    <a:lumOff val="8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Helvetica Neue"/>
                    <a:cs typeface="Helvetica Neue"/>
                  </a:rPr>
                  <a:t>f2</a:t>
                </a:r>
                <a:endParaRPr lang="en-US" b="1" dirty="0">
                  <a:latin typeface="Helvetica Neue"/>
                  <a:cs typeface="Helvetica Neue"/>
                </a:endParaRPr>
              </a:p>
            </p:txBody>
          </p:sp>
          <p:sp>
            <p:nvSpPr>
              <p:cNvPr id="74" name="TextBox 73"/>
              <p:cNvSpPr txBox="1"/>
              <p:nvPr/>
            </p:nvSpPr>
            <p:spPr>
              <a:xfrm>
                <a:off x="7901956" y="1342952"/>
                <a:ext cx="491783" cy="851490"/>
              </a:xfrm>
              <a:prstGeom prst="rect">
                <a:avLst/>
              </a:prstGeom>
              <a:noFill/>
            </p:spPr>
            <p:txBody>
              <a:bodyPr wrap="square">
                <a:spAutoFit/>
              </a:bodyPr>
              <a:lstStyle/>
              <a:p>
                <a:pPr>
                  <a:defRPr/>
                </a:pPr>
                <a:r>
                  <a:rPr lang="en-US" sz="3600" b="1" dirty="0">
                    <a:solidFill>
                      <a:srgbClr val="FF0000"/>
                    </a:solidFill>
                    <a:latin typeface="Helvetica Neue" panose="02000403000000020004" pitchFamily="50" charset="0"/>
                  </a:rPr>
                  <a:t>X</a:t>
                </a:r>
              </a:p>
            </p:txBody>
          </p:sp>
        </p:grpSp>
        <p:sp>
          <p:nvSpPr>
            <p:cNvPr id="66" name="TextBox 65"/>
            <p:cNvSpPr txBox="1"/>
            <p:nvPr/>
          </p:nvSpPr>
          <p:spPr>
            <a:xfrm>
              <a:off x="6293535" y="2823806"/>
              <a:ext cx="388061" cy="461665"/>
            </a:xfrm>
            <a:prstGeom prst="rect">
              <a:avLst/>
            </a:prstGeom>
            <a:noFill/>
          </p:spPr>
          <p:txBody>
            <a:bodyPr wrap="square">
              <a:spAutoFit/>
            </a:bodyPr>
            <a:lstStyle/>
            <a:p>
              <a:pPr>
                <a:defRPr/>
              </a:pPr>
              <a:r>
                <a:rPr lang="en-US" sz="2400" b="1" dirty="0" smtClean="0">
                  <a:solidFill>
                    <a:srgbClr val="FF0000"/>
                  </a:solidFill>
                  <a:latin typeface="Helvetica Neue" panose="02000403000000020004" pitchFamily="50" charset="0"/>
                </a:rPr>
                <a:t>X</a:t>
              </a:r>
              <a:endParaRPr lang="en-US" sz="2400" b="1" dirty="0">
                <a:solidFill>
                  <a:srgbClr val="FF0000"/>
                </a:solidFill>
                <a:latin typeface="Helvetica Neue" panose="02000403000000020004" pitchFamily="50" charset="0"/>
              </a:endParaRPr>
            </a:p>
          </p:txBody>
        </p:sp>
        <p:sp>
          <p:nvSpPr>
            <p:cNvPr id="67" name="TextBox 66"/>
            <p:cNvSpPr txBox="1"/>
            <p:nvPr/>
          </p:nvSpPr>
          <p:spPr>
            <a:xfrm>
              <a:off x="6004435" y="3805293"/>
              <a:ext cx="388061" cy="461665"/>
            </a:xfrm>
            <a:prstGeom prst="rect">
              <a:avLst/>
            </a:prstGeom>
            <a:noFill/>
          </p:spPr>
          <p:txBody>
            <a:bodyPr wrap="square">
              <a:spAutoFit/>
            </a:bodyPr>
            <a:lstStyle/>
            <a:p>
              <a:pPr>
                <a:defRPr/>
              </a:pPr>
              <a:r>
                <a:rPr lang="en-US" sz="2400" b="1" dirty="0" smtClean="0">
                  <a:solidFill>
                    <a:srgbClr val="FF0000"/>
                  </a:solidFill>
                  <a:latin typeface="Helvetica Neue" panose="02000403000000020004" pitchFamily="50" charset="0"/>
                </a:rPr>
                <a:t>X</a:t>
              </a:r>
              <a:endParaRPr lang="en-US" sz="2400" b="1" dirty="0">
                <a:solidFill>
                  <a:srgbClr val="FF0000"/>
                </a:solidFill>
                <a:latin typeface="Helvetica Neue" panose="02000403000000020004" pitchFamily="50" charset="0"/>
              </a:endParaRPr>
            </a:p>
          </p:txBody>
        </p:sp>
      </p:grpSp>
    </p:spTree>
    <p:custDataLst>
      <p:tags r:id="rId1"/>
    </p:custDataLst>
    <p:extLst>
      <p:ext uri="{BB962C8B-B14F-4D97-AF65-F5344CB8AC3E}">
        <p14:creationId xmlns:p14="http://schemas.microsoft.com/office/powerpoint/2010/main" val="1496158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70683"/>
    </mc:Choice>
    <mc:Fallback>
      <p:transition spd="slow" advTm="7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Often Should We Whittle?</a:t>
            </a:r>
          </a:p>
        </p:txBody>
      </p:sp>
      <p:sp>
        <p:nvSpPr>
          <p:cNvPr id="4" name="Content Placeholder 3"/>
          <p:cNvSpPr>
            <a:spLocks noGrp="1"/>
          </p:cNvSpPr>
          <p:nvPr>
            <p:ph idx="1"/>
          </p:nvPr>
        </p:nvSpPr>
        <p:spPr>
          <a:xfrm>
            <a:off x="832980" y="1584218"/>
            <a:ext cx="11084200" cy="5026444"/>
          </a:xfrm>
        </p:spPr>
        <p:txBody>
          <a:bodyPr>
            <a:normAutofit/>
          </a:bodyPr>
          <a:lstStyle/>
          <a:p>
            <a:pPr marL="0" indent="0">
              <a:buNone/>
            </a:pPr>
            <a:r>
              <a:rPr lang="en-US" sz="2800" b="1" dirty="0" smtClean="0"/>
              <a:t>Longitudinal study</a:t>
            </a:r>
          </a:p>
          <a:p>
            <a:r>
              <a:rPr lang="en-US" sz="2800" dirty="0" smtClean="0"/>
              <a:t>Recorded pages every hour</a:t>
            </a:r>
          </a:p>
          <a:p>
            <a:endParaRPr lang="en-US" sz="2800" dirty="0"/>
          </a:p>
          <a:p>
            <a:r>
              <a:rPr lang="en-US" sz="2800" dirty="0" smtClean="0"/>
              <a:t>Result : Whittle JS code at T=0 version applied to page recorded at T=3, fetches all objects from T=3 version  </a:t>
            </a:r>
          </a:p>
          <a:p>
            <a:r>
              <a:rPr lang="en-US" sz="2800" b="1" dirty="0" smtClean="0">
                <a:solidFill>
                  <a:srgbClr val="0070C0"/>
                </a:solidFill>
              </a:rPr>
              <a:t>Insight </a:t>
            </a:r>
            <a:r>
              <a:rPr lang="en-US" sz="2800" b="1" dirty="0">
                <a:solidFill>
                  <a:srgbClr val="0070C0"/>
                </a:solidFill>
              </a:rPr>
              <a:t>: O</a:t>
            </a:r>
            <a:r>
              <a:rPr lang="en-US" sz="2800" b="1" dirty="0" smtClean="0">
                <a:solidFill>
                  <a:srgbClr val="0070C0"/>
                </a:solidFill>
              </a:rPr>
              <a:t>bjects </a:t>
            </a:r>
            <a:r>
              <a:rPr lang="en-US" sz="2800" b="1" dirty="0" smtClean="0">
                <a:solidFill>
                  <a:srgbClr val="0070C0"/>
                </a:solidFill>
              </a:rPr>
              <a:t>in a page change over time</a:t>
            </a:r>
            <a:r>
              <a:rPr lang="en-US" sz="2800" b="1" dirty="0" smtClean="0">
                <a:solidFill>
                  <a:srgbClr val="0070C0"/>
                </a:solidFill>
              </a:rPr>
              <a:t>, </a:t>
            </a:r>
            <a:r>
              <a:rPr lang="en-US" sz="2800" b="1" dirty="0">
                <a:solidFill>
                  <a:srgbClr val="0070C0"/>
                </a:solidFill>
              </a:rPr>
              <a:t>but code is relatively stable</a:t>
            </a:r>
          </a:p>
          <a:p>
            <a:r>
              <a:rPr lang="en-US" sz="2800" dirty="0" smtClean="0"/>
              <a:t>One time whittling overhead – (213 sec/page on an average), amortized over 3 hour window</a:t>
            </a:r>
            <a:endParaRPr lang="en-US" sz="2800" dirty="0"/>
          </a:p>
          <a:p>
            <a:endParaRPr lang="en-US" sz="2800" dirty="0"/>
          </a:p>
          <a:p>
            <a:endParaRPr lang="en-US" sz="2800" dirty="0"/>
          </a:p>
        </p:txBody>
      </p:sp>
      <p:sp>
        <p:nvSpPr>
          <p:cNvPr id="6" name="Slide Number Placeholder 5"/>
          <p:cNvSpPr>
            <a:spLocks noGrp="1"/>
          </p:cNvSpPr>
          <p:nvPr>
            <p:ph type="sldNum" sz="quarter" idx="12"/>
          </p:nvPr>
        </p:nvSpPr>
        <p:spPr/>
        <p:txBody>
          <a:bodyPr/>
          <a:lstStyle/>
          <a:p>
            <a:fld id="{09DDDDE1-36AB-488C-8457-8ADC1F0F13CC}" type="slidenum">
              <a:rPr lang="en-US" smtClean="0"/>
              <a:pPr/>
              <a:t>17</a:t>
            </a:fld>
            <a:endParaRPr lang="en-US"/>
          </a:p>
        </p:txBody>
      </p:sp>
      <p:grpSp>
        <p:nvGrpSpPr>
          <p:cNvPr id="5" name="Group 4"/>
          <p:cNvGrpSpPr/>
          <p:nvPr/>
        </p:nvGrpSpPr>
        <p:grpSpPr>
          <a:xfrm>
            <a:off x="7181410" y="1584218"/>
            <a:ext cx="3820096" cy="1364723"/>
            <a:chOff x="6953189" y="944405"/>
            <a:chExt cx="5017412" cy="1758997"/>
          </a:xfrm>
        </p:grpSpPr>
        <p:grpSp>
          <p:nvGrpSpPr>
            <p:cNvPr id="48" name="Group 47"/>
            <p:cNvGrpSpPr/>
            <p:nvPr/>
          </p:nvGrpSpPr>
          <p:grpSpPr>
            <a:xfrm>
              <a:off x="6953189" y="965826"/>
              <a:ext cx="1002120" cy="1737576"/>
              <a:chOff x="1273637" y="621313"/>
              <a:chExt cx="1624308" cy="2839339"/>
            </a:xfrm>
          </p:grpSpPr>
          <p:grpSp>
            <p:nvGrpSpPr>
              <p:cNvPr id="22" name="Group 21"/>
              <p:cNvGrpSpPr/>
              <p:nvPr/>
            </p:nvGrpSpPr>
            <p:grpSpPr>
              <a:xfrm>
                <a:off x="1309598" y="1500457"/>
                <a:ext cx="1588347" cy="1960195"/>
                <a:chOff x="1309598" y="1500457"/>
                <a:chExt cx="1588347" cy="1960195"/>
              </a:xfrm>
            </p:grpSpPr>
            <p:grpSp>
              <p:nvGrpSpPr>
                <p:cNvPr id="2" name="Group 1"/>
                <p:cNvGrpSpPr/>
                <p:nvPr/>
              </p:nvGrpSpPr>
              <p:grpSpPr>
                <a:xfrm>
                  <a:off x="1309598" y="1500457"/>
                  <a:ext cx="1588347" cy="1960195"/>
                  <a:chOff x="1351801" y="2992601"/>
                  <a:chExt cx="2590800" cy="3200400"/>
                </a:xfrm>
              </p:grpSpPr>
              <p:sp>
                <p:nvSpPr>
                  <p:cNvPr id="7" name="Rectangle 6"/>
                  <p:cNvSpPr/>
                  <p:nvPr/>
                </p:nvSpPr>
                <p:spPr>
                  <a:xfrm>
                    <a:off x="1351801" y="2992601"/>
                    <a:ext cx="2590800" cy="3200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latin typeface="Helvetica Neue" panose="02000403000000020004" pitchFamily="50" charset="0"/>
                      </a:rPr>
                      <a:t>The </a:t>
                    </a:r>
                  </a:p>
                </p:txBody>
              </p:sp>
              <p:pic>
                <p:nvPicPr>
                  <p:cNvPr id="8" name="Picture 4" descr="http://mwb4design.com/images/interactive/At&amp;t_web.jpg"/>
                  <p:cNvPicPr>
                    <a:picLocks noChangeAspect="1" noChangeArrowheads="1"/>
                  </p:cNvPicPr>
                  <p:nvPr/>
                </p:nvPicPr>
                <p:blipFill>
                  <a:blip r:embed="rId4" cstate="screen">
                    <a:duotone>
                      <a:schemeClr val="accent5">
                        <a:shade val="45000"/>
                        <a:satMod val="135000"/>
                      </a:schemeClr>
                      <a:prstClr val="white"/>
                    </a:duotone>
                  </a:blip>
                  <a:srcRect/>
                  <a:stretch>
                    <a:fillRect/>
                  </a:stretch>
                </p:blipFill>
                <p:spPr bwMode="auto">
                  <a:xfrm>
                    <a:off x="1459751" y="4124714"/>
                    <a:ext cx="1079500" cy="1814286"/>
                  </a:xfrm>
                  <a:prstGeom prst="rect">
                    <a:avLst/>
                  </a:prstGeom>
                  <a:noFill/>
                  <a:ln>
                    <a:noFill/>
                  </a:ln>
                </p:spPr>
              </p:pic>
              <p:sp>
                <p:nvSpPr>
                  <p:cNvPr id="9" name="Rectangle 8"/>
                  <p:cNvSpPr/>
                  <p:nvPr/>
                </p:nvSpPr>
                <p:spPr>
                  <a:xfrm>
                    <a:off x="1403944" y="3145001"/>
                    <a:ext cx="1133856" cy="329184"/>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Helvetica Neue" panose="02000403000000020004" pitchFamily="50" charset="0"/>
                    </a:endParaRPr>
                  </a:p>
                </p:txBody>
              </p:sp>
              <p:sp>
                <p:nvSpPr>
                  <p:cNvPr id="10" name="Rectangle 9"/>
                  <p:cNvSpPr/>
                  <p:nvPr/>
                </p:nvSpPr>
                <p:spPr>
                  <a:xfrm>
                    <a:off x="2593929" y="3995393"/>
                    <a:ext cx="1106424" cy="978408"/>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Helvetica Neue" panose="02000403000000020004" pitchFamily="50" charset="0"/>
                    </a:endParaRPr>
                  </a:p>
                </p:txBody>
              </p:sp>
              <p:sp>
                <p:nvSpPr>
                  <p:cNvPr id="11" name="Rectangle 10"/>
                  <p:cNvSpPr/>
                  <p:nvPr/>
                </p:nvSpPr>
                <p:spPr>
                  <a:xfrm>
                    <a:off x="2751955" y="5104593"/>
                    <a:ext cx="813816" cy="850392"/>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Helvetica Neue" panose="02000403000000020004" pitchFamily="50" charset="0"/>
                    </a:endParaRPr>
                  </a:p>
                </p:txBody>
              </p:sp>
              <p:sp>
                <p:nvSpPr>
                  <p:cNvPr id="12" name="Rectangle 11"/>
                  <p:cNvSpPr/>
                  <p:nvPr/>
                </p:nvSpPr>
                <p:spPr>
                  <a:xfrm>
                    <a:off x="1564357" y="3636321"/>
                    <a:ext cx="2157984" cy="192024"/>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Helvetica Neue" panose="02000403000000020004" pitchFamily="50" charset="0"/>
                    </a:endParaRPr>
                  </a:p>
                </p:txBody>
              </p:sp>
            </p:grpSp>
            <p:pic>
              <p:nvPicPr>
                <p:cNvPr id="20" name="Picture 27" descr="http://us.123rf.com/400wm/400/400/scanrail/scanrail1104/scanrail110400037/9341115-tablet-pc---design-of-this-tablet-pc-is-my-own.jpg"/>
                <p:cNvPicPr>
                  <a:picLocks noChangeAspect="1" noChangeArrowheads="1"/>
                </p:cNvPicPr>
                <p:nvPr/>
              </p:nvPicPr>
              <p:blipFill>
                <a:blip r:embed="rId5" cstate="print"/>
                <a:srcRect t="-1175"/>
                <a:stretch>
                  <a:fillRect/>
                </a:stretch>
              </p:blipFill>
              <p:spPr bwMode="auto">
                <a:xfrm>
                  <a:off x="2069557" y="2109225"/>
                  <a:ext cx="692173" cy="661766"/>
                </a:xfrm>
                <a:prstGeom prst="rect">
                  <a:avLst/>
                </a:prstGeom>
                <a:noFill/>
                <a:ln>
                  <a:solidFill>
                    <a:schemeClr val="tx1"/>
                  </a:solidFill>
                </a:ln>
              </p:spPr>
            </p:pic>
            <p:pic>
              <p:nvPicPr>
                <p:cNvPr id="21" name="Picture 19" descr="http://www.blogcdn.com/www.engadget.com/media/2012/06/utl-angled-left-with--image445tall.jpg"/>
                <p:cNvPicPr>
                  <a:picLocks noChangeAspect="1" noChangeArrowheads="1"/>
                </p:cNvPicPr>
                <p:nvPr/>
              </p:nvPicPr>
              <p:blipFill>
                <a:blip r:embed="rId6" cstate="print"/>
                <a:srcRect/>
                <a:stretch>
                  <a:fillRect/>
                </a:stretch>
              </p:blipFill>
              <p:spPr bwMode="auto">
                <a:xfrm>
                  <a:off x="2167992" y="2799373"/>
                  <a:ext cx="609627" cy="538527"/>
                </a:xfrm>
                <a:prstGeom prst="rect">
                  <a:avLst/>
                </a:prstGeom>
                <a:noFill/>
                <a:ln>
                  <a:solidFill>
                    <a:schemeClr val="tx1"/>
                  </a:solidFill>
                </a:ln>
              </p:spPr>
            </p:pic>
          </p:grpSp>
          <p:sp>
            <p:nvSpPr>
              <p:cNvPr id="46" name="TextBox 45"/>
              <p:cNvSpPr txBox="1"/>
              <p:nvPr/>
            </p:nvSpPr>
            <p:spPr>
              <a:xfrm>
                <a:off x="1273637" y="621313"/>
                <a:ext cx="1526126" cy="777877"/>
              </a:xfrm>
              <a:prstGeom prst="rect">
                <a:avLst/>
              </a:prstGeom>
              <a:noFill/>
              <a:ln>
                <a:solidFill>
                  <a:srgbClr val="FF0000"/>
                </a:solidFill>
              </a:ln>
            </p:spPr>
            <p:txBody>
              <a:bodyPr wrap="none" rtlCol="0">
                <a:spAutoFit/>
              </a:bodyPr>
              <a:lstStyle/>
              <a:p>
                <a:r>
                  <a:rPr lang="en-US" b="1" dirty="0" smtClean="0">
                    <a:latin typeface="Helvetica Neue Light"/>
                  </a:rPr>
                  <a:t>T = 0</a:t>
                </a:r>
                <a:endParaRPr lang="en-US" b="1" dirty="0">
                  <a:latin typeface="Helvetica Neue Light"/>
                </a:endParaRPr>
              </a:p>
            </p:txBody>
          </p:sp>
        </p:grpSp>
        <p:grpSp>
          <p:nvGrpSpPr>
            <p:cNvPr id="54" name="Group 53"/>
            <p:cNvGrpSpPr/>
            <p:nvPr/>
          </p:nvGrpSpPr>
          <p:grpSpPr>
            <a:xfrm>
              <a:off x="8188511" y="944405"/>
              <a:ext cx="1244727" cy="1758741"/>
              <a:chOff x="3276531" y="586727"/>
              <a:chExt cx="2017542" cy="2873925"/>
            </a:xfrm>
          </p:grpSpPr>
          <p:grpSp>
            <p:nvGrpSpPr>
              <p:cNvPr id="35" name="Group 34"/>
              <p:cNvGrpSpPr/>
              <p:nvPr/>
            </p:nvGrpSpPr>
            <p:grpSpPr>
              <a:xfrm>
                <a:off x="3423216" y="1500457"/>
                <a:ext cx="1588347" cy="1960195"/>
                <a:chOff x="3423216" y="1500457"/>
                <a:chExt cx="1588347" cy="1960195"/>
              </a:xfrm>
            </p:grpSpPr>
            <p:grpSp>
              <p:nvGrpSpPr>
                <p:cNvPr id="24" name="Group 23"/>
                <p:cNvGrpSpPr/>
                <p:nvPr/>
              </p:nvGrpSpPr>
              <p:grpSpPr>
                <a:xfrm>
                  <a:off x="3423216" y="1500457"/>
                  <a:ext cx="1588347" cy="1960195"/>
                  <a:chOff x="1351801" y="2992601"/>
                  <a:chExt cx="2590800" cy="3200400"/>
                </a:xfrm>
              </p:grpSpPr>
              <p:sp>
                <p:nvSpPr>
                  <p:cNvPr id="27" name="Rectangle 26"/>
                  <p:cNvSpPr/>
                  <p:nvPr/>
                </p:nvSpPr>
                <p:spPr>
                  <a:xfrm>
                    <a:off x="1351801" y="2992601"/>
                    <a:ext cx="2590800" cy="3200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latin typeface="Helvetica Neue" panose="02000403000000020004" pitchFamily="50" charset="0"/>
                      </a:rPr>
                      <a:t>The </a:t>
                    </a:r>
                  </a:p>
                </p:txBody>
              </p:sp>
              <p:pic>
                <p:nvPicPr>
                  <p:cNvPr id="28" name="Picture 4" descr="http://mwb4design.com/images/interactive/At&amp;t_web.jpg"/>
                  <p:cNvPicPr>
                    <a:picLocks noChangeAspect="1" noChangeArrowheads="1"/>
                  </p:cNvPicPr>
                  <p:nvPr/>
                </p:nvPicPr>
                <p:blipFill>
                  <a:blip r:embed="rId4" cstate="screen">
                    <a:duotone>
                      <a:schemeClr val="accent5">
                        <a:shade val="45000"/>
                        <a:satMod val="135000"/>
                      </a:schemeClr>
                      <a:prstClr val="white"/>
                    </a:duotone>
                  </a:blip>
                  <a:srcRect/>
                  <a:stretch>
                    <a:fillRect/>
                  </a:stretch>
                </p:blipFill>
                <p:spPr bwMode="auto">
                  <a:xfrm>
                    <a:off x="2606585" y="3961391"/>
                    <a:ext cx="1195944" cy="2009991"/>
                  </a:xfrm>
                  <a:prstGeom prst="rect">
                    <a:avLst/>
                  </a:prstGeom>
                  <a:noFill/>
                  <a:ln>
                    <a:noFill/>
                  </a:ln>
                </p:spPr>
              </p:pic>
              <p:sp>
                <p:nvSpPr>
                  <p:cNvPr id="29" name="Rectangle 28"/>
                  <p:cNvSpPr/>
                  <p:nvPr/>
                </p:nvSpPr>
                <p:spPr>
                  <a:xfrm>
                    <a:off x="1403944" y="3145001"/>
                    <a:ext cx="1133856" cy="329184"/>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Helvetica Neue" panose="02000403000000020004" pitchFamily="50" charset="0"/>
                    </a:endParaRPr>
                  </a:p>
                </p:txBody>
              </p:sp>
              <p:sp>
                <p:nvSpPr>
                  <p:cNvPr id="32" name="Rectangle 31"/>
                  <p:cNvSpPr/>
                  <p:nvPr/>
                </p:nvSpPr>
                <p:spPr>
                  <a:xfrm>
                    <a:off x="1564357" y="3636321"/>
                    <a:ext cx="2157984" cy="192024"/>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Helvetica Neue" panose="02000403000000020004" pitchFamily="50" charset="0"/>
                    </a:endParaRPr>
                  </a:p>
                </p:txBody>
              </p:sp>
            </p:gr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60616" y="2740002"/>
                  <a:ext cx="299605" cy="603003"/>
                </a:xfrm>
                <a:prstGeom prst="rect">
                  <a:avLst/>
                </a:prstGeom>
                <a:ln w="25400">
                  <a:solidFill>
                    <a:schemeClr val="tx1">
                      <a:lumMod val="95000"/>
                      <a:lumOff val="5000"/>
                    </a:schemeClr>
                  </a:solidFill>
                </a:ln>
              </p:spPr>
            </p:pic>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12243" y="2118542"/>
                  <a:ext cx="596353" cy="515255"/>
                </a:xfrm>
                <a:prstGeom prst="rect">
                  <a:avLst/>
                </a:prstGeom>
                <a:ln w="25400">
                  <a:solidFill>
                    <a:schemeClr val="tx1">
                      <a:lumMod val="95000"/>
                      <a:lumOff val="5000"/>
                    </a:schemeClr>
                  </a:solidFill>
                </a:ln>
              </p:spPr>
            </p:pic>
          </p:grpSp>
          <p:sp>
            <p:nvSpPr>
              <p:cNvPr id="49" name="TextBox 48"/>
              <p:cNvSpPr txBox="1"/>
              <p:nvPr/>
            </p:nvSpPr>
            <p:spPr>
              <a:xfrm>
                <a:off x="3276531" y="586727"/>
                <a:ext cx="2017542" cy="777877"/>
              </a:xfrm>
              <a:prstGeom prst="rect">
                <a:avLst/>
              </a:prstGeom>
              <a:noFill/>
              <a:ln>
                <a:solidFill>
                  <a:srgbClr val="FF0000"/>
                </a:solidFill>
              </a:ln>
            </p:spPr>
            <p:txBody>
              <a:bodyPr wrap="none" rtlCol="0">
                <a:spAutoFit/>
              </a:bodyPr>
              <a:lstStyle/>
              <a:p>
                <a:r>
                  <a:rPr lang="en-US" b="1" dirty="0" smtClean="0">
                    <a:latin typeface="Helvetica Neue Light"/>
                  </a:rPr>
                  <a:t>T = 3hr</a:t>
                </a:r>
                <a:endParaRPr lang="en-US" b="1" dirty="0">
                  <a:latin typeface="Helvetica Neue Light"/>
                </a:endParaRPr>
              </a:p>
            </p:txBody>
          </p:sp>
        </p:grpSp>
        <p:sp>
          <p:nvSpPr>
            <p:cNvPr id="50" name="TextBox 49"/>
            <p:cNvSpPr txBox="1"/>
            <p:nvPr/>
          </p:nvSpPr>
          <p:spPr>
            <a:xfrm>
              <a:off x="10557439" y="949213"/>
              <a:ext cx="1413162" cy="476034"/>
            </a:xfrm>
            <a:prstGeom prst="rect">
              <a:avLst/>
            </a:prstGeom>
            <a:noFill/>
            <a:ln>
              <a:solidFill>
                <a:srgbClr val="FF0000"/>
              </a:solidFill>
            </a:ln>
          </p:spPr>
          <p:txBody>
            <a:bodyPr wrap="none" rtlCol="0">
              <a:spAutoFit/>
            </a:bodyPr>
            <a:lstStyle/>
            <a:p>
              <a:r>
                <a:rPr lang="en-US" b="1" dirty="0" smtClean="0">
                  <a:latin typeface="Helvetica Neue Light"/>
                </a:rPr>
                <a:t>T = 24hr</a:t>
              </a:r>
              <a:endParaRPr lang="en-US" b="1" dirty="0">
                <a:latin typeface="Helvetica Neue Light"/>
              </a:endParaRPr>
            </a:p>
          </p:txBody>
        </p:sp>
        <p:grpSp>
          <p:nvGrpSpPr>
            <p:cNvPr id="45" name="Group 44"/>
            <p:cNvGrpSpPr/>
            <p:nvPr/>
          </p:nvGrpSpPr>
          <p:grpSpPr>
            <a:xfrm>
              <a:off x="10841811" y="1500720"/>
              <a:ext cx="979934" cy="1199570"/>
              <a:chOff x="5536833" y="1500456"/>
              <a:chExt cx="1588347" cy="1960195"/>
            </a:xfrm>
          </p:grpSpPr>
          <p:grpSp>
            <p:nvGrpSpPr>
              <p:cNvPr id="36" name="Group 35"/>
              <p:cNvGrpSpPr/>
              <p:nvPr/>
            </p:nvGrpSpPr>
            <p:grpSpPr>
              <a:xfrm>
                <a:off x="5536833" y="1500456"/>
                <a:ext cx="1588347" cy="1960195"/>
                <a:chOff x="3423215" y="1500457"/>
                <a:chExt cx="1588347" cy="1960195"/>
              </a:xfrm>
            </p:grpSpPr>
            <p:grpSp>
              <p:nvGrpSpPr>
                <p:cNvPr id="37" name="Group 36"/>
                <p:cNvGrpSpPr/>
                <p:nvPr/>
              </p:nvGrpSpPr>
              <p:grpSpPr>
                <a:xfrm>
                  <a:off x="3423215" y="1500457"/>
                  <a:ext cx="1588347" cy="1960195"/>
                  <a:chOff x="1351799" y="2992601"/>
                  <a:chExt cx="2590801" cy="3200400"/>
                </a:xfrm>
              </p:grpSpPr>
              <p:sp>
                <p:nvSpPr>
                  <p:cNvPr id="40" name="Rectangle 39"/>
                  <p:cNvSpPr/>
                  <p:nvPr/>
                </p:nvSpPr>
                <p:spPr>
                  <a:xfrm>
                    <a:off x="1351799" y="2992601"/>
                    <a:ext cx="2590801" cy="3200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latin typeface="Helvetica Neue" panose="02000403000000020004" pitchFamily="50" charset="0"/>
                      </a:rPr>
                      <a:t>The </a:t>
                    </a:r>
                  </a:p>
                </p:txBody>
              </p:sp>
              <p:pic>
                <p:nvPicPr>
                  <p:cNvPr id="41" name="Picture 4" descr="http://mwb4design.com/images/interactive/At&amp;t_web.jpg"/>
                  <p:cNvPicPr>
                    <a:picLocks noChangeAspect="1" noChangeArrowheads="1"/>
                  </p:cNvPicPr>
                  <p:nvPr/>
                </p:nvPicPr>
                <p:blipFill>
                  <a:blip r:embed="rId4" cstate="screen">
                    <a:duotone>
                      <a:schemeClr val="accent5">
                        <a:shade val="45000"/>
                        <a:satMod val="135000"/>
                      </a:schemeClr>
                      <a:prstClr val="white"/>
                    </a:duotone>
                  </a:blip>
                  <a:srcRect/>
                  <a:stretch>
                    <a:fillRect/>
                  </a:stretch>
                </p:blipFill>
                <p:spPr bwMode="auto">
                  <a:xfrm>
                    <a:off x="2606585" y="3961391"/>
                    <a:ext cx="1195944" cy="2009991"/>
                  </a:xfrm>
                  <a:prstGeom prst="rect">
                    <a:avLst/>
                  </a:prstGeom>
                  <a:noFill/>
                  <a:ln>
                    <a:noFill/>
                  </a:ln>
                </p:spPr>
              </p:pic>
              <p:sp>
                <p:nvSpPr>
                  <p:cNvPr id="42" name="Rectangle 41"/>
                  <p:cNvSpPr/>
                  <p:nvPr/>
                </p:nvSpPr>
                <p:spPr>
                  <a:xfrm>
                    <a:off x="1403944" y="3145001"/>
                    <a:ext cx="1133856" cy="329184"/>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Helvetica Neue" panose="02000403000000020004" pitchFamily="50" charset="0"/>
                    </a:endParaRPr>
                  </a:p>
                </p:txBody>
              </p:sp>
              <p:sp>
                <p:nvSpPr>
                  <p:cNvPr id="43" name="Rectangle 42"/>
                  <p:cNvSpPr/>
                  <p:nvPr/>
                </p:nvSpPr>
                <p:spPr>
                  <a:xfrm>
                    <a:off x="1564357" y="3636321"/>
                    <a:ext cx="2157984" cy="192024"/>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Helvetica Neue" panose="02000403000000020004" pitchFamily="50" charset="0"/>
                    </a:endParaRPr>
                  </a:p>
                </p:txBody>
              </p:sp>
            </p:grpSp>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60616" y="2740002"/>
                  <a:ext cx="299605" cy="603003"/>
                </a:xfrm>
                <a:prstGeom prst="rect">
                  <a:avLst/>
                </a:prstGeom>
                <a:ln w="25400">
                  <a:solidFill>
                    <a:schemeClr val="tx1">
                      <a:lumMod val="95000"/>
                      <a:lumOff val="5000"/>
                    </a:schemeClr>
                  </a:solidFill>
                </a:ln>
              </p:spPr>
            </p:pic>
          </p:grpSp>
          <p:pic>
            <p:nvPicPr>
              <p:cNvPr id="44" name="Picture 19" descr="http://www.blogcdn.com/www.engadget.com/media/2012/06/utl-angled-left-with--image445tall.jpg"/>
              <p:cNvPicPr>
                <a:picLocks noChangeAspect="1" noChangeArrowheads="1"/>
              </p:cNvPicPr>
              <p:nvPr/>
            </p:nvPicPr>
            <p:blipFill>
              <a:blip r:embed="rId6" cstate="print"/>
              <a:srcRect/>
              <a:stretch>
                <a:fillRect/>
              </a:stretch>
            </p:blipFill>
            <p:spPr bwMode="auto">
              <a:xfrm>
                <a:off x="5611554" y="2093825"/>
                <a:ext cx="609627" cy="538527"/>
              </a:xfrm>
              <a:prstGeom prst="rect">
                <a:avLst/>
              </a:prstGeom>
              <a:noFill/>
              <a:ln>
                <a:solidFill>
                  <a:schemeClr val="tx1"/>
                </a:solidFill>
              </a:ln>
            </p:spPr>
          </p:pic>
        </p:grpSp>
        <p:sp>
          <p:nvSpPr>
            <p:cNvPr id="51" name="TextBox 50"/>
            <p:cNvSpPr txBox="1"/>
            <p:nvPr/>
          </p:nvSpPr>
          <p:spPr>
            <a:xfrm>
              <a:off x="9225709" y="1887752"/>
              <a:ext cx="1632513" cy="515704"/>
            </a:xfrm>
            <a:prstGeom prst="rect">
              <a:avLst/>
            </a:prstGeom>
            <a:noFill/>
          </p:spPr>
          <p:txBody>
            <a:bodyPr wrap="square" rtlCol="0">
              <a:spAutoFit/>
            </a:bodyPr>
            <a:lstStyle/>
            <a:p>
              <a:r>
                <a:rPr lang="en-US" sz="2000" b="1" dirty="0" smtClean="0">
                  <a:latin typeface="Helvetica Neue Light"/>
                </a:rPr>
                <a:t>…………</a:t>
              </a:r>
              <a:endParaRPr lang="en-US" sz="2000" b="1" dirty="0">
                <a:latin typeface="Helvetica Neue Light"/>
              </a:endParaRPr>
            </a:p>
          </p:txBody>
        </p:sp>
      </p:grpSp>
    </p:spTree>
    <p:custDataLst>
      <p:tags r:id="rId1"/>
    </p:custDataLst>
    <p:extLst>
      <p:ext uri="{BB962C8B-B14F-4D97-AF65-F5344CB8AC3E}">
        <p14:creationId xmlns:p14="http://schemas.microsoft.com/office/powerpoint/2010/main" val="2008412372"/>
      </p:ext>
    </p:extLst>
  </p:cSld>
  <p:clrMapOvr>
    <a:masterClrMapping/>
  </p:clrMapOvr>
  <mc:AlternateContent xmlns:mc="http://schemas.openxmlformats.org/markup-compatibility/2006">
    <mc:Choice xmlns:p14="http://schemas.microsoft.com/office/powerpoint/2010/main" Requires="p14">
      <p:transition spd="slow" p14:dur="2000" advTm="61857"/>
    </mc:Choice>
    <mc:Fallback>
      <p:transition spd="slow" advTm="618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91" name="Title 1"/>
          <p:cNvSpPr>
            <a:spLocks noGrp="1"/>
          </p:cNvSpPr>
          <p:nvPr>
            <p:ph type="title"/>
          </p:nvPr>
        </p:nvSpPr>
        <p:spPr/>
        <p:txBody>
          <a:bodyPr/>
          <a:lstStyle/>
          <a:p>
            <a:pPr eaLnBrk="1" hangingPunct="1"/>
            <a:r>
              <a:rPr lang="en-US" altLang="en-US" dirty="0" smtClean="0"/>
              <a:t>Prototype Implementation</a:t>
            </a:r>
            <a:endParaRPr lang="en-US" altLang="en-US" dirty="0"/>
          </a:p>
        </p:txBody>
      </p:sp>
      <p:sp>
        <p:nvSpPr>
          <p:cNvPr id="2" name="Content Placeholder 1"/>
          <p:cNvSpPr>
            <a:spLocks noGrp="1"/>
          </p:cNvSpPr>
          <p:nvPr>
            <p:ph idx="1"/>
          </p:nvPr>
        </p:nvSpPr>
        <p:spPr/>
        <p:txBody>
          <a:bodyPr>
            <a:normAutofit/>
          </a:bodyPr>
          <a:lstStyle/>
          <a:p>
            <a:r>
              <a:rPr lang="en-US" sz="2800" dirty="0" smtClean="0"/>
              <a:t>Proxy using </a:t>
            </a:r>
            <a:r>
              <a:rPr lang="en-US" sz="2800" dirty="0" err="1" smtClean="0"/>
              <a:t>PhantomJS</a:t>
            </a:r>
            <a:r>
              <a:rPr lang="en-US" sz="2800" dirty="0" smtClean="0"/>
              <a:t> (a popular headless rendering engine)</a:t>
            </a:r>
          </a:p>
          <a:p>
            <a:r>
              <a:rPr lang="en-US" sz="2800" dirty="0" smtClean="0"/>
              <a:t>A </a:t>
            </a:r>
            <a:r>
              <a:rPr lang="en-US" sz="2800" dirty="0" err="1" smtClean="0"/>
              <a:t>Webview</a:t>
            </a:r>
            <a:r>
              <a:rPr lang="en-US" sz="2800" dirty="0" smtClean="0"/>
              <a:t> based Android browser application</a:t>
            </a:r>
            <a:endParaRPr lang="en-US" sz="2800" dirty="0"/>
          </a:p>
          <a:p>
            <a:endParaRPr lang="en-US" sz="2800" dirty="0"/>
          </a:p>
        </p:txBody>
      </p:sp>
      <p:sp>
        <p:nvSpPr>
          <p:cNvPr id="24692" name="Slide Number Placeholder 10"/>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lnSpc>
                <a:spcPct val="100000"/>
              </a:lnSpc>
              <a:spcBef>
                <a:spcPct val="0"/>
              </a:spcBef>
              <a:buFontTx/>
              <a:buNone/>
            </a:pPr>
            <a:fld id="{A4215D07-3D0B-47D5-8444-3986F62732BC}" type="slidenum">
              <a:rPr lang="en-US" altLang="en-US" sz="1200">
                <a:solidFill>
                  <a:srgbClr val="898989"/>
                </a:solidFill>
              </a:rPr>
              <a:pPr>
                <a:lnSpc>
                  <a:spcPct val="100000"/>
                </a:lnSpc>
                <a:spcBef>
                  <a:spcPct val="0"/>
                </a:spcBef>
                <a:buFontTx/>
                <a:buNone/>
              </a:pPr>
              <a:t>18</a:t>
            </a:fld>
            <a:endParaRPr lang="en-US" altLang="en-US" sz="1200">
              <a:solidFill>
                <a:srgbClr val="898989"/>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6950" y="3017838"/>
            <a:ext cx="7477125" cy="3338512"/>
          </a:xfrm>
          <a:prstGeom prst="rect">
            <a:avLst/>
          </a:prstGeom>
        </p:spPr>
      </p:pic>
    </p:spTree>
    <p:custDataLst>
      <p:tags r:id="rId1"/>
    </p:custDataLst>
    <p:extLst>
      <p:ext uri="{BB962C8B-B14F-4D97-AF65-F5344CB8AC3E}">
        <p14:creationId xmlns:p14="http://schemas.microsoft.com/office/powerpoint/2010/main" val="3179098355"/>
      </p:ext>
    </p:extLst>
  </p:cSld>
  <p:clrMapOvr>
    <a:masterClrMapping/>
  </p:clrMapOvr>
  <mc:AlternateContent xmlns:mc="http://schemas.openxmlformats.org/markup-compatibility/2006">
    <mc:Choice xmlns:p14="http://schemas.microsoft.com/office/powerpoint/2010/main" Requires="p14">
      <p:transition spd="slow" p14:dur="2000" advTm="19183"/>
    </mc:Choice>
    <mc:Fallback>
      <p:transition spd="slow" advTm="19183"/>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ea typeface="+mj-ea"/>
              </a:rPr>
              <a:t>Evaluation – Workload and Setup</a:t>
            </a:r>
            <a:endParaRPr lang="en-US" dirty="0">
              <a:ea typeface="+mj-ea"/>
            </a:endParaRPr>
          </a:p>
        </p:txBody>
      </p:sp>
      <p:sp>
        <p:nvSpPr>
          <p:cNvPr id="4" name="Content Placeholder 3"/>
          <p:cNvSpPr>
            <a:spLocks noGrp="1"/>
          </p:cNvSpPr>
          <p:nvPr>
            <p:ph idx="1"/>
          </p:nvPr>
        </p:nvSpPr>
        <p:spPr>
          <a:xfrm>
            <a:off x="838200" y="1690688"/>
            <a:ext cx="10515600" cy="4351338"/>
          </a:xfrm>
        </p:spPr>
        <p:txBody>
          <a:bodyPr>
            <a:noAutofit/>
          </a:bodyPr>
          <a:lstStyle/>
          <a:p>
            <a:pPr>
              <a:defRPr/>
            </a:pPr>
            <a:r>
              <a:rPr lang="en-US" sz="3200" dirty="0" smtClean="0"/>
              <a:t>Evaluation goals </a:t>
            </a:r>
          </a:p>
          <a:p>
            <a:pPr lvl="1">
              <a:defRPr/>
            </a:pPr>
            <a:r>
              <a:rPr lang="en-US" sz="2800" dirty="0" smtClean="0"/>
              <a:t>Measure scaling benefits (improvement in user </a:t>
            </a:r>
            <a:r>
              <a:rPr lang="en-US" sz="2800" dirty="0" err="1" smtClean="0"/>
              <a:t>req</a:t>
            </a:r>
            <a:r>
              <a:rPr lang="en-US" sz="2800" dirty="0" smtClean="0"/>
              <a:t>/</a:t>
            </a:r>
            <a:r>
              <a:rPr lang="en-US" sz="2800" dirty="0"/>
              <a:t>s</a:t>
            </a:r>
            <a:r>
              <a:rPr lang="en-US" sz="2800" dirty="0" smtClean="0"/>
              <a:t>ec) with </a:t>
            </a:r>
            <a:r>
              <a:rPr lang="en-US" sz="2800" b="1" dirty="0" err="1" smtClean="0"/>
              <a:t>NutShell</a:t>
            </a:r>
            <a:r>
              <a:rPr lang="en-US" sz="2800" b="1" dirty="0" smtClean="0"/>
              <a:t> over </a:t>
            </a:r>
            <a:r>
              <a:rPr lang="en-US" sz="2800" b="1" dirty="0" err="1" smtClean="0"/>
              <a:t>RedEx</a:t>
            </a:r>
            <a:r>
              <a:rPr lang="en-US" sz="2800" b="1" dirty="0" smtClean="0"/>
              <a:t> </a:t>
            </a:r>
          </a:p>
          <a:p>
            <a:pPr lvl="1">
              <a:defRPr/>
            </a:pPr>
            <a:r>
              <a:rPr lang="en-US" sz="2800" dirty="0" smtClean="0"/>
              <a:t>Study impact of </a:t>
            </a:r>
            <a:r>
              <a:rPr lang="en-US" sz="2800" dirty="0" err="1" smtClean="0"/>
              <a:t>NutShell</a:t>
            </a:r>
            <a:r>
              <a:rPr lang="en-US" sz="2800" dirty="0" smtClean="0"/>
              <a:t> on client latency savings</a:t>
            </a:r>
          </a:p>
          <a:p>
            <a:pPr marL="457200" lvl="1" indent="0">
              <a:buNone/>
              <a:defRPr/>
            </a:pPr>
            <a:r>
              <a:rPr lang="en-US" sz="2800" dirty="0" smtClean="0"/>
              <a:t> </a:t>
            </a:r>
            <a:endParaRPr lang="en-US" sz="2800" dirty="0"/>
          </a:p>
          <a:p>
            <a:pPr>
              <a:defRPr/>
            </a:pPr>
            <a:r>
              <a:rPr lang="en-US" sz="3200" dirty="0"/>
              <a:t>Test </a:t>
            </a:r>
            <a:r>
              <a:rPr lang="en-US" sz="3200" dirty="0" smtClean="0"/>
              <a:t>set</a:t>
            </a:r>
          </a:p>
          <a:p>
            <a:pPr lvl="1">
              <a:defRPr/>
            </a:pPr>
            <a:r>
              <a:rPr lang="en-US" sz="2800" dirty="0" smtClean="0"/>
              <a:t>Alexa top 100 pages mobile versions (recently pages tailor content for screens using CSS3)</a:t>
            </a:r>
          </a:p>
          <a:p>
            <a:pPr lvl="1">
              <a:defRPr/>
            </a:pPr>
            <a:r>
              <a:rPr lang="en-US" sz="2800" dirty="0" smtClean="0"/>
              <a:t>Recorded versions for repeatability</a:t>
            </a:r>
          </a:p>
        </p:txBody>
      </p:sp>
      <p:sp>
        <p:nvSpPr>
          <p:cNvPr id="2" name="Slide Number Placeholder 1"/>
          <p:cNvSpPr>
            <a:spLocks noGrp="1"/>
          </p:cNvSpPr>
          <p:nvPr>
            <p:ph type="sldNum" sz="quarter" idx="12"/>
          </p:nvPr>
        </p:nvSpPr>
        <p:spPr/>
        <p:txBody>
          <a:bodyPr/>
          <a:lstStyle/>
          <a:p>
            <a:fld id="{09DDDDE1-36AB-488C-8457-8ADC1F0F13CC}" type="slidenum">
              <a:rPr lang="en-US" smtClean="0"/>
              <a:t>19</a:t>
            </a:fld>
            <a:endParaRPr lang="en-US"/>
          </a:p>
        </p:txBody>
      </p:sp>
    </p:spTree>
    <p:extLst>
      <p:ext uri="{BB962C8B-B14F-4D97-AF65-F5344CB8AC3E}">
        <p14:creationId xmlns:p14="http://schemas.microsoft.com/office/powerpoint/2010/main" val="977957356"/>
      </p:ext>
    </p:extLst>
  </p:cSld>
  <p:clrMapOvr>
    <a:masterClrMapping/>
  </p:clrMapOvr>
  <mc:AlternateContent xmlns:mc="http://schemas.openxmlformats.org/markup-compatibility/2006">
    <mc:Choice xmlns:p14="http://schemas.microsoft.com/office/powerpoint/2010/main" Requires="p14">
      <p:transition spd="slow" p14:dur="2000" advTm="18165"/>
    </mc:Choice>
    <mc:Fallback>
      <p:transition spd="slow" advTm="1816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00"/>
                </a:solidFill>
              </a:rPr>
              <a:t>Faster </a:t>
            </a:r>
            <a:r>
              <a:rPr lang="en-US" dirty="0">
                <a:solidFill>
                  <a:srgbClr val="000000"/>
                </a:solidFill>
              </a:rPr>
              <a:t>i</a:t>
            </a:r>
            <a:r>
              <a:rPr lang="en-US" sz="4000" dirty="0" smtClean="0">
                <a:solidFill>
                  <a:srgbClr val="000000"/>
                </a:solidFill>
              </a:rPr>
              <a:t>s Better</a:t>
            </a:r>
            <a:endParaRPr lang="en-US" sz="4000" dirty="0"/>
          </a:p>
        </p:txBody>
      </p:sp>
      <p:sp>
        <p:nvSpPr>
          <p:cNvPr id="3" name="Content Placeholder 2"/>
          <p:cNvSpPr>
            <a:spLocks noGrp="1"/>
          </p:cNvSpPr>
          <p:nvPr>
            <p:ph sz="half" idx="2"/>
          </p:nvPr>
        </p:nvSpPr>
        <p:spPr>
          <a:xfrm>
            <a:off x="6159534" y="1508100"/>
            <a:ext cx="5317958" cy="4530725"/>
          </a:xfrm>
        </p:spPr>
        <p:txBody>
          <a:bodyPr>
            <a:normAutofit/>
          </a:bodyPr>
          <a:lstStyle/>
          <a:p>
            <a:pPr>
              <a:buFont typeface="Arial"/>
              <a:buChar char="•"/>
            </a:pPr>
            <a:r>
              <a:rPr lang="en-US" sz="2800" dirty="0" smtClean="0"/>
              <a:t>Attracts more </a:t>
            </a:r>
            <a:r>
              <a:rPr lang="en-US" sz="2800" dirty="0"/>
              <a:t>visitors</a:t>
            </a:r>
          </a:p>
          <a:p>
            <a:pPr>
              <a:buFont typeface="Arial"/>
              <a:buChar char="•"/>
            </a:pPr>
            <a:endParaRPr lang="en-US" sz="2800" dirty="0"/>
          </a:p>
          <a:p>
            <a:pPr>
              <a:buFont typeface="Arial"/>
              <a:buChar char="•"/>
            </a:pPr>
            <a:endParaRPr lang="en-US" sz="2800" dirty="0"/>
          </a:p>
          <a:p>
            <a:pPr marL="0" indent="0">
              <a:buNone/>
            </a:pPr>
            <a:endParaRPr lang="en-US" sz="2800" dirty="0"/>
          </a:p>
          <a:p>
            <a:pPr>
              <a:buFont typeface="Arial"/>
              <a:buChar char="•"/>
            </a:pPr>
            <a:r>
              <a:rPr lang="en-US" sz="2800" dirty="0" smtClean="0"/>
              <a:t>Generates more </a:t>
            </a:r>
            <a:r>
              <a:rPr lang="en-US" sz="2800" dirty="0"/>
              <a:t>revenue</a:t>
            </a:r>
          </a:p>
          <a:p>
            <a:pPr>
              <a:buFont typeface="Arial"/>
              <a:buChar char="•"/>
            </a:pPr>
            <a:endParaRPr lang="en-US" sz="2800" dirty="0"/>
          </a:p>
          <a:p>
            <a:pPr>
              <a:buFont typeface="Arial"/>
              <a:buChar char="•"/>
            </a:pPr>
            <a:endParaRPr lang="en-US" sz="2800" dirty="0"/>
          </a:p>
          <a:p>
            <a:pPr>
              <a:buFont typeface="Arial"/>
              <a:buChar char="•"/>
            </a:pPr>
            <a:endParaRPr lang="en-US" sz="2800" dirty="0"/>
          </a:p>
          <a:p>
            <a:pPr>
              <a:buFont typeface="Arial"/>
              <a:buChar char="•"/>
            </a:pPr>
            <a:endParaRPr lang="en-US" sz="2800" dirty="0"/>
          </a:p>
          <a:p>
            <a:pPr marL="0" indent="0">
              <a:buNone/>
            </a:pPr>
            <a:endParaRPr lang="en-US" sz="2800" dirty="0"/>
          </a:p>
          <a:p>
            <a:pPr>
              <a:buFont typeface="Arial"/>
              <a:buChar char="•"/>
            </a:pPr>
            <a:endParaRPr lang="en-US" sz="2800" dirty="0"/>
          </a:p>
          <a:p>
            <a:pPr>
              <a:buFont typeface="Arial"/>
              <a:buChar char="•"/>
            </a:pPr>
            <a:endParaRPr lang="en-US" sz="2800" dirty="0"/>
          </a:p>
          <a:p>
            <a:pPr>
              <a:buFont typeface="Arial"/>
              <a:buChar char="•"/>
            </a:pPr>
            <a:endParaRPr lang="en-US" sz="2800" dirty="0"/>
          </a:p>
          <a:p>
            <a:pPr>
              <a:buFont typeface="Arial"/>
              <a:buChar char="•"/>
            </a:pPr>
            <a:endParaRPr lang="en-US" sz="2800" dirty="0"/>
          </a:p>
        </p:txBody>
      </p:sp>
      <p:sp>
        <p:nvSpPr>
          <p:cNvPr id="4" name="Slide Number Placeholder 3"/>
          <p:cNvSpPr>
            <a:spLocks noGrp="1"/>
          </p:cNvSpPr>
          <p:nvPr>
            <p:ph type="sldNum" sz="quarter" idx="12"/>
          </p:nvPr>
        </p:nvSpPr>
        <p:spPr/>
        <p:txBody>
          <a:bodyPr/>
          <a:lstStyle/>
          <a:p>
            <a:fld id="{09DDDDE1-36AB-488C-8457-8ADC1F0F13CC}" type="slidenum">
              <a:rPr lang="en-US" smtClean="0">
                <a:latin typeface="+mj-lt"/>
              </a:rPr>
              <a:t>2</a:t>
            </a:fld>
            <a:endParaRPr lang="en-US" dirty="0">
              <a:latin typeface="+mj-lt"/>
            </a:endParaRPr>
          </a:p>
        </p:txBody>
      </p:sp>
      <p:grpSp>
        <p:nvGrpSpPr>
          <p:cNvPr id="17" name="Group 16"/>
          <p:cNvGrpSpPr/>
          <p:nvPr/>
        </p:nvGrpSpPr>
        <p:grpSpPr>
          <a:xfrm>
            <a:off x="5470744" y="1833702"/>
            <a:ext cx="5760052" cy="1468555"/>
            <a:chOff x="5403119" y="1753290"/>
            <a:chExt cx="5760052" cy="1468555"/>
          </a:xfrm>
        </p:grpSpPr>
        <p:sp>
          <p:nvSpPr>
            <p:cNvPr id="15" name="TextBox 14"/>
            <p:cNvSpPr txBox="1"/>
            <p:nvPr/>
          </p:nvSpPr>
          <p:spPr>
            <a:xfrm>
              <a:off x="5403119" y="2329293"/>
              <a:ext cx="5760052" cy="892552"/>
            </a:xfrm>
            <a:prstGeom prst="rect">
              <a:avLst/>
            </a:prstGeom>
            <a:solidFill>
              <a:schemeClr val="accent3">
                <a:lumMod val="20000"/>
                <a:lumOff val="80000"/>
              </a:schemeClr>
            </a:solidFill>
          </p:spPr>
          <p:txBody>
            <a:bodyPr wrap="square" rtlCol="0">
              <a:spAutoFit/>
            </a:bodyPr>
            <a:lstStyle/>
            <a:p>
              <a:pPr lvl="0">
                <a:lnSpc>
                  <a:spcPct val="90000"/>
                </a:lnSpc>
                <a:spcBef>
                  <a:spcPts val="1000"/>
                </a:spcBef>
              </a:pPr>
              <a:r>
                <a:rPr lang="en-US" sz="2000" i="1" dirty="0">
                  <a:solidFill>
                    <a:prstClr val="black"/>
                  </a:solidFill>
                  <a:latin typeface="Helvetica Neue Light"/>
                  <a:cs typeface="Helvetica Neue Light"/>
                </a:rPr>
                <a:t>“&gt;3 second for one page load, 57% </a:t>
              </a:r>
              <a:r>
                <a:rPr lang="en-US" sz="2000" i="1" dirty="0" smtClean="0">
                  <a:solidFill>
                    <a:prstClr val="black"/>
                  </a:solidFill>
                  <a:latin typeface="Helvetica Neue Light"/>
                  <a:cs typeface="Helvetica Neue Light"/>
                </a:rPr>
                <a:t>mobile users </a:t>
              </a:r>
              <a:r>
                <a:rPr lang="en-US" sz="2000" i="1" dirty="0">
                  <a:solidFill>
                    <a:prstClr val="black"/>
                  </a:solidFill>
                  <a:latin typeface="Helvetica Neue Light"/>
                  <a:cs typeface="Helvetica Neue Light"/>
                </a:rPr>
                <a:t>visit another e-commerce site”….</a:t>
              </a:r>
            </a:p>
            <a:p>
              <a:endParaRPr lang="en-US" sz="1600" i="1" dirty="0">
                <a:latin typeface="Helvetica Neue Light"/>
                <a:cs typeface="Helvetica Neue Light"/>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8759" y="1753290"/>
              <a:ext cx="1328466" cy="535099"/>
            </a:xfrm>
            <a:prstGeom prst="rect">
              <a:avLst/>
            </a:prstGeom>
          </p:spPr>
        </p:pic>
      </p:grpSp>
      <p:pic>
        <p:nvPicPr>
          <p:cNvPr id="19" name="Content Placeholder 18"/>
          <p:cNvPicPr>
            <a:picLocks noGrp="1" noChangeAspect="1"/>
          </p:cNvPicPr>
          <p:nvPr>
            <p:ph sz="half" idx="1"/>
          </p:nvPr>
        </p:nvPicPr>
        <p:blipFill>
          <a:blip r:embed="rId5" cstate="print">
            <a:extLst>
              <a:ext uri="{28A0092B-C50C-407E-A947-70E740481C1C}">
                <a14:useLocalDpi xmlns:a14="http://schemas.microsoft.com/office/drawing/2010/main" val="0"/>
              </a:ext>
            </a:extLst>
          </a:blip>
          <a:stretch>
            <a:fillRect/>
          </a:stretch>
        </p:blipFill>
        <p:spPr>
          <a:xfrm>
            <a:off x="1317813" y="3843174"/>
            <a:ext cx="2627276" cy="1313638"/>
          </a:xfrm>
        </p:spPr>
      </p:pic>
      <p:sp>
        <p:nvSpPr>
          <p:cNvPr id="21" name="TextBox 20"/>
          <p:cNvSpPr txBox="1"/>
          <p:nvPr/>
        </p:nvSpPr>
        <p:spPr>
          <a:xfrm>
            <a:off x="2382524" y="5935978"/>
            <a:ext cx="7134818" cy="523220"/>
          </a:xfrm>
          <a:prstGeom prst="rect">
            <a:avLst/>
          </a:prstGeom>
          <a:solidFill>
            <a:schemeClr val="accent3">
              <a:lumMod val="20000"/>
              <a:lumOff val="80000"/>
            </a:schemeClr>
          </a:solidFill>
          <a:ln w="19050" cmpd="sng">
            <a:solidFill>
              <a:schemeClr val="tx1"/>
            </a:solidFill>
            <a:prstDash val="solid"/>
          </a:ln>
        </p:spPr>
        <p:txBody>
          <a:bodyPr wrap="square" rtlCol="0" anchor="ctr">
            <a:spAutoFit/>
          </a:bodyPr>
          <a:lstStyle/>
          <a:p>
            <a:pPr algn="ctr"/>
            <a:r>
              <a:rPr lang="en-US" sz="2800" b="1" dirty="0" smtClean="0">
                <a:solidFill>
                  <a:srgbClr val="0070C0"/>
                </a:solidFill>
                <a:latin typeface="Helvetica Neue Light"/>
              </a:rPr>
              <a:t>Reducing Web latency is important</a:t>
            </a:r>
            <a:endParaRPr lang="en-US" sz="2800" b="1" dirty="0">
              <a:solidFill>
                <a:srgbClr val="0070C0"/>
              </a:solidFill>
              <a:latin typeface="Helvetica Neue Light"/>
            </a:endParaRPr>
          </a:p>
        </p:txBody>
      </p:sp>
      <p:pic>
        <p:nvPicPr>
          <p:cNvPr id="8" name="Picture 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317813" y="1609823"/>
            <a:ext cx="2421556" cy="2163639"/>
          </a:xfrm>
          <a:prstGeom prst="rect">
            <a:avLst/>
          </a:prstGeom>
        </p:spPr>
      </p:pic>
      <p:grpSp>
        <p:nvGrpSpPr>
          <p:cNvPr id="12" name="Group 11"/>
          <p:cNvGrpSpPr/>
          <p:nvPr/>
        </p:nvGrpSpPr>
        <p:grpSpPr>
          <a:xfrm>
            <a:off x="5480200" y="4240202"/>
            <a:ext cx="5750596" cy="1132965"/>
            <a:chOff x="5207285" y="2913143"/>
            <a:chExt cx="5750596" cy="1132965"/>
          </a:xfrm>
        </p:grpSpPr>
        <p:sp>
          <p:nvSpPr>
            <p:cNvPr id="11" name="TextBox 10"/>
            <p:cNvSpPr txBox="1"/>
            <p:nvPr/>
          </p:nvSpPr>
          <p:spPr>
            <a:xfrm>
              <a:off x="5207285" y="3271537"/>
              <a:ext cx="5750596" cy="774571"/>
            </a:xfrm>
            <a:prstGeom prst="rect">
              <a:avLst/>
            </a:prstGeom>
            <a:solidFill>
              <a:schemeClr val="accent3">
                <a:lumMod val="20000"/>
                <a:lumOff val="80000"/>
              </a:schemeClr>
            </a:solidFill>
          </p:spPr>
          <p:txBody>
            <a:bodyPr wrap="square" rtlCol="0">
              <a:spAutoFit/>
            </a:bodyPr>
            <a:lstStyle/>
            <a:p>
              <a:pPr lvl="0">
                <a:lnSpc>
                  <a:spcPct val="90000"/>
                </a:lnSpc>
                <a:spcBef>
                  <a:spcPts val="1000"/>
                </a:spcBef>
              </a:pPr>
              <a:r>
                <a:rPr lang="en-US" sz="2000" i="1" dirty="0">
                  <a:solidFill>
                    <a:prstClr val="black"/>
                  </a:solidFill>
                  <a:latin typeface="Helvetica Neue Light"/>
                  <a:cs typeface="Helvetica Neue Light"/>
                </a:rPr>
                <a:t>“Every 100ms delay costs 1% in sales”…</a:t>
              </a:r>
            </a:p>
            <a:p>
              <a:pPr lvl="0">
                <a:lnSpc>
                  <a:spcPct val="90000"/>
                </a:lnSpc>
                <a:spcBef>
                  <a:spcPts val="1000"/>
                </a:spcBef>
              </a:pPr>
              <a:r>
                <a:rPr lang="en-US" sz="2000" i="1" dirty="0" smtClean="0">
                  <a:solidFill>
                    <a:prstClr val="black"/>
                  </a:solidFill>
                  <a:latin typeface="Helvetica Neue Light"/>
                  <a:cs typeface="Helvetica Neue Light"/>
                </a:rPr>
                <a:t>“</a:t>
              </a:r>
              <a:r>
                <a:rPr lang="en-US" sz="2000" b="1" i="1" dirty="0">
                  <a:solidFill>
                    <a:srgbClr val="0070C0"/>
                  </a:solidFill>
                  <a:latin typeface="Helvetica Neue Light"/>
                  <a:cs typeface="Helvetica Neue Light"/>
                </a:rPr>
                <a:t>1 second could cost $1.6 Billion </a:t>
              </a:r>
              <a:r>
                <a:rPr lang="en-US" sz="2000" i="1" dirty="0">
                  <a:solidFill>
                    <a:prstClr val="black"/>
                  </a:solidFill>
                  <a:latin typeface="Helvetica Neue Light"/>
                  <a:cs typeface="Helvetica Neue Light"/>
                </a:rPr>
                <a:t>in </a:t>
              </a:r>
              <a:r>
                <a:rPr lang="en-US" sz="2000" i="1" dirty="0" smtClean="0">
                  <a:solidFill>
                    <a:prstClr val="black"/>
                  </a:solidFill>
                  <a:latin typeface="Helvetica Neue Light"/>
                  <a:cs typeface="Helvetica Neue Light"/>
                </a:rPr>
                <a:t>annually”…</a:t>
              </a:r>
              <a:endParaRPr lang="en-US" sz="2000" i="1" dirty="0">
                <a:solidFill>
                  <a:prstClr val="black"/>
                </a:solidFill>
                <a:latin typeface="Helvetica Neue Light"/>
                <a:cs typeface="Helvetica Neue Light"/>
              </a:endParaRPr>
            </a:p>
          </p:txBody>
        </p:sp>
        <p:pic>
          <p:nvPicPr>
            <p:cNvPr id="9" name="Picture 8" descr="amazo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14038" y="2913143"/>
              <a:ext cx="1543843" cy="330370"/>
            </a:xfrm>
            <a:prstGeom prst="rect">
              <a:avLst/>
            </a:prstGeom>
          </p:spPr>
        </p:pic>
      </p:grpSp>
    </p:spTree>
    <p:custDataLst>
      <p:tags r:id="rId1"/>
    </p:custDataLst>
    <p:extLst>
      <p:ext uri="{BB962C8B-B14F-4D97-AF65-F5344CB8AC3E}">
        <p14:creationId xmlns:p14="http://schemas.microsoft.com/office/powerpoint/2010/main" val="3807495946"/>
      </p:ext>
    </p:extLst>
  </p:cSld>
  <p:clrMapOvr>
    <a:masterClrMapping/>
  </p:clrMapOvr>
  <mc:AlternateContent xmlns:mc="http://schemas.openxmlformats.org/markup-compatibility/2006">
    <mc:Choice xmlns:p14="http://schemas.microsoft.com/office/powerpoint/2010/main" Requires="p14">
      <p:transition spd="slow" p14:dur="2000" advTm="33508"/>
    </mc:Choice>
    <mc:Fallback>
      <p:transition spd="slow" advTm="335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p:cNvPicPr>
            <a:picLocks noChangeAspect="1"/>
          </p:cNvPicPr>
          <p:nvPr/>
        </p:nvPicPr>
        <p:blipFill rotWithShape="1">
          <a:blip r:embed="rId4" cstate="print">
            <a:extLst>
              <a:ext uri="{28A0092B-C50C-407E-A947-70E740481C1C}">
                <a14:useLocalDpi xmlns:a14="http://schemas.microsoft.com/office/drawing/2010/main" val="0"/>
              </a:ext>
            </a:extLst>
          </a:blip>
          <a:srcRect l="23185" t="4987" r="23630" b="4944"/>
          <a:stretch/>
        </p:blipFill>
        <p:spPr>
          <a:xfrm>
            <a:off x="5011667" y="2232958"/>
            <a:ext cx="2634823" cy="3815902"/>
          </a:xfrm>
          <a:prstGeom prst="rect">
            <a:avLst/>
          </a:prstGeom>
          <a:noFill/>
          <a:effectLst>
            <a:outerShdw blurRad="50800" sx="1000" sy="1000" algn="ctr" rotWithShape="0">
              <a:srgbClr val="000000"/>
            </a:outerShdw>
          </a:effectLst>
        </p:spPr>
      </p:pic>
      <p:grpSp>
        <p:nvGrpSpPr>
          <p:cNvPr id="11" name="Group 10"/>
          <p:cNvGrpSpPr/>
          <p:nvPr/>
        </p:nvGrpSpPr>
        <p:grpSpPr>
          <a:xfrm>
            <a:off x="457151" y="2524654"/>
            <a:ext cx="2503486" cy="2354771"/>
            <a:chOff x="455866" y="2745345"/>
            <a:chExt cx="2503486" cy="2354771"/>
          </a:xfrm>
        </p:grpSpPr>
        <p:sp>
          <p:nvSpPr>
            <p:cNvPr id="74" name="Right Arrow 73"/>
            <p:cNvSpPr/>
            <p:nvPr/>
          </p:nvSpPr>
          <p:spPr>
            <a:xfrm>
              <a:off x="954851" y="2806971"/>
              <a:ext cx="2004501" cy="736835"/>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latin typeface="Helvetica Neue Light"/>
                  <a:cs typeface="Helvetica Neue"/>
                </a:rPr>
                <a:t>www.xyz.com</a:t>
              </a:r>
            </a:p>
          </p:txBody>
        </p:sp>
        <p:sp>
          <p:nvSpPr>
            <p:cNvPr id="76" name="Rounded Rectangle 75"/>
            <p:cNvSpPr/>
            <p:nvPr/>
          </p:nvSpPr>
          <p:spPr>
            <a:xfrm rot="5400000">
              <a:off x="252857" y="2949680"/>
              <a:ext cx="925571" cy="5169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Helvetica Neue Light"/>
                  <a:cs typeface="Helvetica Neue"/>
                </a:rPr>
                <a:t>˸</a:t>
              </a:r>
            </a:p>
          </p:txBody>
        </p:sp>
        <p:sp>
          <p:nvSpPr>
            <p:cNvPr id="81" name="Right Arrow 80"/>
            <p:cNvSpPr/>
            <p:nvPr/>
          </p:nvSpPr>
          <p:spPr>
            <a:xfrm>
              <a:off x="953526" y="4236172"/>
              <a:ext cx="2004501" cy="736835"/>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latin typeface="Helvetica Neue Light"/>
                  <a:cs typeface="Helvetica Neue"/>
                </a:rPr>
                <a:t>www.xyz.com</a:t>
              </a:r>
            </a:p>
          </p:txBody>
        </p:sp>
        <p:sp>
          <p:nvSpPr>
            <p:cNvPr id="82" name="Rounded Rectangle 81"/>
            <p:cNvSpPr/>
            <p:nvPr/>
          </p:nvSpPr>
          <p:spPr>
            <a:xfrm rot="5400000">
              <a:off x="251531" y="4378880"/>
              <a:ext cx="925571" cy="5169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Helvetica Neue Light"/>
                  <a:cs typeface="Helvetica Neue"/>
                </a:rPr>
                <a:t>˸</a:t>
              </a:r>
            </a:p>
          </p:txBody>
        </p:sp>
      </p:grpSp>
      <p:grpSp>
        <p:nvGrpSpPr>
          <p:cNvPr id="8" name="Group 7"/>
          <p:cNvGrpSpPr/>
          <p:nvPr/>
        </p:nvGrpSpPr>
        <p:grpSpPr>
          <a:xfrm>
            <a:off x="2247389" y="3968097"/>
            <a:ext cx="2770299" cy="1759167"/>
            <a:chOff x="2218817" y="4236172"/>
            <a:chExt cx="2770299" cy="1759167"/>
          </a:xfrm>
        </p:grpSpPr>
        <p:sp>
          <p:nvSpPr>
            <p:cNvPr id="80" name="Right Arrow 79"/>
            <p:cNvSpPr/>
            <p:nvPr/>
          </p:nvSpPr>
          <p:spPr>
            <a:xfrm>
              <a:off x="2984615" y="4236172"/>
              <a:ext cx="2004501" cy="736835"/>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latin typeface="Helvetica Neue Light"/>
                  <a:cs typeface="Helvetica Neue"/>
                </a:rPr>
                <a:t>www.xyz.com</a:t>
              </a:r>
            </a:p>
          </p:txBody>
        </p:sp>
        <p:grpSp>
          <p:nvGrpSpPr>
            <p:cNvPr id="62" name="Group 61"/>
            <p:cNvGrpSpPr/>
            <p:nvPr/>
          </p:nvGrpSpPr>
          <p:grpSpPr>
            <a:xfrm>
              <a:off x="2218817" y="5179679"/>
              <a:ext cx="1546779" cy="815660"/>
              <a:chOff x="17390162" y="5972339"/>
              <a:chExt cx="2668194" cy="1522565"/>
            </a:xfrm>
          </p:grpSpPr>
          <p:sp>
            <p:nvSpPr>
              <p:cNvPr id="63" name="Rounded Rectangle 107"/>
              <p:cNvSpPr/>
              <p:nvPr/>
            </p:nvSpPr>
            <p:spPr>
              <a:xfrm>
                <a:off x="17390162" y="6444975"/>
                <a:ext cx="2668194" cy="57737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Helvetica Neue Light"/>
                    <a:cs typeface="Helvetica Neue"/>
                  </a:rPr>
                  <a:t>˸</a:t>
                </a:r>
              </a:p>
            </p:txBody>
          </p:sp>
          <p:sp>
            <p:nvSpPr>
              <p:cNvPr id="64" name="Rounded Rectangle 107"/>
              <p:cNvSpPr/>
              <p:nvPr/>
            </p:nvSpPr>
            <p:spPr>
              <a:xfrm>
                <a:off x="17390162" y="6917531"/>
                <a:ext cx="2668194" cy="57737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Helvetica Neue Light"/>
                    <a:cs typeface="Helvetica Neue"/>
                  </a:rPr>
                  <a:t>˸</a:t>
                </a:r>
              </a:p>
            </p:txBody>
          </p:sp>
          <p:sp>
            <p:nvSpPr>
              <p:cNvPr id="65" name="Rounded Rectangle 107"/>
              <p:cNvSpPr/>
              <p:nvPr/>
            </p:nvSpPr>
            <p:spPr>
              <a:xfrm>
                <a:off x="17390162" y="5972339"/>
                <a:ext cx="2668194" cy="57737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Helvetica Neue Light"/>
                    <a:cs typeface="Helvetica Neue"/>
                  </a:rPr>
                  <a:t>˸</a:t>
                </a:r>
              </a:p>
            </p:txBody>
          </p:sp>
        </p:grpSp>
      </p:grpSp>
      <p:sp>
        <p:nvSpPr>
          <p:cNvPr id="66" name="Title 2"/>
          <p:cNvSpPr>
            <a:spLocks noGrp="1"/>
          </p:cNvSpPr>
          <p:nvPr>
            <p:ph type="title"/>
          </p:nvPr>
        </p:nvSpPr>
        <p:spPr/>
        <p:txBody>
          <a:bodyPr/>
          <a:lstStyle/>
          <a:p>
            <a:pPr>
              <a:defRPr/>
            </a:pPr>
            <a:r>
              <a:rPr lang="en-US" dirty="0">
                <a:ea typeface="+mj-ea"/>
              </a:rPr>
              <a:t>Setup to Measure Scaling Benefits</a:t>
            </a:r>
          </a:p>
        </p:txBody>
      </p:sp>
      <p:sp>
        <p:nvSpPr>
          <p:cNvPr id="4" name="Content Placeholder 3"/>
          <p:cNvSpPr>
            <a:spLocks noGrp="1"/>
          </p:cNvSpPr>
          <p:nvPr>
            <p:ph idx="1"/>
          </p:nvPr>
        </p:nvSpPr>
        <p:spPr>
          <a:xfrm>
            <a:off x="663012" y="1512596"/>
            <a:ext cx="10515600" cy="4351338"/>
          </a:xfrm>
        </p:spPr>
        <p:txBody>
          <a:bodyPr>
            <a:normAutofit/>
          </a:bodyPr>
          <a:lstStyle/>
          <a:p>
            <a:r>
              <a:rPr lang="en-US" sz="2800" b="1" dirty="0">
                <a:solidFill>
                  <a:srgbClr val="0070C0"/>
                </a:solidFill>
              </a:rPr>
              <a:t>Loaded </a:t>
            </a:r>
            <a:r>
              <a:rPr lang="en-US" sz="2800" b="1" dirty="0" smtClean="0">
                <a:solidFill>
                  <a:srgbClr val="0070C0"/>
                </a:solidFill>
              </a:rPr>
              <a:t>proxy (CPU at 100%) for both </a:t>
            </a:r>
            <a:r>
              <a:rPr lang="en-US" sz="2800" b="1" dirty="0" err="1" smtClean="0">
                <a:solidFill>
                  <a:srgbClr val="0070C0"/>
                </a:solidFill>
              </a:rPr>
              <a:t>NutShell</a:t>
            </a:r>
            <a:r>
              <a:rPr lang="en-US" sz="2800" b="1" dirty="0" smtClean="0">
                <a:solidFill>
                  <a:srgbClr val="0070C0"/>
                </a:solidFill>
              </a:rPr>
              <a:t> and </a:t>
            </a:r>
            <a:r>
              <a:rPr lang="en-US" sz="2800" b="1" dirty="0" err="1" smtClean="0">
                <a:solidFill>
                  <a:srgbClr val="0070C0"/>
                </a:solidFill>
              </a:rPr>
              <a:t>RedEx</a:t>
            </a:r>
            <a:endParaRPr lang="en-US" sz="2800" dirty="0"/>
          </a:p>
        </p:txBody>
      </p:sp>
      <p:sp>
        <p:nvSpPr>
          <p:cNvPr id="6" name="Slide Number Placeholder 5"/>
          <p:cNvSpPr>
            <a:spLocks noGrp="1"/>
          </p:cNvSpPr>
          <p:nvPr>
            <p:ph type="sldNum" sz="quarter" idx="12"/>
          </p:nvPr>
        </p:nvSpPr>
        <p:spPr/>
        <p:txBody>
          <a:bodyPr/>
          <a:lstStyle/>
          <a:p>
            <a:fld id="{09DDDDE1-36AB-488C-8457-8ADC1F0F13CC}" type="slidenum">
              <a:rPr lang="en-US" smtClean="0"/>
              <a:t>20</a:t>
            </a:fld>
            <a:endParaRPr lang="en-US"/>
          </a:p>
        </p:txBody>
      </p:sp>
      <p:grpSp>
        <p:nvGrpSpPr>
          <p:cNvPr id="10" name="Group 9"/>
          <p:cNvGrpSpPr/>
          <p:nvPr/>
        </p:nvGrpSpPr>
        <p:grpSpPr>
          <a:xfrm>
            <a:off x="7068402" y="2871375"/>
            <a:ext cx="3932381" cy="2954415"/>
            <a:chOff x="7068402" y="2871375"/>
            <a:chExt cx="3932381" cy="2954415"/>
          </a:xfrm>
        </p:grpSpPr>
        <p:cxnSp>
          <p:nvCxnSpPr>
            <p:cNvPr id="49" name="Straight Arrow Connector 48"/>
            <p:cNvCxnSpPr>
              <a:stCxn id="19" idx="3"/>
            </p:cNvCxnSpPr>
            <p:nvPr/>
          </p:nvCxnSpPr>
          <p:spPr>
            <a:xfrm>
              <a:off x="7188055" y="2871375"/>
              <a:ext cx="1999776" cy="28076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2" idx="3"/>
            </p:cNvCxnSpPr>
            <p:nvPr/>
          </p:nvCxnSpPr>
          <p:spPr>
            <a:xfrm flipV="1">
              <a:off x="7607783" y="3152138"/>
              <a:ext cx="1580048" cy="41351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7068402" y="3016052"/>
              <a:ext cx="1546779" cy="3093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Helvetica Neue Light"/>
                  <a:cs typeface="Helvetica Neue"/>
                </a:rPr>
                <a:t>˸</a:t>
              </a:r>
            </a:p>
          </p:txBody>
        </p:sp>
        <p:cxnSp>
          <p:nvCxnSpPr>
            <p:cNvPr id="97" name="Straight Arrow Connector 96"/>
            <p:cNvCxnSpPr/>
            <p:nvPr/>
          </p:nvCxnSpPr>
          <p:spPr>
            <a:xfrm>
              <a:off x="7188055" y="4155914"/>
              <a:ext cx="1999776" cy="40804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4" idx="3"/>
            </p:cNvCxnSpPr>
            <p:nvPr/>
          </p:nvCxnSpPr>
          <p:spPr>
            <a:xfrm>
              <a:off x="7197134" y="4326674"/>
              <a:ext cx="1990697" cy="23728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5" idx="3"/>
            </p:cNvCxnSpPr>
            <p:nvPr/>
          </p:nvCxnSpPr>
          <p:spPr>
            <a:xfrm flipV="1">
              <a:off x="7607783" y="4563960"/>
              <a:ext cx="1580048" cy="42064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0" name="Rounded Rectangle 99"/>
            <p:cNvSpPr/>
            <p:nvPr/>
          </p:nvSpPr>
          <p:spPr>
            <a:xfrm>
              <a:off x="7077481" y="4471351"/>
              <a:ext cx="1546779" cy="3093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Helvetica Neue Light"/>
                  <a:cs typeface="Helvetica Neue"/>
                </a:rPr>
                <a:t>˸</a:t>
              </a:r>
            </a:p>
          </p:txBody>
        </p:sp>
        <p:grpSp>
          <p:nvGrpSpPr>
            <p:cNvPr id="3" name="Group 2"/>
            <p:cNvGrpSpPr/>
            <p:nvPr/>
          </p:nvGrpSpPr>
          <p:grpSpPr>
            <a:xfrm>
              <a:off x="9454004" y="5010130"/>
              <a:ext cx="1546779" cy="815660"/>
              <a:chOff x="17390162" y="5972339"/>
              <a:chExt cx="2668194" cy="1522565"/>
            </a:xfrm>
          </p:grpSpPr>
          <p:sp>
            <p:nvSpPr>
              <p:cNvPr id="108" name="Rounded Rectangle 107"/>
              <p:cNvSpPr/>
              <p:nvPr/>
            </p:nvSpPr>
            <p:spPr>
              <a:xfrm>
                <a:off x="17390162" y="6444975"/>
                <a:ext cx="2668194" cy="57737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Helvetica Neue Light"/>
                    <a:cs typeface="Helvetica Neue"/>
                  </a:rPr>
                  <a:t>˸</a:t>
                </a:r>
              </a:p>
            </p:txBody>
          </p:sp>
          <p:sp>
            <p:nvSpPr>
              <p:cNvPr id="54" name="Rounded Rectangle 107"/>
              <p:cNvSpPr/>
              <p:nvPr/>
            </p:nvSpPr>
            <p:spPr>
              <a:xfrm>
                <a:off x="17390162" y="6917531"/>
                <a:ext cx="2668194" cy="57737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Helvetica Neue Light"/>
                    <a:cs typeface="Helvetica Neue"/>
                  </a:rPr>
                  <a:t>˸</a:t>
                </a:r>
              </a:p>
            </p:txBody>
          </p:sp>
          <p:sp>
            <p:nvSpPr>
              <p:cNvPr id="56" name="Rounded Rectangle 107"/>
              <p:cNvSpPr/>
              <p:nvPr/>
            </p:nvSpPr>
            <p:spPr>
              <a:xfrm>
                <a:off x="17390162" y="5972339"/>
                <a:ext cx="2668194" cy="57737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Helvetica Neue Light"/>
                    <a:cs typeface="Helvetica Neue"/>
                  </a:rPr>
                  <a:t>˸</a:t>
                </a:r>
              </a:p>
            </p:txBody>
          </p:sp>
        </p:grpSp>
        <p:grpSp>
          <p:nvGrpSpPr>
            <p:cNvPr id="47" name="Group 4"/>
            <p:cNvGrpSpPr>
              <a:grpSpLocks/>
            </p:cNvGrpSpPr>
            <p:nvPr/>
          </p:nvGrpSpPr>
          <p:grpSpPr bwMode="auto">
            <a:xfrm>
              <a:off x="9207491" y="3178459"/>
              <a:ext cx="1618130" cy="1743888"/>
              <a:chOff x="7557190" y="2844830"/>
              <a:chExt cx="1390910" cy="1744639"/>
            </a:xfrm>
          </p:grpSpPr>
          <p:pic>
            <p:nvPicPr>
              <p:cNvPr id="50" name="Picture 3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46088" y="3156717"/>
                <a:ext cx="602012" cy="9328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 name="Picture 3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7190" y="3634808"/>
                <a:ext cx="616107" cy="9546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Oval 51"/>
              <p:cNvSpPr/>
              <p:nvPr/>
            </p:nvSpPr>
            <p:spPr bwMode="auto">
              <a:xfrm>
                <a:off x="7567208" y="2844830"/>
                <a:ext cx="346738" cy="387360"/>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wrap="none" anchor="ctr"/>
              <a:lstStyle/>
              <a:p>
                <a:pPr algn="ctr" eaLnBrk="1" hangingPunct="1">
                  <a:defRPr/>
                </a:pPr>
                <a:r>
                  <a:rPr lang="en-US" sz="2400" dirty="0">
                    <a:latin typeface="Helvetica Neue Light"/>
                    <a:ea typeface="宋体" panose="02010600030101010101" pitchFamily="2" charset="-122"/>
                    <a:cs typeface="Helvetica Neue"/>
                  </a:rPr>
                  <a:t>S1</a:t>
                </a:r>
              </a:p>
            </p:txBody>
          </p:sp>
        </p:grpSp>
      </p:grpSp>
      <p:grpSp>
        <p:nvGrpSpPr>
          <p:cNvPr id="13" name="Group 12"/>
          <p:cNvGrpSpPr/>
          <p:nvPr/>
        </p:nvGrpSpPr>
        <p:grpSpPr>
          <a:xfrm>
            <a:off x="3027279" y="2255493"/>
            <a:ext cx="8021554" cy="1456548"/>
            <a:chOff x="3027279" y="2255493"/>
            <a:chExt cx="8021554" cy="1456548"/>
          </a:xfrm>
        </p:grpSpPr>
        <p:grpSp>
          <p:nvGrpSpPr>
            <p:cNvPr id="9" name="Group 8"/>
            <p:cNvGrpSpPr/>
            <p:nvPr/>
          </p:nvGrpSpPr>
          <p:grpSpPr>
            <a:xfrm>
              <a:off x="3027279" y="2255493"/>
              <a:ext cx="8021554" cy="1456548"/>
              <a:chOff x="3027279" y="2255493"/>
              <a:chExt cx="8021554" cy="1456548"/>
            </a:xfrm>
          </p:grpSpPr>
          <p:pic>
            <p:nvPicPr>
              <p:cNvPr id="70" name="Picture 3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87831" y="2767605"/>
                <a:ext cx="707833" cy="944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4"/>
              <p:cNvGrpSpPr/>
              <p:nvPr/>
            </p:nvGrpSpPr>
            <p:grpSpPr>
              <a:xfrm>
                <a:off x="3027279" y="2506209"/>
                <a:ext cx="6160552" cy="736835"/>
                <a:chOff x="3027279" y="2506209"/>
                <a:chExt cx="6160552" cy="736835"/>
              </a:xfrm>
            </p:grpSpPr>
            <p:sp>
              <p:nvSpPr>
                <p:cNvPr id="19" name="Rounded Rectangle 18"/>
                <p:cNvSpPr/>
                <p:nvPr/>
              </p:nvSpPr>
              <p:spPr>
                <a:xfrm>
                  <a:off x="5330519" y="2656340"/>
                  <a:ext cx="1857536" cy="430070"/>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smtClean="0">
                      <a:solidFill>
                        <a:schemeClr val="tx1"/>
                      </a:solidFill>
                      <a:latin typeface="Helvetica Neue Light"/>
                      <a:cs typeface="Helvetica Neue"/>
                    </a:rPr>
                    <a:t>Proxy inst. </a:t>
                  </a:r>
                  <a:r>
                    <a:rPr lang="en-US" sz="2400" dirty="0">
                      <a:solidFill>
                        <a:schemeClr val="tx1"/>
                      </a:solidFill>
                      <a:latin typeface="Helvetica Neue Light"/>
                      <a:cs typeface="Helvetica Neue"/>
                    </a:rPr>
                    <a:t>1</a:t>
                  </a:r>
                </a:p>
              </p:txBody>
            </p:sp>
            <p:cxnSp>
              <p:nvCxnSpPr>
                <p:cNvPr id="48" name="Straight Arrow Connector 47"/>
                <p:cNvCxnSpPr/>
                <p:nvPr/>
              </p:nvCxnSpPr>
              <p:spPr>
                <a:xfrm>
                  <a:off x="7162186" y="2741182"/>
                  <a:ext cx="2025645" cy="41095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Right Arrow 68"/>
                <p:cNvSpPr/>
                <p:nvPr/>
              </p:nvSpPr>
              <p:spPr>
                <a:xfrm>
                  <a:off x="3027279" y="2506209"/>
                  <a:ext cx="2004501" cy="736835"/>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latin typeface="Helvetica Neue Light"/>
                      <a:cs typeface="Helvetica Neue"/>
                    </a:rPr>
                    <a:t>www.xyz.com</a:t>
                  </a:r>
                </a:p>
              </p:txBody>
            </p:sp>
          </p:grpSp>
          <p:sp>
            <p:nvSpPr>
              <p:cNvPr id="71" name="Text Box 46"/>
              <p:cNvSpPr txBox="1">
                <a:spLocks noChangeArrowheads="1"/>
              </p:cNvSpPr>
              <p:nvPr/>
            </p:nvSpPr>
            <p:spPr bwMode="auto">
              <a:xfrm>
                <a:off x="8799659" y="2255493"/>
                <a:ext cx="224917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sz="2400" b="1" i="1" dirty="0">
                    <a:latin typeface="Helvetica Neue Light"/>
                    <a:cs typeface="Helvetica Neue"/>
                  </a:rPr>
                  <a:t>www.xyz.com</a:t>
                </a:r>
              </a:p>
            </p:txBody>
          </p:sp>
        </p:grpSp>
        <p:pic>
          <p:nvPicPr>
            <p:cNvPr id="73" name="Picture 72"/>
            <p:cNvPicPr>
              <a:picLocks noChangeAspect="1"/>
            </p:cNvPicPr>
            <p:nvPr/>
          </p:nvPicPr>
          <p:blipFill>
            <a:blip r:embed="rId6" cstate="print">
              <a:extLst>
                <a:ext uri="{BEBA8EAE-BF5A-486C-A8C5-ECC9F3942E4B}">
                  <a14:imgProps xmlns:a14="http://schemas.microsoft.com/office/drawing/2010/main">
                    <a14:imgLayer r:embed="rId7">
                      <a14:imgEffect>
                        <a14:artisticPhotocopy/>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rot="5400000">
              <a:off x="4910467" y="2753313"/>
              <a:ext cx="609618" cy="188033"/>
            </a:xfrm>
            <a:prstGeom prst="rect">
              <a:avLst/>
            </a:prstGeom>
            <a:noFill/>
            <a:ln>
              <a:noFill/>
            </a:ln>
          </p:spPr>
        </p:pic>
      </p:grpSp>
      <p:grpSp>
        <p:nvGrpSpPr>
          <p:cNvPr id="17" name="Group 16"/>
          <p:cNvGrpSpPr/>
          <p:nvPr/>
        </p:nvGrpSpPr>
        <p:grpSpPr>
          <a:xfrm>
            <a:off x="5118197" y="3125586"/>
            <a:ext cx="2489587" cy="2994687"/>
            <a:chOff x="5118197" y="3125586"/>
            <a:chExt cx="2489587" cy="2994687"/>
          </a:xfrm>
        </p:grpSpPr>
        <p:grpSp>
          <p:nvGrpSpPr>
            <p:cNvPr id="12" name="Group 11"/>
            <p:cNvGrpSpPr/>
            <p:nvPr/>
          </p:nvGrpSpPr>
          <p:grpSpPr>
            <a:xfrm>
              <a:off x="5328782" y="3125586"/>
              <a:ext cx="2279002" cy="2994687"/>
              <a:chOff x="5328782" y="3125586"/>
              <a:chExt cx="2279002" cy="2994687"/>
            </a:xfrm>
          </p:grpSpPr>
          <p:sp>
            <p:nvSpPr>
              <p:cNvPr id="23" name="Rounded Rectangle 22"/>
              <p:cNvSpPr/>
              <p:nvPr/>
            </p:nvSpPr>
            <p:spPr>
              <a:xfrm>
                <a:off x="6266385" y="3125586"/>
                <a:ext cx="855028" cy="1795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Helvetica Neue Light"/>
                    <a:cs typeface="Helvetica Neue"/>
                  </a:rPr>
                  <a:t>˸</a:t>
                </a:r>
              </a:p>
            </p:txBody>
          </p:sp>
          <p:grpSp>
            <p:nvGrpSpPr>
              <p:cNvPr id="7" name="Group 6"/>
              <p:cNvGrpSpPr/>
              <p:nvPr/>
            </p:nvGrpSpPr>
            <p:grpSpPr>
              <a:xfrm>
                <a:off x="5328782" y="3350616"/>
                <a:ext cx="2279002" cy="1849023"/>
                <a:chOff x="5328782" y="3350616"/>
                <a:chExt cx="2279002" cy="1849023"/>
              </a:xfrm>
            </p:grpSpPr>
            <p:sp>
              <p:nvSpPr>
                <p:cNvPr id="22" name="Rounded Rectangle 21"/>
                <p:cNvSpPr/>
                <p:nvPr/>
              </p:nvSpPr>
              <p:spPr>
                <a:xfrm>
                  <a:off x="5544696" y="3350616"/>
                  <a:ext cx="2063088" cy="430070"/>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smtClean="0">
                      <a:solidFill>
                        <a:schemeClr val="tx1"/>
                      </a:solidFill>
                      <a:latin typeface="Helvetica Neue Light"/>
                      <a:cs typeface="Helvetica Neue"/>
                    </a:rPr>
                    <a:t>Proxy inst. </a:t>
                  </a:r>
                  <a:r>
                    <a:rPr lang="en-US" sz="2400" dirty="0">
                      <a:solidFill>
                        <a:schemeClr val="tx1"/>
                      </a:solidFill>
                      <a:latin typeface="Helvetica Neue Light"/>
                      <a:cs typeface="Helvetica Neue"/>
                    </a:rPr>
                    <a:t>n</a:t>
                  </a:r>
                </a:p>
              </p:txBody>
            </p:sp>
            <p:sp>
              <p:nvSpPr>
                <p:cNvPr id="94" name="Rounded Rectangle 93"/>
                <p:cNvSpPr/>
                <p:nvPr/>
              </p:nvSpPr>
              <p:spPr>
                <a:xfrm>
                  <a:off x="5328782" y="4111639"/>
                  <a:ext cx="1868352" cy="430070"/>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smtClean="0">
                      <a:solidFill>
                        <a:schemeClr val="tx1"/>
                      </a:solidFill>
                      <a:latin typeface="Helvetica Neue Light"/>
                      <a:cs typeface="Helvetica Neue"/>
                    </a:rPr>
                    <a:t>Proxy inst. </a:t>
                  </a:r>
                  <a:r>
                    <a:rPr lang="en-US" sz="2400" dirty="0">
                      <a:solidFill>
                        <a:schemeClr val="tx1"/>
                      </a:solidFill>
                      <a:latin typeface="Helvetica Neue Light"/>
                      <a:cs typeface="Helvetica Neue"/>
                    </a:rPr>
                    <a:t>1’</a:t>
                  </a:r>
                </a:p>
              </p:txBody>
            </p:sp>
            <p:sp>
              <p:nvSpPr>
                <p:cNvPr id="95" name="Rounded Rectangle 94"/>
                <p:cNvSpPr/>
                <p:nvPr/>
              </p:nvSpPr>
              <p:spPr>
                <a:xfrm>
                  <a:off x="5544696" y="4769569"/>
                  <a:ext cx="2063088" cy="430070"/>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smtClean="0">
                      <a:solidFill>
                        <a:schemeClr val="tx1"/>
                      </a:solidFill>
                      <a:latin typeface="Helvetica Neue Light"/>
                      <a:cs typeface="Helvetica Neue"/>
                    </a:rPr>
                    <a:t>Proxy inst. </a:t>
                  </a:r>
                  <a:r>
                    <a:rPr lang="en-US" sz="2400" dirty="0">
                      <a:solidFill>
                        <a:schemeClr val="tx1"/>
                      </a:solidFill>
                      <a:latin typeface="Helvetica Neue Light"/>
                      <a:cs typeface="Helvetica Neue"/>
                    </a:rPr>
                    <a:t>n’</a:t>
                  </a:r>
                </a:p>
              </p:txBody>
            </p:sp>
          </p:grpSp>
          <p:sp>
            <p:nvSpPr>
              <p:cNvPr id="96" name="Rounded Rectangle 95"/>
              <p:cNvSpPr/>
              <p:nvPr/>
            </p:nvSpPr>
            <p:spPr>
              <a:xfrm>
                <a:off x="6052627" y="4607764"/>
                <a:ext cx="1244821" cy="13088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200" dirty="0">
                    <a:solidFill>
                      <a:schemeClr val="tx1"/>
                    </a:solidFill>
                    <a:latin typeface="Helvetica Neue Light"/>
                    <a:cs typeface="Helvetica Neue"/>
                  </a:rPr>
                  <a:t>˸</a:t>
                </a:r>
              </a:p>
            </p:txBody>
          </p:sp>
          <p:grpSp>
            <p:nvGrpSpPr>
              <p:cNvPr id="57" name="Group 56"/>
              <p:cNvGrpSpPr/>
              <p:nvPr/>
            </p:nvGrpSpPr>
            <p:grpSpPr>
              <a:xfrm>
                <a:off x="5885011" y="5304613"/>
                <a:ext cx="1546779" cy="815660"/>
                <a:chOff x="17390162" y="5972339"/>
                <a:chExt cx="2668194" cy="1522565"/>
              </a:xfrm>
            </p:grpSpPr>
            <p:sp>
              <p:nvSpPr>
                <p:cNvPr id="59" name="Rounded Rectangle 107"/>
                <p:cNvSpPr/>
                <p:nvPr/>
              </p:nvSpPr>
              <p:spPr>
                <a:xfrm>
                  <a:off x="17390162" y="6444975"/>
                  <a:ext cx="2668194" cy="57737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Helvetica Neue Light"/>
                      <a:cs typeface="Helvetica Neue"/>
                    </a:rPr>
                    <a:t>˸</a:t>
                  </a:r>
                </a:p>
              </p:txBody>
            </p:sp>
            <p:sp>
              <p:nvSpPr>
                <p:cNvPr id="60" name="Rounded Rectangle 107"/>
                <p:cNvSpPr/>
                <p:nvPr/>
              </p:nvSpPr>
              <p:spPr>
                <a:xfrm>
                  <a:off x="17390162" y="6917531"/>
                  <a:ext cx="2668194" cy="57737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Helvetica Neue Light"/>
                      <a:cs typeface="Helvetica Neue"/>
                    </a:rPr>
                    <a:t>˸</a:t>
                  </a:r>
                </a:p>
              </p:txBody>
            </p:sp>
            <p:sp>
              <p:nvSpPr>
                <p:cNvPr id="61" name="Rounded Rectangle 107"/>
                <p:cNvSpPr/>
                <p:nvPr/>
              </p:nvSpPr>
              <p:spPr>
                <a:xfrm>
                  <a:off x="17390162" y="5972339"/>
                  <a:ext cx="2668194" cy="57737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Helvetica Neue Light"/>
                      <a:cs typeface="Helvetica Neue"/>
                    </a:rPr>
                    <a:t>˸</a:t>
                  </a:r>
                </a:p>
              </p:txBody>
            </p:sp>
          </p:grpSp>
        </p:grpSp>
        <p:pic>
          <p:nvPicPr>
            <p:cNvPr id="75" name="Picture 74"/>
            <p:cNvPicPr>
              <a:picLocks noChangeAspect="1"/>
            </p:cNvPicPr>
            <p:nvPr/>
          </p:nvPicPr>
          <p:blipFill>
            <a:blip r:embed="rId6" cstate="print">
              <a:extLst>
                <a:ext uri="{BEBA8EAE-BF5A-486C-A8C5-ECC9F3942E4B}">
                  <a14:imgProps xmlns:a14="http://schemas.microsoft.com/office/drawing/2010/main">
                    <a14:imgLayer r:embed="rId7">
                      <a14:imgEffect>
                        <a14:artisticPhotocopy/>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rot="5400000">
              <a:off x="5076910" y="3471635"/>
              <a:ext cx="609618" cy="188033"/>
            </a:xfrm>
            <a:prstGeom prst="rect">
              <a:avLst/>
            </a:prstGeom>
            <a:noFill/>
            <a:ln>
              <a:noFill/>
            </a:ln>
          </p:spPr>
        </p:pic>
        <p:pic>
          <p:nvPicPr>
            <p:cNvPr id="77" name="Picture 76"/>
            <p:cNvPicPr>
              <a:picLocks noChangeAspect="1"/>
            </p:cNvPicPr>
            <p:nvPr/>
          </p:nvPicPr>
          <p:blipFill>
            <a:blip r:embed="rId6" cstate="print">
              <a:extLst>
                <a:ext uri="{BEBA8EAE-BF5A-486C-A8C5-ECC9F3942E4B}">
                  <a14:imgProps xmlns:a14="http://schemas.microsoft.com/office/drawing/2010/main">
                    <a14:imgLayer r:embed="rId7">
                      <a14:imgEffect>
                        <a14:artisticPhotocopy/>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rot="5400000">
              <a:off x="4907405" y="4227179"/>
              <a:ext cx="609618" cy="188033"/>
            </a:xfrm>
            <a:prstGeom prst="rect">
              <a:avLst/>
            </a:prstGeom>
            <a:noFill/>
            <a:ln>
              <a:noFill/>
            </a:ln>
          </p:spPr>
        </p:pic>
        <p:pic>
          <p:nvPicPr>
            <p:cNvPr id="78" name="Picture 77"/>
            <p:cNvPicPr>
              <a:picLocks noChangeAspect="1"/>
            </p:cNvPicPr>
            <p:nvPr/>
          </p:nvPicPr>
          <p:blipFill>
            <a:blip r:embed="rId6" cstate="print">
              <a:extLst>
                <a:ext uri="{BEBA8EAE-BF5A-486C-A8C5-ECC9F3942E4B}">
                  <a14:imgProps xmlns:a14="http://schemas.microsoft.com/office/drawing/2010/main">
                    <a14:imgLayer r:embed="rId7">
                      <a14:imgEffect>
                        <a14:artisticPhotocopy/>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rot="5400000">
              <a:off x="5090230" y="4932051"/>
              <a:ext cx="609618" cy="188033"/>
            </a:xfrm>
            <a:prstGeom prst="rect">
              <a:avLst/>
            </a:prstGeom>
            <a:noFill/>
            <a:ln>
              <a:noFill/>
            </a:ln>
          </p:spPr>
        </p:pic>
      </p:grpSp>
    </p:spTree>
    <p:custDataLst>
      <p:tags r:id="rId1"/>
    </p:custDataLst>
    <p:extLst>
      <p:ext uri="{BB962C8B-B14F-4D97-AF65-F5344CB8AC3E}">
        <p14:creationId xmlns:p14="http://schemas.microsoft.com/office/powerpoint/2010/main" val="2018907287"/>
      </p:ext>
    </p:extLst>
  </p:cSld>
  <p:clrMapOvr>
    <a:masterClrMapping/>
  </p:clrMapOvr>
  <mc:AlternateContent xmlns:mc="http://schemas.openxmlformats.org/markup-compatibility/2006">
    <mc:Choice xmlns:p14="http://schemas.microsoft.com/office/powerpoint/2010/main" Requires="p14">
      <p:transition spd="slow" p14:dur="2000" advTm="10800"/>
    </mc:Choice>
    <mc:Fallback>
      <p:transition spd="slow" advTm="108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Benefits of Nutshell</a:t>
            </a:r>
          </a:p>
        </p:txBody>
      </p:sp>
      <p:pic>
        <p:nvPicPr>
          <p:cNvPr id="5" name="Content Placeholder 4"/>
          <p:cNvPicPr>
            <a:picLocks noGrp="1" noChangeAspect="1"/>
          </p:cNvPicPr>
          <p:nvPr>
            <p:ph sz="half" idx="1"/>
          </p:nvPr>
        </p:nvPicPr>
        <p:blipFill>
          <a:blip r:embed="rId4">
            <a:grayscl/>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tretch>
            <a:fillRect/>
          </a:stretch>
        </p:blipFill>
        <p:spPr>
          <a:xfrm>
            <a:off x="602975" y="1825625"/>
            <a:ext cx="4938399" cy="4015517"/>
          </a:xfrm>
        </p:spPr>
      </p:pic>
      <p:sp>
        <p:nvSpPr>
          <p:cNvPr id="6" name="Content Placeholder 5"/>
          <p:cNvSpPr>
            <a:spLocks noGrp="1"/>
          </p:cNvSpPr>
          <p:nvPr>
            <p:ph sz="half" idx="2"/>
          </p:nvPr>
        </p:nvSpPr>
        <p:spPr/>
        <p:txBody>
          <a:bodyPr>
            <a:noAutofit/>
          </a:bodyPr>
          <a:lstStyle/>
          <a:p>
            <a:r>
              <a:rPr lang="en-US" sz="2800" dirty="0" smtClean="0"/>
              <a:t>Individual pages </a:t>
            </a:r>
          </a:p>
          <a:p>
            <a:pPr lvl="1"/>
            <a:r>
              <a:rPr lang="en-US" sz="2400" dirty="0"/>
              <a:t>12% savings for the Median page; </a:t>
            </a:r>
            <a:r>
              <a:rPr lang="en-US" sz="2400" b="1" dirty="0">
                <a:solidFill>
                  <a:srgbClr val="0070C0"/>
                </a:solidFill>
              </a:rPr>
              <a:t>&gt;34% savings for 25% of the </a:t>
            </a:r>
            <a:r>
              <a:rPr lang="en-US" sz="2400" b="1" dirty="0" smtClean="0">
                <a:solidFill>
                  <a:srgbClr val="0070C0"/>
                </a:solidFill>
              </a:rPr>
              <a:t>pages (100-300% for some pages)</a:t>
            </a:r>
          </a:p>
          <a:p>
            <a:pPr lvl="1"/>
            <a:r>
              <a:rPr lang="en-US" sz="2400" dirty="0" smtClean="0"/>
              <a:t>Includes other overheads (e.g. HTML/CSS, networking)</a:t>
            </a:r>
            <a:endParaRPr lang="en-US" sz="2400" dirty="0"/>
          </a:p>
          <a:p>
            <a:r>
              <a:rPr lang="en-US" sz="2800" b="1" dirty="0" smtClean="0">
                <a:solidFill>
                  <a:srgbClr val="0070C0"/>
                </a:solidFill>
              </a:rPr>
              <a:t>Overall 27% </a:t>
            </a:r>
            <a:r>
              <a:rPr lang="en-US" sz="2800" dirty="0" smtClean="0"/>
              <a:t>based on page popularity (Alexa views, </a:t>
            </a:r>
            <a:r>
              <a:rPr lang="en-US" sz="2800" dirty="0" err="1" smtClean="0"/>
              <a:t>Zipf</a:t>
            </a:r>
            <a:r>
              <a:rPr lang="en-US" sz="2800" dirty="0" smtClean="0"/>
              <a:t> [</a:t>
            </a:r>
            <a:r>
              <a:rPr lang="en-US" sz="1800" dirty="0" err="1" smtClean="0"/>
              <a:t>Bresalau</a:t>
            </a:r>
            <a:r>
              <a:rPr lang="en-US" sz="1800" dirty="0"/>
              <a:t> </a:t>
            </a:r>
            <a:r>
              <a:rPr lang="en-US" sz="1800" dirty="0" smtClean="0"/>
              <a:t>INFOCOM’99, Almeida DIS’96</a:t>
            </a:r>
            <a:r>
              <a:rPr lang="en-US" sz="2800" dirty="0" smtClean="0"/>
              <a:t>])</a:t>
            </a:r>
          </a:p>
          <a:p>
            <a:endParaRPr lang="en-US" sz="2800" dirty="0"/>
          </a:p>
          <a:p>
            <a:endParaRPr lang="en-US" sz="2800" dirty="0"/>
          </a:p>
          <a:p>
            <a:endParaRPr lang="en-US" sz="3200" dirty="0"/>
          </a:p>
          <a:p>
            <a:endParaRPr lang="en-US" sz="3200" dirty="0"/>
          </a:p>
        </p:txBody>
      </p:sp>
      <p:sp>
        <p:nvSpPr>
          <p:cNvPr id="4" name="Slide Number Placeholder 3"/>
          <p:cNvSpPr>
            <a:spLocks noGrp="1"/>
          </p:cNvSpPr>
          <p:nvPr>
            <p:ph type="sldNum" sz="quarter" idx="12"/>
          </p:nvPr>
        </p:nvSpPr>
        <p:spPr/>
        <p:txBody>
          <a:bodyPr/>
          <a:lstStyle/>
          <a:p>
            <a:fld id="{09DDDDE1-36AB-488C-8457-8ADC1F0F13CC}" type="slidenum">
              <a:rPr lang="en-US" smtClean="0"/>
              <a:t>21</a:t>
            </a:fld>
            <a:endParaRPr lang="en-US"/>
          </a:p>
        </p:txBody>
      </p:sp>
      <p:pic>
        <p:nvPicPr>
          <p:cNvPr id="9" name="Content Placeholder 5"/>
          <p:cNvPicPr>
            <a:picLocks noChangeAspect="1"/>
          </p:cNvPicPr>
          <p:nvPr/>
        </p:nvPicPr>
        <p:blipFill>
          <a:blip r:embed="rId6">
            <a:grayscl/>
            <a:extLst>
              <a:ext uri="{BEBA8EAE-BF5A-486C-A8C5-ECC9F3942E4B}">
                <a14:imgProps xmlns:a14="http://schemas.microsoft.com/office/drawing/2010/main">
                  <a14:imgLayer r:embed="rId7">
                    <a14:imgEffect>
                      <a14:colorTemperature colorTemp="5300"/>
                    </a14:imgEffect>
                  </a14:imgLayer>
                </a14:imgProps>
              </a:ext>
              <a:ext uri="{28A0092B-C50C-407E-A947-70E740481C1C}">
                <a14:useLocalDpi xmlns:a14="http://schemas.microsoft.com/office/drawing/2010/main" val="0"/>
              </a:ext>
            </a:extLst>
          </a:blip>
          <a:stretch>
            <a:fillRect/>
          </a:stretch>
        </p:blipFill>
        <p:spPr>
          <a:xfrm>
            <a:off x="602975" y="1910126"/>
            <a:ext cx="5427372" cy="3846513"/>
          </a:xfrm>
          <a:prstGeom prst="rect">
            <a:avLst/>
          </a:prstGeom>
        </p:spPr>
      </p:pic>
    </p:spTree>
    <p:custDataLst>
      <p:tags r:id="rId1"/>
    </p:custDataLst>
    <p:extLst>
      <p:ext uri="{BB962C8B-B14F-4D97-AF65-F5344CB8AC3E}">
        <p14:creationId xmlns:p14="http://schemas.microsoft.com/office/powerpoint/2010/main" val="3102523829"/>
      </p:ext>
    </p:extLst>
  </p:cSld>
  <p:clrMapOvr>
    <a:masterClrMapping/>
  </p:clrMapOvr>
  <mc:AlternateContent xmlns:mc="http://schemas.openxmlformats.org/markup-compatibility/2006">
    <mc:Choice xmlns:p14="http://schemas.microsoft.com/office/powerpoint/2010/main" Requires="p14">
      <p:transition spd="slow" p14:dur="2000" advTm="59476"/>
    </mc:Choice>
    <mc:Fallback>
      <p:transition spd="slow" advTm="594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Correlated to JS Compute Savings</a:t>
            </a:r>
            <a:endParaRPr lang="en-US" dirty="0"/>
          </a:p>
        </p:txBody>
      </p:sp>
      <p:sp>
        <p:nvSpPr>
          <p:cNvPr id="6" name="Content Placeholder 5"/>
          <p:cNvSpPr>
            <a:spLocks noGrp="1"/>
          </p:cNvSpPr>
          <p:nvPr>
            <p:ph idx="1"/>
          </p:nvPr>
        </p:nvSpPr>
        <p:spPr>
          <a:xfrm>
            <a:off x="838200" y="1690688"/>
            <a:ext cx="10515600" cy="4351338"/>
          </a:xfrm>
        </p:spPr>
        <p:txBody>
          <a:bodyPr>
            <a:normAutofit/>
          </a:bodyPr>
          <a:lstStyle/>
          <a:p>
            <a:r>
              <a:rPr lang="en-US" sz="2800" dirty="0" smtClean="0">
                <a:sym typeface="Wingdings" panose="05000000000000000000" pitchFamily="2" charset="2"/>
              </a:rPr>
              <a:t>How much JS compute did we save with Whittling? </a:t>
            </a:r>
          </a:p>
          <a:p>
            <a:pPr lvl="1"/>
            <a:r>
              <a:rPr lang="en-US" sz="2400" dirty="0" smtClean="0">
                <a:sym typeface="Wingdings" panose="05000000000000000000" pitchFamily="2" charset="2"/>
              </a:rPr>
              <a:t>Speedup in JS compute (</a:t>
            </a:r>
            <a:r>
              <a:rPr lang="en-US" sz="2400" b="1" dirty="0" smtClean="0">
                <a:sym typeface="Wingdings" panose="05000000000000000000" pitchFamily="2" charset="2"/>
              </a:rPr>
              <a:t>JS</a:t>
            </a:r>
            <a:r>
              <a:rPr lang="en-US" sz="2400" b="1" baseline="-25000" dirty="0" smtClean="0">
                <a:sym typeface="Wingdings" panose="05000000000000000000" pitchFamily="2" charset="2"/>
              </a:rPr>
              <a:t>RedEx</a:t>
            </a:r>
            <a:r>
              <a:rPr lang="en-US" sz="2400" b="1" dirty="0" smtClean="0">
                <a:sym typeface="Wingdings" panose="05000000000000000000" pitchFamily="2" charset="2"/>
              </a:rPr>
              <a:t>/</a:t>
            </a:r>
            <a:r>
              <a:rPr lang="en-US" sz="2400" b="1" dirty="0" err="1" smtClean="0">
                <a:sym typeface="Wingdings" panose="05000000000000000000" pitchFamily="2" charset="2"/>
              </a:rPr>
              <a:t>JS</a:t>
            </a:r>
            <a:r>
              <a:rPr lang="en-US" sz="2400" b="1" baseline="-25000" dirty="0" err="1" smtClean="0">
                <a:sym typeface="Wingdings" panose="05000000000000000000" pitchFamily="2" charset="2"/>
              </a:rPr>
              <a:t>NutShell</a:t>
            </a:r>
            <a:r>
              <a:rPr lang="en-US" sz="2400" dirty="0" smtClean="0">
                <a:sym typeface="Wingdings" panose="05000000000000000000" pitchFamily="2" charset="2"/>
              </a:rPr>
              <a:t>) </a:t>
            </a:r>
            <a:r>
              <a:rPr lang="en-US" sz="2400" b="1" dirty="0" smtClean="0">
                <a:solidFill>
                  <a:srgbClr val="0070C0"/>
                </a:solidFill>
                <a:sym typeface="Wingdings" panose="05000000000000000000" pitchFamily="2" charset="2"/>
              </a:rPr>
              <a:t>1.33X for median page</a:t>
            </a:r>
            <a:r>
              <a:rPr lang="en-US" sz="2400" dirty="0" smtClean="0">
                <a:sym typeface="Wingdings" panose="05000000000000000000" pitchFamily="2" charset="2"/>
              </a:rPr>
              <a:t> (2X- 4X in some)</a:t>
            </a:r>
          </a:p>
          <a:p>
            <a:pPr lvl="2"/>
            <a:r>
              <a:rPr lang="en-US" sz="2200" b="1" dirty="0" smtClean="0"/>
              <a:t>Whittle away </a:t>
            </a:r>
            <a:r>
              <a:rPr lang="en-US" sz="2200" b="1" dirty="0"/>
              <a:t>&gt;50% of </a:t>
            </a:r>
            <a:r>
              <a:rPr lang="en-US" sz="2200" b="1" dirty="0" smtClean="0"/>
              <a:t>all tested functions</a:t>
            </a:r>
          </a:p>
          <a:p>
            <a:pPr marL="457200" lvl="1" indent="0">
              <a:buNone/>
            </a:pPr>
            <a:endParaRPr lang="en-US" sz="2400" b="1" dirty="0">
              <a:solidFill>
                <a:srgbClr val="0070C0"/>
              </a:solidFill>
            </a:endParaRPr>
          </a:p>
          <a:p>
            <a:r>
              <a:rPr lang="en-US" sz="2800" dirty="0" smtClean="0"/>
              <a:t>Do scaling benefits correlate to JS compute savings?</a:t>
            </a:r>
          </a:p>
          <a:p>
            <a:pPr lvl="1"/>
            <a:r>
              <a:rPr lang="en-US" sz="2400" dirty="0" smtClean="0"/>
              <a:t>Good benefits for </a:t>
            </a:r>
            <a:r>
              <a:rPr lang="en-US" sz="2400" b="1" dirty="0" smtClean="0"/>
              <a:t>pages heavy on JS</a:t>
            </a:r>
            <a:endParaRPr lang="en-US" sz="2400" b="1" dirty="0"/>
          </a:p>
          <a:p>
            <a:pPr lvl="1"/>
            <a:r>
              <a:rPr lang="en-US" sz="2400" b="1" dirty="0"/>
              <a:t>Scaling benefits </a:t>
            </a:r>
            <a:r>
              <a:rPr lang="en-US" sz="2400" dirty="0"/>
              <a:t>mostly upper bounded by </a:t>
            </a:r>
            <a:r>
              <a:rPr lang="en-US" sz="2400" b="1" dirty="0"/>
              <a:t>JS compute savings </a:t>
            </a:r>
          </a:p>
          <a:p>
            <a:pPr lvl="2"/>
            <a:r>
              <a:rPr lang="en-US" sz="2400" dirty="0"/>
              <a:t>E.g. </a:t>
            </a:r>
            <a:r>
              <a:rPr lang="en-US" sz="2400" dirty="0" smtClean="0"/>
              <a:t>For facebook.com </a:t>
            </a:r>
            <a:r>
              <a:rPr lang="en-US" sz="2400" b="1" dirty="0" smtClean="0">
                <a:solidFill>
                  <a:srgbClr val="0070C0"/>
                </a:solidFill>
              </a:rPr>
              <a:t>50</a:t>
            </a:r>
            <a:r>
              <a:rPr lang="en-US" sz="2400" b="1" dirty="0">
                <a:solidFill>
                  <a:srgbClr val="0070C0"/>
                </a:solidFill>
              </a:rPr>
              <a:t>% reduction in JS </a:t>
            </a:r>
            <a:r>
              <a:rPr lang="en-US" sz="2400" b="1" dirty="0">
                <a:solidFill>
                  <a:srgbClr val="0070C0"/>
                </a:solidFill>
                <a:sym typeface="Wingdings" panose="05000000000000000000" pitchFamily="2" charset="2"/>
              </a:rPr>
              <a:t> 43% increase in user </a:t>
            </a:r>
            <a:r>
              <a:rPr lang="en-US" sz="2400" b="1" dirty="0" err="1">
                <a:solidFill>
                  <a:srgbClr val="0070C0"/>
                </a:solidFill>
                <a:sym typeface="Wingdings" panose="05000000000000000000" pitchFamily="2" charset="2"/>
              </a:rPr>
              <a:t>reqs</a:t>
            </a:r>
            <a:r>
              <a:rPr lang="en-US" sz="2400" b="1" dirty="0">
                <a:solidFill>
                  <a:srgbClr val="0070C0"/>
                </a:solidFill>
                <a:sym typeface="Wingdings" panose="05000000000000000000" pitchFamily="2" charset="2"/>
              </a:rPr>
              <a:t>/sec</a:t>
            </a:r>
            <a:endParaRPr lang="en-US" sz="2400" dirty="0">
              <a:sym typeface="Wingdings" panose="05000000000000000000" pitchFamily="2" charset="2"/>
            </a:endParaRPr>
          </a:p>
          <a:p>
            <a:pPr lvl="1"/>
            <a:endParaRPr lang="en-US" sz="2400" dirty="0" smtClean="0">
              <a:sym typeface="Wingdings" panose="05000000000000000000" pitchFamily="2" charset="2"/>
            </a:endParaRPr>
          </a:p>
          <a:p>
            <a:endParaRPr lang="en-US" sz="2800" dirty="0">
              <a:sym typeface="Wingdings" panose="05000000000000000000" pitchFamily="2" charset="2"/>
            </a:endParaRPr>
          </a:p>
          <a:p>
            <a:endParaRPr lang="en-US" sz="2800" dirty="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09DDDDE1-36AB-488C-8457-8ADC1F0F13CC}" type="slidenum">
              <a:rPr lang="en-US" smtClean="0"/>
              <a:t>22</a:t>
            </a:fld>
            <a:endParaRPr lang="en-US"/>
          </a:p>
        </p:txBody>
      </p:sp>
    </p:spTree>
    <p:custDataLst>
      <p:tags r:id="rId1"/>
    </p:custDataLst>
    <p:extLst>
      <p:ext uri="{BB962C8B-B14F-4D97-AF65-F5344CB8AC3E}">
        <p14:creationId xmlns:p14="http://schemas.microsoft.com/office/powerpoint/2010/main" val="3110243468"/>
      </p:ext>
    </p:extLst>
  </p:cSld>
  <p:clrMapOvr>
    <a:masterClrMapping/>
  </p:clrMapOvr>
  <mc:AlternateContent xmlns:mc="http://schemas.openxmlformats.org/markup-compatibility/2006">
    <mc:Choice xmlns:p14="http://schemas.microsoft.com/office/powerpoint/2010/main" Requires="p14">
      <p:transition spd="slow" p14:dur="2000" advTm="41916"/>
    </mc:Choice>
    <mc:Fallback>
      <p:transition spd="slow" advTm="419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9DDDDE1-36AB-488C-8457-8ADC1F0F13CC}" type="slidenum">
              <a:rPr lang="en-US" smtClean="0"/>
              <a:t>23</a:t>
            </a:fld>
            <a:endParaRPr lang="en-US"/>
          </a:p>
        </p:txBody>
      </p:sp>
      <p:sp>
        <p:nvSpPr>
          <p:cNvPr id="4" name="Title 3"/>
          <p:cNvSpPr>
            <a:spLocks noGrp="1"/>
          </p:cNvSpPr>
          <p:nvPr>
            <p:ph type="title"/>
          </p:nvPr>
        </p:nvSpPr>
        <p:spPr/>
        <p:txBody>
          <a:bodyPr/>
          <a:lstStyle/>
          <a:p>
            <a:r>
              <a:rPr lang="en-US" dirty="0"/>
              <a:t>Setup to Evaluate Latency Impact</a:t>
            </a:r>
          </a:p>
        </p:txBody>
      </p:sp>
      <p:sp>
        <p:nvSpPr>
          <p:cNvPr id="68" name="Content Placeholder 3"/>
          <p:cNvSpPr>
            <a:spLocks noGrp="1"/>
          </p:cNvSpPr>
          <p:nvPr>
            <p:ph idx="1"/>
          </p:nvPr>
        </p:nvSpPr>
        <p:spPr>
          <a:xfrm>
            <a:off x="783219" y="1865010"/>
            <a:ext cx="10515600" cy="4668793"/>
          </a:xfrm>
        </p:spPr>
        <p:txBody>
          <a:bodyPr>
            <a:normAutofit/>
          </a:bodyPr>
          <a:lstStyle/>
          <a:p>
            <a:r>
              <a:rPr lang="en-US" sz="2800" b="1" dirty="0">
                <a:solidFill>
                  <a:srgbClr val="0070C0"/>
                </a:solidFill>
              </a:rPr>
              <a:t>Lightly-loaded proxy</a:t>
            </a:r>
            <a:r>
              <a:rPr lang="en-US" sz="2800" dirty="0"/>
              <a:t> to evaluate latency impact of whittling</a:t>
            </a:r>
          </a:p>
          <a:p>
            <a:endParaRPr lang="en-US" sz="2800" dirty="0" smtClean="0"/>
          </a:p>
          <a:p>
            <a:endParaRPr lang="en-US" sz="2800" dirty="0"/>
          </a:p>
          <a:p>
            <a:endParaRPr lang="en-US" sz="2800" dirty="0" smtClean="0"/>
          </a:p>
          <a:p>
            <a:endParaRPr lang="en-US" sz="2800" dirty="0"/>
          </a:p>
          <a:p>
            <a:endParaRPr lang="en-US" sz="2800" dirty="0" smtClean="0"/>
          </a:p>
          <a:p>
            <a:pPr lvl="1"/>
            <a:endParaRPr lang="en-US" sz="2800" dirty="0"/>
          </a:p>
        </p:txBody>
      </p:sp>
      <p:grpSp>
        <p:nvGrpSpPr>
          <p:cNvPr id="33" name="Group 32"/>
          <p:cNvGrpSpPr/>
          <p:nvPr/>
        </p:nvGrpSpPr>
        <p:grpSpPr>
          <a:xfrm>
            <a:off x="2012368" y="2803484"/>
            <a:ext cx="8056146" cy="1789853"/>
            <a:chOff x="3454154" y="3865654"/>
            <a:chExt cx="8056146" cy="1789853"/>
          </a:xfrm>
        </p:grpSpPr>
        <p:grpSp>
          <p:nvGrpSpPr>
            <p:cNvPr id="5" name="Group 4"/>
            <p:cNvGrpSpPr/>
            <p:nvPr/>
          </p:nvGrpSpPr>
          <p:grpSpPr>
            <a:xfrm>
              <a:off x="4424006" y="4207707"/>
              <a:ext cx="2514600" cy="1447800"/>
              <a:chOff x="6321778" y="2924020"/>
              <a:chExt cx="2514600" cy="1447800"/>
            </a:xfrm>
          </p:grpSpPr>
          <p:sp>
            <p:nvSpPr>
              <p:cNvPr id="25" name="Cloud 24"/>
              <p:cNvSpPr/>
              <p:nvPr/>
            </p:nvSpPr>
            <p:spPr>
              <a:xfrm>
                <a:off x="6321778" y="2924020"/>
                <a:ext cx="2514600" cy="1447800"/>
              </a:xfrm>
              <a:prstGeom prst="cloud">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Neue Light"/>
                </a:endParaRPr>
              </a:p>
            </p:txBody>
          </p:sp>
          <p:sp>
            <p:nvSpPr>
              <p:cNvPr id="26" name="TextBox 25"/>
              <p:cNvSpPr txBox="1"/>
              <p:nvPr/>
            </p:nvSpPr>
            <p:spPr>
              <a:xfrm>
                <a:off x="6795053" y="3232421"/>
                <a:ext cx="1806055" cy="830997"/>
              </a:xfrm>
              <a:prstGeom prst="rect">
                <a:avLst/>
              </a:prstGeom>
              <a:noFill/>
            </p:spPr>
            <p:txBody>
              <a:bodyPr wrap="square" rtlCol="0">
                <a:spAutoFit/>
              </a:bodyPr>
              <a:lstStyle/>
              <a:p>
                <a:r>
                  <a:rPr lang="en-US" sz="2400" b="1" dirty="0" smtClean="0">
                    <a:solidFill>
                      <a:prstClr val="black"/>
                    </a:solidFill>
                    <a:latin typeface="Helvetica Neue Light"/>
                  </a:rPr>
                  <a:t>Live LTE Network</a:t>
                </a:r>
                <a:endParaRPr lang="en-US" sz="2400" b="1" dirty="0">
                  <a:solidFill>
                    <a:prstClr val="black"/>
                  </a:solidFill>
                  <a:latin typeface="Helvetica Neue Light"/>
                </a:endParaRPr>
              </a:p>
            </p:txBody>
          </p:sp>
        </p:grpSp>
        <p:grpSp>
          <p:nvGrpSpPr>
            <p:cNvPr id="27" name="Group 26"/>
            <p:cNvGrpSpPr/>
            <p:nvPr/>
          </p:nvGrpSpPr>
          <p:grpSpPr>
            <a:xfrm>
              <a:off x="3454154" y="4458618"/>
              <a:ext cx="497920" cy="945981"/>
              <a:chOff x="-423338" y="5053728"/>
              <a:chExt cx="893546" cy="1678781"/>
            </a:xfrm>
          </p:grpSpPr>
          <p:pic>
            <p:nvPicPr>
              <p:cNvPr id="28" name="Picture 2" descr="https://spring.io/guides/gs/device-detection/images/mobile-brows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338" y="5053728"/>
                <a:ext cx="893546" cy="1678781"/>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https://encrypted-tbn3.gstatic.com/images?q=tbn:ANd9GcQ5tAGWgXRmlHp2NPR-rkGl8VPzFf7VF8iVcRwpZUjxEuFGe6m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393" y="5637916"/>
                <a:ext cx="637656" cy="637657"/>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 name="Group 6"/>
            <p:cNvGrpSpPr/>
            <p:nvPr/>
          </p:nvGrpSpPr>
          <p:grpSpPr>
            <a:xfrm>
              <a:off x="9261126" y="3865654"/>
              <a:ext cx="2249174" cy="1613797"/>
              <a:chOff x="9308214" y="4201215"/>
              <a:chExt cx="2249174" cy="1613797"/>
            </a:xfrm>
          </p:grpSpPr>
          <p:pic>
            <p:nvPicPr>
              <p:cNvPr id="31" name="Picture 3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82200" y="4662879"/>
                <a:ext cx="863497" cy="1152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 name="Text Box 46"/>
              <p:cNvSpPr txBox="1">
                <a:spLocks noChangeArrowheads="1"/>
              </p:cNvSpPr>
              <p:nvPr/>
            </p:nvSpPr>
            <p:spPr bwMode="auto">
              <a:xfrm>
                <a:off x="9308214" y="4201215"/>
                <a:ext cx="224917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sz="2400" b="1" i="1" dirty="0">
                    <a:latin typeface="Helvetica Neue Light"/>
                    <a:cs typeface="Helvetica Neue"/>
                  </a:rPr>
                  <a:t>www.xyz.com</a:t>
                </a:r>
              </a:p>
            </p:txBody>
          </p:sp>
        </p:grpSp>
        <p:pic>
          <p:nvPicPr>
            <p:cNvPr id="34" name="Picture 33"/>
            <p:cNvPicPr>
              <a:picLocks noChangeAspect="1"/>
            </p:cNvPicPr>
            <p:nvPr/>
          </p:nvPicPr>
          <p:blipFill rotWithShape="1">
            <a:blip r:embed="rId6" cstate="print">
              <a:extLst>
                <a:ext uri="{28A0092B-C50C-407E-A947-70E740481C1C}">
                  <a14:useLocalDpi xmlns:a14="http://schemas.microsoft.com/office/drawing/2010/main" val="0"/>
                </a:ext>
              </a:extLst>
            </a:blip>
            <a:srcRect l="23185" t="4987" r="23630" b="4944"/>
            <a:stretch/>
          </p:blipFill>
          <p:spPr>
            <a:xfrm>
              <a:off x="7594748" y="4383555"/>
              <a:ext cx="765367" cy="1108449"/>
            </a:xfrm>
            <a:prstGeom prst="rect">
              <a:avLst/>
            </a:prstGeom>
            <a:noFill/>
            <a:effectLst>
              <a:outerShdw blurRad="50800" sx="1000" sy="1000" algn="ctr" rotWithShape="0">
                <a:srgbClr val="000000"/>
              </a:outerShdw>
            </a:effectLst>
          </p:spPr>
        </p:pic>
        <p:sp>
          <p:nvSpPr>
            <p:cNvPr id="8" name="TextBox 7"/>
            <p:cNvSpPr txBox="1"/>
            <p:nvPr/>
          </p:nvSpPr>
          <p:spPr>
            <a:xfrm>
              <a:off x="7412608" y="3972223"/>
              <a:ext cx="1083951" cy="400110"/>
            </a:xfrm>
            <a:prstGeom prst="rect">
              <a:avLst/>
            </a:prstGeom>
            <a:noFill/>
          </p:spPr>
          <p:txBody>
            <a:bodyPr wrap="none" rtlCol="0">
              <a:spAutoFit/>
            </a:bodyPr>
            <a:lstStyle/>
            <a:p>
              <a:r>
                <a:rPr lang="en-US" sz="2000" b="1" dirty="0" smtClean="0">
                  <a:latin typeface="Helvetica Neue Light"/>
                </a:rPr>
                <a:t>PROXY</a:t>
              </a:r>
              <a:endParaRPr lang="en-US" sz="2000" b="1" dirty="0">
                <a:latin typeface="Helvetica Neue Light"/>
              </a:endParaRPr>
            </a:p>
          </p:txBody>
        </p:sp>
        <p:cxnSp>
          <p:nvCxnSpPr>
            <p:cNvPr id="10" name="Straight Arrow Connector 9"/>
            <p:cNvCxnSpPr>
              <a:stCxn id="28" idx="3"/>
              <a:endCxn id="25" idx="2"/>
            </p:cNvCxnSpPr>
            <p:nvPr/>
          </p:nvCxnSpPr>
          <p:spPr>
            <a:xfrm flipV="1">
              <a:off x="3952074" y="4931607"/>
              <a:ext cx="479732" cy="2"/>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993587" y="4931607"/>
              <a:ext cx="663606" cy="1"/>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8321640" y="4931607"/>
              <a:ext cx="1628186" cy="3619"/>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16305202"/>
      </p:ext>
    </p:extLst>
  </p:cSld>
  <p:clrMapOvr>
    <a:masterClrMapping/>
  </p:clrMapOvr>
  <mc:AlternateContent xmlns:mc="http://schemas.openxmlformats.org/markup-compatibility/2006">
    <mc:Choice xmlns:p14="http://schemas.microsoft.com/office/powerpoint/2010/main" Requires="p14">
      <p:transition spd="slow" p14:dur="2000" advTm="22514"/>
    </mc:Choice>
    <mc:Fallback>
      <p:transition spd="slow" advTm="22514"/>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ea typeface="+mj-ea"/>
              </a:rPr>
              <a:t>Impact of Nutshell on Client Latency</a:t>
            </a:r>
          </a:p>
        </p:txBody>
      </p:sp>
      <p:sp>
        <p:nvSpPr>
          <p:cNvPr id="4" name="Content Placeholder 3"/>
          <p:cNvSpPr>
            <a:spLocks noGrp="1"/>
          </p:cNvSpPr>
          <p:nvPr>
            <p:ph idx="1"/>
          </p:nvPr>
        </p:nvSpPr>
        <p:spPr>
          <a:xfrm>
            <a:off x="838200" y="1690688"/>
            <a:ext cx="10515600" cy="4351338"/>
          </a:xfrm>
        </p:spPr>
        <p:txBody>
          <a:bodyPr>
            <a:noAutofit/>
          </a:bodyPr>
          <a:lstStyle/>
          <a:p>
            <a:pPr>
              <a:defRPr/>
            </a:pPr>
            <a:r>
              <a:rPr lang="en-US" sz="2800" dirty="0" smtClean="0"/>
              <a:t>Compared to </a:t>
            </a:r>
            <a:r>
              <a:rPr lang="en-US" sz="2800" dirty="0"/>
              <a:t>baseline SPDY </a:t>
            </a:r>
            <a:r>
              <a:rPr lang="en-US" sz="2800" dirty="0" smtClean="0"/>
              <a:t>(HTTP/2 now)</a:t>
            </a:r>
            <a:endParaRPr lang="en-US" sz="2800" dirty="0"/>
          </a:p>
          <a:p>
            <a:pPr lvl="1">
              <a:defRPr/>
            </a:pPr>
            <a:r>
              <a:rPr lang="en-US" sz="2400" b="1" dirty="0">
                <a:solidFill>
                  <a:srgbClr val="0070C0"/>
                </a:solidFill>
              </a:rPr>
              <a:t>1.5X </a:t>
            </a:r>
            <a:r>
              <a:rPr lang="en-US" sz="2400" b="1" dirty="0" smtClean="0">
                <a:solidFill>
                  <a:srgbClr val="0070C0"/>
                </a:solidFill>
              </a:rPr>
              <a:t>speedup for a median page </a:t>
            </a:r>
            <a:r>
              <a:rPr lang="en-US" sz="2800" b="1" dirty="0" smtClean="0">
                <a:solidFill>
                  <a:srgbClr val="0070C0"/>
                </a:solidFill>
              </a:rPr>
              <a:t>(</a:t>
            </a:r>
            <a:r>
              <a:rPr lang="en-US" sz="2400" b="1" dirty="0" smtClean="0">
                <a:solidFill>
                  <a:srgbClr val="0070C0"/>
                </a:solidFill>
              </a:rPr>
              <a:t>&gt;</a:t>
            </a:r>
            <a:r>
              <a:rPr lang="en-US" sz="2400" b="1" dirty="0">
                <a:solidFill>
                  <a:srgbClr val="0070C0"/>
                </a:solidFill>
              </a:rPr>
              <a:t>2sec reduction in </a:t>
            </a:r>
            <a:r>
              <a:rPr lang="en-US" sz="2400" b="1" dirty="0" smtClean="0">
                <a:solidFill>
                  <a:srgbClr val="0070C0"/>
                </a:solidFill>
              </a:rPr>
              <a:t>page load time </a:t>
            </a:r>
            <a:r>
              <a:rPr lang="en-US" sz="2400" b="1" dirty="0">
                <a:solidFill>
                  <a:srgbClr val="0070C0"/>
                </a:solidFill>
              </a:rPr>
              <a:t>for 45% of the pages</a:t>
            </a:r>
            <a:r>
              <a:rPr lang="en-US" sz="2400" b="1" dirty="0" smtClean="0">
                <a:solidFill>
                  <a:srgbClr val="0070C0"/>
                </a:solidFill>
              </a:rPr>
              <a:t>)</a:t>
            </a:r>
            <a:endParaRPr lang="en-US" sz="2400" b="1" dirty="0">
              <a:solidFill>
                <a:srgbClr val="0070C0"/>
              </a:solidFill>
            </a:endParaRPr>
          </a:p>
          <a:p>
            <a:pPr>
              <a:defRPr/>
            </a:pPr>
            <a:r>
              <a:rPr lang="en-US" sz="2800" dirty="0" smtClean="0"/>
              <a:t>Compared to push subset by parsing main HTML (similar to HTTP/2 L1 push)</a:t>
            </a:r>
          </a:p>
          <a:p>
            <a:pPr lvl="1">
              <a:defRPr/>
            </a:pPr>
            <a:r>
              <a:rPr lang="en-US" sz="2400" b="1" dirty="0" smtClean="0">
                <a:solidFill>
                  <a:srgbClr val="0070C0"/>
                </a:solidFill>
              </a:rPr>
              <a:t>1.24X speedup for a median page (pushing all objects beneficial)</a:t>
            </a:r>
            <a:endParaRPr lang="en-US" sz="2400" b="1" dirty="0">
              <a:solidFill>
                <a:srgbClr val="0070C0"/>
              </a:solidFill>
            </a:endParaRPr>
          </a:p>
          <a:p>
            <a:pPr>
              <a:defRPr/>
            </a:pPr>
            <a:r>
              <a:rPr lang="en-US" sz="2800" dirty="0" smtClean="0"/>
              <a:t>Compared to </a:t>
            </a:r>
            <a:r>
              <a:rPr lang="en-US" sz="2800" dirty="0" err="1" smtClean="0"/>
              <a:t>RedEx</a:t>
            </a:r>
            <a:r>
              <a:rPr lang="en-US" sz="2800" dirty="0"/>
              <a:t> </a:t>
            </a:r>
          </a:p>
          <a:p>
            <a:pPr lvl="1">
              <a:defRPr/>
            </a:pPr>
            <a:r>
              <a:rPr lang="en-US" sz="2400" b="1" dirty="0">
                <a:solidFill>
                  <a:srgbClr val="0070C0"/>
                </a:solidFill>
              </a:rPr>
              <a:t>B</a:t>
            </a:r>
            <a:r>
              <a:rPr lang="en-US" sz="2400" b="1" dirty="0" smtClean="0">
                <a:solidFill>
                  <a:srgbClr val="0070C0"/>
                </a:solidFill>
              </a:rPr>
              <a:t>etter for 15% of pages </a:t>
            </a:r>
            <a:r>
              <a:rPr lang="en-US" sz="2400" b="1" dirty="0">
                <a:solidFill>
                  <a:srgbClr val="0070C0"/>
                </a:solidFill>
              </a:rPr>
              <a:t>(</a:t>
            </a:r>
            <a:r>
              <a:rPr lang="en-US" sz="2400" b="1" dirty="0" smtClean="0">
                <a:solidFill>
                  <a:srgbClr val="0070C0"/>
                </a:solidFill>
              </a:rPr>
              <a:t>1.2X speedup), similar otherwise (Proxy </a:t>
            </a:r>
            <a:r>
              <a:rPr lang="en-US" sz="2400" b="1" dirty="0">
                <a:solidFill>
                  <a:srgbClr val="0070C0"/>
                </a:solidFill>
              </a:rPr>
              <a:t>work reduction leads to pushing objects </a:t>
            </a:r>
            <a:r>
              <a:rPr lang="en-US" sz="2400" b="1" dirty="0" smtClean="0">
                <a:solidFill>
                  <a:srgbClr val="0070C0"/>
                </a:solidFill>
              </a:rPr>
              <a:t>earlier)</a:t>
            </a:r>
            <a:endParaRPr lang="en-US" sz="2400" b="1" dirty="0">
              <a:solidFill>
                <a:srgbClr val="0070C0"/>
              </a:solidFill>
            </a:endParaRPr>
          </a:p>
          <a:p>
            <a:pPr>
              <a:defRPr/>
            </a:pPr>
            <a:r>
              <a:rPr lang="en-US" sz="2800" dirty="0"/>
              <a:t>Benefits hold </a:t>
            </a:r>
            <a:r>
              <a:rPr lang="en-US" sz="2800" dirty="0" smtClean="0"/>
              <a:t>for other metrics (</a:t>
            </a:r>
            <a:r>
              <a:rPr lang="en-US" sz="2800" dirty="0" err="1" smtClean="0"/>
              <a:t>SpeedIndex</a:t>
            </a:r>
            <a:r>
              <a:rPr lang="en-US" sz="2800" dirty="0" smtClean="0"/>
              <a:t>)</a:t>
            </a:r>
            <a:endParaRPr lang="en-US" sz="2800" dirty="0"/>
          </a:p>
          <a:p>
            <a:pPr>
              <a:defRPr/>
            </a:pPr>
            <a:endParaRPr lang="en-US" sz="2800" dirty="0"/>
          </a:p>
        </p:txBody>
      </p:sp>
      <p:sp>
        <p:nvSpPr>
          <p:cNvPr id="5" name="Slide Number Placeholder 4"/>
          <p:cNvSpPr>
            <a:spLocks noGrp="1"/>
          </p:cNvSpPr>
          <p:nvPr>
            <p:ph type="sldNum" sz="quarter" idx="12"/>
          </p:nvPr>
        </p:nvSpPr>
        <p:spPr/>
        <p:txBody>
          <a:bodyPr/>
          <a:lstStyle/>
          <a:p>
            <a:fld id="{09DDDDE1-36AB-488C-8457-8ADC1F0F13CC}" type="slidenum">
              <a:rPr lang="en-US" smtClean="0"/>
              <a:t>24</a:t>
            </a:fld>
            <a:endParaRPr lang="en-US"/>
          </a:p>
        </p:txBody>
      </p:sp>
    </p:spTree>
    <p:custDataLst>
      <p:tags r:id="rId1"/>
    </p:custDataLst>
    <p:extLst>
      <p:ext uri="{BB962C8B-B14F-4D97-AF65-F5344CB8AC3E}">
        <p14:creationId xmlns:p14="http://schemas.microsoft.com/office/powerpoint/2010/main" val="2967277892"/>
      </p:ext>
    </p:extLst>
  </p:cSld>
  <p:clrMapOvr>
    <a:masterClrMapping/>
  </p:clrMapOvr>
  <mc:AlternateContent xmlns:mc="http://schemas.openxmlformats.org/markup-compatibility/2006">
    <mc:Choice xmlns:p14="http://schemas.microsoft.com/office/powerpoint/2010/main" Requires="p14">
      <p:transition spd="slow" p14:dur="2000" advTm="77897"/>
    </mc:Choice>
    <mc:Fallback>
      <p:transition spd="slow" advTm="778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ea typeface="+mj-ea"/>
              </a:rPr>
              <a:t>Other Results (user study)</a:t>
            </a:r>
            <a:endParaRPr lang="en-US" dirty="0">
              <a:ea typeface="+mj-ea"/>
            </a:endParaRPr>
          </a:p>
        </p:txBody>
      </p:sp>
      <p:sp>
        <p:nvSpPr>
          <p:cNvPr id="4" name="Content Placeholder 3"/>
          <p:cNvSpPr>
            <a:spLocks noGrp="1"/>
          </p:cNvSpPr>
          <p:nvPr>
            <p:ph idx="1"/>
          </p:nvPr>
        </p:nvSpPr>
        <p:spPr/>
        <p:txBody>
          <a:bodyPr>
            <a:noAutofit/>
          </a:bodyPr>
          <a:lstStyle/>
          <a:p>
            <a:pPr>
              <a:defRPr/>
            </a:pPr>
            <a:r>
              <a:rPr lang="en-US" sz="2800" dirty="0" smtClean="0"/>
              <a:t>How stable is JavaScript content across users?</a:t>
            </a:r>
          </a:p>
          <a:p>
            <a:pPr>
              <a:defRPr/>
            </a:pPr>
            <a:r>
              <a:rPr lang="en-US" sz="2800" dirty="0" smtClean="0"/>
              <a:t>Conducted a small-scale user study (8 users)</a:t>
            </a:r>
          </a:p>
          <a:p>
            <a:pPr lvl="1">
              <a:defRPr/>
            </a:pPr>
            <a:r>
              <a:rPr lang="en-US" sz="2400" dirty="0" smtClean="0"/>
              <a:t>80% of JS files have same content across users (can re-use whittling for these files)</a:t>
            </a:r>
            <a:endParaRPr lang="en-US" dirty="0"/>
          </a:p>
          <a:p>
            <a:pPr lvl="1">
              <a:defRPr/>
            </a:pPr>
            <a:endParaRPr lang="en-US" sz="2400" dirty="0"/>
          </a:p>
        </p:txBody>
      </p:sp>
      <p:sp>
        <p:nvSpPr>
          <p:cNvPr id="5" name="Slide Number Placeholder 4"/>
          <p:cNvSpPr>
            <a:spLocks noGrp="1"/>
          </p:cNvSpPr>
          <p:nvPr>
            <p:ph type="sldNum" sz="quarter" idx="12"/>
          </p:nvPr>
        </p:nvSpPr>
        <p:spPr/>
        <p:txBody>
          <a:bodyPr/>
          <a:lstStyle/>
          <a:p>
            <a:fld id="{09DDDDE1-36AB-488C-8457-8ADC1F0F13CC}" type="slidenum">
              <a:rPr lang="en-US" smtClean="0"/>
              <a:t>25</a:t>
            </a:fld>
            <a:endParaRPr lang="en-US"/>
          </a:p>
        </p:txBody>
      </p:sp>
    </p:spTree>
    <p:custDataLst>
      <p:tags r:id="rId1"/>
    </p:custDataLst>
    <p:extLst>
      <p:ext uri="{BB962C8B-B14F-4D97-AF65-F5344CB8AC3E}">
        <p14:creationId xmlns:p14="http://schemas.microsoft.com/office/powerpoint/2010/main" val="3998934055"/>
      </p:ext>
    </p:extLst>
  </p:cSld>
  <p:clrMapOvr>
    <a:masterClrMapping/>
  </p:clrMapOvr>
  <mc:AlternateContent xmlns:mc="http://schemas.openxmlformats.org/markup-compatibility/2006">
    <mc:Choice xmlns:p14="http://schemas.microsoft.com/office/powerpoint/2010/main" Requires="p14">
      <p:transition spd="slow" p14:dur="2000" advTm="16941"/>
    </mc:Choice>
    <mc:Fallback>
      <p:transition spd="slow" advTm="169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9899"/>
            <a:ext cx="10515600" cy="1325563"/>
          </a:xfrm>
        </p:spPr>
        <p:txBody>
          <a:bodyPr>
            <a:normAutofit/>
          </a:bodyPr>
          <a:lstStyle/>
          <a:p>
            <a:r>
              <a:rPr lang="en-US" sz="3600" dirty="0" smtClean="0"/>
              <a:t>Related </a:t>
            </a:r>
            <a:r>
              <a:rPr lang="en-US" sz="3600" dirty="0"/>
              <a:t>Work</a:t>
            </a:r>
          </a:p>
        </p:txBody>
      </p:sp>
      <p:sp>
        <p:nvSpPr>
          <p:cNvPr id="4" name="Slide Number Placeholder 3"/>
          <p:cNvSpPr>
            <a:spLocks noGrp="1"/>
          </p:cNvSpPr>
          <p:nvPr>
            <p:ph type="sldNum" sz="quarter" idx="12"/>
          </p:nvPr>
        </p:nvSpPr>
        <p:spPr/>
        <p:txBody>
          <a:bodyPr/>
          <a:lstStyle/>
          <a:p>
            <a:fld id="{09DDDDE1-36AB-488C-8457-8ADC1F0F13CC}" type="slidenum">
              <a:rPr lang="en-US" smtClean="0"/>
              <a:t>26</a:t>
            </a:fld>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393431628"/>
              </p:ext>
            </p:extLst>
          </p:nvPr>
        </p:nvGraphicFramePr>
        <p:xfrm>
          <a:off x="747186" y="1161923"/>
          <a:ext cx="11005901" cy="4966426"/>
        </p:xfrm>
        <a:graphic>
          <a:graphicData uri="http://schemas.openxmlformats.org/drawingml/2006/table">
            <a:tbl>
              <a:tblPr firstRow="1" bandRow="1">
                <a:tableStyleId>{9D7B26C5-4107-4FEC-AEDC-1716B250A1EF}</a:tableStyleId>
              </a:tblPr>
              <a:tblGrid>
                <a:gridCol w="3393130">
                  <a:extLst>
                    <a:ext uri="{9D8B030D-6E8A-4147-A177-3AD203B41FA5}">
                      <a16:colId xmlns="" xmlns:a16="http://schemas.microsoft.com/office/drawing/2014/main" val="1131245630"/>
                    </a:ext>
                  </a:extLst>
                </a:gridCol>
                <a:gridCol w="3677554">
                  <a:extLst>
                    <a:ext uri="{9D8B030D-6E8A-4147-A177-3AD203B41FA5}">
                      <a16:colId xmlns="" xmlns:a16="http://schemas.microsoft.com/office/drawing/2014/main" val="2973923016"/>
                    </a:ext>
                  </a:extLst>
                </a:gridCol>
                <a:gridCol w="3935217">
                  <a:extLst>
                    <a:ext uri="{9D8B030D-6E8A-4147-A177-3AD203B41FA5}">
                      <a16:colId xmlns="" xmlns:a16="http://schemas.microsoft.com/office/drawing/2014/main" val="1537152195"/>
                    </a:ext>
                  </a:extLst>
                </a:gridCol>
              </a:tblGrid>
              <a:tr h="668746">
                <a:tc>
                  <a:txBody>
                    <a:bodyPr/>
                    <a:lstStyle/>
                    <a:p>
                      <a:r>
                        <a:rPr lang="en-US" sz="2800" b="1" dirty="0">
                          <a:latin typeface="Helvetica Neue Light"/>
                        </a:rPr>
                        <a:t>Solution Class</a:t>
                      </a:r>
                    </a:p>
                  </a:txBody>
                  <a:tcPr anchor="ctr"/>
                </a:tc>
                <a:tc>
                  <a:txBody>
                    <a:bodyPr/>
                    <a:lstStyle/>
                    <a:p>
                      <a:r>
                        <a:rPr lang="en-US" sz="2800" b="1" dirty="0">
                          <a:latin typeface="Helvetica Neue Light"/>
                        </a:rPr>
                        <a:t>Systems</a:t>
                      </a:r>
                    </a:p>
                  </a:txBody>
                  <a:tcPr anchor="ctr"/>
                </a:tc>
                <a:tc>
                  <a:txBody>
                    <a:bodyPr/>
                    <a:lstStyle/>
                    <a:p>
                      <a:r>
                        <a:rPr lang="en-US" sz="2800" b="1" baseline="0" dirty="0" smtClean="0">
                          <a:latin typeface="Helvetica Neue Light"/>
                        </a:rPr>
                        <a:t>Contrast to </a:t>
                      </a:r>
                      <a:r>
                        <a:rPr lang="en-US" sz="2800" b="1" baseline="0" dirty="0" err="1" smtClean="0">
                          <a:latin typeface="Helvetica Neue Light"/>
                        </a:rPr>
                        <a:t>NutShell</a:t>
                      </a:r>
                      <a:endParaRPr lang="en-US" sz="2800" b="1" dirty="0">
                        <a:latin typeface="Helvetica Neue Light"/>
                      </a:endParaRPr>
                    </a:p>
                  </a:txBody>
                  <a:tcPr anchor="ctr"/>
                </a:tc>
                <a:extLst>
                  <a:ext uri="{0D108BD9-81ED-4DB2-BD59-A6C34878D82A}">
                    <a16:rowId xmlns="" xmlns:a16="http://schemas.microsoft.com/office/drawing/2014/main" val="1069604268"/>
                  </a:ext>
                </a:extLst>
              </a:tr>
              <a:tr h="1135933">
                <a:tc>
                  <a:txBody>
                    <a:bodyPr/>
                    <a:lstStyle/>
                    <a:p>
                      <a:r>
                        <a:rPr lang="en-US" sz="2400" b="1" dirty="0" smtClean="0">
                          <a:latin typeface="Helvetica Neue Light"/>
                        </a:rPr>
                        <a:t>Proxy-based execution </a:t>
                      </a:r>
                      <a:r>
                        <a:rPr lang="en-US" sz="2400" b="0" baseline="0" dirty="0" smtClean="0">
                          <a:latin typeface="Helvetica Neue Light"/>
                        </a:rPr>
                        <a:t>(covered earlier)</a:t>
                      </a:r>
                      <a:endParaRPr lang="en-US" sz="2400" b="0" dirty="0">
                        <a:latin typeface="Helvetica Neue Light"/>
                      </a:endParaRPr>
                    </a:p>
                  </a:txBody>
                  <a:tcPr anchor="ctr"/>
                </a:tc>
                <a:tc>
                  <a:txBody>
                    <a:bodyPr/>
                    <a:lstStyle/>
                    <a:p>
                      <a:r>
                        <a:rPr lang="en-US" sz="2400" b="0" dirty="0" smtClean="0">
                          <a:latin typeface="Helvetica Neue Light"/>
                        </a:rPr>
                        <a:t>PARCEL</a:t>
                      </a:r>
                      <a:r>
                        <a:rPr lang="en-US" sz="2400" b="0" baseline="0" dirty="0" smtClean="0">
                          <a:latin typeface="Helvetica Neue Light"/>
                        </a:rPr>
                        <a:t> CoNEXT’14, Cumulus ATC’15, Opera Mini, </a:t>
                      </a:r>
                      <a:r>
                        <a:rPr lang="en-US" sz="2400" b="0" baseline="0" dirty="0" err="1" smtClean="0">
                          <a:latin typeface="Helvetica Neue Light"/>
                        </a:rPr>
                        <a:t>Shandian</a:t>
                      </a:r>
                      <a:r>
                        <a:rPr lang="en-US" sz="2400" b="0" baseline="0" dirty="0" smtClean="0">
                          <a:latin typeface="Helvetica Neue Light"/>
                        </a:rPr>
                        <a:t> NSDI’16</a:t>
                      </a:r>
                      <a:endParaRPr lang="en-US" sz="2400" b="0" dirty="0">
                        <a:latin typeface="Helvetica Neue Light"/>
                      </a:endParaRPr>
                    </a:p>
                  </a:txBody>
                  <a:tcPr anchor="ctr"/>
                </a:tc>
                <a:tc>
                  <a:txBody>
                    <a:bodyPr/>
                    <a:lstStyle/>
                    <a:p>
                      <a:pPr marL="285750" indent="-285750">
                        <a:buFont typeface="Arial" panose="020B0604020202020204" pitchFamily="34" charset="0"/>
                        <a:buChar char="•"/>
                      </a:pPr>
                      <a:r>
                        <a:rPr lang="en-US" sz="2400" b="0" dirty="0" smtClean="0">
                          <a:latin typeface="Helvetica Neue Light"/>
                        </a:rPr>
                        <a:t>Solves</a:t>
                      </a:r>
                      <a:r>
                        <a:rPr lang="en-US" sz="2400" b="0" baseline="0" dirty="0" smtClean="0">
                          <a:latin typeface="Helvetica Neue Light"/>
                        </a:rPr>
                        <a:t> common scaling challenge</a:t>
                      </a:r>
                      <a:endParaRPr lang="en-US" sz="2400" b="0" dirty="0">
                        <a:latin typeface="Helvetica Neue Light"/>
                      </a:endParaRPr>
                    </a:p>
                  </a:txBody>
                  <a:tcPr anchor="ctr"/>
                </a:tc>
              </a:tr>
              <a:tr h="1834969">
                <a:tc>
                  <a:txBody>
                    <a:bodyPr/>
                    <a:lstStyle/>
                    <a:p>
                      <a:r>
                        <a:rPr lang="en-US" sz="2400" b="0" dirty="0">
                          <a:latin typeface="Helvetica Neue Light"/>
                        </a:rPr>
                        <a:t>Optimizations</a:t>
                      </a:r>
                      <a:r>
                        <a:rPr lang="en-US" sz="2400" b="0" baseline="0" dirty="0">
                          <a:latin typeface="Helvetica Neue Light"/>
                        </a:rPr>
                        <a:t> like </a:t>
                      </a:r>
                      <a:r>
                        <a:rPr lang="en-US" sz="2400" b="1" baseline="0" dirty="0">
                          <a:latin typeface="Helvetica Neue Light"/>
                        </a:rPr>
                        <a:t>prioritization and compression</a:t>
                      </a:r>
                      <a:endParaRPr lang="en-US" sz="2400" b="1" dirty="0">
                        <a:latin typeface="Helvetica Neue Light"/>
                      </a:endParaRPr>
                    </a:p>
                  </a:txBody>
                  <a:tcPr anchor="ctr"/>
                </a:tc>
                <a:tc>
                  <a:txBody>
                    <a:bodyPr/>
                    <a:lstStyle/>
                    <a:p>
                      <a:r>
                        <a:rPr lang="en-US" sz="2400" dirty="0" err="1">
                          <a:latin typeface="Helvetica Neue Light"/>
                        </a:rPr>
                        <a:t>Klotski</a:t>
                      </a:r>
                      <a:r>
                        <a:rPr lang="en-US" sz="2400" dirty="0">
                          <a:latin typeface="Helvetica Neue Light"/>
                        </a:rPr>
                        <a:t> [NSDI’15], Polaris [NSDI’16], </a:t>
                      </a:r>
                      <a:r>
                        <a:rPr lang="en-US" sz="2400" dirty="0" err="1">
                          <a:latin typeface="Helvetica Neue Light"/>
                        </a:rPr>
                        <a:t>FlyWheel</a:t>
                      </a:r>
                      <a:r>
                        <a:rPr lang="en-US" sz="2400" dirty="0">
                          <a:latin typeface="Helvetica Neue Light"/>
                        </a:rPr>
                        <a:t> [NSDI’15], </a:t>
                      </a:r>
                      <a:r>
                        <a:rPr lang="en-US" sz="2400" dirty="0" err="1">
                          <a:latin typeface="Helvetica Neue Light"/>
                        </a:rPr>
                        <a:t>FlexiWeb</a:t>
                      </a:r>
                      <a:r>
                        <a:rPr lang="en-US" sz="2400" dirty="0">
                          <a:latin typeface="Helvetica Neue Light"/>
                        </a:rPr>
                        <a:t> [MobiCom’15</a:t>
                      </a:r>
                      <a:r>
                        <a:rPr lang="en-US" sz="2400" dirty="0" smtClean="0">
                          <a:latin typeface="Helvetica Neue Light"/>
                        </a:rPr>
                        <a:t>], </a:t>
                      </a:r>
                      <a:r>
                        <a:rPr lang="en-US" sz="2400" dirty="0" err="1" smtClean="0">
                          <a:latin typeface="Helvetica Neue Light"/>
                        </a:rPr>
                        <a:t>WebGaze</a:t>
                      </a:r>
                      <a:r>
                        <a:rPr lang="en-US" sz="2400" dirty="0" smtClean="0">
                          <a:latin typeface="Helvetica Neue Light"/>
                        </a:rPr>
                        <a:t> [NSDI’17]</a:t>
                      </a:r>
                      <a:endParaRPr lang="en-US" sz="2400" b="0" dirty="0">
                        <a:latin typeface="Helvetica Neue Light"/>
                      </a:endParaRPr>
                    </a:p>
                  </a:txBody>
                  <a:tcPr anchor="ctr"/>
                </a:tc>
                <a:tc>
                  <a:txBody>
                    <a:bodyPr/>
                    <a:lstStyle/>
                    <a:p>
                      <a:pPr marL="285750" indent="-285750">
                        <a:buFont typeface="Arial" panose="020B0604020202020204" pitchFamily="34" charset="0"/>
                        <a:buChar char="•"/>
                      </a:pPr>
                      <a:r>
                        <a:rPr lang="en-US" sz="2400" b="0" dirty="0" smtClean="0">
                          <a:latin typeface="Helvetica Neue Light"/>
                        </a:rPr>
                        <a:t>Orthogonal </a:t>
                      </a:r>
                    </a:p>
                    <a:p>
                      <a:pPr marL="285750" indent="-285750">
                        <a:buFont typeface="Arial" panose="020B0604020202020204" pitchFamily="34" charset="0"/>
                        <a:buChar char="•"/>
                      </a:pPr>
                      <a:r>
                        <a:rPr lang="en-US" sz="2400" b="0" dirty="0" err="1" smtClean="0">
                          <a:latin typeface="Helvetica Neue Light"/>
                        </a:rPr>
                        <a:t>NutShell</a:t>
                      </a:r>
                      <a:r>
                        <a:rPr lang="en-US" sz="2400" b="0" baseline="0" dirty="0" smtClean="0">
                          <a:latin typeface="Helvetica Neue Light"/>
                        </a:rPr>
                        <a:t> can work with these</a:t>
                      </a:r>
                      <a:endParaRPr lang="en-US" sz="2400" b="0" dirty="0">
                        <a:latin typeface="Helvetica Neue Light"/>
                      </a:endParaRPr>
                    </a:p>
                  </a:txBody>
                  <a:tcPr anchor="ctr"/>
                </a:tc>
                <a:extLst>
                  <a:ext uri="{0D108BD9-81ED-4DB2-BD59-A6C34878D82A}">
                    <a16:rowId xmlns="" xmlns:a16="http://schemas.microsoft.com/office/drawing/2014/main" val="3728930807"/>
                  </a:ext>
                </a:extLst>
              </a:tr>
              <a:tr h="11359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latin typeface="Helvetica Neue Light"/>
                        </a:rPr>
                        <a:t>Other</a:t>
                      </a:r>
                      <a:r>
                        <a:rPr lang="en-US" sz="2400" b="0" baseline="0" dirty="0" smtClean="0">
                          <a:latin typeface="Helvetica Neue Light"/>
                        </a:rPr>
                        <a:t> techniques to push objects</a:t>
                      </a:r>
                      <a:endParaRPr lang="en-US" sz="2400" b="0" dirty="0">
                        <a:latin typeface="Helvetica Neue Light"/>
                      </a:endParaRPr>
                    </a:p>
                  </a:txBody>
                  <a:tcPr anchor="ctr"/>
                </a:tc>
                <a:tc>
                  <a:txBody>
                    <a:bodyPr/>
                    <a:lstStyle/>
                    <a:p>
                      <a:r>
                        <a:rPr lang="en-US" sz="2400" b="0" dirty="0" smtClean="0">
                          <a:latin typeface="Helvetica Neue Light"/>
                        </a:rPr>
                        <a:t>HTTP/2 push, Vroom Sigcomm’17</a:t>
                      </a:r>
                      <a:endParaRPr lang="en-US" sz="2400" b="0" dirty="0">
                        <a:latin typeface="Helvetica Neue Light"/>
                      </a:endParaRPr>
                    </a:p>
                  </a:txBody>
                  <a:tcPr anchor="ctr"/>
                </a:tc>
                <a:tc>
                  <a:txBody>
                    <a:bodyPr/>
                    <a:lstStyle/>
                    <a:p>
                      <a:pPr marL="285750" indent="-285750">
                        <a:buFont typeface="Arial" panose="020B0604020202020204" pitchFamily="34" charset="0"/>
                        <a:buChar char="•"/>
                      </a:pPr>
                      <a:r>
                        <a:rPr lang="en-US" sz="2400" b="0" baseline="0" dirty="0" err="1" smtClean="0">
                          <a:latin typeface="Helvetica Neue Light"/>
                        </a:rPr>
                        <a:t>NutShell</a:t>
                      </a:r>
                      <a:r>
                        <a:rPr lang="en-US" sz="2400" b="0" baseline="0" dirty="0" smtClean="0">
                          <a:latin typeface="Helvetica Neue Light"/>
                        </a:rPr>
                        <a:t> pushes more objects due to proxy execution</a:t>
                      </a:r>
                    </a:p>
                  </a:txBody>
                  <a:tcPr anchor="ctr"/>
                </a:tc>
                <a:extLst>
                  <a:ext uri="{0D108BD9-81ED-4DB2-BD59-A6C34878D82A}">
                    <a16:rowId xmlns="" xmlns:a16="http://schemas.microsoft.com/office/drawing/2014/main" val="2102926311"/>
                  </a:ext>
                </a:extLst>
              </a:tr>
            </a:tbl>
          </a:graphicData>
        </a:graphic>
      </p:graphicFrame>
    </p:spTree>
    <p:extLst>
      <p:ext uri="{BB962C8B-B14F-4D97-AF65-F5344CB8AC3E}">
        <p14:creationId xmlns:p14="http://schemas.microsoft.com/office/powerpoint/2010/main" val="1698353665"/>
      </p:ext>
    </p:extLst>
  </p:cSld>
  <p:clrMapOvr>
    <a:masterClrMapping/>
  </p:clrMapOvr>
  <mc:AlternateContent xmlns:mc="http://schemas.openxmlformats.org/markup-compatibility/2006">
    <mc:Choice xmlns:p14="http://schemas.microsoft.com/office/powerpoint/2010/main" Requires="p14">
      <p:transition spd="slow" p14:dur="2000" advTm="37981"/>
    </mc:Choice>
    <mc:Fallback>
      <p:transition spd="slow" advTm="3798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Conclusion</a:t>
            </a:r>
            <a:endParaRPr lang="en-US" sz="3600" dirty="0"/>
          </a:p>
        </p:txBody>
      </p:sp>
      <p:sp>
        <p:nvSpPr>
          <p:cNvPr id="3" name="Content Placeholder 2"/>
          <p:cNvSpPr>
            <a:spLocks noGrp="1"/>
          </p:cNvSpPr>
          <p:nvPr>
            <p:ph idx="1"/>
          </p:nvPr>
        </p:nvSpPr>
        <p:spPr>
          <a:xfrm>
            <a:off x="752856" y="1690688"/>
            <a:ext cx="10515600" cy="4351338"/>
          </a:xfrm>
        </p:spPr>
        <p:txBody>
          <a:bodyPr>
            <a:noAutofit/>
          </a:bodyPr>
          <a:lstStyle/>
          <a:p>
            <a:r>
              <a:rPr lang="en-US" sz="2800" b="1" dirty="0" err="1" smtClean="0">
                <a:solidFill>
                  <a:schemeClr val="accent3"/>
                </a:solidFill>
              </a:rPr>
              <a:t>NutShell</a:t>
            </a:r>
            <a:r>
              <a:rPr lang="en-US" sz="2800" b="1" dirty="0" smtClean="0">
                <a:solidFill>
                  <a:schemeClr val="accent3"/>
                </a:solidFill>
              </a:rPr>
              <a:t>: First work to scale execution-based proxies</a:t>
            </a:r>
            <a:endParaRPr lang="en-US" sz="2800" dirty="0" smtClean="0">
              <a:solidFill>
                <a:schemeClr val="accent3"/>
              </a:solidFill>
            </a:endParaRPr>
          </a:p>
          <a:p>
            <a:pPr lvl="1"/>
            <a:r>
              <a:rPr lang="en-US" sz="2400" dirty="0" smtClean="0"/>
              <a:t>Automatically identifies JS code only needed for object fetches in the </a:t>
            </a:r>
            <a:r>
              <a:rPr lang="en-US" sz="2400" dirty="0" smtClean="0"/>
              <a:t>proxy</a:t>
            </a:r>
            <a:endParaRPr lang="en-US" sz="2400" dirty="0" smtClean="0"/>
          </a:p>
          <a:p>
            <a:pPr defTabSz="457200" fontAlgn="base">
              <a:spcBef>
                <a:spcPct val="0"/>
              </a:spcBef>
              <a:spcAft>
                <a:spcPts val="600"/>
              </a:spcAft>
            </a:pPr>
            <a:r>
              <a:rPr lang="en-US" altLang="en-US" sz="2800" b="1" dirty="0" smtClean="0">
                <a:solidFill>
                  <a:srgbClr val="0070C0"/>
                </a:solidFill>
              </a:rPr>
              <a:t>Improves </a:t>
            </a:r>
            <a:r>
              <a:rPr lang="en-US" altLang="en-US" sz="2800" b="1" dirty="0" smtClean="0">
                <a:solidFill>
                  <a:srgbClr val="0070C0"/>
                </a:solidFill>
              </a:rPr>
              <a:t>scalability :  </a:t>
            </a:r>
            <a:r>
              <a:rPr lang="en-US" altLang="en-US" sz="2800" dirty="0" smtClean="0"/>
              <a:t>27</a:t>
            </a:r>
            <a:r>
              <a:rPr lang="en-US" altLang="en-US" sz="2800" dirty="0"/>
              <a:t>% more user </a:t>
            </a:r>
            <a:r>
              <a:rPr lang="en-US" altLang="en-US" sz="2800" dirty="0" err="1" smtClean="0"/>
              <a:t>reqs</a:t>
            </a:r>
            <a:r>
              <a:rPr lang="en-US" altLang="en-US" sz="2800" dirty="0" smtClean="0"/>
              <a:t>/sec (less servers</a:t>
            </a:r>
            <a:r>
              <a:rPr lang="en-US" altLang="en-US" sz="2800" dirty="0" smtClean="0"/>
              <a:t>) compared to </a:t>
            </a:r>
            <a:r>
              <a:rPr lang="en-US" altLang="en-US" sz="2800" dirty="0" err="1" smtClean="0"/>
              <a:t>RedEx</a:t>
            </a:r>
            <a:endParaRPr lang="en-US" altLang="en-US" sz="2000" dirty="0"/>
          </a:p>
          <a:p>
            <a:pPr defTabSz="457200" fontAlgn="base">
              <a:spcBef>
                <a:spcPct val="0"/>
              </a:spcBef>
              <a:spcAft>
                <a:spcPts val="600"/>
              </a:spcAft>
            </a:pPr>
            <a:r>
              <a:rPr lang="en-US" altLang="en-US" sz="2800" b="1" dirty="0" smtClean="0">
                <a:solidFill>
                  <a:srgbClr val="0070C0"/>
                </a:solidFill>
              </a:rPr>
              <a:t>Lowers latency : </a:t>
            </a:r>
            <a:r>
              <a:rPr lang="en-US" altLang="en-US" sz="2800" dirty="0" smtClean="0"/>
              <a:t>Enhances benefits for some pages </a:t>
            </a:r>
            <a:r>
              <a:rPr lang="en-US" altLang="en-US" sz="2800" dirty="0" smtClean="0"/>
              <a:t>compared to </a:t>
            </a:r>
            <a:r>
              <a:rPr lang="en-US" altLang="en-US" sz="2800" dirty="0" err="1" smtClean="0"/>
              <a:t>RedEx</a:t>
            </a:r>
            <a:r>
              <a:rPr lang="en-US" altLang="en-US" sz="2800" dirty="0" smtClean="0"/>
              <a:t> and </a:t>
            </a:r>
            <a:r>
              <a:rPr lang="en-US" altLang="en-US" sz="2800" dirty="0" smtClean="0"/>
              <a:t>similar otherwise</a:t>
            </a:r>
            <a:endParaRPr lang="en-US" altLang="en-US" sz="2000" dirty="0"/>
          </a:p>
          <a:p>
            <a:endParaRPr lang="en-US" sz="2800" dirty="0" smtClean="0"/>
          </a:p>
          <a:p>
            <a:endParaRPr lang="en-US" sz="2800" dirty="0" smtClean="0"/>
          </a:p>
          <a:p>
            <a:pPr marL="0" indent="0">
              <a:buNone/>
            </a:pPr>
            <a:endParaRPr lang="en-US" sz="2800" dirty="0"/>
          </a:p>
        </p:txBody>
      </p:sp>
      <p:sp>
        <p:nvSpPr>
          <p:cNvPr id="4" name="Slide Number Placeholder 3"/>
          <p:cNvSpPr>
            <a:spLocks noGrp="1"/>
          </p:cNvSpPr>
          <p:nvPr>
            <p:ph type="sldNum" sz="quarter" idx="12"/>
          </p:nvPr>
        </p:nvSpPr>
        <p:spPr/>
        <p:txBody>
          <a:bodyPr/>
          <a:lstStyle/>
          <a:p>
            <a:fld id="{09DDDDE1-36AB-488C-8457-8ADC1F0F13CC}" type="slidenum">
              <a:rPr lang="en-US" smtClean="0"/>
              <a:t>27</a:t>
            </a:fld>
            <a:endParaRPr lang="en-US"/>
          </a:p>
        </p:txBody>
      </p:sp>
    </p:spTree>
    <p:custDataLst>
      <p:tags r:id="rId1"/>
    </p:custDataLst>
    <p:extLst>
      <p:ext uri="{BB962C8B-B14F-4D97-AF65-F5344CB8AC3E}">
        <p14:creationId xmlns:p14="http://schemas.microsoft.com/office/powerpoint/2010/main" val="1576135589"/>
      </p:ext>
    </p:extLst>
  </p:cSld>
  <p:clrMapOvr>
    <a:masterClrMapping/>
  </p:clrMapOvr>
  <mc:AlternateContent xmlns:mc="http://schemas.openxmlformats.org/markup-compatibility/2006">
    <mc:Choice xmlns:p14="http://schemas.microsoft.com/office/powerpoint/2010/main" Requires="p14">
      <p:transition spd="slow" p14:dur="2000" advTm="27900"/>
    </mc:Choice>
    <mc:Fallback>
      <p:transition spd="slow" advTm="27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2150" y="2543175"/>
            <a:ext cx="8229600" cy="914400"/>
          </a:xfrm>
        </p:spPr>
        <p:txBody>
          <a:bodyPr>
            <a:noAutofit/>
          </a:bodyPr>
          <a:lstStyle/>
          <a:p>
            <a:pPr algn="ctr"/>
            <a:r>
              <a:rPr lang="en-US" sz="7200" dirty="0">
                <a:latin typeface="Apple Chancery" panose="03020702040506060504" pitchFamily="66" charset="0"/>
              </a:rPr>
              <a:t>Thank </a:t>
            </a:r>
            <a:r>
              <a:rPr lang="en-US" sz="7200" dirty="0" smtClean="0">
                <a:latin typeface="Apple Chancery" panose="03020702040506060504" pitchFamily="66" charset="0"/>
              </a:rPr>
              <a:t>you</a:t>
            </a:r>
            <a:endParaRPr lang="en-US" sz="7200" dirty="0">
              <a:latin typeface="Apple Chancery" panose="03020702040506060504" pitchFamily="66" charset="0"/>
            </a:endParaRPr>
          </a:p>
        </p:txBody>
      </p:sp>
      <p:sp>
        <p:nvSpPr>
          <p:cNvPr id="2" name="Slide Number Placeholder 1"/>
          <p:cNvSpPr>
            <a:spLocks noGrp="1"/>
          </p:cNvSpPr>
          <p:nvPr>
            <p:ph type="sldNum" sz="quarter" idx="12"/>
          </p:nvPr>
        </p:nvSpPr>
        <p:spPr/>
        <p:txBody>
          <a:bodyPr/>
          <a:lstStyle/>
          <a:p>
            <a:fld id="{09DDDDE1-36AB-488C-8457-8ADC1F0F13CC}" type="slidenum">
              <a:rPr lang="en-US" smtClean="0"/>
              <a:t>28</a:t>
            </a:fld>
            <a:endParaRPr lang="en-US"/>
          </a:p>
        </p:txBody>
      </p:sp>
      <p:sp>
        <p:nvSpPr>
          <p:cNvPr id="3" name="TextBox 2"/>
          <p:cNvSpPr txBox="1"/>
          <p:nvPr/>
        </p:nvSpPr>
        <p:spPr>
          <a:xfrm>
            <a:off x="3157538" y="5042118"/>
            <a:ext cx="6131807" cy="1815882"/>
          </a:xfrm>
          <a:prstGeom prst="rect">
            <a:avLst/>
          </a:prstGeom>
          <a:noFill/>
        </p:spPr>
        <p:txBody>
          <a:bodyPr wrap="none" rtlCol="0">
            <a:spAutoFit/>
          </a:bodyPr>
          <a:lstStyle/>
          <a:p>
            <a:pPr algn="ctr"/>
            <a:r>
              <a:rPr lang="en-US" sz="2800" dirty="0" smtClean="0">
                <a:latin typeface="Helvetica Neue Light"/>
                <a:hlinkClick r:id="rId2"/>
              </a:rPr>
              <a:t>asivakum@purdue.edu</a:t>
            </a:r>
            <a:endParaRPr lang="en-US" sz="2800" dirty="0">
              <a:latin typeface="Helvetica Neue Light"/>
            </a:endParaRPr>
          </a:p>
          <a:p>
            <a:pPr algn="ctr"/>
            <a:endParaRPr lang="en-US" sz="2800" dirty="0" smtClean="0">
              <a:latin typeface="Helvetica Neue Light"/>
            </a:endParaRPr>
          </a:p>
          <a:p>
            <a:pPr algn="ctr"/>
            <a:r>
              <a:rPr lang="en-US" sz="2800" dirty="0">
                <a:latin typeface="Helvetica Neue Light"/>
                <a:hlinkClick r:id="rId3"/>
              </a:rPr>
              <a:t>http://web.ics.purdue.edu/~asivakum</a:t>
            </a:r>
            <a:r>
              <a:rPr lang="en-US" sz="2800" dirty="0" smtClean="0">
                <a:latin typeface="Helvetica Neue Light"/>
                <a:hlinkClick r:id="rId3"/>
              </a:rPr>
              <a:t>/</a:t>
            </a:r>
            <a:endParaRPr lang="en-US" sz="2800" dirty="0" smtClean="0">
              <a:latin typeface="Helvetica Neue Light"/>
            </a:endParaRPr>
          </a:p>
          <a:p>
            <a:pPr algn="ctr"/>
            <a:endParaRPr lang="en-US" sz="2800" dirty="0" smtClean="0">
              <a:latin typeface="Helvetica Neue Light"/>
            </a:endParaRPr>
          </a:p>
        </p:txBody>
      </p:sp>
    </p:spTree>
    <p:extLst>
      <p:ext uri="{BB962C8B-B14F-4D97-AF65-F5344CB8AC3E}">
        <p14:creationId xmlns:p14="http://schemas.microsoft.com/office/powerpoint/2010/main" val="1666093816"/>
      </p:ext>
    </p:extLst>
  </p:cSld>
  <p:clrMapOvr>
    <a:masterClrMapping/>
  </p:clrMapOvr>
  <mc:AlternateContent xmlns:mc="http://schemas.openxmlformats.org/markup-compatibility/2006">
    <mc:Choice xmlns:p14="http://schemas.microsoft.com/office/powerpoint/2010/main" Requires="p14">
      <p:transition spd="slow" p14:dur="2000" advTm="5055"/>
    </mc:Choice>
    <mc:Fallback>
      <p:transition spd="slow" advTm="505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Picture 1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2182" y="1111517"/>
            <a:ext cx="2642811" cy="2962655"/>
          </a:xfrm>
          <a:prstGeom prst="rect">
            <a:avLst/>
          </a:prstGeom>
          <a:solidFill>
            <a:schemeClr val="bg1"/>
          </a:solidFill>
          <a:ln>
            <a:noFill/>
          </a:ln>
        </p:spPr>
      </p:pic>
      <p:sp>
        <p:nvSpPr>
          <p:cNvPr id="2" name="Title 1"/>
          <p:cNvSpPr>
            <a:spLocks noGrp="1"/>
          </p:cNvSpPr>
          <p:nvPr>
            <p:ph type="title"/>
          </p:nvPr>
        </p:nvSpPr>
        <p:spPr>
          <a:xfrm>
            <a:off x="828263" y="186730"/>
            <a:ext cx="10515600" cy="1325563"/>
          </a:xfrm>
        </p:spPr>
        <p:txBody>
          <a:bodyPr>
            <a:normAutofit/>
          </a:bodyPr>
          <a:lstStyle/>
          <a:p>
            <a:r>
              <a:rPr lang="en-US" dirty="0" smtClean="0"/>
              <a:t>Web Access over Cellular 6X Slower than Wired</a:t>
            </a:r>
            <a:endParaRPr lang="en-US" dirty="0"/>
          </a:p>
        </p:txBody>
      </p:sp>
      <p:sp>
        <p:nvSpPr>
          <p:cNvPr id="78" name="Content Placeholder 77"/>
          <p:cNvSpPr>
            <a:spLocks noGrp="1"/>
          </p:cNvSpPr>
          <p:nvPr>
            <p:ph sz="half" idx="1"/>
          </p:nvPr>
        </p:nvSpPr>
        <p:spPr>
          <a:xfrm>
            <a:off x="724159" y="1505549"/>
            <a:ext cx="11240526" cy="5064313"/>
          </a:xfrm>
        </p:spPr>
        <p:txBody>
          <a:bodyPr>
            <a:normAutofit lnSpcReduction="10000"/>
          </a:bodyPr>
          <a:lstStyle/>
          <a:p>
            <a:endParaRPr lang="en-US" sz="2800" dirty="0" smtClean="0"/>
          </a:p>
          <a:p>
            <a:endParaRPr lang="en-US" sz="2800" dirty="0"/>
          </a:p>
          <a:p>
            <a:endParaRPr lang="en-US" sz="2800" dirty="0" smtClean="0"/>
          </a:p>
          <a:p>
            <a:endParaRPr lang="en-US" sz="2800" dirty="0"/>
          </a:p>
          <a:p>
            <a:endParaRPr lang="en-US" sz="2800" dirty="0" smtClean="0"/>
          </a:p>
          <a:p>
            <a:r>
              <a:rPr lang="en-US" sz="2800" dirty="0"/>
              <a:t>Page load process </a:t>
            </a:r>
            <a:r>
              <a:rPr lang="en-US" sz="3200" dirty="0"/>
              <a:t>-&gt; </a:t>
            </a:r>
            <a:r>
              <a:rPr lang="en-US" sz="2800" b="1" dirty="0"/>
              <a:t>Lots of requests-responses in high RTT cellular link</a:t>
            </a:r>
          </a:p>
          <a:p>
            <a:pPr lvl="2"/>
            <a:r>
              <a:rPr lang="en-US" sz="2400" dirty="0"/>
              <a:t>Web latency-bound unlike video streaming </a:t>
            </a:r>
          </a:p>
          <a:p>
            <a:r>
              <a:rPr lang="en-US" sz="2800" dirty="0" smtClean="0"/>
              <a:t>Lots of small </a:t>
            </a:r>
            <a:r>
              <a:rPr lang="en-US" sz="2800" dirty="0" smtClean="0"/>
              <a:t>objects; </a:t>
            </a:r>
            <a:r>
              <a:rPr lang="en-US" sz="2800" dirty="0" smtClean="0"/>
              <a:t>many domains and dependency among object fetches in JavaScript (JS)</a:t>
            </a:r>
          </a:p>
          <a:p>
            <a:endParaRPr lang="en-US" sz="2800" dirty="0"/>
          </a:p>
        </p:txBody>
      </p:sp>
      <p:sp>
        <p:nvSpPr>
          <p:cNvPr id="4" name="Slide Number Placeholder 3"/>
          <p:cNvSpPr>
            <a:spLocks noGrp="1"/>
          </p:cNvSpPr>
          <p:nvPr>
            <p:ph type="sldNum" sz="quarter" idx="12"/>
          </p:nvPr>
        </p:nvSpPr>
        <p:spPr/>
        <p:txBody>
          <a:bodyPr/>
          <a:lstStyle/>
          <a:p>
            <a:fld id="{09DDDDE1-36AB-488C-8457-8ADC1F0F13CC}" type="slidenum">
              <a:rPr lang="en-US" smtClean="0">
                <a:latin typeface="+mj-lt"/>
              </a:rPr>
              <a:t>3</a:t>
            </a:fld>
            <a:endParaRPr lang="en-US">
              <a:latin typeface="+mj-lt"/>
            </a:endParaRPr>
          </a:p>
        </p:txBody>
      </p:sp>
      <p:grpSp>
        <p:nvGrpSpPr>
          <p:cNvPr id="3" name="Group 2"/>
          <p:cNvGrpSpPr/>
          <p:nvPr/>
        </p:nvGrpSpPr>
        <p:grpSpPr>
          <a:xfrm>
            <a:off x="5419667" y="1280784"/>
            <a:ext cx="5536971" cy="2526808"/>
            <a:chOff x="4762997" y="1315009"/>
            <a:chExt cx="5536971" cy="2526808"/>
          </a:xfrm>
        </p:grpSpPr>
        <p:pic>
          <p:nvPicPr>
            <p:cNvPr id="79" name="Picture 78" descr="http://www.abc.es/Media/201302/06/internet1--644x36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888" r="4659"/>
            <a:stretch/>
          </p:blipFill>
          <p:spPr bwMode="auto">
            <a:xfrm>
              <a:off x="9256664" y="1463661"/>
              <a:ext cx="576589" cy="419113"/>
            </a:xfrm>
            <a:prstGeom prst="rect">
              <a:avLst/>
            </a:prstGeom>
            <a:noFill/>
            <a:extLst>
              <a:ext uri="{909E8E84-426E-40dd-AFC4-6F175D3DCCD1}">
                <a14:hiddenFill xmlns="" xmlns:a14="http://schemas.microsoft.com/office/drawing/2010/main">
                  <a:solidFill>
                    <a:srgbClr val="FFFFFF"/>
                  </a:solidFill>
                </a14:hiddenFill>
              </a:ext>
            </a:extLst>
          </p:spPr>
        </p:pic>
        <p:pic>
          <p:nvPicPr>
            <p:cNvPr id="80" name="Picture 79" descr="http://www.abc.es/Media/201302/06/internet1--644x36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888" r="4659"/>
            <a:stretch/>
          </p:blipFill>
          <p:spPr bwMode="auto">
            <a:xfrm>
              <a:off x="9427260" y="2401003"/>
              <a:ext cx="576589" cy="419113"/>
            </a:xfrm>
            <a:prstGeom prst="rect">
              <a:avLst/>
            </a:prstGeom>
            <a:noFill/>
            <a:extLst>
              <a:ext uri="{909E8E84-426E-40dd-AFC4-6F175D3DCCD1}">
                <a14:hiddenFill xmlns="" xmlns:a14="http://schemas.microsoft.com/office/drawing/2010/main">
                  <a:solidFill>
                    <a:srgbClr val="FFFFFF"/>
                  </a:solidFill>
                </a14:hiddenFill>
              </a:ext>
            </a:extLst>
          </p:spPr>
        </p:pic>
        <p:pic>
          <p:nvPicPr>
            <p:cNvPr id="81" name="Picture 80" descr="http://www.abc.es/Media/201302/06/internet1--644x36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888" r="4659"/>
            <a:stretch/>
          </p:blipFill>
          <p:spPr bwMode="auto">
            <a:xfrm>
              <a:off x="9159180" y="3297043"/>
              <a:ext cx="576589" cy="419113"/>
            </a:xfrm>
            <a:prstGeom prst="rect">
              <a:avLst/>
            </a:prstGeom>
            <a:noFill/>
            <a:extLst>
              <a:ext uri="{909E8E84-426E-40dd-AFC4-6F175D3DCCD1}">
                <a14:hiddenFill xmlns="" xmlns:a14="http://schemas.microsoft.com/office/drawing/2010/main">
                  <a:solidFill>
                    <a:srgbClr val="FFFFFF"/>
                  </a:solidFill>
                </a14:hiddenFill>
              </a:ext>
            </a:extLst>
          </p:spPr>
        </p:pic>
        <p:sp>
          <p:nvSpPr>
            <p:cNvPr id="82" name="Rectangle 81"/>
            <p:cNvSpPr/>
            <p:nvPr/>
          </p:nvSpPr>
          <p:spPr>
            <a:xfrm>
              <a:off x="5307125" y="1628830"/>
              <a:ext cx="1657220" cy="2099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Neue Light"/>
              </a:endParaRPr>
            </a:p>
          </p:txBody>
        </p:sp>
        <p:sp>
          <p:nvSpPr>
            <p:cNvPr id="83" name="Freeform 82"/>
            <p:cNvSpPr/>
            <p:nvPr/>
          </p:nvSpPr>
          <p:spPr>
            <a:xfrm>
              <a:off x="6967844" y="2743727"/>
              <a:ext cx="2288818" cy="658971"/>
            </a:xfrm>
            <a:custGeom>
              <a:avLst/>
              <a:gdLst>
                <a:gd name="connsiteX0" fmla="*/ 0 w 3392488"/>
                <a:gd name="connsiteY0" fmla="*/ 50800 h 1089025"/>
                <a:gd name="connsiteX1" fmla="*/ 1152525 w 3392488"/>
                <a:gd name="connsiteY1" fmla="*/ 22225 h 1089025"/>
                <a:gd name="connsiteX2" fmla="*/ 1971675 w 3392488"/>
                <a:gd name="connsiteY2" fmla="*/ 155575 h 1089025"/>
                <a:gd name="connsiteX3" fmla="*/ 3190875 w 3392488"/>
                <a:gd name="connsiteY3" fmla="*/ 955675 h 1089025"/>
                <a:gd name="connsiteX4" fmla="*/ 3181350 w 3392488"/>
                <a:gd name="connsiteY4" fmla="*/ 955675 h 1089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2488" h="1089025">
                  <a:moveTo>
                    <a:pt x="0" y="50800"/>
                  </a:moveTo>
                  <a:cubicBezTo>
                    <a:pt x="384175" y="41275"/>
                    <a:pt x="823913" y="4763"/>
                    <a:pt x="1152525" y="22225"/>
                  </a:cubicBezTo>
                  <a:cubicBezTo>
                    <a:pt x="1481138" y="39688"/>
                    <a:pt x="1631950" y="0"/>
                    <a:pt x="1971675" y="155575"/>
                  </a:cubicBezTo>
                  <a:cubicBezTo>
                    <a:pt x="2311400" y="311150"/>
                    <a:pt x="2989263" y="822325"/>
                    <a:pt x="3190875" y="955675"/>
                  </a:cubicBezTo>
                  <a:cubicBezTo>
                    <a:pt x="3392488" y="1089025"/>
                    <a:pt x="3286919" y="1022350"/>
                    <a:pt x="3181350" y="955675"/>
                  </a:cubicBezTo>
                </a:path>
              </a:pathLst>
            </a:cu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latin typeface="Helvetica Neue Light"/>
              </a:endParaRPr>
            </a:p>
          </p:txBody>
        </p:sp>
        <p:sp>
          <p:nvSpPr>
            <p:cNvPr id="84" name="Freeform 83"/>
            <p:cNvSpPr/>
            <p:nvPr/>
          </p:nvSpPr>
          <p:spPr>
            <a:xfrm>
              <a:off x="6965798" y="1810518"/>
              <a:ext cx="2339605" cy="792812"/>
            </a:xfrm>
            <a:custGeom>
              <a:avLst/>
              <a:gdLst>
                <a:gd name="connsiteX0" fmla="*/ 0 w 3305175"/>
                <a:gd name="connsiteY0" fmla="*/ 1171575 h 1171575"/>
                <a:gd name="connsiteX1" fmla="*/ 1600200 w 3305175"/>
                <a:gd name="connsiteY1" fmla="*/ 1076325 h 1171575"/>
                <a:gd name="connsiteX2" fmla="*/ 2333625 w 3305175"/>
                <a:gd name="connsiteY2" fmla="*/ 704850 h 1171575"/>
                <a:gd name="connsiteX3" fmla="*/ 3305175 w 3305175"/>
                <a:gd name="connsiteY3" fmla="*/ 0 h 1171575"/>
              </a:gdLst>
              <a:ahLst/>
              <a:cxnLst>
                <a:cxn ang="0">
                  <a:pos x="connsiteX0" y="connsiteY0"/>
                </a:cxn>
                <a:cxn ang="0">
                  <a:pos x="connsiteX1" y="connsiteY1"/>
                </a:cxn>
                <a:cxn ang="0">
                  <a:pos x="connsiteX2" y="connsiteY2"/>
                </a:cxn>
                <a:cxn ang="0">
                  <a:pos x="connsiteX3" y="connsiteY3"/>
                </a:cxn>
              </a:cxnLst>
              <a:rect l="l" t="t" r="r" b="b"/>
              <a:pathLst>
                <a:path w="3305175" h="1171575">
                  <a:moveTo>
                    <a:pt x="0" y="1171575"/>
                  </a:moveTo>
                  <a:cubicBezTo>
                    <a:pt x="533400" y="1139825"/>
                    <a:pt x="1211263" y="1154113"/>
                    <a:pt x="1600200" y="1076325"/>
                  </a:cubicBezTo>
                  <a:cubicBezTo>
                    <a:pt x="1989138" y="998538"/>
                    <a:pt x="2049463" y="884237"/>
                    <a:pt x="2333625" y="704850"/>
                  </a:cubicBezTo>
                  <a:cubicBezTo>
                    <a:pt x="2617787" y="525463"/>
                    <a:pt x="2961481" y="262731"/>
                    <a:pt x="3305175" y="0"/>
                  </a:cubicBezTo>
                </a:path>
              </a:pathLst>
            </a:cu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latin typeface="Helvetica Neue Light"/>
              </a:endParaRPr>
            </a:p>
          </p:txBody>
        </p:sp>
        <p:sp>
          <p:nvSpPr>
            <p:cNvPr id="85" name="Freeform 84"/>
            <p:cNvSpPr/>
            <p:nvPr/>
          </p:nvSpPr>
          <p:spPr>
            <a:xfrm>
              <a:off x="6970876" y="1711419"/>
              <a:ext cx="2328436" cy="779389"/>
            </a:xfrm>
            <a:custGeom>
              <a:avLst/>
              <a:gdLst>
                <a:gd name="connsiteX0" fmla="*/ 0 w 3305175"/>
                <a:gd name="connsiteY0" fmla="*/ 1171575 h 1171575"/>
                <a:gd name="connsiteX1" fmla="*/ 1600200 w 3305175"/>
                <a:gd name="connsiteY1" fmla="*/ 1076325 h 1171575"/>
                <a:gd name="connsiteX2" fmla="*/ 2333625 w 3305175"/>
                <a:gd name="connsiteY2" fmla="*/ 704850 h 1171575"/>
                <a:gd name="connsiteX3" fmla="*/ 3305175 w 3305175"/>
                <a:gd name="connsiteY3" fmla="*/ 0 h 1171575"/>
              </a:gdLst>
              <a:ahLst/>
              <a:cxnLst>
                <a:cxn ang="0">
                  <a:pos x="connsiteX0" y="connsiteY0"/>
                </a:cxn>
                <a:cxn ang="0">
                  <a:pos x="connsiteX1" y="connsiteY1"/>
                </a:cxn>
                <a:cxn ang="0">
                  <a:pos x="connsiteX2" y="connsiteY2"/>
                </a:cxn>
                <a:cxn ang="0">
                  <a:pos x="connsiteX3" y="connsiteY3"/>
                </a:cxn>
              </a:cxnLst>
              <a:rect l="l" t="t" r="r" b="b"/>
              <a:pathLst>
                <a:path w="3305175" h="1171575">
                  <a:moveTo>
                    <a:pt x="0" y="1171575"/>
                  </a:moveTo>
                  <a:cubicBezTo>
                    <a:pt x="533400" y="1139825"/>
                    <a:pt x="1211263" y="1154113"/>
                    <a:pt x="1600200" y="1076325"/>
                  </a:cubicBezTo>
                  <a:cubicBezTo>
                    <a:pt x="1989138" y="998538"/>
                    <a:pt x="2049463" y="884237"/>
                    <a:pt x="2333625" y="704850"/>
                  </a:cubicBezTo>
                  <a:cubicBezTo>
                    <a:pt x="2617787" y="525463"/>
                    <a:pt x="2961481" y="262731"/>
                    <a:pt x="3305175" y="0"/>
                  </a:cubicBezTo>
                </a:path>
              </a:pathLst>
            </a:cu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latin typeface="Helvetica Neue Light"/>
              </a:endParaRPr>
            </a:p>
          </p:txBody>
        </p:sp>
        <p:cxnSp>
          <p:nvCxnSpPr>
            <p:cNvPr id="86" name="Straight Connector 85"/>
            <p:cNvCxnSpPr/>
            <p:nvPr/>
          </p:nvCxnSpPr>
          <p:spPr>
            <a:xfrm flipV="1">
              <a:off x="6965798" y="2627073"/>
              <a:ext cx="2473644" cy="67104"/>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87" name="Cloud 86"/>
            <p:cNvSpPr/>
            <p:nvPr/>
          </p:nvSpPr>
          <p:spPr>
            <a:xfrm>
              <a:off x="7453215" y="2107822"/>
              <a:ext cx="1608478" cy="941466"/>
            </a:xfrm>
            <a:prstGeom prst="cloud">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Neue Light"/>
              </a:endParaRPr>
            </a:p>
          </p:txBody>
        </p:sp>
        <p:pic>
          <p:nvPicPr>
            <p:cNvPr id="88" name="Picture 19" descr="http://www.blogcdn.com/www.engadget.com/media/2012/06/utl-angled-left-with--image445tall.jpg"/>
            <p:cNvPicPr>
              <a:picLocks noChangeAspect="1" noChangeArrowheads="1"/>
            </p:cNvPicPr>
            <p:nvPr/>
          </p:nvPicPr>
          <p:blipFill>
            <a:blip r:embed="rId6" cstate="print"/>
            <a:srcRect/>
            <a:stretch>
              <a:fillRect/>
            </a:stretch>
          </p:blipFill>
          <p:spPr bwMode="auto">
            <a:xfrm>
              <a:off x="10027770" y="2473264"/>
              <a:ext cx="270744" cy="243138"/>
            </a:xfrm>
            <a:prstGeom prst="rect">
              <a:avLst/>
            </a:prstGeom>
            <a:noFill/>
            <a:ln>
              <a:solidFill>
                <a:schemeClr val="tx1"/>
              </a:solidFill>
            </a:ln>
          </p:spPr>
        </p:pic>
        <p:pic>
          <p:nvPicPr>
            <p:cNvPr id="89" name="Picture 27" descr="http://us.123rf.com/400wm/400/400/scanrail/scanrail1104/scanrail110400037/9341115-tablet-pc---design-of-this-tablet-pc-is-my-own.jpg"/>
            <p:cNvPicPr>
              <a:picLocks noChangeAspect="1" noChangeArrowheads="1"/>
            </p:cNvPicPr>
            <p:nvPr/>
          </p:nvPicPr>
          <p:blipFill>
            <a:blip r:embed="rId7" cstate="print"/>
            <a:srcRect t="-1175"/>
            <a:stretch>
              <a:fillRect/>
            </a:stretch>
          </p:blipFill>
          <p:spPr bwMode="auto">
            <a:xfrm>
              <a:off x="9802040" y="3389065"/>
              <a:ext cx="331975" cy="353935"/>
            </a:xfrm>
            <a:prstGeom prst="rect">
              <a:avLst/>
            </a:prstGeom>
            <a:noFill/>
            <a:ln>
              <a:solidFill>
                <a:schemeClr val="tx1"/>
              </a:solidFill>
            </a:ln>
          </p:spPr>
        </p:pic>
        <p:grpSp>
          <p:nvGrpSpPr>
            <p:cNvPr id="90" name="Group 99"/>
            <p:cNvGrpSpPr/>
            <p:nvPr/>
          </p:nvGrpSpPr>
          <p:grpSpPr>
            <a:xfrm>
              <a:off x="9695336" y="1315009"/>
              <a:ext cx="389934" cy="49551"/>
              <a:chOff x="1905000" y="2921604"/>
              <a:chExt cx="3048000" cy="228600"/>
            </a:xfrm>
          </p:grpSpPr>
          <p:sp>
            <p:nvSpPr>
              <p:cNvPr id="91" name="Rectangle 90"/>
              <p:cNvSpPr/>
              <p:nvPr/>
            </p:nvSpPr>
            <p:spPr>
              <a:xfrm>
                <a:off x="1943100" y="2959608"/>
                <a:ext cx="2971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Neue Light"/>
                </a:endParaRPr>
              </a:p>
            </p:txBody>
          </p:sp>
          <p:cxnSp>
            <p:nvCxnSpPr>
              <p:cNvPr id="92" name="Straight Connector 91"/>
              <p:cNvCxnSpPr/>
              <p:nvPr/>
            </p:nvCxnSpPr>
            <p:spPr>
              <a:xfrm>
                <a:off x="2476500" y="2948726"/>
                <a:ext cx="0" cy="1645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086100" y="2959608"/>
                <a:ext cx="0" cy="1645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695700" y="2959608"/>
                <a:ext cx="0" cy="1645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4305300" y="2959608"/>
                <a:ext cx="0" cy="1645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1905000" y="2921604"/>
                <a:ext cx="3048000" cy="2286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Neue Light"/>
                </a:endParaRPr>
              </a:p>
            </p:txBody>
          </p:sp>
        </p:grpSp>
        <p:grpSp>
          <p:nvGrpSpPr>
            <p:cNvPr id="97" name="Group 96"/>
            <p:cNvGrpSpPr/>
            <p:nvPr/>
          </p:nvGrpSpPr>
          <p:grpSpPr>
            <a:xfrm>
              <a:off x="9744082" y="1994567"/>
              <a:ext cx="487417" cy="162810"/>
              <a:chOff x="4702174" y="2198914"/>
              <a:chExt cx="1133475" cy="326571"/>
            </a:xfrm>
          </p:grpSpPr>
          <p:pic>
            <p:nvPicPr>
              <p:cNvPr id="98" name="Picture 13" descr="http://lucthehague.files.wordpress.com/2012/04/logo-web-300x300.png"/>
              <p:cNvPicPr>
                <a:picLocks noChangeAspect="1" noChangeArrowheads="1"/>
              </p:cNvPicPr>
              <p:nvPr/>
            </p:nvPicPr>
            <p:blipFill>
              <a:blip r:embed="rId8" cstate="print"/>
              <a:srcRect/>
              <a:stretch>
                <a:fillRect/>
              </a:stretch>
            </p:blipFill>
            <p:spPr bwMode="auto">
              <a:xfrm>
                <a:off x="4702175" y="2198914"/>
                <a:ext cx="327025" cy="326571"/>
              </a:xfrm>
              <a:prstGeom prst="rect">
                <a:avLst/>
              </a:prstGeom>
              <a:noFill/>
            </p:spPr>
          </p:pic>
          <p:sp>
            <p:nvSpPr>
              <p:cNvPr id="100" name="Rectangle 99"/>
              <p:cNvSpPr/>
              <p:nvPr/>
            </p:nvSpPr>
            <p:spPr>
              <a:xfrm>
                <a:off x="4702174" y="2198914"/>
                <a:ext cx="1133475" cy="3265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Neue Light"/>
                </a:endParaRPr>
              </a:p>
            </p:txBody>
          </p:sp>
        </p:grpSp>
        <p:sp>
          <p:nvSpPr>
            <p:cNvPr id="101" name="Rectangle 100"/>
            <p:cNvSpPr/>
            <p:nvPr/>
          </p:nvSpPr>
          <p:spPr>
            <a:xfrm>
              <a:off x="5307125" y="1635020"/>
              <a:ext cx="1657220" cy="20811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Helvetica Neue Light"/>
                </a:rPr>
                <a:t>The </a:t>
              </a:r>
            </a:p>
          </p:txBody>
        </p:sp>
        <p:pic>
          <p:nvPicPr>
            <p:cNvPr id="102" name="Picture 4" descr="http://mwb4design.com/images/interactive/At&amp;t_web.jpg"/>
            <p:cNvPicPr>
              <a:picLocks noChangeAspect="1" noChangeArrowheads="1"/>
            </p:cNvPicPr>
            <p:nvPr/>
          </p:nvPicPr>
          <p:blipFill>
            <a:blip r:embed="rId9" cstate="screen">
              <a:duotone>
                <a:schemeClr val="accent5">
                  <a:shade val="45000"/>
                  <a:satMod val="135000"/>
                </a:schemeClr>
                <a:prstClr val="white"/>
              </a:duotone>
            </a:blip>
            <a:srcRect/>
            <a:stretch>
              <a:fillRect/>
            </a:stretch>
          </p:blipFill>
          <p:spPr bwMode="auto">
            <a:xfrm>
              <a:off x="5376176" y="2371203"/>
              <a:ext cx="690508" cy="1179782"/>
            </a:xfrm>
            <a:prstGeom prst="rect">
              <a:avLst/>
            </a:prstGeom>
            <a:noFill/>
            <a:ln>
              <a:noFill/>
            </a:ln>
          </p:spPr>
        </p:pic>
        <p:pic>
          <p:nvPicPr>
            <p:cNvPr id="103" name="Picture 19" descr="http://www.blogcdn.com/www.engadget.com/media/2012/06/utl-angled-left-with--image445tall.jpg"/>
            <p:cNvPicPr>
              <a:picLocks noChangeAspect="1" noChangeArrowheads="1"/>
            </p:cNvPicPr>
            <p:nvPr/>
          </p:nvPicPr>
          <p:blipFill>
            <a:blip r:embed="rId6" cstate="print"/>
            <a:srcRect/>
            <a:stretch>
              <a:fillRect/>
            </a:stretch>
          </p:blipFill>
          <p:spPr bwMode="auto">
            <a:xfrm>
              <a:off x="6101209" y="2286260"/>
              <a:ext cx="709420" cy="637082"/>
            </a:xfrm>
            <a:prstGeom prst="rect">
              <a:avLst/>
            </a:prstGeom>
            <a:noFill/>
            <a:ln>
              <a:solidFill>
                <a:schemeClr val="tx1"/>
              </a:solidFill>
            </a:ln>
          </p:spPr>
        </p:pic>
        <p:pic>
          <p:nvPicPr>
            <p:cNvPr id="105" name="Picture 13" descr="http://lucthehague.files.wordpress.com/2012/04/logo-web-300x300.png"/>
            <p:cNvPicPr>
              <a:picLocks noChangeAspect="1" noChangeArrowheads="1"/>
            </p:cNvPicPr>
            <p:nvPr/>
          </p:nvPicPr>
          <p:blipFill>
            <a:blip r:embed="rId10" cstate="print"/>
            <a:srcRect/>
            <a:stretch>
              <a:fillRect/>
            </a:stretch>
          </p:blipFill>
          <p:spPr bwMode="auto">
            <a:xfrm>
              <a:off x="5341652" y="1734125"/>
              <a:ext cx="209183" cy="212361"/>
            </a:xfrm>
            <a:prstGeom prst="rect">
              <a:avLst/>
            </a:prstGeom>
            <a:noFill/>
          </p:spPr>
        </p:pic>
        <p:pic>
          <p:nvPicPr>
            <p:cNvPr id="107" name="Picture 27" descr="http://us.123rf.com/400wm/400/400/scanrail/scanrail1104/scanrail110400037/9341115-tablet-pc---design-of-this-tablet-pc-is-my-own.jpg"/>
            <p:cNvPicPr>
              <a:picLocks noChangeAspect="1" noChangeArrowheads="1"/>
            </p:cNvPicPr>
            <p:nvPr/>
          </p:nvPicPr>
          <p:blipFill>
            <a:blip r:embed="rId7" cstate="print"/>
            <a:srcRect t="-1175"/>
            <a:stretch>
              <a:fillRect/>
            </a:stretch>
          </p:blipFill>
          <p:spPr bwMode="auto">
            <a:xfrm>
              <a:off x="6204789" y="3008287"/>
              <a:ext cx="517881" cy="552138"/>
            </a:xfrm>
            <a:prstGeom prst="rect">
              <a:avLst/>
            </a:prstGeom>
            <a:noFill/>
            <a:ln>
              <a:solidFill>
                <a:schemeClr val="tx1"/>
              </a:solidFill>
            </a:ln>
          </p:spPr>
        </p:pic>
        <p:grpSp>
          <p:nvGrpSpPr>
            <p:cNvPr id="108" name="Group 107"/>
            <p:cNvGrpSpPr/>
            <p:nvPr/>
          </p:nvGrpSpPr>
          <p:grpSpPr>
            <a:xfrm>
              <a:off x="5445226" y="2045925"/>
              <a:ext cx="1381016" cy="127417"/>
              <a:chOff x="1905000" y="2921604"/>
              <a:chExt cx="3048000" cy="228600"/>
            </a:xfrm>
          </p:grpSpPr>
          <p:sp>
            <p:nvSpPr>
              <p:cNvPr id="109" name="Rectangle 108"/>
              <p:cNvSpPr/>
              <p:nvPr/>
            </p:nvSpPr>
            <p:spPr>
              <a:xfrm>
                <a:off x="1943100" y="2959608"/>
                <a:ext cx="2971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Neue Light"/>
                </a:endParaRPr>
              </a:p>
            </p:txBody>
          </p:sp>
          <p:cxnSp>
            <p:nvCxnSpPr>
              <p:cNvPr id="110" name="Straight Connector 109"/>
              <p:cNvCxnSpPr/>
              <p:nvPr/>
            </p:nvCxnSpPr>
            <p:spPr>
              <a:xfrm>
                <a:off x="2476500" y="2948726"/>
                <a:ext cx="0" cy="1645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086100" y="2959608"/>
                <a:ext cx="0" cy="1645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3695700" y="2959608"/>
                <a:ext cx="0" cy="1645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305300" y="2959608"/>
                <a:ext cx="0" cy="1645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1905000" y="2921604"/>
                <a:ext cx="3048000" cy="2286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Neue Light"/>
                </a:endParaRPr>
              </a:p>
            </p:txBody>
          </p:sp>
        </p:grpSp>
        <p:sp>
          <p:nvSpPr>
            <p:cNvPr id="115" name="Rectangle 114"/>
            <p:cNvSpPr/>
            <p:nvPr/>
          </p:nvSpPr>
          <p:spPr>
            <a:xfrm>
              <a:off x="5341654" y="1734126"/>
              <a:ext cx="861087" cy="21049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Neue Light"/>
              </a:endParaRPr>
            </a:p>
          </p:txBody>
        </p:sp>
        <p:sp>
          <p:nvSpPr>
            <p:cNvPr id="116" name="Oval 115"/>
            <p:cNvSpPr/>
            <p:nvPr/>
          </p:nvSpPr>
          <p:spPr>
            <a:xfrm>
              <a:off x="6086993" y="1740316"/>
              <a:ext cx="146225" cy="14865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solidFill>
                    <a:prstClr val="black"/>
                  </a:solidFill>
                  <a:latin typeface="Helvetica Neue Light"/>
                </a:rPr>
                <a:t>2</a:t>
              </a:r>
            </a:p>
          </p:txBody>
        </p:sp>
        <p:sp>
          <p:nvSpPr>
            <p:cNvPr id="117" name="Rectangle 116"/>
            <p:cNvSpPr/>
            <p:nvPr/>
          </p:nvSpPr>
          <p:spPr>
            <a:xfrm>
              <a:off x="5349508" y="1734940"/>
              <a:ext cx="879578" cy="218794"/>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Neue Light"/>
              </a:endParaRPr>
            </a:p>
          </p:txBody>
        </p:sp>
        <p:sp>
          <p:nvSpPr>
            <p:cNvPr id="118" name="Rectangle 117"/>
            <p:cNvSpPr/>
            <p:nvPr/>
          </p:nvSpPr>
          <p:spPr>
            <a:xfrm>
              <a:off x="6101659" y="2287109"/>
              <a:ext cx="707730" cy="636233"/>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Neue Light"/>
              </a:endParaRPr>
            </a:p>
          </p:txBody>
        </p:sp>
        <p:sp>
          <p:nvSpPr>
            <p:cNvPr id="119" name="Rectangle 118"/>
            <p:cNvSpPr/>
            <p:nvPr/>
          </p:nvSpPr>
          <p:spPr>
            <a:xfrm>
              <a:off x="6202741" y="3008393"/>
              <a:ext cx="520562" cy="552987"/>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Neue Light"/>
              </a:endParaRPr>
            </a:p>
          </p:txBody>
        </p:sp>
        <p:sp>
          <p:nvSpPr>
            <p:cNvPr id="120" name="Rectangle 119"/>
            <p:cNvSpPr/>
            <p:nvPr/>
          </p:nvSpPr>
          <p:spPr>
            <a:xfrm>
              <a:off x="5443087" y="2053614"/>
              <a:ext cx="1380366" cy="124868"/>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Neue Light"/>
              </a:endParaRPr>
            </a:p>
          </p:txBody>
        </p:sp>
        <p:sp>
          <p:nvSpPr>
            <p:cNvPr id="124" name="Oval 123"/>
            <p:cNvSpPr/>
            <p:nvPr/>
          </p:nvSpPr>
          <p:spPr>
            <a:xfrm>
              <a:off x="6979200" y="2552744"/>
              <a:ext cx="146225" cy="14865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solidFill>
                    <a:prstClr val="black"/>
                  </a:solidFill>
                  <a:latin typeface="Helvetica Neue Light"/>
                </a:rPr>
                <a:t>1</a:t>
              </a:r>
            </a:p>
          </p:txBody>
        </p:sp>
        <p:grpSp>
          <p:nvGrpSpPr>
            <p:cNvPr id="125" name="Group 124"/>
            <p:cNvGrpSpPr/>
            <p:nvPr/>
          </p:nvGrpSpPr>
          <p:grpSpPr>
            <a:xfrm>
              <a:off x="9890303" y="1414110"/>
              <a:ext cx="389934" cy="495508"/>
              <a:chOff x="4648200" y="2133600"/>
              <a:chExt cx="2590800" cy="3200400"/>
            </a:xfrm>
          </p:grpSpPr>
          <p:sp>
            <p:nvSpPr>
              <p:cNvPr id="126" name="Rectangle 125"/>
              <p:cNvSpPr/>
              <p:nvPr/>
            </p:nvSpPr>
            <p:spPr>
              <a:xfrm>
                <a:off x="4648200" y="2133600"/>
                <a:ext cx="2590800" cy="32004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Helvetica Neue Light"/>
                  </a:rPr>
                  <a:t>The </a:t>
                </a:r>
              </a:p>
            </p:txBody>
          </p:sp>
          <p:pic>
            <p:nvPicPr>
              <p:cNvPr id="127" name="Picture 4" descr="http://mwb4design.com/images/interactive/At&amp;t_web.jpg"/>
              <p:cNvPicPr>
                <a:picLocks noChangeAspect="1" noChangeArrowheads="1"/>
              </p:cNvPicPr>
              <p:nvPr/>
            </p:nvPicPr>
            <p:blipFill>
              <a:blip r:embed="rId9" cstate="screen">
                <a:duotone>
                  <a:schemeClr val="accent5">
                    <a:shade val="45000"/>
                    <a:satMod val="135000"/>
                  </a:schemeClr>
                  <a:prstClr val="white"/>
                </a:duotone>
              </a:blip>
              <a:srcRect/>
              <a:stretch>
                <a:fillRect/>
              </a:stretch>
            </p:blipFill>
            <p:spPr bwMode="auto">
              <a:xfrm>
                <a:off x="4756150" y="3113313"/>
                <a:ext cx="1079500" cy="1814286"/>
              </a:xfrm>
              <a:prstGeom prst="rect">
                <a:avLst/>
              </a:prstGeom>
              <a:noFill/>
              <a:ln w="12700">
                <a:solidFill>
                  <a:schemeClr val="tx1"/>
                </a:solidFill>
              </a:ln>
            </p:spPr>
          </p:pic>
        </p:grpSp>
        <p:grpSp>
          <p:nvGrpSpPr>
            <p:cNvPr id="128" name="Group 127"/>
            <p:cNvGrpSpPr/>
            <p:nvPr/>
          </p:nvGrpSpPr>
          <p:grpSpPr>
            <a:xfrm>
              <a:off x="9896121" y="1414110"/>
              <a:ext cx="389934" cy="495508"/>
              <a:chOff x="4648200" y="2133600"/>
              <a:chExt cx="2590800" cy="3200400"/>
            </a:xfrm>
          </p:grpSpPr>
          <p:sp>
            <p:nvSpPr>
              <p:cNvPr id="129" name="Rectangle 128"/>
              <p:cNvSpPr/>
              <p:nvPr/>
            </p:nvSpPr>
            <p:spPr>
              <a:xfrm>
                <a:off x="4648200" y="2133600"/>
                <a:ext cx="2590800" cy="32004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Helvetica Neue Light"/>
                  </a:rPr>
                  <a:t>The </a:t>
                </a:r>
              </a:p>
            </p:txBody>
          </p:sp>
          <p:pic>
            <p:nvPicPr>
              <p:cNvPr id="130" name="Picture 4" descr="http://mwb4design.com/images/interactive/At&amp;t_web.jpg"/>
              <p:cNvPicPr>
                <a:picLocks noChangeAspect="1" noChangeArrowheads="1"/>
              </p:cNvPicPr>
              <p:nvPr/>
            </p:nvPicPr>
            <p:blipFill>
              <a:blip r:embed="rId9" cstate="screen">
                <a:duotone>
                  <a:schemeClr val="accent5">
                    <a:shade val="45000"/>
                    <a:satMod val="135000"/>
                  </a:schemeClr>
                  <a:prstClr val="white"/>
                </a:duotone>
              </a:blip>
              <a:srcRect/>
              <a:stretch>
                <a:fillRect/>
              </a:stretch>
            </p:blipFill>
            <p:spPr bwMode="auto">
              <a:xfrm>
                <a:off x="4756150" y="3113313"/>
                <a:ext cx="1079500" cy="1814286"/>
              </a:xfrm>
              <a:prstGeom prst="rect">
                <a:avLst/>
              </a:prstGeom>
              <a:noFill/>
              <a:ln w="12700">
                <a:solidFill>
                  <a:schemeClr val="tx1"/>
                </a:solidFill>
              </a:ln>
            </p:spPr>
          </p:pic>
        </p:grpSp>
        <p:grpSp>
          <p:nvGrpSpPr>
            <p:cNvPr id="131" name="Group 99"/>
            <p:cNvGrpSpPr/>
            <p:nvPr/>
          </p:nvGrpSpPr>
          <p:grpSpPr>
            <a:xfrm>
              <a:off x="9696789" y="1315009"/>
              <a:ext cx="389934" cy="49551"/>
              <a:chOff x="1905000" y="2921604"/>
              <a:chExt cx="3048000" cy="228600"/>
            </a:xfrm>
          </p:grpSpPr>
          <p:sp>
            <p:nvSpPr>
              <p:cNvPr id="132" name="Rectangle 131"/>
              <p:cNvSpPr/>
              <p:nvPr/>
            </p:nvSpPr>
            <p:spPr>
              <a:xfrm>
                <a:off x="1943100" y="2959608"/>
                <a:ext cx="2971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Neue Light"/>
                </a:endParaRPr>
              </a:p>
            </p:txBody>
          </p:sp>
          <p:cxnSp>
            <p:nvCxnSpPr>
              <p:cNvPr id="133" name="Straight Connector 132"/>
              <p:cNvCxnSpPr/>
              <p:nvPr/>
            </p:nvCxnSpPr>
            <p:spPr>
              <a:xfrm>
                <a:off x="2476500" y="2948726"/>
                <a:ext cx="0" cy="1645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3086100" y="2959608"/>
                <a:ext cx="0" cy="1645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3695700" y="2959608"/>
                <a:ext cx="0" cy="1645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4305300" y="2959608"/>
                <a:ext cx="0" cy="1645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1905000" y="2921604"/>
                <a:ext cx="3048000" cy="2286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Neue Light"/>
                </a:endParaRPr>
              </a:p>
            </p:txBody>
          </p:sp>
        </p:grpSp>
        <p:grpSp>
          <p:nvGrpSpPr>
            <p:cNvPr id="138" name="Group 137"/>
            <p:cNvGrpSpPr/>
            <p:nvPr/>
          </p:nvGrpSpPr>
          <p:grpSpPr>
            <a:xfrm>
              <a:off x="9745535" y="1994567"/>
              <a:ext cx="487417" cy="162810"/>
              <a:chOff x="4702174" y="2198914"/>
              <a:chExt cx="1133475" cy="326571"/>
            </a:xfrm>
          </p:grpSpPr>
          <p:pic>
            <p:nvPicPr>
              <p:cNvPr id="139" name="Picture 13" descr="http://lucthehague.files.wordpress.com/2012/04/logo-web-300x300.png"/>
              <p:cNvPicPr>
                <a:picLocks noChangeAspect="1" noChangeArrowheads="1"/>
              </p:cNvPicPr>
              <p:nvPr/>
            </p:nvPicPr>
            <p:blipFill>
              <a:blip r:embed="rId8" cstate="print"/>
              <a:srcRect/>
              <a:stretch>
                <a:fillRect/>
              </a:stretch>
            </p:blipFill>
            <p:spPr bwMode="auto">
              <a:xfrm>
                <a:off x="4702175" y="2198914"/>
                <a:ext cx="327025" cy="326571"/>
              </a:xfrm>
              <a:prstGeom prst="rect">
                <a:avLst/>
              </a:prstGeom>
              <a:noFill/>
            </p:spPr>
          </p:pic>
          <p:sp>
            <p:nvSpPr>
              <p:cNvPr id="141" name="Rectangle 140"/>
              <p:cNvSpPr/>
              <p:nvPr/>
            </p:nvSpPr>
            <p:spPr>
              <a:xfrm>
                <a:off x="4702174" y="2198914"/>
                <a:ext cx="1133475" cy="3265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Neue Light"/>
                </a:endParaRPr>
              </a:p>
            </p:txBody>
          </p:sp>
        </p:grpSp>
        <p:pic>
          <p:nvPicPr>
            <p:cNvPr id="142" name="Picture 27" descr="http://us.123rf.com/400wm/400/400/scanrail/scanrail1104/scanrail110400037/9341115-tablet-pc---design-of-this-tablet-pc-is-my-own.jpg"/>
            <p:cNvPicPr>
              <a:picLocks noChangeAspect="1" noChangeArrowheads="1"/>
            </p:cNvPicPr>
            <p:nvPr/>
          </p:nvPicPr>
          <p:blipFill>
            <a:blip r:embed="rId7" cstate="print"/>
            <a:srcRect t="-1175"/>
            <a:stretch>
              <a:fillRect/>
            </a:stretch>
          </p:blipFill>
          <p:spPr bwMode="auto">
            <a:xfrm>
              <a:off x="9803493" y="3387269"/>
              <a:ext cx="331975" cy="353935"/>
            </a:xfrm>
            <a:prstGeom prst="rect">
              <a:avLst/>
            </a:prstGeom>
            <a:noFill/>
            <a:ln>
              <a:solidFill>
                <a:schemeClr val="tx1"/>
              </a:solidFill>
            </a:ln>
          </p:spPr>
        </p:pic>
        <p:pic>
          <p:nvPicPr>
            <p:cNvPr id="143" name="Picture 19" descr="http://www.blogcdn.com/www.engadget.com/media/2012/06/utl-angled-left-with--image445tall.jpg"/>
            <p:cNvPicPr>
              <a:picLocks noChangeAspect="1" noChangeArrowheads="1"/>
            </p:cNvPicPr>
            <p:nvPr/>
          </p:nvPicPr>
          <p:blipFill>
            <a:blip r:embed="rId6" cstate="print"/>
            <a:srcRect/>
            <a:stretch>
              <a:fillRect/>
            </a:stretch>
          </p:blipFill>
          <p:spPr bwMode="auto">
            <a:xfrm>
              <a:off x="10029224" y="2472432"/>
              <a:ext cx="270744" cy="243138"/>
            </a:xfrm>
            <a:prstGeom prst="rect">
              <a:avLst/>
            </a:prstGeom>
            <a:noFill/>
            <a:ln>
              <a:solidFill>
                <a:schemeClr val="tx1"/>
              </a:solidFill>
            </a:ln>
          </p:spPr>
        </p:pic>
        <p:sp>
          <p:nvSpPr>
            <p:cNvPr id="144" name="Oval 143"/>
            <p:cNvSpPr/>
            <p:nvPr/>
          </p:nvSpPr>
          <p:spPr>
            <a:xfrm>
              <a:off x="6979200" y="2552744"/>
              <a:ext cx="146225" cy="14865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solidFill>
                    <a:prstClr val="black"/>
                  </a:solidFill>
                  <a:latin typeface="Helvetica Neue Light"/>
                </a:rPr>
                <a:t>2</a:t>
              </a:r>
            </a:p>
          </p:txBody>
        </p:sp>
        <p:sp>
          <p:nvSpPr>
            <p:cNvPr id="145" name="Oval 144"/>
            <p:cNvSpPr/>
            <p:nvPr/>
          </p:nvSpPr>
          <p:spPr>
            <a:xfrm>
              <a:off x="6968565" y="2416979"/>
              <a:ext cx="146225" cy="14865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solidFill>
                    <a:prstClr val="black"/>
                  </a:solidFill>
                  <a:latin typeface="Helvetica Neue Light"/>
                </a:rPr>
                <a:t>3</a:t>
              </a:r>
            </a:p>
          </p:txBody>
        </p:sp>
        <p:sp>
          <p:nvSpPr>
            <p:cNvPr id="146" name="Oval 145"/>
            <p:cNvSpPr/>
            <p:nvPr/>
          </p:nvSpPr>
          <p:spPr>
            <a:xfrm>
              <a:off x="6979200" y="2651846"/>
              <a:ext cx="146225" cy="14865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solidFill>
                    <a:prstClr val="black"/>
                  </a:solidFill>
                  <a:latin typeface="Helvetica Neue Light"/>
                </a:rPr>
                <a:t>4</a:t>
              </a:r>
            </a:p>
          </p:txBody>
        </p:sp>
        <p:sp>
          <p:nvSpPr>
            <p:cNvPr id="147" name="Oval 146"/>
            <p:cNvSpPr/>
            <p:nvPr/>
          </p:nvSpPr>
          <p:spPr>
            <a:xfrm>
              <a:off x="6979200" y="2750947"/>
              <a:ext cx="146225" cy="14865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solidFill>
                    <a:prstClr val="black"/>
                  </a:solidFill>
                  <a:latin typeface="Helvetica Neue Light"/>
                </a:rPr>
                <a:t>5</a:t>
              </a:r>
            </a:p>
          </p:txBody>
        </p:sp>
        <p:sp>
          <p:nvSpPr>
            <p:cNvPr id="148" name="TextBox 147"/>
            <p:cNvSpPr txBox="1"/>
            <p:nvPr/>
          </p:nvSpPr>
          <p:spPr>
            <a:xfrm>
              <a:off x="7699912" y="2259019"/>
              <a:ext cx="1170761" cy="646331"/>
            </a:xfrm>
            <a:prstGeom prst="rect">
              <a:avLst/>
            </a:prstGeom>
            <a:noFill/>
          </p:spPr>
          <p:txBody>
            <a:bodyPr wrap="square" rtlCol="0">
              <a:spAutoFit/>
            </a:bodyPr>
            <a:lstStyle/>
            <a:p>
              <a:r>
                <a:rPr lang="en-US" dirty="0">
                  <a:solidFill>
                    <a:prstClr val="black"/>
                  </a:solidFill>
                  <a:latin typeface="Helvetica Neue Light"/>
                </a:rPr>
                <a:t>Cellular Network</a:t>
              </a:r>
            </a:p>
          </p:txBody>
        </p:sp>
        <p:pic>
          <p:nvPicPr>
            <p:cNvPr id="150" name="Picture 2" descr="https://spring.io/guides/gs/device-detection/images/mobile-browser.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62997" y="1626896"/>
              <a:ext cx="495803" cy="959773"/>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2" descr="https://encrypted-tbn3.gstatic.com/images?q=tbn:ANd9GcQ5tAGWgXRmlHp2NPR-rkGl8VPzFf7VF8iVcRwpZUjxEuFGe6mY"/>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814629" y="1914761"/>
              <a:ext cx="376653" cy="388083"/>
            </a:xfrm>
            <a:prstGeom prst="rect">
              <a:avLst/>
            </a:prstGeom>
            <a:noFill/>
            <a:extLst>
              <a:ext uri="{909E8E84-426E-40DD-AFC4-6F175D3DCCD1}">
                <a14:hiddenFill xmlns:a14="http://schemas.microsoft.com/office/drawing/2010/main">
                  <a:solidFill>
                    <a:srgbClr val="FFFFFF"/>
                  </a:solidFill>
                </a14:hiddenFill>
              </a:ext>
            </a:extLst>
          </p:spPr>
        </p:pic>
        <p:sp>
          <p:nvSpPr>
            <p:cNvPr id="152" name="Rectangle 151"/>
            <p:cNvSpPr/>
            <p:nvPr/>
          </p:nvSpPr>
          <p:spPr>
            <a:xfrm>
              <a:off x="6986912" y="1589323"/>
              <a:ext cx="490387" cy="22524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a:endParaRPr>
            </a:p>
          </p:txBody>
        </p:sp>
      </p:grpSp>
    </p:spTree>
    <p:custDataLst>
      <p:tags r:id="rId1"/>
    </p:custDataLst>
    <p:extLst>
      <p:ext uri="{BB962C8B-B14F-4D97-AF65-F5344CB8AC3E}">
        <p14:creationId xmlns:p14="http://schemas.microsoft.com/office/powerpoint/2010/main" val="4248921837"/>
      </p:ext>
    </p:extLst>
  </p:cSld>
  <p:clrMapOvr>
    <a:masterClrMapping/>
  </p:clrMapOvr>
  <mc:AlternateContent xmlns:mc="http://schemas.openxmlformats.org/markup-compatibility/2006">
    <mc:Choice xmlns:p14="http://schemas.microsoft.com/office/powerpoint/2010/main" Requires="p14">
      <p:transition spd="slow" p14:dur="2000" advTm="68396"/>
    </mc:Choice>
    <mc:Fallback>
      <p:transition spd="slow" advTm="683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293"/>
            <a:ext cx="10515600" cy="1325563"/>
          </a:xfrm>
        </p:spPr>
        <p:txBody>
          <a:bodyPr>
            <a:normAutofit/>
          </a:bodyPr>
          <a:lstStyle/>
          <a:p>
            <a:r>
              <a:rPr lang="en-US" dirty="0" smtClean="0"/>
              <a:t>Proxy Execution to Lower Web Latencies</a:t>
            </a:r>
            <a:endParaRPr lang="en-US" dirty="0"/>
          </a:p>
        </p:txBody>
      </p:sp>
      <p:sp>
        <p:nvSpPr>
          <p:cNvPr id="3" name="Content Placeholder 2"/>
          <p:cNvSpPr>
            <a:spLocks noGrp="1"/>
          </p:cNvSpPr>
          <p:nvPr>
            <p:ph idx="1"/>
          </p:nvPr>
        </p:nvSpPr>
        <p:spPr>
          <a:xfrm>
            <a:off x="680969" y="1359895"/>
            <a:ext cx="11101299" cy="5077680"/>
          </a:xfrm>
        </p:spPr>
        <p:txBody>
          <a:bodyPr>
            <a:noAutofit/>
          </a:bodyPr>
          <a:lstStyle/>
          <a:p>
            <a:r>
              <a:rPr lang="en-US" altLang="en-US" sz="2800" dirty="0"/>
              <a:t>Emerging trend – </a:t>
            </a:r>
            <a:r>
              <a:rPr lang="en-US" altLang="en-US" sz="2800" b="1" dirty="0"/>
              <a:t>move execution to </a:t>
            </a:r>
            <a:r>
              <a:rPr lang="en-US" altLang="en-US" sz="2800" b="1" dirty="0" smtClean="0"/>
              <a:t>the cloud</a:t>
            </a:r>
          </a:p>
          <a:p>
            <a:endParaRPr lang="en-US" altLang="en-US" sz="2800" b="1" dirty="0"/>
          </a:p>
          <a:p>
            <a:endParaRPr lang="en-US" altLang="en-US" sz="2800" b="1" dirty="0" smtClean="0"/>
          </a:p>
          <a:p>
            <a:endParaRPr lang="en-US" altLang="en-US" sz="2800" b="1" dirty="0"/>
          </a:p>
          <a:p>
            <a:pPr marL="0" indent="0">
              <a:buNone/>
            </a:pPr>
            <a:endParaRPr lang="en-US" altLang="en-US" sz="2800" b="1" dirty="0"/>
          </a:p>
          <a:p>
            <a:r>
              <a:rPr lang="en-US" altLang="en-US" sz="2800" dirty="0" smtClean="0"/>
              <a:t>Proxy execution: quickly fetch objects using </a:t>
            </a:r>
            <a:r>
              <a:rPr lang="en-US" altLang="en-US" sz="2800" b="1" dirty="0" smtClean="0"/>
              <a:t>faster network and proactively push</a:t>
            </a:r>
          </a:p>
          <a:p>
            <a:r>
              <a:rPr lang="en-US" altLang="en-US" sz="2800" dirty="0" smtClean="0"/>
              <a:t>Why execution in the proxy for push? </a:t>
            </a:r>
          </a:p>
          <a:p>
            <a:pPr lvl="1"/>
            <a:r>
              <a:rPr lang="en-US" altLang="en-US" sz="2400" dirty="0" smtClean="0"/>
              <a:t>Personalization in Webpages with JS execution (E.g. &gt;30% of pages have &gt;50% of objects not common across users)</a:t>
            </a:r>
          </a:p>
          <a:p>
            <a:pPr marL="0" indent="0">
              <a:buNone/>
            </a:pPr>
            <a:endParaRPr lang="en-US" sz="2800" dirty="0" smtClean="0"/>
          </a:p>
          <a:p>
            <a:endParaRPr lang="en-US" sz="2800" dirty="0"/>
          </a:p>
          <a:p>
            <a:endParaRPr lang="en-US" sz="2800" dirty="0"/>
          </a:p>
          <a:p>
            <a:endParaRPr lang="en-US" sz="2800" dirty="0"/>
          </a:p>
          <a:p>
            <a:endParaRPr lang="en-US" sz="2800" b="1" dirty="0" smtClean="0"/>
          </a:p>
          <a:p>
            <a:endParaRPr lang="en-US" sz="2800" b="1" dirty="0"/>
          </a:p>
          <a:p>
            <a:endParaRPr lang="en-US" dirty="0" smtClean="0"/>
          </a:p>
          <a:p>
            <a:pPr marL="0" indent="0">
              <a:buNone/>
            </a:pPr>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9DDDDE1-36AB-488C-8457-8ADC1F0F13CC}" type="slidenum">
              <a:rPr lang="en-US" smtClean="0"/>
              <a:t>4</a:t>
            </a:fld>
            <a:endParaRPr lang="en-US"/>
          </a:p>
        </p:txBody>
      </p:sp>
      <p:grpSp>
        <p:nvGrpSpPr>
          <p:cNvPr id="87" name="Group 86"/>
          <p:cNvGrpSpPr/>
          <p:nvPr/>
        </p:nvGrpSpPr>
        <p:grpSpPr>
          <a:xfrm>
            <a:off x="3039001" y="1778368"/>
            <a:ext cx="6385234" cy="2447859"/>
            <a:chOff x="1446481" y="1556732"/>
            <a:chExt cx="10801776" cy="3874124"/>
          </a:xfrm>
        </p:grpSpPr>
        <p:pic>
          <p:nvPicPr>
            <p:cNvPr id="49" name="Picture 2" descr="https://spring.io/guides/gs/device-detection/images/mobile-brows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6481" y="2867263"/>
              <a:ext cx="639748" cy="121543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5609977" y="2797219"/>
              <a:ext cx="1665436" cy="12777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Helvetica Neue Light"/>
                </a:rPr>
                <a:t>CLOUD PROXY </a:t>
              </a:r>
              <a:endParaRPr lang="en-US" dirty="0">
                <a:solidFill>
                  <a:schemeClr val="tx1"/>
                </a:solidFill>
                <a:latin typeface="Helvetica Neue Light"/>
              </a:endParaRPr>
            </a:p>
          </p:txBody>
        </p:sp>
        <p:pic>
          <p:nvPicPr>
            <p:cNvPr id="50" name="Picture 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38000" y="2989704"/>
              <a:ext cx="838500" cy="970557"/>
            </a:xfrm>
            <a:prstGeom prst="rect">
              <a:avLst/>
            </a:prstGeom>
          </p:spPr>
        </p:pic>
        <p:sp>
          <p:nvSpPr>
            <p:cNvPr id="52" name="Cloud 51"/>
            <p:cNvSpPr/>
            <p:nvPr/>
          </p:nvSpPr>
          <p:spPr>
            <a:xfrm>
              <a:off x="7592018" y="2268580"/>
              <a:ext cx="2932912" cy="2136769"/>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Neue" panose="02000403000000020004" pitchFamily="50" charset="0"/>
              </a:endParaRPr>
            </a:p>
          </p:txBody>
        </p:sp>
        <p:sp>
          <p:nvSpPr>
            <p:cNvPr id="16" name="Rectangle 15"/>
            <p:cNvSpPr/>
            <p:nvPr/>
          </p:nvSpPr>
          <p:spPr>
            <a:xfrm>
              <a:off x="2544821" y="2026323"/>
              <a:ext cx="2510199" cy="278974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chemeClr val="tx1"/>
                  </a:solidFill>
                  <a:latin typeface="Helvetica Neue Light"/>
                </a:rPr>
                <a:t>CELL NETWORK</a:t>
              </a:r>
              <a:endParaRPr lang="en-US" b="1" dirty="0">
                <a:solidFill>
                  <a:schemeClr val="tx1"/>
                </a:solidFill>
                <a:latin typeface="Helvetica Neue Light"/>
              </a:endParaRPr>
            </a:p>
          </p:txBody>
        </p:sp>
        <p:pic>
          <p:nvPicPr>
            <p:cNvPr id="53" name="Picture 52" descr="http://www.abc.es/Media/201302/06/internet1--644x362.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88" r="4659"/>
            <a:stretch/>
          </p:blipFill>
          <p:spPr bwMode="auto">
            <a:xfrm>
              <a:off x="10664052" y="1556732"/>
              <a:ext cx="1293436" cy="765199"/>
            </a:xfrm>
            <a:prstGeom prst="rect">
              <a:avLst/>
            </a:prstGeom>
            <a:noFill/>
            <a:extLst>
              <a:ext uri="{909E8E84-426E-40dd-AFC4-6F175D3DCCD1}">
                <a14:hiddenFill xmlns:a14="http://schemas.microsoft.com/office/drawing/2010/main" xmlns="">
                  <a:solidFill>
                    <a:srgbClr val="FFFFFF"/>
                  </a:solidFill>
                </a14:hiddenFill>
              </a:ext>
            </a:extLst>
          </p:spPr>
        </p:pic>
        <p:pic>
          <p:nvPicPr>
            <p:cNvPr id="54" name="Picture 53" descr="http://www.abc.es/Media/201302/06/internet1--644x362.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88" r="4659"/>
            <a:stretch/>
          </p:blipFill>
          <p:spPr bwMode="auto">
            <a:xfrm>
              <a:off x="11056081" y="3065962"/>
              <a:ext cx="1192176" cy="761465"/>
            </a:xfrm>
            <a:prstGeom prst="rect">
              <a:avLst/>
            </a:prstGeom>
            <a:noFill/>
            <a:extLst>
              <a:ext uri="{909E8E84-426E-40dd-AFC4-6F175D3DCCD1}">
                <a14:hiddenFill xmlns:a14="http://schemas.microsoft.com/office/drawing/2010/main" xmlns="">
                  <a:solidFill>
                    <a:srgbClr val="FFFFFF"/>
                  </a:solidFill>
                </a14:hiddenFill>
              </a:ext>
            </a:extLst>
          </p:spPr>
        </p:pic>
        <p:pic>
          <p:nvPicPr>
            <p:cNvPr id="55" name="Picture 54" descr="http://www.abc.es/Media/201302/06/internet1--644x362.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88" r="4659"/>
            <a:stretch/>
          </p:blipFill>
          <p:spPr bwMode="auto">
            <a:xfrm>
              <a:off x="10841389" y="4723788"/>
              <a:ext cx="1116098" cy="707068"/>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extBox 16"/>
            <p:cNvSpPr txBox="1"/>
            <p:nvPr/>
          </p:nvSpPr>
          <p:spPr>
            <a:xfrm>
              <a:off x="7980851" y="2495315"/>
              <a:ext cx="2275457" cy="600277"/>
            </a:xfrm>
            <a:prstGeom prst="rect">
              <a:avLst/>
            </a:prstGeom>
            <a:noFill/>
          </p:spPr>
          <p:txBody>
            <a:bodyPr wrap="square" rtlCol="0">
              <a:spAutoFit/>
            </a:bodyPr>
            <a:lstStyle/>
            <a:p>
              <a:r>
                <a:rPr lang="en-US" b="1" dirty="0" smtClean="0">
                  <a:latin typeface="Helvetica Neue Light"/>
                </a:rPr>
                <a:t>INTERNET</a:t>
              </a:r>
              <a:endParaRPr lang="en-US" b="1" dirty="0">
                <a:latin typeface="Helvetica Neue Light"/>
              </a:endParaRPr>
            </a:p>
          </p:txBody>
        </p:sp>
        <p:cxnSp>
          <p:nvCxnSpPr>
            <p:cNvPr id="27" name="Curved Connector 26"/>
            <p:cNvCxnSpPr>
              <a:stCxn id="49" idx="2"/>
              <a:endCxn id="6" idx="2"/>
            </p:cNvCxnSpPr>
            <p:nvPr/>
          </p:nvCxnSpPr>
          <p:spPr>
            <a:xfrm rot="5400000" flipH="1" flipV="1">
              <a:off x="4100680" y="1740685"/>
              <a:ext cx="7690" cy="4676340"/>
            </a:xfrm>
            <a:prstGeom prst="curvedConnector3">
              <a:avLst>
                <a:gd name="adj1" fmla="val -4704672"/>
              </a:avLst>
            </a:prstGeom>
            <a:ln>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49" idx="0"/>
              <a:endCxn id="6" idx="0"/>
            </p:cNvCxnSpPr>
            <p:nvPr/>
          </p:nvCxnSpPr>
          <p:spPr>
            <a:xfrm rot="5400000" flipH="1" flipV="1">
              <a:off x="4069505" y="494072"/>
              <a:ext cx="70044" cy="4676340"/>
            </a:xfrm>
            <a:prstGeom prst="curvedConnector3">
              <a:avLst>
                <a:gd name="adj1" fmla="val 1158459"/>
              </a:avLst>
            </a:prstGeom>
            <a:ln>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49" idx="3"/>
              <a:endCxn id="50" idx="1"/>
            </p:cNvCxnSpPr>
            <p:nvPr/>
          </p:nvCxnSpPr>
          <p:spPr>
            <a:xfrm>
              <a:off x="2086229" y="3474982"/>
              <a:ext cx="951772" cy="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3853081" y="3464796"/>
              <a:ext cx="1933320" cy="1835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Curved Connector 82"/>
            <p:cNvCxnSpPr/>
            <p:nvPr/>
          </p:nvCxnSpPr>
          <p:spPr>
            <a:xfrm flipV="1">
              <a:off x="7252823" y="2379818"/>
              <a:ext cx="3778897" cy="888316"/>
            </a:xfrm>
            <a:prstGeom prst="curvedConnector2">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4" name="Curved Connector 103"/>
            <p:cNvCxnSpPr/>
            <p:nvPr/>
          </p:nvCxnSpPr>
          <p:spPr>
            <a:xfrm flipV="1">
              <a:off x="7288309" y="3483149"/>
              <a:ext cx="3743411" cy="15709"/>
            </a:xfrm>
            <a:prstGeom prst="curvedConnector3">
              <a:avLst>
                <a:gd name="adj1" fmla="val 50000"/>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p:nvPr/>
          </p:nvCxnSpPr>
          <p:spPr>
            <a:xfrm>
              <a:off x="7273301" y="3666838"/>
              <a:ext cx="3626497" cy="1149232"/>
            </a:xfrm>
            <a:prstGeom prst="curvedConnector2">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830510306"/>
      </p:ext>
    </p:extLst>
  </p:cSld>
  <p:clrMapOvr>
    <a:masterClrMapping/>
  </p:clrMapOvr>
  <mc:AlternateContent xmlns:mc="http://schemas.openxmlformats.org/markup-compatibility/2006">
    <mc:Choice xmlns:p14="http://schemas.microsoft.com/office/powerpoint/2010/main" Requires="p14">
      <p:transition spd="slow" p14:dur="2000" advTm="38502"/>
    </mc:Choice>
    <mc:Fallback>
      <p:transition spd="slow" advTm="3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defRPr/>
            </a:pPr>
            <a:r>
              <a:rPr lang="en-US" dirty="0"/>
              <a:t>Challenge with Proxy Execution Proposals</a:t>
            </a:r>
          </a:p>
        </p:txBody>
      </p:sp>
      <p:sp>
        <p:nvSpPr>
          <p:cNvPr id="8" name="Content Placeholder 7"/>
          <p:cNvSpPr>
            <a:spLocks noGrp="1"/>
          </p:cNvSpPr>
          <p:nvPr>
            <p:ph idx="1"/>
          </p:nvPr>
        </p:nvSpPr>
        <p:spPr>
          <a:xfrm>
            <a:off x="838200" y="1588970"/>
            <a:ext cx="10515600" cy="4615449"/>
          </a:xfrm>
          <a:noFill/>
        </p:spPr>
        <p:txBody>
          <a:bodyPr>
            <a:noAutofit/>
          </a:bodyPr>
          <a:lstStyle/>
          <a:p>
            <a:pPr marL="0" indent="0">
              <a:buNone/>
            </a:pPr>
            <a:endParaRPr lang="en-US" altLang="en-US" sz="2800" dirty="0" smtClean="0"/>
          </a:p>
          <a:p>
            <a:r>
              <a:rPr lang="en-US" altLang="en-US" sz="2800" dirty="0" smtClean="0"/>
              <a:t>Where is the bottleneck?</a:t>
            </a:r>
            <a:endParaRPr lang="en-US" altLang="en-US" sz="2800" dirty="0"/>
          </a:p>
          <a:p>
            <a:pPr lvl="1"/>
            <a:r>
              <a:rPr lang="en-US" altLang="en-US" sz="2800" dirty="0"/>
              <a:t>In traditional Web </a:t>
            </a:r>
            <a:r>
              <a:rPr lang="en-US" altLang="en-US" sz="2800" dirty="0" smtClean="0"/>
              <a:t>proxies – </a:t>
            </a:r>
            <a:r>
              <a:rPr lang="en-US" altLang="en-US" sz="2800" b="1" dirty="0" smtClean="0"/>
              <a:t>Network</a:t>
            </a:r>
            <a:endParaRPr lang="en-US" altLang="en-US" sz="2800" b="1" dirty="0"/>
          </a:p>
          <a:p>
            <a:pPr lvl="1"/>
            <a:r>
              <a:rPr lang="en-US" altLang="en-US" sz="2800" dirty="0"/>
              <a:t>Execution-based </a:t>
            </a:r>
            <a:r>
              <a:rPr lang="en-US" altLang="en-US" sz="2800" dirty="0" smtClean="0"/>
              <a:t>proxies – </a:t>
            </a:r>
            <a:r>
              <a:rPr lang="en-US" altLang="en-US" sz="2800" b="1" dirty="0" smtClean="0"/>
              <a:t>Bottleneck shifts to Compute</a:t>
            </a:r>
          </a:p>
          <a:p>
            <a:pPr lvl="2"/>
            <a:r>
              <a:rPr lang="en-US" altLang="en-US" sz="2400" dirty="0" smtClean="0"/>
              <a:t>E.g. Our measurements indicate ~500 servers (32cores, 128Gig) needed to support execution for 1M users ($2.5M </a:t>
            </a:r>
            <a:r>
              <a:rPr lang="en-US" altLang="en-US" sz="2400" dirty="0" smtClean="0"/>
              <a:t>CAPEX only assuming </a:t>
            </a:r>
            <a:r>
              <a:rPr lang="en-US" altLang="en-US" sz="2400" dirty="0" smtClean="0"/>
              <a:t>$5000/server)</a:t>
            </a:r>
            <a:endParaRPr lang="en-US" sz="2400" dirty="0"/>
          </a:p>
          <a:p>
            <a:r>
              <a:rPr lang="en-US" sz="2800" b="1" dirty="0"/>
              <a:t>Reducing proxy compute </a:t>
            </a:r>
            <a:r>
              <a:rPr lang="en-US" sz="2800" b="1" dirty="0" smtClean="0"/>
              <a:t>critical</a:t>
            </a:r>
          </a:p>
          <a:p>
            <a:r>
              <a:rPr lang="en-US" altLang="en-US" dirty="0" smtClean="0"/>
              <a:t>What dominates compute overhead? “JavaScript execution” (80% for a median page)</a:t>
            </a:r>
            <a:endParaRPr lang="en-US" altLang="en-US" sz="2800" dirty="0"/>
          </a:p>
          <a:p>
            <a:endParaRPr lang="en-US" sz="2800" dirty="0"/>
          </a:p>
        </p:txBody>
      </p:sp>
      <p:sp>
        <p:nvSpPr>
          <p:cNvPr id="2" name="Slide Number Placeholder 1"/>
          <p:cNvSpPr>
            <a:spLocks noGrp="1"/>
          </p:cNvSpPr>
          <p:nvPr>
            <p:ph type="sldNum" sz="quarter" idx="12"/>
          </p:nvPr>
        </p:nvSpPr>
        <p:spPr/>
        <p:txBody>
          <a:bodyPr/>
          <a:lstStyle/>
          <a:p>
            <a:fld id="{09DDDDE1-36AB-488C-8457-8ADC1F0F13CC}" type="slidenum">
              <a:rPr lang="en-US" smtClean="0"/>
              <a:t>5</a:t>
            </a:fld>
            <a:endParaRPr lang="en-US" dirty="0"/>
          </a:p>
        </p:txBody>
      </p:sp>
      <p:sp>
        <p:nvSpPr>
          <p:cNvPr id="32" name="TextBox 31"/>
          <p:cNvSpPr txBox="1"/>
          <p:nvPr/>
        </p:nvSpPr>
        <p:spPr>
          <a:xfrm>
            <a:off x="1860100" y="1490757"/>
            <a:ext cx="8471800" cy="523220"/>
          </a:xfrm>
          <a:prstGeom prst="rect">
            <a:avLst/>
          </a:prstGeom>
          <a:solidFill>
            <a:srgbClr val="297FD5">
              <a:lumMod val="20000"/>
              <a:lumOff val="80000"/>
            </a:srgbClr>
          </a:solidFill>
          <a:ln w="19050" cmpd="sng">
            <a:solidFill>
              <a:sysClr val="windowText" lastClr="000000"/>
            </a:solidFill>
            <a:prstDash val="solid"/>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0070C0"/>
                </a:solidFill>
                <a:effectLst/>
                <a:uLnTx/>
                <a:uFillTx/>
                <a:latin typeface="Helvetica Neue Light"/>
              </a:rPr>
              <a:t>Scale execution in the proxy for carrier workload</a:t>
            </a:r>
            <a:endParaRPr kumimoji="0" lang="en-US" sz="2800" b="1" i="0" u="none" strike="noStrike" kern="0" cap="none" spc="0" normalizeH="0" baseline="0" noProof="0" dirty="0">
              <a:ln>
                <a:noFill/>
              </a:ln>
              <a:solidFill>
                <a:srgbClr val="0070C0"/>
              </a:solidFill>
              <a:effectLst/>
              <a:uLnTx/>
              <a:uFillTx/>
              <a:latin typeface="Helvetica Neue Light"/>
            </a:endParaRPr>
          </a:p>
        </p:txBody>
      </p:sp>
    </p:spTree>
    <p:custDataLst>
      <p:tags r:id="rId1"/>
    </p:custDataLst>
    <p:extLst>
      <p:ext uri="{BB962C8B-B14F-4D97-AF65-F5344CB8AC3E}">
        <p14:creationId xmlns:p14="http://schemas.microsoft.com/office/powerpoint/2010/main" val="621802150"/>
      </p:ext>
    </p:extLst>
  </p:cSld>
  <p:clrMapOvr>
    <a:masterClrMapping/>
  </p:clrMapOvr>
  <mc:AlternateContent xmlns:mc="http://schemas.openxmlformats.org/markup-compatibility/2006">
    <mc:Choice xmlns:p14="http://schemas.microsoft.com/office/powerpoint/2010/main" Requires="p14">
      <p:transition spd="slow" p14:dur="2000" advTm="59637"/>
    </mc:Choice>
    <mc:Fallback>
      <p:transition spd="slow" advTm="596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49508" y="334101"/>
            <a:ext cx="10378440" cy="962027"/>
          </a:xfrm>
        </p:spPr>
        <p:txBody>
          <a:bodyPr/>
          <a:lstStyle/>
          <a:p>
            <a:pPr>
              <a:defRPr/>
            </a:pPr>
            <a:r>
              <a:rPr lang="en-US" dirty="0" smtClean="0"/>
              <a:t>Contributions and Key </a:t>
            </a:r>
            <a:r>
              <a:rPr lang="en-US" dirty="0"/>
              <a:t>Results</a:t>
            </a:r>
          </a:p>
        </p:txBody>
      </p:sp>
      <p:sp>
        <p:nvSpPr>
          <p:cNvPr id="17411" name="Content Placeholder 3"/>
          <p:cNvSpPr>
            <a:spLocks noGrp="1"/>
          </p:cNvSpPr>
          <p:nvPr>
            <p:ph idx="1"/>
          </p:nvPr>
        </p:nvSpPr>
        <p:spPr>
          <a:xfrm>
            <a:off x="749508" y="1296128"/>
            <a:ext cx="11071190" cy="5060221"/>
          </a:xfrm>
        </p:spPr>
        <p:txBody>
          <a:bodyPr>
            <a:noAutofit/>
          </a:bodyPr>
          <a:lstStyle/>
          <a:p>
            <a:pPr lvl="0" defTabSz="457200" fontAlgn="base">
              <a:spcBef>
                <a:spcPct val="0"/>
              </a:spcBef>
              <a:spcAft>
                <a:spcPts val="600"/>
              </a:spcAft>
            </a:pPr>
            <a:r>
              <a:rPr lang="en-US" altLang="en-US" sz="2800" dirty="0" smtClean="0">
                <a:solidFill>
                  <a:srgbClr val="000000"/>
                </a:solidFill>
              </a:rPr>
              <a:t>First work to scale execution-based Web proxies</a:t>
            </a:r>
          </a:p>
          <a:p>
            <a:pPr lvl="0" defTabSz="457200" fontAlgn="base">
              <a:spcBef>
                <a:spcPct val="0"/>
              </a:spcBef>
              <a:spcAft>
                <a:spcPts val="600"/>
              </a:spcAft>
            </a:pPr>
            <a:r>
              <a:rPr lang="en-US" altLang="en-US" sz="2800" dirty="0" smtClean="0">
                <a:solidFill>
                  <a:srgbClr val="000000"/>
                </a:solidFill>
              </a:rPr>
              <a:t>Develop </a:t>
            </a:r>
            <a:r>
              <a:rPr lang="en-US" altLang="en-US" sz="2800" b="1" dirty="0" smtClean="0">
                <a:solidFill>
                  <a:srgbClr val="000000"/>
                </a:solidFill>
              </a:rPr>
              <a:t>Whittling</a:t>
            </a:r>
            <a:r>
              <a:rPr lang="en-US" altLang="en-US" sz="2800" dirty="0" smtClean="0">
                <a:solidFill>
                  <a:srgbClr val="000000"/>
                </a:solidFill>
              </a:rPr>
              <a:t> to eliminate JS code not needed for object fetches</a:t>
            </a:r>
          </a:p>
          <a:p>
            <a:pPr lvl="0" defTabSz="457200" fontAlgn="base">
              <a:spcBef>
                <a:spcPct val="0"/>
              </a:spcBef>
              <a:spcAft>
                <a:spcPts val="600"/>
              </a:spcAft>
            </a:pPr>
            <a:r>
              <a:rPr lang="en-US" altLang="en-US" sz="2800" dirty="0" smtClean="0">
                <a:solidFill>
                  <a:srgbClr val="000000"/>
                </a:solidFill>
              </a:rPr>
              <a:t>Design </a:t>
            </a:r>
            <a:r>
              <a:rPr lang="en-US" altLang="en-US" sz="2800" b="1" dirty="0" err="1" smtClean="0">
                <a:solidFill>
                  <a:srgbClr val="000000"/>
                </a:solidFill>
              </a:rPr>
              <a:t>NutShell</a:t>
            </a:r>
            <a:r>
              <a:rPr lang="en-US" altLang="en-US" sz="2800" b="1" dirty="0" smtClean="0">
                <a:solidFill>
                  <a:srgbClr val="000000"/>
                </a:solidFill>
              </a:rPr>
              <a:t>,</a:t>
            </a:r>
            <a:r>
              <a:rPr lang="en-US" altLang="en-US" sz="2800" dirty="0" smtClean="0">
                <a:solidFill>
                  <a:srgbClr val="000000"/>
                </a:solidFill>
              </a:rPr>
              <a:t> a system incorporating Whittling</a:t>
            </a:r>
          </a:p>
          <a:p>
            <a:pPr marL="0" lvl="0" indent="0" defTabSz="457200" fontAlgn="base">
              <a:spcBef>
                <a:spcPct val="0"/>
              </a:spcBef>
              <a:spcAft>
                <a:spcPts val="600"/>
              </a:spcAft>
              <a:buNone/>
            </a:pPr>
            <a:endParaRPr lang="en-US" altLang="en-US" sz="2800" dirty="0" smtClean="0">
              <a:solidFill>
                <a:srgbClr val="000000"/>
              </a:solidFill>
            </a:endParaRPr>
          </a:p>
          <a:p>
            <a:pPr marL="0" lvl="0" indent="0" defTabSz="457200" fontAlgn="base">
              <a:spcBef>
                <a:spcPct val="0"/>
              </a:spcBef>
              <a:spcAft>
                <a:spcPts val="600"/>
              </a:spcAft>
              <a:buNone/>
            </a:pPr>
            <a:r>
              <a:rPr lang="en-US" altLang="en-US" sz="2800" b="1" dirty="0" smtClean="0">
                <a:solidFill>
                  <a:srgbClr val="000000"/>
                </a:solidFill>
              </a:rPr>
              <a:t>Key Results: </a:t>
            </a:r>
          </a:p>
          <a:p>
            <a:pPr lvl="0" defTabSz="457200" fontAlgn="base">
              <a:spcBef>
                <a:spcPct val="0"/>
              </a:spcBef>
              <a:spcAft>
                <a:spcPts val="600"/>
              </a:spcAft>
            </a:pPr>
            <a:r>
              <a:rPr lang="en-US" altLang="en-US" dirty="0" smtClean="0">
                <a:solidFill>
                  <a:srgbClr val="000000"/>
                </a:solidFill>
              </a:rPr>
              <a:t>Relative to </a:t>
            </a:r>
            <a:r>
              <a:rPr lang="en-US" altLang="en-US" dirty="0">
                <a:solidFill>
                  <a:srgbClr val="000000"/>
                </a:solidFill>
              </a:rPr>
              <a:t>prior execution-based proxies </a:t>
            </a:r>
            <a:r>
              <a:rPr lang="en-US" altLang="en-US" sz="1800" dirty="0">
                <a:solidFill>
                  <a:srgbClr val="000000"/>
                </a:solidFill>
              </a:rPr>
              <a:t>[PARCEL – CoNEXT’14, Cumulus – ATC’15]</a:t>
            </a:r>
            <a:endParaRPr lang="en-US" altLang="en-US" sz="1800" dirty="0" smtClean="0">
              <a:solidFill>
                <a:srgbClr val="000000"/>
              </a:solidFill>
            </a:endParaRPr>
          </a:p>
          <a:p>
            <a:pPr lvl="1" defTabSz="457200" fontAlgn="base">
              <a:spcBef>
                <a:spcPct val="0"/>
              </a:spcBef>
              <a:spcAft>
                <a:spcPts val="600"/>
              </a:spcAft>
            </a:pPr>
            <a:r>
              <a:rPr lang="en-US" altLang="en-US" sz="2400" dirty="0" err="1" smtClean="0">
                <a:solidFill>
                  <a:srgbClr val="000000"/>
                </a:solidFill>
              </a:rPr>
              <a:t>NutShell</a:t>
            </a:r>
            <a:r>
              <a:rPr lang="en-US" altLang="en-US" sz="2400" dirty="0" smtClean="0">
                <a:solidFill>
                  <a:srgbClr val="000000"/>
                </a:solidFill>
              </a:rPr>
              <a:t> </a:t>
            </a:r>
            <a:r>
              <a:rPr lang="en-US" altLang="en-US" sz="2400" dirty="0" smtClean="0">
                <a:solidFill>
                  <a:srgbClr val="000000"/>
                </a:solidFill>
              </a:rPr>
              <a:t>supports </a:t>
            </a:r>
            <a:r>
              <a:rPr lang="en-US" altLang="en-US" sz="2400" b="1" dirty="0" smtClean="0">
                <a:solidFill>
                  <a:srgbClr val="0070C0"/>
                </a:solidFill>
              </a:rPr>
              <a:t>27</a:t>
            </a:r>
            <a:r>
              <a:rPr lang="en-US" altLang="en-US" sz="2400" b="1" dirty="0">
                <a:solidFill>
                  <a:srgbClr val="0070C0"/>
                </a:solidFill>
              </a:rPr>
              <a:t>% more user </a:t>
            </a:r>
            <a:r>
              <a:rPr lang="en-US" altLang="en-US" sz="2400" b="1" dirty="0" err="1" smtClean="0">
                <a:solidFill>
                  <a:srgbClr val="0070C0"/>
                </a:solidFill>
              </a:rPr>
              <a:t>reqs</a:t>
            </a:r>
            <a:r>
              <a:rPr lang="en-US" altLang="en-US" sz="2400" b="1" dirty="0" smtClean="0">
                <a:solidFill>
                  <a:srgbClr val="0070C0"/>
                </a:solidFill>
              </a:rPr>
              <a:t>/sec</a:t>
            </a:r>
            <a:endParaRPr lang="en-US" altLang="en-US" sz="1800" b="1" dirty="0">
              <a:solidFill>
                <a:srgbClr val="000000"/>
              </a:solidFill>
            </a:endParaRPr>
          </a:p>
          <a:p>
            <a:pPr lvl="1" defTabSz="457200" fontAlgn="base">
              <a:spcBef>
                <a:spcPct val="0"/>
              </a:spcBef>
              <a:spcAft>
                <a:spcPts val="600"/>
              </a:spcAft>
            </a:pPr>
            <a:r>
              <a:rPr lang="en-US" altLang="en-US" sz="2400" dirty="0">
                <a:solidFill>
                  <a:srgbClr val="000000"/>
                </a:solidFill>
              </a:rPr>
              <a:t>NutShell </a:t>
            </a:r>
            <a:r>
              <a:rPr lang="en-US" altLang="en-US" sz="2400" b="1" dirty="0">
                <a:solidFill>
                  <a:srgbClr val="0070C0"/>
                </a:solidFill>
              </a:rPr>
              <a:t>preserves and sometimes enhances</a:t>
            </a:r>
            <a:r>
              <a:rPr lang="en-US" altLang="en-US" sz="2400" dirty="0">
                <a:solidFill>
                  <a:srgbClr val="000000"/>
                </a:solidFill>
              </a:rPr>
              <a:t> latency </a:t>
            </a:r>
            <a:r>
              <a:rPr lang="en-US" altLang="en-US" sz="2400" dirty="0" smtClean="0">
                <a:solidFill>
                  <a:srgbClr val="000000"/>
                </a:solidFill>
              </a:rPr>
              <a:t>savings</a:t>
            </a:r>
            <a:endParaRPr lang="en-US" altLang="en-US" sz="1800" dirty="0">
              <a:solidFill>
                <a:srgbClr val="000000"/>
              </a:solidFill>
            </a:endParaRPr>
          </a:p>
          <a:p>
            <a:pPr lvl="0" defTabSz="457200" fontAlgn="base">
              <a:spcBef>
                <a:spcPct val="0"/>
              </a:spcBef>
              <a:spcAft>
                <a:spcPts val="600"/>
              </a:spcAft>
            </a:pPr>
            <a:r>
              <a:rPr lang="en-US" altLang="en-US" dirty="0" smtClean="0"/>
              <a:t>Whittling </a:t>
            </a:r>
            <a:r>
              <a:rPr lang="en-US" altLang="en-US" dirty="0"/>
              <a:t>is </a:t>
            </a:r>
            <a:r>
              <a:rPr lang="en-US" altLang="en-US" dirty="0" smtClean="0"/>
              <a:t>computationally efficient (re-usable across users and time)</a:t>
            </a:r>
            <a:endParaRPr lang="en-US" altLang="en-US" dirty="0"/>
          </a:p>
          <a:p>
            <a:pPr marL="114300" lvl="2" indent="-342900" defTabSz="457200" fontAlgn="base">
              <a:spcBef>
                <a:spcPct val="0"/>
              </a:spcBef>
              <a:spcAft>
                <a:spcPts val="800"/>
              </a:spcAft>
              <a:buClr>
                <a:srgbClr val="000000"/>
              </a:buClr>
              <a:buFont typeface="Lucida Grande"/>
              <a:buChar char="–"/>
              <a:defRPr/>
            </a:pPr>
            <a:endParaRPr lang="en-US" sz="2800" dirty="0">
              <a:solidFill>
                <a:srgbClr val="000000"/>
              </a:solidFill>
            </a:endParaRPr>
          </a:p>
          <a:p>
            <a:pPr marL="457200" lvl="1" indent="0">
              <a:lnSpc>
                <a:spcPct val="150000"/>
              </a:lnSpc>
              <a:buNone/>
            </a:pPr>
            <a:endParaRPr lang="en-US" altLang="en-US" dirty="0"/>
          </a:p>
        </p:txBody>
      </p:sp>
      <p:sp>
        <p:nvSpPr>
          <p:cNvPr id="2" name="Slide Number Placeholder 1"/>
          <p:cNvSpPr>
            <a:spLocks noGrp="1"/>
          </p:cNvSpPr>
          <p:nvPr>
            <p:ph type="sldNum" sz="quarter" idx="12"/>
          </p:nvPr>
        </p:nvSpPr>
        <p:spPr/>
        <p:txBody>
          <a:bodyPr/>
          <a:lstStyle/>
          <a:p>
            <a:fld id="{09DDDDE1-36AB-488C-8457-8ADC1F0F13CC}" type="slidenum">
              <a:rPr lang="en-US" smtClean="0"/>
              <a:t>6</a:t>
            </a:fld>
            <a:endParaRPr lang="en-US"/>
          </a:p>
        </p:txBody>
      </p:sp>
    </p:spTree>
    <p:custDataLst>
      <p:tags r:id="rId1"/>
    </p:custDataLst>
    <p:extLst>
      <p:ext uri="{BB962C8B-B14F-4D97-AF65-F5344CB8AC3E}">
        <p14:creationId xmlns:p14="http://schemas.microsoft.com/office/powerpoint/2010/main" val="36598064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42537"/>
    </mc:Choice>
    <mc:Fallback>
      <p:transition spd="slow" advTm="4253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49508" y="334101"/>
            <a:ext cx="10378440" cy="962027"/>
          </a:xfrm>
        </p:spPr>
        <p:txBody>
          <a:bodyPr/>
          <a:lstStyle/>
          <a:p>
            <a:pPr>
              <a:defRPr/>
            </a:pPr>
            <a:r>
              <a:rPr lang="en-US" dirty="0" smtClean="0"/>
              <a:t>Outline</a:t>
            </a:r>
            <a:endParaRPr lang="en-US" dirty="0"/>
          </a:p>
        </p:txBody>
      </p:sp>
      <p:sp>
        <p:nvSpPr>
          <p:cNvPr id="17411" name="Content Placeholder 3"/>
          <p:cNvSpPr>
            <a:spLocks noGrp="1"/>
          </p:cNvSpPr>
          <p:nvPr>
            <p:ph idx="1"/>
          </p:nvPr>
        </p:nvSpPr>
        <p:spPr>
          <a:xfrm>
            <a:off x="749508" y="1296128"/>
            <a:ext cx="11071190" cy="5060221"/>
          </a:xfrm>
        </p:spPr>
        <p:txBody>
          <a:bodyPr>
            <a:noAutofit/>
          </a:bodyPr>
          <a:lstStyle/>
          <a:p>
            <a:pPr defTabSz="457200" fontAlgn="base">
              <a:lnSpc>
                <a:spcPct val="200000"/>
              </a:lnSpc>
              <a:spcBef>
                <a:spcPct val="0"/>
              </a:spcBef>
              <a:spcAft>
                <a:spcPts val="600"/>
              </a:spcAft>
            </a:pPr>
            <a:r>
              <a:rPr lang="en-US" altLang="en-US" sz="3200" dirty="0" smtClean="0">
                <a:solidFill>
                  <a:srgbClr val="000000"/>
                </a:solidFill>
              </a:rPr>
              <a:t>Overview of existing execution approaches</a:t>
            </a:r>
          </a:p>
          <a:p>
            <a:pPr defTabSz="457200" fontAlgn="base">
              <a:lnSpc>
                <a:spcPct val="200000"/>
              </a:lnSpc>
              <a:spcBef>
                <a:spcPct val="0"/>
              </a:spcBef>
              <a:spcAft>
                <a:spcPts val="600"/>
              </a:spcAft>
            </a:pPr>
            <a:r>
              <a:rPr lang="en-US" altLang="en-US" sz="3200" dirty="0" smtClean="0">
                <a:solidFill>
                  <a:srgbClr val="000000"/>
                </a:solidFill>
              </a:rPr>
              <a:t>Our system</a:t>
            </a:r>
          </a:p>
          <a:p>
            <a:pPr defTabSz="457200" fontAlgn="base">
              <a:lnSpc>
                <a:spcPct val="200000"/>
              </a:lnSpc>
              <a:spcBef>
                <a:spcPct val="0"/>
              </a:spcBef>
              <a:spcAft>
                <a:spcPts val="600"/>
              </a:spcAft>
            </a:pPr>
            <a:r>
              <a:rPr lang="en-US" altLang="en-US" sz="3200" dirty="0" smtClean="0">
                <a:solidFill>
                  <a:srgbClr val="000000"/>
                </a:solidFill>
              </a:rPr>
              <a:t>Evaluation results</a:t>
            </a:r>
          </a:p>
          <a:p>
            <a:pPr lvl="0" defTabSz="457200" fontAlgn="base">
              <a:lnSpc>
                <a:spcPct val="200000"/>
              </a:lnSpc>
              <a:spcBef>
                <a:spcPct val="0"/>
              </a:spcBef>
              <a:spcAft>
                <a:spcPts val="600"/>
              </a:spcAft>
            </a:pPr>
            <a:endParaRPr lang="en-US" altLang="en-US" sz="3200" dirty="0" smtClean="0">
              <a:solidFill>
                <a:srgbClr val="000000"/>
              </a:solidFill>
            </a:endParaRPr>
          </a:p>
          <a:p>
            <a:pPr lvl="0" defTabSz="457200" fontAlgn="base">
              <a:lnSpc>
                <a:spcPct val="200000"/>
              </a:lnSpc>
              <a:spcBef>
                <a:spcPct val="0"/>
              </a:spcBef>
              <a:spcAft>
                <a:spcPts val="600"/>
              </a:spcAft>
            </a:pPr>
            <a:endParaRPr lang="en-US" altLang="en-US" sz="2800" dirty="0"/>
          </a:p>
          <a:p>
            <a:pPr marL="114300" lvl="2" indent="-342900" defTabSz="457200" fontAlgn="base">
              <a:lnSpc>
                <a:spcPct val="200000"/>
              </a:lnSpc>
              <a:spcBef>
                <a:spcPct val="0"/>
              </a:spcBef>
              <a:spcAft>
                <a:spcPts val="800"/>
              </a:spcAft>
              <a:buClr>
                <a:srgbClr val="000000"/>
              </a:buClr>
              <a:buFont typeface="Lucida Grande"/>
              <a:buChar char="–"/>
              <a:defRPr/>
            </a:pPr>
            <a:endParaRPr lang="en-US" sz="3200" dirty="0">
              <a:solidFill>
                <a:srgbClr val="000000"/>
              </a:solidFill>
            </a:endParaRPr>
          </a:p>
          <a:p>
            <a:pPr marL="457200" lvl="1" indent="0">
              <a:lnSpc>
                <a:spcPct val="200000"/>
              </a:lnSpc>
              <a:buNone/>
            </a:pPr>
            <a:endParaRPr lang="en-US" altLang="en-US" sz="2400" dirty="0"/>
          </a:p>
        </p:txBody>
      </p:sp>
      <p:sp>
        <p:nvSpPr>
          <p:cNvPr id="2" name="Slide Number Placeholder 1"/>
          <p:cNvSpPr>
            <a:spLocks noGrp="1"/>
          </p:cNvSpPr>
          <p:nvPr>
            <p:ph type="sldNum" sz="quarter" idx="12"/>
          </p:nvPr>
        </p:nvSpPr>
        <p:spPr/>
        <p:txBody>
          <a:bodyPr/>
          <a:lstStyle/>
          <a:p>
            <a:fld id="{09DDDDE1-36AB-488C-8457-8ADC1F0F13CC}" type="slidenum">
              <a:rPr lang="en-US" smtClean="0"/>
              <a:t>7</a:t>
            </a:fld>
            <a:endParaRPr lang="en-US"/>
          </a:p>
        </p:txBody>
      </p:sp>
    </p:spTree>
    <p:custDataLst>
      <p:tags r:id="rId1"/>
    </p:custDataLst>
    <p:extLst>
      <p:ext uri="{BB962C8B-B14F-4D97-AF65-F5344CB8AC3E}">
        <p14:creationId xmlns:p14="http://schemas.microsoft.com/office/powerpoint/2010/main" val="23718140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5555"/>
    </mc:Choice>
    <mc:Fallback>
      <p:transition spd="slow" advTm="1555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3883"/>
            <a:ext cx="10515600" cy="1325563"/>
          </a:xfrm>
        </p:spPr>
        <p:txBody>
          <a:bodyPr>
            <a:normAutofit/>
          </a:bodyPr>
          <a:lstStyle/>
          <a:p>
            <a:r>
              <a:rPr lang="en-US" dirty="0" smtClean="0"/>
              <a:t>Existing Proxy Execution Approaches</a:t>
            </a:r>
            <a:endParaRPr lang="en-US" dirty="0"/>
          </a:p>
        </p:txBody>
      </p:sp>
      <p:sp>
        <p:nvSpPr>
          <p:cNvPr id="3" name="Content Placeholder 2"/>
          <p:cNvSpPr>
            <a:spLocks noGrp="1"/>
          </p:cNvSpPr>
          <p:nvPr>
            <p:ph idx="1"/>
          </p:nvPr>
        </p:nvSpPr>
        <p:spPr>
          <a:xfrm>
            <a:off x="680970" y="1429001"/>
            <a:ext cx="10830060" cy="4763525"/>
          </a:xfrm>
        </p:spPr>
        <p:txBody>
          <a:bodyPr>
            <a:normAutofit/>
          </a:bodyPr>
          <a:lstStyle/>
          <a:p>
            <a:r>
              <a:rPr lang="en-US" sz="2800" dirty="0" smtClean="0"/>
              <a:t>Two classes – </a:t>
            </a:r>
            <a:r>
              <a:rPr lang="en-US" sz="2800" b="1" dirty="0" smtClean="0"/>
              <a:t>Redundant</a:t>
            </a:r>
            <a:r>
              <a:rPr lang="en-US" sz="2800" dirty="0" smtClean="0"/>
              <a:t> and </a:t>
            </a:r>
            <a:r>
              <a:rPr lang="en-US" sz="2800" b="1" dirty="0" smtClean="0"/>
              <a:t>Non-redundant</a:t>
            </a:r>
            <a:r>
              <a:rPr lang="en-US" sz="2800" dirty="0" smtClean="0"/>
              <a:t> execution</a:t>
            </a:r>
            <a:endParaRPr lang="en-US" sz="2800" dirty="0"/>
          </a:p>
          <a:p>
            <a:endParaRPr lang="en-US" dirty="0" smtClean="0"/>
          </a:p>
          <a:p>
            <a:endParaRPr lang="en-US" dirty="0"/>
          </a:p>
          <a:p>
            <a:endParaRPr lang="en-US" sz="2400" dirty="0"/>
          </a:p>
          <a:p>
            <a:endParaRPr lang="en-US" sz="2400" dirty="0"/>
          </a:p>
          <a:p>
            <a:endParaRPr lang="en-US" b="1" dirty="0" smtClean="0"/>
          </a:p>
          <a:p>
            <a:pPr marL="0" indent="0">
              <a:buNone/>
            </a:pPr>
            <a:endParaRPr lang="en-US" b="1" dirty="0" smtClean="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09DDDDE1-36AB-488C-8457-8ADC1F0F13CC}" type="slidenum">
              <a:rPr lang="en-US" smtClean="0"/>
              <a:t>8</a:t>
            </a:fld>
            <a:endParaRPr lang="en-US"/>
          </a:p>
        </p:txBody>
      </p:sp>
      <p:sp>
        <p:nvSpPr>
          <p:cNvPr id="50" name="TextBox 49"/>
          <p:cNvSpPr txBox="1"/>
          <p:nvPr/>
        </p:nvSpPr>
        <p:spPr>
          <a:xfrm>
            <a:off x="756983" y="4560828"/>
            <a:ext cx="5087175"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Helvetica Neue Light"/>
              </a:rPr>
              <a:t>Eliminates client compute fully or partially</a:t>
            </a:r>
          </a:p>
          <a:p>
            <a:pPr marL="342900" indent="-342900">
              <a:buFont typeface="Arial" panose="020B0604020202020204" pitchFamily="34" charset="0"/>
              <a:buChar char="•"/>
            </a:pPr>
            <a:r>
              <a:rPr lang="en-US" sz="2400" b="1" dirty="0" smtClean="0">
                <a:latin typeface="Helvetica Neue Light"/>
              </a:rPr>
              <a:t>Hurts performance during interaction or complex state management</a:t>
            </a:r>
          </a:p>
        </p:txBody>
      </p:sp>
      <p:grpSp>
        <p:nvGrpSpPr>
          <p:cNvPr id="52" name="Group 51"/>
          <p:cNvGrpSpPr/>
          <p:nvPr/>
        </p:nvGrpSpPr>
        <p:grpSpPr>
          <a:xfrm>
            <a:off x="895330" y="2087986"/>
            <a:ext cx="3911648" cy="2121923"/>
            <a:chOff x="6965044" y="2465281"/>
            <a:chExt cx="3911648" cy="2121923"/>
          </a:xfrm>
        </p:grpSpPr>
        <p:sp>
          <p:nvSpPr>
            <p:cNvPr id="53" name="TextBox 52"/>
            <p:cNvSpPr txBox="1"/>
            <p:nvPr/>
          </p:nvSpPr>
          <p:spPr>
            <a:xfrm>
              <a:off x="7379019" y="2465281"/>
              <a:ext cx="3063659" cy="400110"/>
            </a:xfrm>
            <a:prstGeom prst="rect">
              <a:avLst/>
            </a:prstGeom>
            <a:noFill/>
          </p:spPr>
          <p:txBody>
            <a:bodyPr wrap="none" rtlCol="0">
              <a:spAutoFit/>
            </a:bodyPr>
            <a:lstStyle/>
            <a:p>
              <a:pPr algn="ctr"/>
              <a:r>
                <a:rPr lang="en-US" sz="2000" dirty="0" smtClean="0">
                  <a:latin typeface="Helvetica Neue Light"/>
                </a:rPr>
                <a:t>Non-redundant execution</a:t>
              </a:r>
              <a:endParaRPr lang="en-US" sz="2000" dirty="0">
                <a:latin typeface="Helvetica Neue Light"/>
              </a:endParaRPr>
            </a:p>
          </p:txBody>
        </p:sp>
        <p:grpSp>
          <p:nvGrpSpPr>
            <p:cNvPr id="54" name="Group 53"/>
            <p:cNvGrpSpPr/>
            <p:nvPr/>
          </p:nvGrpSpPr>
          <p:grpSpPr>
            <a:xfrm>
              <a:off x="6965044" y="2805253"/>
              <a:ext cx="3911648" cy="1727730"/>
              <a:chOff x="7761900" y="3070044"/>
              <a:chExt cx="3911648" cy="1727730"/>
            </a:xfrm>
          </p:grpSpPr>
          <p:grpSp>
            <p:nvGrpSpPr>
              <p:cNvPr id="65" name="Group 64"/>
              <p:cNvGrpSpPr/>
              <p:nvPr/>
            </p:nvGrpSpPr>
            <p:grpSpPr>
              <a:xfrm>
                <a:off x="7761900" y="3070044"/>
                <a:ext cx="3911648" cy="1697170"/>
                <a:chOff x="5920850" y="2320375"/>
                <a:chExt cx="3911648" cy="1697170"/>
              </a:xfrm>
            </p:grpSpPr>
            <p:sp>
              <p:nvSpPr>
                <p:cNvPr id="71" name="Oval 70"/>
                <p:cNvSpPr/>
                <p:nvPr/>
              </p:nvSpPr>
              <p:spPr>
                <a:xfrm>
                  <a:off x="6950270" y="3158654"/>
                  <a:ext cx="750828" cy="85889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Helvetica Neue Light"/>
                  </a:endParaRPr>
                </a:p>
              </p:txBody>
            </p:sp>
            <p:sp>
              <p:nvSpPr>
                <p:cNvPr id="72" name="TextBox 71"/>
                <p:cNvSpPr txBox="1"/>
                <p:nvPr/>
              </p:nvSpPr>
              <p:spPr>
                <a:xfrm>
                  <a:off x="5920850" y="2320375"/>
                  <a:ext cx="3911648" cy="338554"/>
                </a:xfrm>
                <a:prstGeom prst="rect">
                  <a:avLst/>
                </a:prstGeom>
                <a:noFill/>
              </p:spPr>
              <p:txBody>
                <a:bodyPr wrap="none" rtlCol="0">
                  <a:spAutoFit/>
                </a:bodyPr>
                <a:lstStyle/>
                <a:p>
                  <a:pPr algn="ctr"/>
                  <a:r>
                    <a:rPr lang="en-US" altLang="en-US" sz="1600" dirty="0" smtClean="0">
                      <a:solidFill>
                        <a:srgbClr val="0070C0"/>
                      </a:solidFill>
                      <a:latin typeface="Helvetica Neue Light"/>
                    </a:rPr>
                    <a:t>[</a:t>
                  </a:r>
                  <a:r>
                    <a:rPr lang="en-US" altLang="en-US" sz="1600" dirty="0" err="1">
                      <a:solidFill>
                        <a:srgbClr val="0070C0"/>
                      </a:solidFill>
                      <a:latin typeface="Helvetica Neue Light"/>
                    </a:rPr>
                    <a:t>OperaMini</a:t>
                  </a:r>
                  <a:r>
                    <a:rPr lang="en-US" altLang="en-US" sz="1600" dirty="0">
                      <a:solidFill>
                        <a:srgbClr val="0070C0"/>
                      </a:solidFill>
                      <a:latin typeface="Helvetica Neue Light"/>
                    </a:rPr>
                    <a:t>, </a:t>
                  </a:r>
                  <a:r>
                    <a:rPr lang="en-US" altLang="en-US" sz="1600" dirty="0" err="1" smtClean="0">
                      <a:solidFill>
                        <a:srgbClr val="0070C0"/>
                      </a:solidFill>
                      <a:latin typeface="Helvetica Neue Light"/>
                    </a:rPr>
                    <a:t>SkyFire</a:t>
                  </a:r>
                  <a:r>
                    <a:rPr lang="en-US" altLang="en-US" sz="1600" dirty="0" smtClean="0">
                      <a:solidFill>
                        <a:srgbClr val="0070C0"/>
                      </a:solidFill>
                      <a:latin typeface="Helvetica Neue Light"/>
                    </a:rPr>
                    <a:t>, </a:t>
                  </a:r>
                  <a:r>
                    <a:rPr lang="en-US" altLang="en-US" sz="1600" dirty="0" err="1" smtClean="0">
                      <a:solidFill>
                        <a:srgbClr val="0070C0"/>
                      </a:solidFill>
                      <a:latin typeface="Helvetica Neue Light"/>
                    </a:rPr>
                    <a:t>Shandian</a:t>
                  </a:r>
                  <a:r>
                    <a:rPr lang="en-US" altLang="en-US" sz="1600" dirty="0" smtClean="0">
                      <a:solidFill>
                        <a:srgbClr val="0070C0"/>
                      </a:solidFill>
                      <a:latin typeface="Helvetica Neue Light"/>
                    </a:rPr>
                    <a:t> NSDI’16] </a:t>
                  </a:r>
                  <a:endParaRPr lang="en-US" altLang="en-US" sz="1600" dirty="0">
                    <a:solidFill>
                      <a:srgbClr val="0070C0"/>
                    </a:solidFill>
                    <a:latin typeface="Helvetica Neue Light"/>
                  </a:endParaRPr>
                </a:p>
              </p:txBody>
            </p:sp>
          </p:grpSp>
          <p:sp>
            <p:nvSpPr>
              <p:cNvPr id="66" name="Rectangle 65"/>
              <p:cNvSpPr/>
              <p:nvPr/>
            </p:nvSpPr>
            <p:spPr>
              <a:xfrm>
                <a:off x="8639612" y="3581182"/>
                <a:ext cx="980669" cy="12165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latin typeface="Helvetica Neue Light"/>
                  </a:rPr>
                  <a:t>Device</a:t>
                </a:r>
              </a:p>
            </p:txBody>
          </p:sp>
          <p:sp>
            <p:nvSpPr>
              <p:cNvPr id="67" name="Rectangle 66"/>
              <p:cNvSpPr/>
              <p:nvPr/>
            </p:nvSpPr>
            <p:spPr>
              <a:xfrm>
                <a:off x="9717724" y="3581182"/>
                <a:ext cx="912526" cy="12165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latin typeface="Helvetica Neue Light"/>
                  </a:rPr>
                  <a:t>Proxy</a:t>
                </a:r>
              </a:p>
            </p:txBody>
          </p:sp>
          <p:sp>
            <p:nvSpPr>
              <p:cNvPr id="68" name="Oval 67"/>
              <p:cNvSpPr/>
              <p:nvPr/>
            </p:nvSpPr>
            <p:spPr>
              <a:xfrm>
                <a:off x="9827125" y="3915726"/>
                <a:ext cx="709897" cy="8566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latin typeface="Helvetica Neue Light"/>
                </a:endParaRPr>
              </a:p>
            </p:txBody>
          </p:sp>
          <p:pic>
            <p:nvPicPr>
              <p:cNvPr id="69" name="Picture 68"/>
              <p:cNvPicPr>
                <a:picLocks noChangeAspect="1"/>
              </p:cNvPicPr>
              <p:nvPr/>
            </p:nvPicPr>
            <p:blipFill>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rot="5400000">
                <a:off x="9795145" y="4255161"/>
                <a:ext cx="595715" cy="179573"/>
              </a:xfrm>
              <a:prstGeom prst="rect">
                <a:avLst/>
              </a:prstGeom>
              <a:noFill/>
              <a:ln>
                <a:noFill/>
              </a:ln>
            </p:spPr>
          </p:pic>
          <p:pic>
            <p:nvPicPr>
              <p:cNvPr id="70" name="Picture 69"/>
              <p:cNvPicPr>
                <a:picLocks noChangeAspect="1"/>
              </p:cNvPicPr>
              <p:nvPr/>
            </p:nvPicPr>
            <p:blipFill>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rot="5400000">
                <a:off x="9957710" y="4266970"/>
                <a:ext cx="595715" cy="179573"/>
              </a:xfrm>
              <a:prstGeom prst="rect">
                <a:avLst/>
              </a:prstGeom>
              <a:noFill/>
              <a:ln>
                <a:noFill/>
              </a:ln>
            </p:spPr>
          </p:pic>
        </p:grpSp>
        <p:pic>
          <p:nvPicPr>
            <p:cNvPr id="55" name="Picture 2" descr="https://spring.io/guides/gs/device-detection/images/mobile-brows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4547" y="3615973"/>
              <a:ext cx="534235" cy="971231"/>
            </a:xfrm>
            <a:prstGeom prst="rect">
              <a:avLst/>
            </a:prstGeom>
            <a:noFill/>
            <a:extLst>
              <a:ext uri="{909E8E84-426E-40dd-AFC4-6F175D3DCCD1}">
                <a14:hiddenFill xmlns:a14="http://schemas.microsoft.com/office/drawing/2010/main" xmlns="">
                  <a:solidFill>
                    <a:srgbClr val="FFFFFF"/>
                  </a:solidFill>
                </a14:hiddenFill>
              </a:ext>
            </a:extLst>
          </p:spPr>
        </p:pic>
        <p:pic>
          <p:nvPicPr>
            <p:cNvPr id="56" name="Picture 2" descr="https://encrypted-tbn3.gstatic.com/images?q=tbn:ANd9GcQ5tAGWgXRmlHp2NPR-rkGl8VPzFf7VF8iVcRwpZUjxEuFGe6m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34498" y="3992548"/>
              <a:ext cx="296247" cy="286660"/>
            </a:xfrm>
            <a:prstGeom prst="rect">
              <a:avLst/>
            </a:prstGeom>
            <a:noFill/>
            <a:extLst>
              <a:ext uri="{909E8E84-426E-40dd-AFC4-6F175D3DCCD1}">
                <a14:hiddenFill xmlns:a14="http://schemas.microsoft.com/office/drawing/2010/main" xmlns="">
                  <a:solidFill>
                    <a:srgbClr val="FFFFFF"/>
                  </a:solidFill>
                </a14:hiddenFill>
              </a:ext>
            </a:extLst>
          </p:spPr>
        </p:pic>
        <p:pic>
          <p:nvPicPr>
            <p:cNvPr id="62" name="Picture 61"/>
            <p:cNvPicPr>
              <a:picLocks noChangeAspect="1"/>
            </p:cNvPicPr>
            <p:nvPr/>
          </p:nvPicPr>
          <p:blipFill rotWithShape="1">
            <a:blip r:embed="rId8" cstate="print">
              <a:extLst>
                <a:ext uri="{28A0092B-C50C-407E-A947-70E740481C1C}">
                  <a14:useLocalDpi xmlns:a14="http://schemas.microsoft.com/office/drawing/2010/main" val="0"/>
                </a:ext>
              </a:extLst>
            </a:blip>
            <a:srcRect l="23185" t="4987" r="23630" b="4944"/>
            <a:stretch/>
          </p:blipFill>
          <p:spPr>
            <a:xfrm>
              <a:off x="9998144" y="3572347"/>
              <a:ext cx="670621" cy="971232"/>
            </a:xfrm>
            <a:prstGeom prst="rect">
              <a:avLst/>
            </a:prstGeom>
          </p:spPr>
        </p:pic>
        <p:pic>
          <p:nvPicPr>
            <p:cNvPr id="64" name="Picture 2" descr="https://encrypted-tbn3.gstatic.com/images?q=tbn:ANd9GcQ5tAGWgXRmlHp2NPR-rkGl8VPzFf7VF8iVcRwpZUjxEuFGe6m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34058" y="3958258"/>
              <a:ext cx="296247" cy="28666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3" name="Group 72"/>
          <p:cNvGrpSpPr/>
          <p:nvPr/>
        </p:nvGrpSpPr>
        <p:grpSpPr>
          <a:xfrm>
            <a:off x="6821549" y="2105255"/>
            <a:ext cx="4066178" cy="2148279"/>
            <a:chOff x="3121163" y="2738677"/>
            <a:chExt cx="4066178" cy="2148279"/>
          </a:xfrm>
        </p:grpSpPr>
        <p:grpSp>
          <p:nvGrpSpPr>
            <p:cNvPr id="74" name="Group 73"/>
            <p:cNvGrpSpPr/>
            <p:nvPr/>
          </p:nvGrpSpPr>
          <p:grpSpPr>
            <a:xfrm>
              <a:off x="3121163" y="2738677"/>
              <a:ext cx="4066178" cy="2148279"/>
              <a:chOff x="3121163" y="2738677"/>
              <a:chExt cx="4066178" cy="2148279"/>
            </a:xfrm>
          </p:grpSpPr>
          <p:grpSp>
            <p:nvGrpSpPr>
              <p:cNvPr id="76" name="Group 75"/>
              <p:cNvGrpSpPr/>
              <p:nvPr/>
            </p:nvGrpSpPr>
            <p:grpSpPr>
              <a:xfrm>
                <a:off x="3330950" y="3915725"/>
                <a:ext cx="534235" cy="971231"/>
                <a:chOff x="3416255" y="2759570"/>
                <a:chExt cx="752993" cy="1414712"/>
              </a:xfrm>
            </p:grpSpPr>
            <p:pic>
              <p:nvPicPr>
                <p:cNvPr id="95" name="Picture 2" descr="https://spring.io/guides/gs/device-detection/images/mobile-brows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6255" y="2759570"/>
                  <a:ext cx="752993" cy="1414712"/>
                </a:xfrm>
                <a:prstGeom prst="rect">
                  <a:avLst/>
                </a:prstGeom>
                <a:noFill/>
                <a:extLst>
                  <a:ext uri="{909E8E84-426E-40dd-AFC4-6F175D3DCCD1}">
                    <a14:hiddenFill xmlns:a14="http://schemas.microsoft.com/office/drawing/2010/main" xmlns="">
                      <a:solidFill>
                        <a:srgbClr val="FFFFFF"/>
                      </a:solidFill>
                    </a14:hiddenFill>
                  </a:ext>
                </a:extLst>
              </p:spPr>
            </p:pic>
            <p:pic>
              <p:nvPicPr>
                <p:cNvPr id="96" name="Picture 2" descr="https://encrypted-tbn3.gstatic.com/images?q=tbn:ANd9GcQ5tAGWgXRmlHp2NPR-rkGl8VPzFf7VF8iVcRwpZUjxEuFGe6m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1229" y="3308096"/>
                  <a:ext cx="417554" cy="41755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7" name="Group 76"/>
              <p:cNvGrpSpPr/>
              <p:nvPr/>
            </p:nvGrpSpPr>
            <p:grpSpPr>
              <a:xfrm>
                <a:off x="3121163" y="2738677"/>
                <a:ext cx="4066178" cy="2104654"/>
                <a:chOff x="3266270" y="1746716"/>
                <a:chExt cx="4066178" cy="2104654"/>
              </a:xfrm>
            </p:grpSpPr>
            <p:pic>
              <p:nvPicPr>
                <p:cNvPr id="78" name="Picture 77"/>
                <p:cNvPicPr>
                  <a:picLocks noChangeAspect="1"/>
                </p:cNvPicPr>
                <p:nvPr/>
              </p:nvPicPr>
              <p:blipFill rotWithShape="1">
                <a:blip r:embed="rId8" cstate="print">
                  <a:extLst>
                    <a:ext uri="{28A0092B-C50C-407E-A947-70E740481C1C}">
                      <a14:useLocalDpi xmlns:a14="http://schemas.microsoft.com/office/drawing/2010/main" val="0"/>
                    </a:ext>
                  </a:extLst>
                </a:blip>
                <a:srcRect l="23185" t="4987" r="23630" b="4944"/>
                <a:stretch/>
              </p:blipFill>
              <p:spPr>
                <a:xfrm>
                  <a:off x="6449654" y="2880138"/>
                  <a:ext cx="670621" cy="971232"/>
                </a:xfrm>
                <a:prstGeom prst="rect">
                  <a:avLst/>
                </a:prstGeom>
              </p:spPr>
            </p:pic>
            <p:grpSp>
              <p:nvGrpSpPr>
                <p:cNvPr id="79" name="Group 78"/>
                <p:cNvGrpSpPr/>
                <p:nvPr/>
              </p:nvGrpSpPr>
              <p:grpSpPr>
                <a:xfrm>
                  <a:off x="3266270" y="1746716"/>
                  <a:ext cx="4066178" cy="2028537"/>
                  <a:chOff x="2942713" y="2098408"/>
                  <a:chExt cx="4066178" cy="2028537"/>
                </a:xfrm>
              </p:grpSpPr>
              <p:grpSp>
                <p:nvGrpSpPr>
                  <p:cNvPr id="80" name="Group 79"/>
                  <p:cNvGrpSpPr/>
                  <p:nvPr/>
                </p:nvGrpSpPr>
                <p:grpSpPr>
                  <a:xfrm>
                    <a:off x="2942713" y="2098408"/>
                    <a:ext cx="4066178" cy="2028537"/>
                    <a:chOff x="2942713" y="2098408"/>
                    <a:chExt cx="4066178" cy="2028537"/>
                  </a:xfrm>
                </p:grpSpPr>
                <p:sp>
                  <p:nvSpPr>
                    <p:cNvPr id="83" name="TextBox 82"/>
                    <p:cNvSpPr txBox="1"/>
                    <p:nvPr/>
                  </p:nvSpPr>
                  <p:spPr>
                    <a:xfrm>
                      <a:off x="2942713" y="2098408"/>
                      <a:ext cx="4066178" cy="707886"/>
                    </a:xfrm>
                    <a:prstGeom prst="rect">
                      <a:avLst/>
                    </a:prstGeom>
                    <a:noFill/>
                  </p:spPr>
                  <p:txBody>
                    <a:bodyPr wrap="none" rtlCol="0">
                      <a:spAutoFit/>
                    </a:bodyPr>
                    <a:lstStyle/>
                    <a:p>
                      <a:pPr algn="ctr"/>
                      <a:r>
                        <a:rPr lang="en-US" sz="2000" dirty="0">
                          <a:latin typeface="Helvetica Neue Light"/>
                        </a:rPr>
                        <a:t>Redundant </a:t>
                      </a:r>
                      <a:r>
                        <a:rPr lang="en-US" sz="2000" dirty="0" smtClean="0">
                          <a:latin typeface="Helvetica Neue Light"/>
                        </a:rPr>
                        <a:t>execution </a:t>
                      </a:r>
                    </a:p>
                    <a:p>
                      <a:pPr algn="ctr"/>
                      <a:r>
                        <a:rPr lang="en-US" altLang="en-US" sz="2000" dirty="0" smtClean="0">
                          <a:solidFill>
                            <a:srgbClr val="0070C0"/>
                          </a:solidFill>
                          <a:latin typeface="Helvetica Neue Light"/>
                        </a:rPr>
                        <a:t> </a:t>
                      </a:r>
                      <a:r>
                        <a:rPr lang="en-US" altLang="en-US" sz="1600" dirty="0">
                          <a:solidFill>
                            <a:srgbClr val="0070C0"/>
                          </a:solidFill>
                          <a:latin typeface="Helvetica Neue Light"/>
                        </a:rPr>
                        <a:t>[Parcel – CoNEXT’14, Cumulus – ATC’15]</a:t>
                      </a:r>
                      <a:endParaRPr lang="en-US" sz="1600" dirty="0">
                        <a:solidFill>
                          <a:srgbClr val="0070C0"/>
                        </a:solidFill>
                        <a:latin typeface="Helvetica Neue Light"/>
                      </a:endParaRPr>
                    </a:p>
                  </p:txBody>
                </p:sp>
                <p:grpSp>
                  <p:nvGrpSpPr>
                    <p:cNvPr id="84" name="Group 83"/>
                    <p:cNvGrpSpPr/>
                    <p:nvPr/>
                  </p:nvGrpSpPr>
                  <p:grpSpPr>
                    <a:xfrm>
                      <a:off x="3897691" y="2910353"/>
                      <a:ext cx="1990638" cy="1216592"/>
                      <a:chOff x="4853730" y="2995660"/>
                      <a:chExt cx="1705131" cy="1052700"/>
                    </a:xfrm>
                  </p:grpSpPr>
                  <p:grpSp>
                    <p:nvGrpSpPr>
                      <p:cNvPr id="85" name="Group 84"/>
                      <p:cNvGrpSpPr/>
                      <p:nvPr/>
                    </p:nvGrpSpPr>
                    <p:grpSpPr>
                      <a:xfrm>
                        <a:off x="4853730" y="2995660"/>
                        <a:ext cx="1705131" cy="1052700"/>
                        <a:chOff x="8889365" y="2890897"/>
                        <a:chExt cx="1705131" cy="1052700"/>
                      </a:xfrm>
                    </p:grpSpPr>
                    <p:grpSp>
                      <p:nvGrpSpPr>
                        <p:cNvPr id="88" name="Group 87"/>
                        <p:cNvGrpSpPr/>
                        <p:nvPr/>
                      </p:nvGrpSpPr>
                      <p:grpSpPr>
                        <a:xfrm>
                          <a:off x="8889365" y="2890897"/>
                          <a:ext cx="840017" cy="1052700"/>
                          <a:chOff x="7991023" y="824766"/>
                          <a:chExt cx="1328047" cy="1411491"/>
                        </a:xfrm>
                      </p:grpSpPr>
                      <p:sp>
                        <p:nvSpPr>
                          <p:cNvPr id="93" name="Oval 92"/>
                          <p:cNvSpPr/>
                          <p:nvPr/>
                        </p:nvSpPr>
                        <p:spPr>
                          <a:xfrm>
                            <a:off x="8167130" y="1209651"/>
                            <a:ext cx="999922" cy="9939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Helvetica Neue Light"/>
                            </a:endParaRPr>
                          </a:p>
                        </p:txBody>
                      </p:sp>
                      <p:sp>
                        <p:nvSpPr>
                          <p:cNvPr id="94" name="Rectangle 93"/>
                          <p:cNvSpPr/>
                          <p:nvPr/>
                        </p:nvSpPr>
                        <p:spPr>
                          <a:xfrm>
                            <a:off x="7991023" y="824766"/>
                            <a:ext cx="1328047" cy="1411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latin typeface="Helvetica Neue Light"/>
                              </a:rPr>
                              <a:t>Device</a:t>
                            </a:r>
                          </a:p>
                        </p:txBody>
                      </p:sp>
                    </p:grpSp>
                    <p:grpSp>
                      <p:nvGrpSpPr>
                        <p:cNvPr id="89" name="Group 88"/>
                        <p:cNvGrpSpPr/>
                        <p:nvPr/>
                      </p:nvGrpSpPr>
                      <p:grpSpPr>
                        <a:xfrm>
                          <a:off x="9812849" y="2890897"/>
                          <a:ext cx="781647" cy="1052700"/>
                          <a:chOff x="7387017" y="834149"/>
                          <a:chExt cx="1323966" cy="1531240"/>
                        </a:xfrm>
                      </p:grpSpPr>
                      <p:sp>
                        <p:nvSpPr>
                          <p:cNvPr id="91" name="Oval 90"/>
                          <p:cNvSpPr/>
                          <p:nvPr/>
                        </p:nvSpPr>
                        <p:spPr>
                          <a:xfrm>
                            <a:off x="7549888" y="1251686"/>
                            <a:ext cx="1029975" cy="10782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latin typeface="Helvetica Neue Light"/>
                            </a:endParaRPr>
                          </a:p>
                        </p:txBody>
                      </p:sp>
                      <p:sp>
                        <p:nvSpPr>
                          <p:cNvPr id="92" name="Rectangle 91"/>
                          <p:cNvSpPr/>
                          <p:nvPr/>
                        </p:nvSpPr>
                        <p:spPr>
                          <a:xfrm>
                            <a:off x="7387017" y="834149"/>
                            <a:ext cx="1323966" cy="1531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latin typeface="Helvetica Neue Light"/>
                              </a:rPr>
                              <a:t>Proxy</a:t>
                            </a:r>
                          </a:p>
                        </p:txBody>
                      </p:sp>
                    </p:grpSp>
                  </p:grpSp>
                  <p:pic>
                    <p:nvPicPr>
                      <p:cNvPr id="86" name="Picture 85"/>
                      <p:cNvPicPr>
                        <a:picLocks noChangeAspect="1"/>
                      </p:cNvPicPr>
                      <p:nvPr/>
                    </p:nvPicPr>
                    <p:blipFill>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rot="5400000">
                        <a:off x="4922358" y="3584572"/>
                        <a:ext cx="515464" cy="153818"/>
                      </a:xfrm>
                      <a:prstGeom prst="rect">
                        <a:avLst/>
                      </a:prstGeom>
                      <a:noFill/>
                      <a:ln>
                        <a:noFill/>
                      </a:ln>
                    </p:spPr>
                  </p:pic>
                  <p:pic>
                    <p:nvPicPr>
                      <p:cNvPr id="87" name="Picture 86"/>
                      <p:cNvPicPr>
                        <a:picLocks noChangeAspect="1"/>
                      </p:cNvPicPr>
                      <p:nvPr/>
                    </p:nvPicPr>
                    <p:blipFill>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rot="5400000">
                        <a:off x="5061607" y="3594790"/>
                        <a:ext cx="515464" cy="153818"/>
                      </a:xfrm>
                      <a:prstGeom prst="rect">
                        <a:avLst/>
                      </a:prstGeom>
                      <a:noFill/>
                      <a:ln>
                        <a:noFill/>
                      </a:ln>
                    </p:spPr>
                  </p:pic>
                </p:grpSp>
              </p:grpSp>
              <p:pic>
                <p:nvPicPr>
                  <p:cNvPr id="81" name="Picture 80"/>
                  <p:cNvPicPr>
                    <a:picLocks noChangeAspect="1"/>
                  </p:cNvPicPr>
                  <p:nvPr/>
                </p:nvPicPr>
                <p:blipFill>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rot="5400000">
                    <a:off x="5056080" y="3581527"/>
                    <a:ext cx="595715" cy="179573"/>
                  </a:xfrm>
                  <a:prstGeom prst="rect">
                    <a:avLst/>
                  </a:prstGeom>
                  <a:noFill/>
                  <a:ln>
                    <a:noFill/>
                  </a:ln>
                </p:spPr>
              </p:pic>
              <p:pic>
                <p:nvPicPr>
                  <p:cNvPr id="82" name="Picture 81"/>
                  <p:cNvPicPr>
                    <a:picLocks noChangeAspect="1"/>
                  </p:cNvPicPr>
                  <p:nvPr/>
                </p:nvPicPr>
                <p:blipFill>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rot="5400000">
                    <a:off x="5218645" y="3593336"/>
                    <a:ext cx="595715" cy="179573"/>
                  </a:xfrm>
                  <a:prstGeom prst="rect">
                    <a:avLst/>
                  </a:prstGeom>
                  <a:noFill/>
                  <a:ln>
                    <a:noFill/>
                  </a:ln>
                </p:spPr>
              </p:pic>
            </p:grpSp>
          </p:grpSp>
        </p:grpSp>
        <p:pic>
          <p:nvPicPr>
            <p:cNvPr id="75" name="Picture 2" descr="https://encrypted-tbn3.gstatic.com/images?q=tbn:ANd9GcQ5tAGWgXRmlHp2NPR-rkGl8VPzFf7VF8iVcRwpZUjxEuFGe6m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40461" y="4258010"/>
              <a:ext cx="296247" cy="28666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97" name="TextBox 96"/>
          <p:cNvSpPr txBox="1"/>
          <p:nvPr/>
        </p:nvSpPr>
        <p:spPr>
          <a:xfrm>
            <a:off x="6318109" y="4531865"/>
            <a:ext cx="4978037"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Helvetica Neue Light"/>
              </a:rPr>
              <a:t>Proxy execution only to quickly identify objects and push while client executes again normally</a:t>
            </a:r>
          </a:p>
          <a:p>
            <a:pPr marL="342900" indent="-342900">
              <a:buFont typeface="Arial" panose="020B0604020202020204" pitchFamily="34" charset="0"/>
              <a:buChar char="•"/>
            </a:pPr>
            <a:r>
              <a:rPr lang="en-US" sz="2400" b="1" dirty="0" smtClean="0">
                <a:latin typeface="Helvetica Neue Light"/>
              </a:rPr>
              <a:t>Minimizes network round trips (provides best of both worlds)</a:t>
            </a:r>
            <a:endParaRPr lang="en-US" sz="2400" b="1" dirty="0">
              <a:latin typeface="Helvetica Neue Light"/>
            </a:endParaRPr>
          </a:p>
        </p:txBody>
      </p:sp>
    </p:spTree>
    <p:custDataLst>
      <p:tags r:id="rId1"/>
    </p:custDataLst>
    <p:extLst>
      <p:ext uri="{BB962C8B-B14F-4D97-AF65-F5344CB8AC3E}">
        <p14:creationId xmlns:p14="http://schemas.microsoft.com/office/powerpoint/2010/main" val="673927978"/>
      </p:ext>
    </p:extLst>
  </p:cSld>
  <p:clrMapOvr>
    <a:masterClrMapping/>
  </p:clrMapOvr>
  <mc:AlternateContent xmlns:mc="http://schemas.openxmlformats.org/markup-compatibility/2006">
    <mc:Choice xmlns:p14="http://schemas.microsoft.com/office/powerpoint/2010/main" Requires="p14">
      <p:transition spd="slow" p14:dur="2000" advTm="72724"/>
    </mc:Choice>
    <mc:Fallback>
      <p:transition spd="slow" advTm="727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9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49508" y="334101"/>
            <a:ext cx="10378440" cy="962027"/>
          </a:xfrm>
        </p:spPr>
        <p:txBody>
          <a:bodyPr>
            <a:normAutofit fontScale="90000"/>
          </a:bodyPr>
          <a:lstStyle/>
          <a:p>
            <a:r>
              <a:rPr lang="en-US" dirty="0">
                <a:solidFill>
                  <a:srgbClr val="000000"/>
                </a:solidFill>
              </a:rPr>
              <a:t>Opportunity Provided by Redundant Execution </a:t>
            </a:r>
          </a:p>
        </p:txBody>
      </p:sp>
      <p:sp>
        <p:nvSpPr>
          <p:cNvPr id="17411" name="Content Placeholder 3"/>
          <p:cNvSpPr>
            <a:spLocks noGrp="1"/>
          </p:cNvSpPr>
          <p:nvPr>
            <p:ph idx="1"/>
          </p:nvPr>
        </p:nvSpPr>
        <p:spPr>
          <a:xfrm>
            <a:off x="749508" y="1390077"/>
            <a:ext cx="10987790" cy="4872324"/>
          </a:xfrm>
        </p:spPr>
        <p:txBody>
          <a:bodyPr>
            <a:noAutofit/>
          </a:bodyPr>
          <a:lstStyle/>
          <a:p>
            <a:pPr defTabSz="457200" fontAlgn="base">
              <a:spcBef>
                <a:spcPct val="0"/>
              </a:spcBef>
              <a:spcAft>
                <a:spcPts val="600"/>
              </a:spcAft>
            </a:pPr>
            <a:r>
              <a:rPr lang="en-US" sz="2800" dirty="0" smtClean="0">
                <a:solidFill>
                  <a:srgbClr val="000000"/>
                </a:solidFill>
              </a:rPr>
              <a:t>Solve in </a:t>
            </a:r>
            <a:r>
              <a:rPr lang="en-US" sz="2800" b="1" dirty="0">
                <a:solidFill>
                  <a:srgbClr val="000000"/>
                </a:solidFill>
              </a:rPr>
              <a:t>redundant execution (</a:t>
            </a:r>
            <a:r>
              <a:rPr lang="en-US" sz="2800" b="1" dirty="0" err="1">
                <a:solidFill>
                  <a:srgbClr val="000000"/>
                </a:solidFill>
              </a:rPr>
              <a:t>RedEx</a:t>
            </a:r>
            <a:r>
              <a:rPr lang="en-US" sz="2800" b="1" dirty="0">
                <a:solidFill>
                  <a:srgbClr val="000000"/>
                </a:solidFill>
              </a:rPr>
              <a:t>) </a:t>
            </a:r>
            <a:r>
              <a:rPr lang="en-US" sz="2800" dirty="0">
                <a:solidFill>
                  <a:srgbClr val="000000"/>
                </a:solidFill>
              </a:rPr>
              <a:t>context</a:t>
            </a:r>
            <a:endParaRPr lang="en-US" sz="1800" b="1" dirty="0">
              <a:solidFill>
                <a:srgbClr val="0070C0"/>
              </a:solidFill>
            </a:endParaRPr>
          </a:p>
          <a:p>
            <a:pPr lvl="0" defTabSz="457200" fontAlgn="base">
              <a:spcBef>
                <a:spcPct val="0"/>
              </a:spcBef>
              <a:spcAft>
                <a:spcPts val="600"/>
              </a:spcAft>
            </a:pPr>
            <a:r>
              <a:rPr lang="en-US" sz="2800" dirty="0" smtClean="0">
                <a:solidFill>
                  <a:srgbClr val="000000"/>
                </a:solidFill>
              </a:rPr>
              <a:t>Why redundant execution?</a:t>
            </a:r>
          </a:p>
          <a:p>
            <a:pPr lvl="1" defTabSz="457200" fontAlgn="base">
              <a:spcBef>
                <a:spcPct val="0"/>
              </a:spcBef>
              <a:spcAft>
                <a:spcPts val="600"/>
              </a:spcAft>
            </a:pPr>
            <a:r>
              <a:rPr lang="en-US" sz="2400" dirty="0" smtClean="0">
                <a:solidFill>
                  <a:srgbClr val="000000"/>
                </a:solidFill>
              </a:rPr>
              <a:t>Reduces network delays – dominant portion of page load times in cellular networks </a:t>
            </a:r>
          </a:p>
          <a:p>
            <a:pPr lvl="2" defTabSz="457200" fontAlgn="base">
              <a:spcBef>
                <a:spcPct val="0"/>
              </a:spcBef>
              <a:spcAft>
                <a:spcPts val="600"/>
              </a:spcAft>
            </a:pPr>
            <a:r>
              <a:rPr lang="en-US" sz="2400" dirty="0" smtClean="0">
                <a:solidFill>
                  <a:srgbClr val="000000"/>
                </a:solidFill>
              </a:rPr>
              <a:t>E.g. &gt;50% of page load time is network for &gt;53% of pages</a:t>
            </a:r>
            <a:endParaRPr lang="en-US" sz="2000" dirty="0" smtClean="0">
              <a:solidFill>
                <a:srgbClr val="000000"/>
              </a:solidFill>
            </a:endParaRPr>
          </a:p>
          <a:p>
            <a:pPr defTabSz="457200" fontAlgn="base">
              <a:spcBef>
                <a:spcPct val="0"/>
              </a:spcBef>
              <a:spcAft>
                <a:spcPts val="600"/>
              </a:spcAft>
            </a:pPr>
            <a:r>
              <a:rPr lang="en-US" sz="2800" dirty="0" smtClean="0">
                <a:solidFill>
                  <a:srgbClr val="000000"/>
                </a:solidFill>
              </a:rPr>
              <a:t>How to reduce compute in redundant execution context?</a:t>
            </a:r>
          </a:p>
          <a:p>
            <a:pPr lvl="1" defTabSz="457200" fontAlgn="base">
              <a:spcBef>
                <a:spcPct val="0"/>
              </a:spcBef>
              <a:spcAft>
                <a:spcPts val="800"/>
              </a:spcAft>
              <a:buClr>
                <a:srgbClr val="000000"/>
              </a:buClr>
            </a:pPr>
            <a:r>
              <a:rPr lang="en-US" altLang="en-US" sz="2400" dirty="0" smtClean="0">
                <a:solidFill>
                  <a:srgbClr val="000000"/>
                </a:solidFill>
              </a:rPr>
              <a:t>Proxy </a:t>
            </a:r>
            <a:r>
              <a:rPr lang="en-US" altLang="en-US" sz="2400" dirty="0">
                <a:solidFill>
                  <a:srgbClr val="000000"/>
                </a:solidFill>
              </a:rPr>
              <a:t>execution </a:t>
            </a:r>
            <a:r>
              <a:rPr lang="en-US" altLang="en-US" sz="2400" b="1" dirty="0">
                <a:solidFill>
                  <a:srgbClr val="000000"/>
                </a:solidFill>
              </a:rPr>
              <a:t>solely to identify objects to fetch</a:t>
            </a:r>
          </a:p>
          <a:p>
            <a:pPr lvl="1" defTabSz="457200" fontAlgn="base">
              <a:spcBef>
                <a:spcPct val="0"/>
              </a:spcBef>
              <a:spcAft>
                <a:spcPts val="800"/>
              </a:spcAft>
              <a:buClr>
                <a:srgbClr val="000000"/>
              </a:buClr>
            </a:pPr>
            <a:r>
              <a:rPr lang="en-US" altLang="en-US" sz="2400" dirty="0">
                <a:solidFill>
                  <a:srgbClr val="000000"/>
                </a:solidFill>
              </a:rPr>
              <a:t>Client executes again normally</a:t>
            </a:r>
          </a:p>
          <a:p>
            <a:pPr marL="114300" lvl="2" indent="-342900" defTabSz="457200" fontAlgn="base">
              <a:spcBef>
                <a:spcPct val="0"/>
              </a:spcBef>
              <a:spcAft>
                <a:spcPts val="800"/>
              </a:spcAft>
              <a:buClr>
                <a:srgbClr val="000000"/>
              </a:buClr>
              <a:buFont typeface="Lucida Grande"/>
              <a:buChar char="–"/>
              <a:defRPr/>
            </a:pPr>
            <a:endParaRPr lang="en-US" sz="2800" dirty="0" smtClean="0">
              <a:solidFill>
                <a:srgbClr val="000000"/>
              </a:solidFill>
            </a:endParaRPr>
          </a:p>
          <a:p>
            <a:pPr marL="114300" lvl="2" indent="-342900" defTabSz="457200" fontAlgn="base">
              <a:spcBef>
                <a:spcPct val="0"/>
              </a:spcBef>
              <a:spcAft>
                <a:spcPts val="800"/>
              </a:spcAft>
              <a:buClr>
                <a:srgbClr val="000000"/>
              </a:buClr>
              <a:buFont typeface="Lucida Grande"/>
              <a:buChar char="–"/>
              <a:defRPr/>
            </a:pPr>
            <a:endParaRPr lang="en-US" sz="2800" dirty="0">
              <a:solidFill>
                <a:srgbClr val="000000"/>
              </a:solidFill>
            </a:endParaRPr>
          </a:p>
          <a:p>
            <a:pPr marL="457200" lvl="1" indent="0">
              <a:lnSpc>
                <a:spcPct val="150000"/>
              </a:lnSpc>
              <a:buNone/>
            </a:pPr>
            <a:endParaRPr lang="en-US" altLang="en-US" dirty="0"/>
          </a:p>
        </p:txBody>
      </p:sp>
      <p:sp>
        <p:nvSpPr>
          <p:cNvPr id="2" name="Slide Number Placeholder 1"/>
          <p:cNvSpPr>
            <a:spLocks noGrp="1"/>
          </p:cNvSpPr>
          <p:nvPr>
            <p:ph type="sldNum" sz="quarter" idx="12"/>
          </p:nvPr>
        </p:nvSpPr>
        <p:spPr/>
        <p:txBody>
          <a:bodyPr/>
          <a:lstStyle/>
          <a:p>
            <a:fld id="{09DDDDE1-36AB-488C-8457-8ADC1F0F13CC}" type="slidenum">
              <a:rPr lang="en-US" smtClean="0"/>
              <a:t>9</a:t>
            </a:fld>
            <a:endParaRPr lang="en-US" dirty="0"/>
          </a:p>
        </p:txBody>
      </p:sp>
      <p:grpSp>
        <p:nvGrpSpPr>
          <p:cNvPr id="4" name="Group 3"/>
          <p:cNvGrpSpPr/>
          <p:nvPr/>
        </p:nvGrpSpPr>
        <p:grpSpPr>
          <a:xfrm>
            <a:off x="1589348" y="5308294"/>
            <a:ext cx="8958795" cy="954107"/>
            <a:chOff x="1589348" y="5308294"/>
            <a:chExt cx="8958795" cy="954107"/>
          </a:xfrm>
        </p:grpSpPr>
        <p:sp>
          <p:nvSpPr>
            <p:cNvPr id="6" name="TextBox 5"/>
            <p:cNvSpPr txBox="1"/>
            <p:nvPr/>
          </p:nvSpPr>
          <p:spPr>
            <a:xfrm>
              <a:off x="2778503" y="5308294"/>
              <a:ext cx="7769640" cy="954107"/>
            </a:xfrm>
            <a:prstGeom prst="rect">
              <a:avLst/>
            </a:prstGeom>
            <a:solidFill>
              <a:srgbClr val="297FD5">
                <a:lumMod val="20000"/>
                <a:lumOff val="80000"/>
              </a:srgbClr>
            </a:solidFill>
            <a:ln w="19050" cmpd="sng">
              <a:solidFill>
                <a:sysClr val="windowText" lastClr="000000"/>
              </a:solidFill>
              <a:prstDash val="solid"/>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0070C0"/>
                  </a:solidFill>
                  <a:effectLst/>
                  <a:uLnTx/>
                  <a:uFillTx/>
                  <a:latin typeface="Helvetica Neue Light"/>
                </a:rPr>
                <a:t>In the proxy – </a:t>
              </a:r>
              <a:r>
                <a:rPr lang="en-US" sz="2800" b="1" kern="0" noProof="0" dirty="0" smtClean="0">
                  <a:solidFill>
                    <a:srgbClr val="0070C0"/>
                  </a:solidFill>
                  <a:latin typeface="Helvetica Neue Light"/>
                </a:rPr>
                <a:t>execute</a:t>
              </a:r>
              <a:r>
                <a:rPr kumimoji="0" lang="en-US" sz="2800" b="1" i="0" u="none" strike="noStrike" kern="0" cap="none" spc="0" normalizeH="0" baseline="0" noProof="0" dirty="0" smtClean="0">
                  <a:ln>
                    <a:noFill/>
                  </a:ln>
                  <a:solidFill>
                    <a:srgbClr val="0070C0"/>
                  </a:solidFill>
                  <a:effectLst/>
                  <a:uLnTx/>
                  <a:uFillTx/>
                  <a:latin typeface="Helvetica Neue Light"/>
                </a:rPr>
                <a:t> code only needed for object fetches and skip other</a:t>
              </a:r>
              <a:r>
                <a:rPr kumimoji="0" lang="en-US" sz="2800" b="1" i="0" u="none" strike="noStrike" kern="0" cap="none" spc="0" normalizeH="0" noProof="0" dirty="0" smtClean="0">
                  <a:ln>
                    <a:noFill/>
                  </a:ln>
                  <a:solidFill>
                    <a:srgbClr val="0070C0"/>
                  </a:solidFill>
                  <a:effectLst/>
                  <a:uLnTx/>
                  <a:uFillTx/>
                  <a:latin typeface="Helvetica Neue Light"/>
                </a:rPr>
                <a:t> code</a:t>
              </a:r>
              <a:endParaRPr kumimoji="0" lang="en-US" sz="2800" b="1" i="0" u="none" strike="noStrike" kern="0" cap="none" spc="0" normalizeH="0" baseline="0" noProof="0" dirty="0">
                <a:ln>
                  <a:noFill/>
                </a:ln>
                <a:solidFill>
                  <a:srgbClr val="0070C0"/>
                </a:solidFill>
                <a:effectLst/>
                <a:uLnTx/>
                <a:uFillTx/>
                <a:latin typeface="Helvetica Neue Light"/>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9348" y="5308294"/>
              <a:ext cx="1006915" cy="943033"/>
            </a:xfrm>
            <a:prstGeom prst="rect">
              <a:avLst/>
            </a:prstGeom>
          </p:spPr>
        </p:pic>
      </p:grpSp>
    </p:spTree>
    <p:custDataLst>
      <p:tags r:id="rId1"/>
    </p:custDataLst>
    <p:extLst>
      <p:ext uri="{BB962C8B-B14F-4D97-AF65-F5344CB8AC3E}">
        <p14:creationId xmlns:p14="http://schemas.microsoft.com/office/powerpoint/2010/main" val="1242298432"/>
      </p:ext>
    </p:extLst>
  </p:cSld>
  <p:clrMapOvr>
    <a:masterClrMapping/>
  </p:clrMapOvr>
  <mc:AlternateContent xmlns:mc="http://schemas.openxmlformats.org/markup-compatibility/2006">
    <mc:Choice xmlns:p14="http://schemas.microsoft.com/office/powerpoint/2010/main" Requires="p14">
      <p:transition spd="slow" p14:dur="2000" advTm="48440"/>
    </mc:Choice>
    <mc:Fallback>
      <p:transition spd="slow" advTm="484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9|10.5|7.7"/>
</p:tagLst>
</file>

<file path=ppt/tags/tag10.xml><?xml version="1.0" encoding="utf-8"?>
<p:tagLst xmlns:a="http://schemas.openxmlformats.org/drawingml/2006/main" xmlns:r="http://schemas.openxmlformats.org/officeDocument/2006/relationships" xmlns:p="http://schemas.openxmlformats.org/presentationml/2006/main">
  <p:tag name="TIMING" val="|5.2|24.5"/>
</p:tagLst>
</file>

<file path=ppt/tags/tag11.xml><?xml version="1.0" encoding="utf-8"?>
<p:tagLst xmlns:a="http://schemas.openxmlformats.org/drawingml/2006/main" xmlns:r="http://schemas.openxmlformats.org/officeDocument/2006/relationships" xmlns:p="http://schemas.openxmlformats.org/presentationml/2006/main">
  <p:tag name="TIMING" val="|0.8|5.7|3.9"/>
</p:tagLst>
</file>

<file path=ppt/tags/tag12.xml><?xml version="1.0" encoding="utf-8"?>
<p:tagLst xmlns:a="http://schemas.openxmlformats.org/drawingml/2006/main" xmlns:r="http://schemas.openxmlformats.org/officeDocument/2006/relationships" xmlns:p="http://schemas.openxmlformats.org/presentationml/2006/main">
  <p:tag name="TIMING" val="|9.1|13.2|16.1|1|13.4|8.5"/>
</p:tagLst>
</file>

<file path=ppt/tags/tag13.xml><?xml version="1.0" encoding="utf-8"?>
<p:tagLst xmlns:a="http://schemas.openxmlformats.org/drawingml/2006/main" xmlns:r="http://schemas.openxmlformats.org/officeDocument/2006/relationships" xmlns:p="http://schemas.openxmlformats.org/presentationml/2006/main">
  <p:tag name="TIMING" val="|18.8"/>
</p:tagLst>
</file>

<file path=ppt/tags/tag14.xml><?xml version="1.0" encoding="utf-8"?>
<p:tagLst xmlns:a="http://schemas.openxmlformats.org/drawingml/2006/main" xmlns:r="http://schemas.openxmlformats.org/officeDocument/2006/relationships" xmlns:p="http://schemas.openxmlformats.org/presentationml/2006/main">
  <p:tag name="TIMING" val="|26.2|18.3|6.1|16.7"/>
</p:tagLst>
</file>

<file path=ppt/tags/tag15.xml><?xml version="1.0" encoding="utf-8"?>
<p:tagLst xmlns:a="http://schemas.openxmlformats.org/drawingml/2006/main" xmlns:r="http://schemas.openxmlformats.org/officeDocument/2006/relationships" xmlns:p="http://schemas.openxmlformats.org/presentationml/2006/main">
  <p:tag name="TIMING" val="|14|19.8|14.4"/>
</p:tagLst>
</file>

<file path=ppt/tags/tag16.xml><?xml version="1.0" encoding="utf-8"?>
<p:tagLst xmlns:a="http://schemas.openxmlformats.org/drawingml/2006/main" xmlns:r="http://schemas.openxmlformats.org/officeDocument/2006/relationships" xmlns:p="http://schemas.openxmlformats.org/presentationml/2006/main">
  <p:tag name="TIMING" val="|17.3|5.9|16|6.2"/>
</p:tagLst>
</file>

<file path=ppt/tags/tag17.xml><?xml version="1.0" encoding="utf-8"?>
<p:tagLst xmlns:a="http://schemas.openxmlformats.org/drawingml/2006/main" xmlns:r="http://schemas.openxmlformats.org/officeDocument/2006/relationships" xmlns:p="http://schemas.openxmlformats.org/presentationml/2006/main">
  <p:tag name="TIMING" val="|1.2|0.1|0.1|0.1|0.3"/>
</p:tagLst>
</file>

<file path=ppt/tags/tag18.xml><?xml version="1.0" encoding="utf-8"?>
<p:tagLst xmlns:a="http://schemas.openxmlformats.org/drawingml/2006/main" xmlns:r="http://schemas.openxmlformats.org/officeDocument/2006/relationships" xmlns:p="http://schemas.openxmlformats.org/presentationml/2006/main">
  <p:tag name="TIMING" val="|31.3|0.7"/>
</p:tagLst>
</file>

<file path=ppt/tags/tag19.xml><?xml version="1.0" encoding="utf-8"?>
<p:tagLst xmlns:a="http://schemas.openxmlformats.org/drawingml/2006/main" xmlns:r="http://schemas.openxmlformats.org/officeDocument/2006/relationships" xmlns:p="http://schemas.openxmlformats.org/presentationml/2006/main">
  <p:tag name="TIMING" val="|8|5.4"/>
</p:tagLst>
</file>

<file path=ppt/tags/tag2.xml><?xml version="1.0" encoding="utf-8"?>
<p:tagLst xmlns:a="http://schemas.openxmlformats.org/drawingml/2006/main" xmlns:r="http://schemas.openxmlformats.org/officeDocument/2006/relationships" xmlns:p="http://schemas.openxmlformats.org/presentationml/2006/main">
  <p:tag name="TIMING" val="|10.2|25.9"/>
</p:tagLst>
</file>

<file path=ppt/tags/tag20.xml><?xml version="1.0" encoding="utf-8"?>
<p:tagLst xmlns:a="http://schemas.openxmlformats.org/drawingml/2006/main" xmlns:r="http://schemas.openxmlformats.org/officeDocument/2006/relationships" xmlns:p="http://schemas.openxmlformats.org/presentationml/2006/main">
  <p:tag name="TIMING" val="|8.2|37|13.2|13.6"/>
</p:tagLst>
</file>

<file path=ppt/tags/tag21.xml><?xml version="1.0" encoding="utf-8"?>
<p:tagLst xmlns:a="http://schemas.openxmlformats.org/drawingml/2006/main" xmlns:r="http://schemas.openxmlformats.org/officeDocument/2006/relationships" xmlns:p="http://schemas.openxmlformats.org/presentationml/2006/main">
  <p:tag name="TIMING" val="|3.7|4.9|0.6"/>
</p:tagLst>
</file>

<file path=ppt/tags/tag22.xml><?xml version="1.0" encoding="utf-8"?>
<p:tagLst xmlns:a="http://schemas.openxmlformats.org/drawingml/2006/main" xmlns:r="http://schemas.openxmlformats.org/officeDocument/2006/relationships" xmlns:p="http://schemas.openxmlformats.org/presentationml/2006/main">
  <p:tag name="TIMING" val="|5.6|9|8.3"/>
</p:tagLst>
</file>

<file path=ppt/tags/tag3.xml><?xml version="1.0" encoding="utf-8"?>
<p:tagLst xmlns:a="http://schemas.openxmlformats.org/drawingml/2006/main" xmlns:r="http://schemas.openxmlformats.org/officeDocument/2006/relationships" xmlns:p="http://schemas.openxmlformats.org/presentationml/2006/main">
  <p:tag name="TIMING" val="|14.3"/>
</p:tagLst>
</file>

<file path=ppt/tags/tag4.xml><?xml version="1.0" encoding="utf-8"?>
<p:tagLst xmlns:a="http://schemas.openxmlformats.org/drawingml/2006/main" xmlns:r="http://schemas.openxmlformats.org/officeDocument/2006/relationships" xmlns:p="http://schemas.openxmlformats.org/presentationml/2006/main">
  <p:tag name="TIMING" val="|7.4|4.5|5.4|4.5|5.3|15.5|3.8"/>
</p:tagLst>
</file>

<file path=ppt/tags/tag5.xml><?xml version="1.0" encoding="utf-8"?>
<p:tagLst xmlns:a="http://schemas.openxmlformats.org/drawingml/2006/main" xmlns:r="http://schemas.openxmlformats.org/officeDocument/2006/relationships" xmlns:p="http://schemas.openxmlformats.org/presentationml/2006/main">
  <p:tag name="TIMING" val="|1.6|13.1|6.5"/>
</p:tagLst>
</file>

<file path=ppt/tags/tag6.xml><?xml version="1.0" encoding="utf-8"?>
<p:tagLst xmlns:a="http://schemas.openxmlformats.org/drawingml/2006/main" xmlns:r="http://schemas.openxmlformats.org/officeDocument/2006/relationships" xmlns:p="http://schemas.openxmlformats.org/presentationml/2006/main">
  <p:tag name="TIMING" val="|1.6|13.1|6.5"/>
</p:tagLst>
</file>

<file path=ppt/tags/tag7.xml><?xml version="1.0" encoding="utf-8"?>
<p:tagLst xmlns:a="http://schemas.openxmlformats.org/drawingml/2006/main" xmlns:r="http://schemas.openxmlformats.org/officeDocument/2006/relationships" xmlns:p="http://schemas.openxmlformats.org/presentationml/2006/main">
  <p:tag name="TIMING" val="|6.4|4.2|7.5|19.6|11.7"/>
</p:tagLst>
</file>

<file path=ppt/tags/tag8.xml><?xml version="1.0" encoding="utf-8"?>
<p:tagLst xmlns:a="http://schemas.openxmlformats.org/drawingml/2006/main" xmlns:r="http://schemas.openxmlformats.org/officeDocument/2006/relationships" xmlns:p="http://schemas.openxmlformats.org/presentationml/2006/main">
  <p:tag name="TIMING" val="|13.3|14.5|6.2|7.4"/>
</p:tagLst>
</file>

<file path=ppt/tags/tag9.xml><?xml version="1.0" encoding="utf-8"?>
<p:tagLst xmlns:a="http://schemas.openxmlformats.org/drawingml/2006/main" xmlns:r="http://schemas.openxmlformats.org/officeDocument/2006/relationships" xmlns:p="http://schemas.openxmlformats.org/presentationml/2006/main">
  <p:tag name="TIMING" val="|30"/>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0070C0"/>
      </a:hlink>
      <a:folHlink>
        <a:srgbClr val="9454C3"/>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16543</TotalTime>
  <Words>2399</Words>
  <Application>Microsoft Office PowerPoint</Application>
  <PresentationFormat>Widescreen</PresentationFormat>
  <Paragraphs>483</Paragraphs>
  <Slides>28</Slides>
  <Notes>24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SimSun</vt:lpstr>
      <vt:lpstr>SimSun</vt:lpstr>
      <vt:lpstr>Apple Chancery</vt:lpstr>
      <vt:lpstr>Arial</vt:lpstr>
      <vt:lpstr>Calibri</vt:lpstr>
      <vt:lpstr>Gill Sans MT</vt:lpstr>
      <vt:lpstr>Helvetica Neue</vt:lpstr>
      <vt:lpstr>Helvetica Neue Light</vt:lpstr>
      <vt:lpstr>Lucida Grande</vt:lpstr>
      <vt:lpstr>Raleway Medium</vt:lpstr>
      <vt:lpstr>Wingdings</vt:lpstr>
      <vt:lpstr>Wingdings 2</vt:lpstr>
      <vt:lpstr>Office Theme</vt:lpstr>
      <vt:lpstr>NutShell: Scalable Whittled Proxy Execution for Low-Latency Web over Cellular Networks</vt:lpstr>
      <vt:lpstr>Faster is Better</vt:lpstr>
      <vt:lpstr>Web Access over Cellular 6X Slower than Wired</vt:lpstr>
      <vt:lpstr>Proxy Execution to Lower Web Latencies</vt:lpstr>
      <vt:lpstr>Challenge with Proxy Execution Proposals</vt:lpstr>
      <vt:lpstr>Contributions and Key Results</vt:lpstr>
      <vt:lpstr>Outline</vt:lpstr>
      <vt:lpstr>Existing Proxy Execution Approaches</vt:lpstr>
      <vt:lpstr>Opportunity Provided by Redundant Execution </vt:lpstr>
      <vt:lpstr>Example to Show Feasibility of the Idea</vt:lpstr>
      <vt:lpstr>How to Find JS Code for Object Fetches?</vt:lpstr>
      <vt:lpstr>How to Find JS Code for Object Fetches?</vt:lpstr>
      <vt:lpstr>Our Whittling Technique</vt:lpstr>
      <vt:lpstr>System Design Issues We Address</vt:lpstr>
      <vt:lpstr>How Many Functions to Test?</vt:lpstr>
      <vt:lpstr>Function Dependencies in Real Pages</vt:lpstr>
      <vt:lpstr>How Often Should We Whittle?</vt:lpstr>
      <vt:lpstr>Prototype Implementation</vt:lpstr>
      <vt:lpstr>Evaluation – Workload and Setup</vt:lpstr>
      <vt:lpstr>Setup to Measure Scaling Benefits</vt:lpstr>
      <vt:lpstr>Scaling Benefits of Nutshell</vt:lpstr>
      <vt:lpstr>Benefits Correlated to JS Compute Savings</vt:lpstr>
      <vt:lpstr>Setup to Evaluate Latency Impact</vt:lpstr>
      <vt:lpstr>Impact of Nutshell on Client Latency</vt:lpstr>
      <vt:lpstr>Other Results (user study)</vt:lpstr>
      <vt:lpstr>Related Work</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Ashiwan Sivakumar</dc:creator>
  <cp:lastModifiedBy>GOPALAKRISHNAN, VIJAY  (VIJAY)</cp:lastModifiedBy>
  <cp:revision>3166</cp:revision>
  <dcterms:created xsi:type="dcterms:W3CDTF">2015-12-10T16:55:27Z</dcterms:created>
  <dcterms:modified xsi:type="dcterms:W3CDTF">2017-10-19T23:08:33Z</dcterms:modified>
</cp:coreProperties>
</file>