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Lst>
  <p:notesMasterIdLst>
    <p:notesMasterId r:id="rId10"/>
  </p:notesMasterIdLst>
  <p:sldIdLst>
    <p:sldId id="265" r:id="rId3"/>
    <p:sldId id="266" r:id="rId4"/>
    <p:sldId id="269" r:id="rId5"/>
    <p:sldId id="270" r:id="rId6"/>
    <p:sldId id="271" r:id="rId7"/>
    <p:sldId id="272" r:id="rId8"/>
    <p:sldId id="26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CFCFC"/>
    <a:srgbClr val="08ABD5"/>
    <a:srgbClr val="F6F6F7"/>
    <a:srgbClr val="E6E6E6"/>
    <a:srgbClr val="FAFAFA"/>
    <a:srgbClr val="F9F9F9"/>
    <a:srgbClr val="F2F2F2"/>
    <a:srgbClr val="D7D7D7"/>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20" d="100"/>
          <a:sy n="120" d="100"/>
        </p:scale>
        <p:origin x="174"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DBEC5-06AB-48E0-952A-026FDA33E51C}" type="datetimeFigureOut">
              <a:rPr lang="en-AU" smtClean="0"/>
              <a:t>13/12/2018</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B4536A-0246-4EFE-BA76-1B46864B8729}" type="slidenum">
              <a:rPr lang="en-AU" smtClean="0"/>
              <a:t>‹#›</a:t>
            </a:fld>
            <a:endParaRPr lang="en-AU"/>
          </a:p>
        </p:txBody>
      </p:sp>
    </p:spTree>
    <p:extLst>
      <p:ext uri="{BB962C8B-B14F-4D97-AF65-F5344CB8AC3E}">
        <p14:creationId xmlns:p14="http://schemas.microsoft.com/office/powerpoint/2010/main" val="3960634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2509213"/>
          </a:xfrm>
        </p:spPr>
        <p:txBody>
          <a:bodyPr anchor="b">
            <a:normAutofit/>
          </a:bodyPr>
          <a:lstStyle>
            <a:lvl1pPr algn="ctr">
              <a:defRPr sz="4800">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5"/>
          <p:cNvSpPr>
            <a:spLocks noGrp="1"/>
          </p:cNvSpPr>
          <p:nvPr>
            <p:ph type="sldNum" sz="quarter" idx="12"/>
          </p:nvPr>
        </p:nvSpPr>
        <p:spPr>
          <a:xfrm>
            <a:off x="11403345" y="6472681"/>
            <a:ext cx="764215" cy="365125"/>
          </a:xfrm>
        </p:spPr>
        <p:txBody>
          <a:bodyPr/>
          <a:lstStyle/>
          <a:p>
            <a:fld id="{6D22F896-40B5-4ADD-8801-0D06FADFA095}" type="slidenum">
              <a:rPr lang="en-US" dirty="0"/>
              <a:t>‹#›</a:t>
            </a:fld>
            <a:endParaRPr lang="en-US" dirty="0"/>
          </a:p>
        </p:txBody>
      </p:sp>
      <p:sp>
        <p:nvSpPr>
          <p:cNvPr id="9" name="TextBox 8">
            <a:extLst>
              <a:ext uri="{FF2B5EF4-FFF2-40B4-BE49-F238E27FC236}">
                <a16:creationId xmlns:a16="http://schemas.microsoft.com/office/drawing/2014/main" id="{2E946F4F-32E8-4CD6-8932-5E19B77AB4BA}"/>
              </a:ext>
            </a:extLst>
          </p:cNvPr>
          <p:cNvSpPr txBox="1"/>
          <p:nvPr userDrawn="1"/>
        </p:nvSpPr>
        <p:spPr>
          <a:xfrm>
            <a:off x="606771" y="6655244"/>
            <a:ext cx="3639226" cy="200055"/>
          </a:xfrm>
          <a:prstGeom prst="rect">
            <a:avLst/>
          </a:prstGeom>
          <a:noFill/>
        </p:spPr>
        <p:txBody>
          <a:bodyPr wrap="square" rtlCol="0">
            <a:spAutoFit/>
          </a:bodyPr>
          <a:lstStyle/>
          <a:p>
            <a:r>
              <a:rPr lang="en-US" sz="700">
                <a:solidFill>
                  <a:schemeClr val="tx1">
                    <a:lumMod val="50000"/>
                    <a:lumOff val="50000"/>
                  </a:schemeClr>
                </a:solidFill>
                <a:latin typeface="Calibri" panose="020F0502020204030204" pitchFamily="34" charset="0"/>
                <a:cs typeface="Calibri" panose="020F0502020204030204" pitchFamily="34" charset="0"/>
              </a:rPr>
              <a:t>Copyright © 2018. National Computational Infrastructure, Canberra, ACT, Australia.</a:t>
            </a:r>
            <a:endParaRPr lang="en-AU" sz="700">
              <a:solidFill>
                <a:schemeClr val="tx1">
                  <a:lumMod val="50000"/>
                  <a:lumOff val="50000"/>
                </a:schemeClr>
              </a:solidFill>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49699323-CFA0-4E32-94B1-A40B01AECDD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74000" y="251181"/>
            <a:ext cx="3886200" cy="1647795"/>
          </a:xfrm>
          <a:prstGeom prst="rect">
            <a:avLst/>
          </a:prstGeom>
        </p:spPr>
      </p:pic>
      <p:pic>
        <p:nvPicPr>
          <p:cNvPr id="17" name="Picture 16">
            <a:extLst>
              <a:ext uri="{FF2B5EF4-FFF2-40B4-BE49-F238E27FC236}">
                <a16:creationId xmlns:a16="http://schemas.microsoft.com/office/drawing/2014/main" id="{6C37F177-F799-4EF0-B5A8-9347C3F2A44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2666999" y="-2667000"/>
            <a:ext cx="6858001" cy="12192000"/>
          </a:xfrm>
          <a:prstGeom prst="rect">
            <a:avLst/>
          </a:prstGeom>
        </p:spPr>
      </p:pic>
      <p:pic>
        <p:nvPicPr>
          <p:cNvPr id="18" name="Picture 17">
            <a:extLst>
              <a:ext uri="{FF2B5EF4-FFF2-40B4-BE49-F238E27FC236}">
                <a16:creationId xmlns:a16="http://schemas.microsoft.com/office/drawing/2014/main" id="{F96FAE38-974F-4A93-96D4-62D4F26C8F3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26400" y="403581"/>
            <a:ext cx="3886200" cy="1647795"/>
          </a:xfrm>
          <a:prstGeom prst="rect">
            <a:avLst/>
          </a:prstGeom>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DAF076-6E8D-48BD-BB78-27996FDE916E}" type="datetime1">
              <a:rPr lang="en-US" smtClean="0"/>
              <a:t>12/13/2018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D463C3-4FD6-4E15-A2FC-68448FB46BFB}" type="datetime1">
              <a:rPr lang="en-US" smtClean="0"/>
              <a:t>12/13/2018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FCA03E-80A5-466A-B4B4-2B8FCC7E2AEA}" type="datetime1">
              <a:rPr lang="en-US" smtClean="0"/>
              <a:t>12/13/2018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C04CE4-31EE-4F2B-B744-8EA83E1FE85E}" type="datetime1">
              <a:rPr lang="en-US" smtClean="0"/>
              <a:t>12/13/2018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E53FD72-7ED1-4AE3-A5D5-6F68728C4781}" type="datetime1">
              <a:rPr lang="en-US" smtClean="0"/>
              <a:t>12/13/2018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B065CE1-EB77-408D-8750-22984ACCA118}" type="datetime1">
              <a:rPr lang="en-US" smtClean="0"/>
              <a:t>12/13/2018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D43F08-357A-4172-8503-D86CDAB57223}" type="datetime1">
              <a:rPr lang="en-US" smtClean="0"/>
              <a:t>12/13/2018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3A79B-37D8-44DC-BE4B-FEEEB5E6613B}" type="datetime1">
              <a:rPr lang="en-US" smtClean="0"/>
              <a:t>12/13/2018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E1233-3B64-4F2F-A1EF-1138A199A4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43BB092-CC52-4D20-9AA6-90549AFB45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3317F616-C954-473E-829E-5EBBB6AEED54}"/>
              </a:ext>
            </a:extLst>
          </p:cNvPr>
          <p:cNvSpPr>
            <a:spLocks noGrp="1"/>
          </p:cNvSpPr>
          <p:nvPr>
            <p:ph type="dt" sz="half" idx="10"/>
          </p:nvPr>
        </p:nvSpPr>
        <p:spPr/>
        <p:txBody>
          <a:bodyPr/>
          <a:lstStyle/>
          <a:p>
            <a:fld id="{9A46E524-FD8D-452D-9C72-0AC53F7701F7}" type="datetimeFigureOut">
              <a:rPr lang="en-AU" smtClean="0"/>
              <a:t>13/12/2018</a:t>
            </a:fld>
            <a:endParaRPr lang="en-AU"/>
          </a:p>
        </p:txBody>
      </p:sp>
      <p:sp>
        <p:nvSpPr>
          <p:cNvPr id="5" name="Footer Placeholder 4">
            <a:extLst>
              <a:ext uri="{FF2B5EF4-FFF2-40B4-BE49-F238E27FC236}">
                <a16:creationId xmlns:a16="http://schemas.microsoft.com/office/drawing/2014/main" id="{7BF2E490-2D5D-49CA-895D-DF8F73B344E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105A932-25B6-4433-B49F-04B372C68C2C}"/>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3123200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9CE45-70E5-4CC1-AD8D-279F05620DA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96F249F-AA96-434A-8690-AA415959717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31AE689-A9F6-44A5-AC23-41647BA9B7EA}"/>
              </a:ext>
            </a:extLst>
          </p:cNvPr>
          <p:cNvSpPr>
            <a:spLocks noGrp="1"/>
          </p:cNvSpPr>
          <p:nvPr>
            <p:ph type="dt" sz="half" idx="10"/>
          </p:nvPr>
        </p:nvSpPr>
        <p:spPr/>
        <p:txBody>
          <a:bodyPr/>
          <a:lstStyle/>
          <a:p>
            <a:fld id="{9A46E524-FD8D-452D-9C72-0AC53F7701F7}" type="datetimeFigureOut">
              <a:rPr lang="en-AU" smtClean="0"/>
              <a:t>13/12/2018</a:t>
            </a:fld>
            <a:endParaRPr lang="en-AU"/>
          </a:p>
        </p:txBody>
      </p:sp>
      <p:sp>
        <p:nvSpPr>
          <p:cNvPr id="5" name="Footer Placeholder 4">
            <a:extLst>
              <a:ext uri="{FF2B5EF4-FFF2-40B4-BE49-F238E27FC236}">
                <a16:creationId xmlns:a16="http://schemas.microsoft.com/office/drawing/2014/main" id="{288CEF16-C9AC-4782-884B-DF1436B5A5F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DE1A379-610C-4439-996D-3AB961E3011B}"/>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4154837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39007D-6BCD-43A3-816F-9B9944EEE7DD}" type="datetime1">
              <a:rPr lang="en-US" smtClean="0"/>
              <a:t>12/13/2018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1" name="Picture 10">
            <a:extLst>
              <a:ext uri="{FF2B5EF4-FFF2-40B4-BE49-F238E27FC236}">
                <a16:creationId xmlns:a16="http://schemas.microsoft.com/office/drawing/2014/main" id="{BFF7BC70-E094-4F80-822B-639F9FC1622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2666998" y="-2667176"/>
            <a:ext cx="6858001" cy="12192000"/>
          </a:xfrm>
          <a:prstGeom prst="rect">
            <a:avLst/>
          </a:prstGeom>
        </p:spPr>
      </p:pic>
      <p:sp>
        <p:nvSpPr>
          <p:cNvPr id="13" name="Rectangle 12">
            <a:extLst>
              <a:ext uri="{FF2B5EF4-FFF2-40B4-BE49-F238E27FC236}">
                <a16:creationId xmlns:a16="http://schemas.microsoft.com/office/drawing/2014/main" id="{BA8B7A6E-F2EF-4B10-9AB9-26C7F22B2D14}"/>
              </a:ext>
            </a:extLst>
          </p:cNvPr>
          <p:cNvSpPr/>
          <p:nvPr userDrawn="1"/>
        </p:nvSpPr>
        <p:spPr>
          <a:xfrm>
            <a:off x="-1" y="885825"/>
            <a:ext cx="12192001" cy="5372100"/>
          </a:xfrm>
          <a:prstGeom prst="rect">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1D60167-090C-46DC-B89E-F3C030B23AE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7234" y="66589"/>
            <a:ext cx="1775065" cy="752648"/>
          </a:xfrm>
          <a:prstGeom prst="rect">
            <a:avLst/>
          </a:prstGeom>
        </p:spPr>
      </p:pic>
      <p:sp>
        <p:nvSpPr>
          <p:cNvPr id="15" name="TextBox 14">
            <a:extLst>
              <a:ext uri="{FF2B5EF4-FFF2-40B4-BE49-F238E27FC236}">
                <a16:creationId xmlns:a16="http://schemas.microsoft.com/office/drawing/2014/main" id="{EADFB6F7-5E71-4B9F-8491-B3166C1B073E}"/>
              </a:ext>
            </a:extLst>
          </p:cNvPr>
          <p:cNvSpPr txBox="1"/>
          <p:nvPr userDrawn="1"/>
        </p:nvSpPr>
        <p:spPr>
          <a:xfrm>
            <a:off x="10728086" y="6402663"/>
            <a:ext cx="1465384" cy="461665"/>
          </a:xfrm>
          <a:prstGeom prst="rect">
            <a:avLst/>
          </a:prstGeom>
          <a:noFill/>
        </p:spPr>
        <p:txBody>
          <a:bodyPr wrap="square" rtlCol="0">
            <a:spAutoFit/>
          </a:bodyPr>
          <a:lstStyle/>
          <a:p>
            <a:r>
              <a:rPr lang="en-US" sz="2400" dirty="0">
                <a:solidFill>
                  <a:schemeClr val="bg1"/>
                </a:solidFill>
              </a:rPr>
              <a:t>nci.org.au</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2D0C6-1873-4272-BAB7-F52E42BF40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298DCA46-7A3A-408E-BA3F-56FE76305B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F3041B-44A2-49F0-9E07-7D99DE7C8322}"/>
              </a:ext>
            </a:extLst>
          </p:cNvPr>
          <p:cNvSpPr>
            <a:spLocks noGrp="1"/>
          </p:cNvSpPr>
          <p:nvPr>
            <p:ph type="dt" sz="half" idx="10"/>
          </p:nvPr>
        </p:nvSpPr>
        <p:spPr/>
        <p:txBody>
          <a:bodyPr/>
          <a:lstStyle/>
          <a:p>
            <a:fld id="{9A46E524-FD8D-452D-9C72-0AC53F7701F7}" type="datetimeFigureOut">
              <a:rPr lang="en-AU" smtClean="0"/>
              <a:t>13/12/2018</a:t>
            </a:fld>
            <a:endParaRPr lang="en-AU"/>
          </a:p>
        </p:txBody>
      </p:sp>
      <p:sp>
        <p:nvSpPr>
          <p:cNvPr id="5" name="Footer Placeholder 4">
            <a:extLst>
              <a:ext uri="{FF2B5EF4-FFF2-40B4-BE49-F238E27FC236}">
                <a16:creationId xmlns:a16="http://schemas.microsoft.com/office/drawing/2014/main" id="{5D7DF613-A0FD-4EAF-B712-3B08C3B5E1E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50B2506-132C-401A-BE06-A67410950E26}"/>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1092330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8EBB0-4140-4FD3-AF23-4E5D8367ADF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11D4BF9-B59A-402D-BDC4-6E82265E9D3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B8805B9E-0C48-463F-9EB3-C1A147F570B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9F8CD23-8362-439E-AEE1-2A8EEB4067F4}"/>
              </a:ext>
            </a:extLst>
          </p:cNvPr>
          <p:cNvSpPr>
            <a:spLocks noGrp="1"/>
          </p:cNvSpPr>
          <p:nvPr>
            <p:ph type="dt" sz="half" idx="10"/>
          </p:nvPr>
        </p:nvSpPr>
        <p:spPr/>
        <p:txBody>
          <a:bodyPr/>
          <a:lstStyle/>
          <a:p>
            <a:fld id="{9A46E524-FD8D-452D-9C72-0AC53F7701F7}" type="datetimeFigureOut">
              <a:rPr lang="en-AU" smtClean="0"/>
              <a:t>13/12/2018</a:t>
            </a:fld>
            <a:endParaRPr lang="en-AU"/>
          </a:p>
        </p:txBody>
      </p:sp>
      <p:sp>
        <p:nvSpPr>
          <p:cNvPr id="6" name="Footer Placeholder 5">
            <a:extLst>
              <a:ext uri="{FF2B5EF4-FFF2-40B4-BE49-F238E27FC236}">
                <a16:creationId xmlns:a16="http://schemas.microsoft.com/office/drawing/2014/main" id="{4AF965A6-C13A-48CC-9261-7CDD9685C51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FE6DE39-F0CE-416E-A714-9DAB2F92CFCA}"/>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4199503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051F-CCC7-4099-89AC-940FFC2627F5}"/>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B7041F2-1CB9-449F-AE4F-4A19FC6B6E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034B6C1-23B4-4236-B5C8-D3841CC951C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9C8626C4-A45F-4392-9DBC-1F596B0301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A26CD91-99BB-4C51-A3E2-5B174D47B54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042C38E9-A62F-4E2C-9BE1-1C4B4D8656C6}"/>
              </a:ext>
            </a:extLst>
          </p:cNvPr>
          <p:cNvSpPr>
            <a:spLocks noGrp="1"/>
          </p:cNvSpPr>
          <p:nvPr>
            <p:ph type="dt" sz="half" idx="10"/>
          </p:nvPr>
        </p:nvSpPr>
        <p:spPr/>
        <p:txBody>
          <a:bodyPr/>
          <a:lstStyle/>
          <a:p>
            <a:fld id="{9A46E524-FD8D-452D-9C72-0AC53F7701F7}" type="datetimeFigureOut">
              <a:rPr lang="en-AU" smtClean="0"/>
              <a:t>13/12/2018</a:t>
            </a:fld>
            <a:endParaRPr lang="en-AU"/>
          </a:p>
        </p:txBody>
      </p:sp>
      <p:sp>
        <p:nvSpPr>
          <p:cNvPr id="8" name="Footer Placeholder 7">
            <a:extLst>
              <a:ext uri="{FF2B5EF4-FFF2-40B4-BE49-F238E27FC236}">
                <a16:creationId xmlns:a16="http://schemas.microsoft.com/office/drawing/2014/main" id="{64AF3A78-B2E5-42DF-B9D1-25E769B0E420}"/>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DF9C628E-D9D2-4E6B-A349-CCD20D5D8820}"/>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25476230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5CEBE-A319-4DE9-B8A5-01E4DD6A0FD3}"/>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AB5582F9-5666-4B7F-9250-CFBCCB58022B}"/>
              </a:ext>
            </a:extLst>
          </p:cNvPr>
          <p:cNvSpPr>
            <a:spLocks noGrp="1"/>
          </p:cNvSpPr>
          <p:nvPr>
            <p:ph type="dt" sz="half" idx="10"/>
          </p:nvPr>
        </p:nvSpPr>
        <p:spPr/>
        <p:txBody>
          <a:bodyPr/>
          <a:lstStyle/>
          <a:p>
            <a:fld id="{9A46E524-FD8D-452D-9C72-0AC53F7701F7}" type="datetimeFigureOut">
              <a:rPr lang="en-AU" smtClean="0"/>
              <a:t>13/12/2018</a:t>
            </a:fld>
            <a:endParaRPr lang="en-AU"/>
          </a:p>
        </p:txBody>
      </p:sp>
      <p:sp>
        <p:nvSpPr>
          <p:cNvPr id="4" name="Footer Placeholder 3">
            <a:extLst>
              <a:ext uri="{FF2B5EF4-FFF2-40B4-BE49-F238E27FC236}">
                <a16:creationId xmlns:a16="http://schemas.microsoft.com/office/drawing/2014/main" id="{F7C3CCF8-9C44-4489-B2BB-990AB9A64DDE}"/>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E3A26FD9-C0DC-49D2-A8EB-2DCAC6B78E58}"/>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9275599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F815AF-EA87-42E0-93E5-9A763F42BB51}"/>
              </a:ext>
            </a:extLst>
          </p:cNvPr>
          <p:cNvSpPr>
            <a:spLocks noGrp="1"/>
          </p:cNvSpPr>
          <p:nvPr>
            <p:ph type="dt" sz="half" idx="10"/>
          </p:nvPr>
        </p:nvSpPr>
        <p:spPr/>
        <p:txBody>
          <a:bodyPr/>
          <a:lstStyle/>
          <a:p>
            <a:fld id="{9A46E524-FD8D-452D-9C72-0AC53F7701F7}" type="datetimeFigureOut">
              <a:rPr lang="en-AU" smtClean="0"/>
              <a:t>13/12/2018</a:t>
            </a:fld>
            <a:endParaRPr lang="en-AU"/>
          </a:p>
        </p:txBody>
      </p:sp>
      <p:sp>
        <p:nvSpPr>
          <p:cNvPr id="3" name="Footer Placeholder 2">
            <a:extLst>
              <a:ext uri="{FF2B5EF4-FFF2-40B4-BE49-F238E27FC236}">
                <a16:creationId xmlns:a16="http://schemas.microsoft.com/office/drawing/2014/main" id="{760254BB-6E67-4A2F-A50E-8113BD074C0A}"/>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5E531617-B293-4A3D-A15B-87724DD7460D}"/>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9553391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46F1A-1D2A-4BAA-B6F8-47628A53CF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7BE9EC4-2610-47C1-8048-2F42E58F36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9A1A855-A365-4AD0-AC25-FEBC507509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523968B-8FB5-4936-AD6B-917A6EF06117}"/>
              </a:ext>
            </a:extLst>
          </p:cNvPr>
          <p:cNvSpPr>
            <a:spLocks noGrp="1"/>
          </p:cNvSpPr>
          <p:nvPr>
            <p:ph type="dt" sz="half" idx="10"/>
          </p:nvPr>
        </p:nvSpPr>
        <p:spPr/>
        <p:txBody>
          <a:bodyPr/>
          <a:lstStyle/>
          <a:p>
            <a:fld id="{9A46E524-FD8D-452D-9C72-0AC53F7701F7}" type="datetimeFigureOut">
              <a:rPr lang="en-AU" smtClean="0"/>
              <a:t>13/12/2018</a:t>
            </a:fld>
            <a:endParaRPr lang="en-AU"/>
          </a:p>
        </p:txBody>
      </p:sp>
      <p:sp>
        <p:nvSpPr>
          <p:cNvPr id="6" name="Footer Placeholder 5">
            <a:extLst>
              <a:ext uri="{FF2B5EF4-FFF2-40B4-BE49-F238E27FC236}">
                <a16:creationId xmlns:a16="http://schemas.microsoft.com/office/drawing/2014/main" id="{F8E41CA8-6201-47EB-AF24-24C2BC562FD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B132793-881E-4942-A2EB-7778B25A9A22}"/>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42878392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CF866-3E6F-4945-A762-47F06EAB13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3F0A54C8-6E2B-4080-80B2-B4E661C44C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4B93A923-734B-4855-B9EC-B6B0772377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76CFF3-A0E0-409F-AD4F-748A1C2A1F67}"/>
              </a:ext>
            </a:extLst>
          </p:cNvPr>
          <p:cNvSpPr>
            <a:spLocks noGrp="1"/>
          </p:cNvSpPr>
          <p:nvPr>
            <p:ph type="dt" sz="half" idx="10"/>
          </p:nvPr>
        </p:nvSpPr>
        <p:spPr/>
        <p:txBody>
          <a:bodyPr/>
          <a:lstStyle/>
          <a:p>
            <a:fld id="{9A46E524-FD8D-452D-9C72-0AC53F7701F7}" type="datetimeFigureOut">
              <a:rPr lang="en-AU" smtClean="0"/>
              <a:t>13/12/2018</a:t>
            </a:fld>
            <a:endParaRPr lang="en-AU"/>
          </a:p>
        </p:txBody>
      </p:sp>
      <p:sp>
        <p:nvSpPr>
          <p:cNvPr id="6" name="Footer Placeholder 5">
            <a:extLst>
              <a:ext uri="{FF2B5EF4-FFF2-40B4-BE49-F238E27FC236}">
                <a16:creationId xmlns:a16="http://schemas.microsoft.com/office/drawing/2014/main" id="{5FA3F752-B966-4198-985E-B718133A271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D788C59-D33E-4A69-A458-F7A03B7A9B99}"/>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9102055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B6C06-0BDA-44D0-8851-7ECD800BF308}"/>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7BC6BE2-5F1D-40BC-939F-378D634408D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4415D36-02B4-4F56-89B9-C0183CB324C5}"/>
              </a:ext>
            </a:extLst>
          </p:cNvPr>
          <p:cNvSpPr>
            <a:spLocks noGrp="1"/>
          </p:cNvSpPr>
          <p:nvPr>
            <p:ph type="dt" sz="half" idx="10"/>
          </p:nvPr>
        </p:nvSpPr>
        <p:spPr/>
        <p:txBody>
          <a:bodyPr/>
          <a:lstStyle/>
          <a:p>
            <a:fld id="{9A46E524-FD8D-452D-9C72-0AC53F7701F7}" type="datetimeFigureOut">
              <a:rPr lang="en-AU" smtClean="0"/>
              <a:t>13/12/2018</a:t>
            </a:fld>
            <a:endParaRPr lang="en-AU"/>
          </a:p>
        </p:txBody>
      </p:sp>
      <p:sp>
        <p:nvSpPr>
          <p:cNvPr id="5" name="Footer Placeholder 4">
            <a:extLst>
              <a:ext uri="{FF2B5EF4-FFF2-40B4-BE49-F238E27FC236}">
                <a16:creationId xmlns:a16="http://schemas.microsoft.com/office/drawing/2014/main" id="{5D3E52F3-F026-41F5-88DF-80280CD0163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5D771E5-C8A4-4014-B98C-94A4884903DD}"/>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40269176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ABFFB4-7155-4469-BD5D-61BFC4BB15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DC957D0-0F9E-4910-93BF-E455327E929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584DBDD-900B-40B9-A630-138374B69C34}"/>
              </a:ext>
            </a:extLst>
          </p:cNvPr>
          <p:cNvSpPr>
            <a:spLocks noGrp="1"/>
          </p:cNvSpPr>
          <p:nvPr>
            <p:ph type="dt" sz="half" idx="10"/>
          </p:nvPr>
        </p:nvSpPr>
        <p:spPr/>
        <p:txBody>
          <a:bodyPr/>
          <a:lstStyle/>
          <a:p>
            <a:fld id="{9A46E524-FD8D-452D-9C72-0AC53F7701F7}" type="datetimeFigureOut">
              <a:rPr lang="en-AU" smtClean="0"/>
              <a:t>13/12/2018</a:t>
            </a:fld>
            <a:endParaRPr lang="en-AU"/>
          </a:p>
        </p:txBody>
      </p:sp>
      <p:sp>
        <p:nvSpPr>
          <p:cNvPr id="5" name="Footer Placeholder 4">
            <a:extLst>
              <a:ext uri="{FF2B5EF4-FFF2-40B4-BE49-F238E27FC236}">
                <a16:creationId xmlns:a16="http://schemas.microsoft.com/office/drawing/2014/main" id="{40CBEE0C-82B6-4970-81CE-6F2F2691439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322B818-01C5-4C82-BA16-7BEEEFC4E007}"/>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115487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04BD80-684F-43EC-BD8A-3313B4EC3815}" type="datetime1">
              <a:rPr lang="en-US" smtClean="0"/>
              <a:t>12/13/2018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4D2021-F3A0-43D8-B6B3-AE7BBAB9890A}" type="datetime1">
              <a:rPr lang="en-US" smtClean="0"/>
              <a:t>12/13/2018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2B9AF0-B7DD-4DE1-A9F5-91BE63737632}" type="datetime1">
              <a:rPr lang="en-US" smtClean="0"/>
              <a:t>12/13/2018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3F85E4-564C-4728-AEFB-C8F906AA693D}" type="datetime1">
              <a:rPr lang="en-US" smtClean="0"/>
              <a:t>12/13/2018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E00A3BD-B35C-46C6-B7B7-E519136B132D}" type="datetime1">
              <a:rPr lang="en-US" smtClean="0"/>
              <a:t>12/13/2018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C59E4D-16D2-4652-AD24-ABC7C4E21225}" type="datetime1">
              <a:rPr lang="en-US" smtClean="0"/>
              <a:t>12/13/2018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BFFB6C-937C-401A-B23B-FFE1848A43F3}" type="datetime1">
              <a:rPr lang="en-US" smtClean="0"/>
              <a:t>12/13/2018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3AB179A-3664-45B4-AF75-5A588F18B660}" type="datetime1">
              <a:rPr lang="en-US" smtClean="0"/>
              <a:t>12/13/2018</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9FB6DE-9E16-4A2E-8802-F35E9910BD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7747937-2BA0-439E-8ED0-4BAF13A274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0C9BE96-5141-4EE8-9029-6A76ED02DF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46E524-FD8D-452D-9C72-0AC53F7701F7}" type="datetimeFigureOut">
              <a:rPr lang="en-AU" smtClean="0"/>
              <a:t>13/12/2018</a:t>
            </a:fld>
            <a:endParaRPr lang="en-AU"/>
          </a:p>
        </p:txBody>
      </p:sp>
      <p:sp>
        <p:nvSpPr>
          <p:cNvPr id="5" name="Footer Placeholder 4">
            <a:extLst>
              <a:ext uri="{FF2B5EF4-FFF2-40B4-BE49-F238E27FC236}">
                <a16:creationId xmlns:a16="http://schemas.microsoft.com/office/drawing/2014/main" id="{6A711EB9-6445-4FD9-BB72-A7C19DE2D7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D21C1E42-3B40-4A82-B6FA-EC5EB89CF8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A2046D-B5E2-406B-9EEF-1309C8AC3DA1}" type="slidenum">
              <a:rPr lang="en-AU" smtClean="0"/>
              <a:t>‹#›</a:t>
            </a:fld>
            <a:endParaRPr lang="en-AU"/>
          </a:p>
        </p:txBody>
      </p:sp>
    </p:spTree>
    <p:extLst>
      <p:ext uri="{BB962C8B-B14F-4D97-AF65-F5344CB8AC3E}">
        <p14:creationId xmlns:p14="http://schemas.microsoft.com/office/powerpoint/2010/main" val="411992989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nbviewer.jupyter.org/github/nci/Data-Training/blob/master/NCI_Autumn_Training/05_Python_Data_Examples_I/Python_NetcdfSubset_Examples.ipynb" TargetMode="External"/><Relationship Id="rId3" Type="http://schemas.openxmlformats.org/officeDocument/2006/relationships/hyperlink" Target="http://dapds00.nci.org.au/thredds/catalogs/rr9/collection/dataset/ANUClimate_v1-0_rainfall_daily_0-01deg_1970-2014.html?dataset=ANUClimate_v1-0_rainfall_daily_0-01deg_1970-2014_agg" TargetMode="External"/><Relationship Id="rId7" Type="http://schemas.openxmlformats.org/officeDocument/2006/relationships/hyperlink" Target="https://nbviewer.jupyter.org/github/nci/Data-Training/blob/master/NCI_Autumn_Training/05_Python_Data_Examples_I/Python_Siphon_I.ipynb" TargetMode="Externa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hyperlink" Target="https://nbviewer.jupyter.org/github/nci/Data-Training/blob/master/NCI_Autumn_Training/01_Data_Services/NetcdfSubset_Examples.ipynb" TargetMode="External"/><Relationship Id="rId5" Type="http://schemas.openxmlformats.org/officeDocument/2006/relationships/hyperlink" Target="https://nbviewer.jupyter.org/github/nci/Data-Training/blob/master/NCI_Autumn_Training/01_Data_Services/THREDDS_OPeNDAP.ipynb" TargetMode="External"/><Relationship Id="rId4" Type="http://schemas.openxmlformats.org/officeDocument/2006/relationships/hyperlink" Target="https://nbviewer.jupyter.org/github/nci/Data-Training/blob/master/NCI_Autumn_Training/05_Python_Data_Examples_I/Python_DataAccessBasics.ipynb"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dap.nci.org.au/thredds/remoteCatalogService?catalog=http://dapds00.nci.org.au/thredds/catalog/ub8/global/GPP/Yebra2015/monthly/catalog.xml" TargetMode="External"/><Relationship Id="rId7" Type="http://schemas.openxmlformats.org/officeDocument/2006/relationships/hyperlink" Target="https://github.com/asivapra/gsky/blob/master/Documents/ows/GSKY_Developer_Guide.ppsx" TargetMode="Externa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hyperlink" Target="https://github.com/asivapra/gsky/blob/master/Documents/ows/GSKY_OWS_Server.ppsx" TargetMode="External"/><Relationship Id="rId5" Type="http://schemas.openxmlformats.org/officeDocument/2006/relationships/hyperlink" Target="https://github.com/asivapra/gsky/blob/master/Documents/ows/GSKY_OWS_Server.docx" TargetMode="Externa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hyperlink" Target="http://dap.nci.org.au/thredds/remoteCatalogService?catalog=http://dapds00.nci.org.au/thredds/catalog/ub8/global/GPP/Yebra2015/monthly/catalog.xml" TargetMode="External"/><Relationship Id="rId3" Type="http://schemas.openxmlformats.org/officeDocument/2006/relationships/hyperlink" Target="https://github.com/asivapra/gsky/blob/master/Documents/ows/GSKY_User_Guide.ppsx" TargetMode="External"/><Relationship Id="rId7" Type="http://schemas.openxmlformats.org/officeDocument/2006/relationships/hyperlink" Target="https://www.unidata.ucar.edu/software/thredds/current/tds/tutorial/CatalogPrimer.html" TargetMode="Externa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hyperlink" Target="http://130.56.242.16:8888/g/data2/tc43/modis-fc/v310/tiles/monthly/anomalies?intersects&amp;metadata=gdal&amp;time=2018-10-01T00:00:00.000Z&amp;until=2018-10-09T00:00:00.000Z&amp;srs=EPSG:3857&amp;wkt=POLYGON%20((16280475.528516%20-2504688.542849,%2017532819.799941%20-2504688.542849,%2017532819.799941%20-1252344.271424,%2016280475.528516%20-1252344.271424,%2016280475.528516%20-2504688.542849))&amp;namespace=bare_soil&amp;nseg=2&amp;limit=-1" TargetMode="External"/><Relationship Id="rId5" Type="http://schemas.openxmlformats.org/officeDocument/2006/relationships/image" Target="../media/image7.png"/><Relationship Id="rId4" Type="http://schemas.openxmlformats.org/officeDocument/2006/relationships/hyperlink" Target="https://github.com/asivapra/gsky/blob/master/Documents/ows/GSKY_Developer_Guide.ppsx" TargetMode="External"/><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www.webgenie.com/TerriaMap/" TargetMode="Externa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6.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0F4C3-8F00-4737-9462-E2D81D36D621}"/>
              </a:ext>
            </a:extLst>
          </p:cNvPr>
          <p:cNvSpPr>
            <a:spLocks noGrp="1"/>
          </p:cNvSpPr>
          <p:nvPr>
            <p:ph type="ctrTitle"/>
          </p:nvPr>
        </p:nvSpPr>
        <p:spPr>
          <a:xfrm>
            <a:off x="1672858" y="2457940"/>
            <a:ext cx="8689976" cy="941752"/>
          </a:xfrm>
        </p:spPr>
        <p:txBody>
          <a:bodyPr>
            <a:noAutofit/>
          </a:bodyPr>
          <a:lstStyle/>
          <a:p>
            <a:r>
              <a:rPr lang="en-US" b="1" cap="none">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Connecting GSKY with THREDDS</a:t>
            </a:r>
            <a:endParaRPr lang="en-AU" b="1" cap="none">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Subtitle 2">
            <a:extLst>
              <a:ext uri="{FF2B5EF4-FFF2-40B4-BE49-F238E27FC236}">
                <a16:creationId xmlns:a16="http://schemas.microsoft.com/office/drawing/2014/main" id="{60164928-6661-4389-821D-7D0F1094AE71}"/>
              </a:ext>
            </a:extLst>
          </p:cNvPr>
          <p:cNvSpPr>
            <a:spLocks noGrp="1"/>
          </p:cNvSpPr>
          <p:nvPr>
            <p:ph type="subTitle" idx="1"/>
          </p:nvPr>
        </p:nvSpPr>
        <p:spPr>
          <a:xfrm>
            <a:off x="1751012" y="3631760"/>
            <a:ext cx="8689976" cy="552938"/>
          </a:xfrm>
        </p:spPr>
        <p:txBody>
          <a:bodyPr>
            <a:normAutofit fontScale="92500"/>
          </a:bodyPr>
          <a:lstStyle/>
          <a:p>
            <a:r>
              <a:rPr lang="en-AU" sz="2400" b="1" cap="none">
                <a:effectLst>
                  <a:outerShdw blurRad="38100" dist="38100" dir="2700000" algn="tl">
                    <a:srgbClr val="000000">
                      <a:alpha val="43137"/>
                    </a:srgbClr>
                  </a:outerShdw>
                </a:effectLst>
              </a:rPr>
              <a:t>Some thoughts on creating TerriaMap-GSKY-THREDDS communication</a:t>
            </a:r>
          </a:p>
        </p:txBody>
      </p:sp>
      <p:sp>
        <p:nvSpPr>
          <p:cNvPr id="5" name="Rectangle 4">
            <a:extLst>
              <a:ext uri="{FF2B5EF4-FFF2-40B4-BE49-F238E27FC236}">
                <a16:creationId xmlns:a16="http://schemas.microsoft.com/office/drawing/2014/main" id="{4E805DAD-3B5F-428A-B82F-8AA0ADFC6368}"/>
              </a:ext>
            </a:extLst>
          </p:cNvPr>
          <p:cNvSpPr/>
          <p:nvPr/>
        </p:nvSpPr>
        <p:spPr>
          <a:xfrm>
            <a:off x="7817" y="6582091"/>
            <a:ext cx="4095261" cy="2563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a:latin typeface="Calibri" panose="020F0502020204030204" pitchFamily="34" charset="0"/>
                <a:cs typeface="Calibri" panose="020F0502020204030204" pitchFamily="34" charset="0"/>
              </a:rPr>
              <a:t>Copyright © 2018 by National Computational Infrastructure, Canberra, ACT, Australia.</a:t>
            </a:r>
            <a:endParaRPr lang="en-AU" sz="70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4797D558-CE01-46F0-AA37-72614AC319BE}"/>
              </a:ext>
            </a:extLst>
          </p:cNvPr>
          <p:cNvSpPr txBox="1"/>
          <p:nvPr/>
        </p:nvSpPr>
        <p:spPr>
          <a:xfrm>
            <a:off x="9462047" y="6582091"/>
            <a:ext cx="2703444" cy="215444"/>
          </a:xfrm>
          <a:prstGeom prst="rect">
            <a:avLst/>
          </a:prstGeom>
          <a:noFill/>
        </p:spPr>
        <p:txBody>
          <a:bodyPr wrap="square" rtlCol="0">
            <a:spAutoFit/>
          </a:bodyPr>
          <a:lstStyle/>
          <a:p>
            <a:r>
              <a:rPr lang="en-US" sz="800">
                <a:solidFill>
                  <a:schemeClr val="bg1"/>
                </a:solidFill>
              </a:rPr>
              <a:t>Prepared by: Arapaut V. Sivaprasad on 12 December, 2018</a:t>
            </a:r>
            <a:endParaRPr lang="en-AU" sz="800">
              <a:solidFill>
                <a:schemeClr val="bg1"/>
              </a:solidFill>
            </a:endParaRPr>
          </a:p>
        </p:txBody>
      </p:sp>
      <p:sp>
        <p:nvSpPr>
          <p:cNvPr id="8" name="TextBox 7">
            <a:extLst>
              <a:ext uri="{FF2B5EF4-FFF2-40B4-BE49-F238E27FC236}">
                <a16:creationId xmlns:a16="http://schemas.microsoft.com/office/drawing/2014/main" id="{92361843-3838-447E-A3CC-DEBCC3FE84E5}"/>
              </a:ext>
            </a:extLst>
          </p:cNvPr>
          <p:cNvSpPr txBox="1"/>
          <p:nvPr/>
        </p:nvSpPr>
        <p:spPr>
          <a:xfrm>
            <a:off x="3559163" y="4439139"/>
            <a:ext cx="5354254" cy="369332"/>
          </a:xfrm>
          <a:prstGeom prst="rect">
            <a:avLst/>
          </a:prstGeom>
          <a:noFill/>
        </p:spPr>
        <p:txBody>
          <a:bodyPr wrap="square" rtlCol="0">
            <a:spAutoFit/>
          </a:bodyPr>
          <a:lstStyle/>
          <a:p>
            <a:r>
              <a:rPr lang="en-US" b="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Best viewed as a ‘slideshow’ from the top menu</a:t>
            </a:r>
            <a:endParaRPr lang="en-AU" b="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1191764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Background Information</a:t>
            </a:r>
          </a:p>
        </p:txBody>
      </p:sp>
      <p:sp>
        <p:nvSpPr>
          <p:cNvPr id="2" name="TextBox 1">
            <a:extLst>
              <a:ext uri="{FF2B5EF4-FFF2-40B4-BE49-F238E27FC236}">
                <a16:creationId xmlns:a16="http://schemas.microsoft.com/office/drawing/2014/main" id="{AE3CBB1F-9135-4AA2-961A-EDA19F826677}"/>
              </a:ext>
            </a:extLst>
          </p:cNvPr>
          <p:cNvSpPr txBox="1"/>
          <p:nvPr/>
        </p:nvSpPr>
        <p:spPr>
          <a:xfrm>
            <a:off x="993913" y="906450"/>
            <a:ext cx="10487770" cy="5478423"/>
          </a:xfrm>
          <a:prstGeom prst="rect">
            <a:avLst/>
          </a:prstGeom>
          <a:noFill/>
        </p:spPr>
        <p:txBody>
          <a:bodyPr wrap="square" rtlCol="0">
            <a:spAutoFit/>
          </a:bodyPr>
          <a:lstStyle/>
          <a:p>
            <a:r>
              <a:rPr lang="en-AU" sz="1000" b="1">
                <a:latin typeface="Calibri" panose="020F0502020204030204" pitchFamily="34" charset="0"/>
                <a:cs typeface="Calibri" panose="020F0502020204030204" pitchFamily="34" charset="0"/>
              </a:rPr>
              <a:t>Summary around DAP-like gsky service: </a:t>
            </a:r>
            <a:r>
              <a:rPr lang="en-AU" sz="1000">
                <a:latin typeface="Calibri" panose="020F0502020204030204" pitchFamily="34" charset="0"/>
                <a:cs typeface="Calibri" panose="020F0502020204030204" pitchFamily="34" charset="0"/>
              </a:rPr>
              <a:t>(</a:t>
            </a:r>
            <a:r>
              <a:rPr lang="en-AU" sz="1000" b="1">
                <a:latin typeface="Calibri" panose="020F0502020204030204" pitchFamily="34" charset="0"/>
                <a:cs typeface="Calibri" panose="020F0502020204030204" pitchFamily="34" charset="0"/>
              </a:rPr>
              <a:t>Ref</a:t>
            </a:r>
            <a:r>
              <a:rPr lang="en-AU" sz="1000">
                <a:latin typeface="Calibri" panose="020F0502020204030204" pitchFamily="34" charset="0"/>
                <a:cs typeface="Calibri" panose="020F0502020204030204" pitchFamily="34" charset="0"/>
              </a:rPr>
              <a:t>: </a:t>
            </a:r>
            <a:r>
              <a:rPr lang="en-AU" sz="1000" i="1">
                <a:latin typeface="Calibri" panose="020F0502020204030204" pitchFamily="34" charset="0"/>
                <a:cs typeface="Calibri" panose="020F0502020204030204" pitchFamily="34" charset="0"/>
              </a:rPr>
              <a:t>Email from Kelsey on 5/12/2018: </a:t>
            </a:r>
            <a:r>
              <a:rPr lang="en-US" sz="1000" i="1">
                <a:latin typeface="Calibri" panose="020F0502020204030204" pitchFamily="34" charset="0"/>
                <a:cs typeface="Calibri" panose="020F0502020204030204" pitchFamily="34" charset="0"/>
              </a:rPr>
              <a:t>Fwd: GSKY OPeNDAP/Subsetting thoughts</a:t>
            </a:r>
            <a:r>
              <a:rPr lang="en-US" sz="1000">
                <a:latin typeface="Calibri" panose="020F0502020204030204" pitchFamily="34" charset="0"/>
                <a:cs typeface="Calibri" panose="020F0502020204030204" pitchFamily="34" charset="0"/>
              </a:rPr>
              <a:t>)</a:t>
            </a:r>
            <a:endParaRPr lang="en-AU" sz="1000">
              <a:latin typeface="Calibri" panose="020F0502020204030204" pitchFamily="34" charset="0"/>
              <a:cs typeface="Calibri" panose="020F0502020204030204" pitchFamily="34" charset="0"/>
            </a:endParaRPr>
          </a:p>
          <a:p>
            <a:pPr lvl="0"/>
            <a:endParaRPr lang="en-AU" sz="1000">
              <a:latin typeface="Calibri" panose="020F0502020204030204" pitchFamily="34" charset="0"/>
              <a:cs typeface="Calibri" panose="020F0502020204030204" pitchFamily="34" charset="0"/>
            </a:endParaRPr>
          </a:p>
          <a:p>
            <a:pPr marL="171450" lvl="0" indent="-171450">
              <a:buFont typeface="Arial" panose="020B0604020202020204" pitchFamily="34" charset="0"/>
              <a:buChar char="•"/>
            </a:pPr>
            <a:r>
              <a:rPr lang="en-AU" sz="1000">
                <a:latin typeface="Calibri" panose="020F0502020204030204" pitchFamily="34" charset="0"/>
                <a:cs typeface="Calibri" panose="020F0502020204030204" pitchFamily="34" charset="0"/>
              </a:rPr>
              <a:t>GSKY currently offers OGC options (WMS, WCS) that allow a user to view/discover data through a map request (WMS) and then also select that same data for download (WCS). </a:t>
            </a:r>
          </a:p>
          <a:p>
            <a:pPr marL="171450" lvl="0" indent="-171450">
              <a:buFont typeface="Arial" panose="020B0604020202020204" pitchFamily="34" charset="0"/>
              <a:buChar char="•"/>
            </a:pPr>
            <a:r>
              <a:rPr lang="en-AU" sz="1000">
                <a:latin typeface="Calibri" panose="020F0502020204030204" pitchFamily="34" charset="0"/>
                <a:cs typeface="Calibri" panose="020F0502020204030204" pitchFamily="34" charset="0"/>
              </a:rPr>
              <a:t>However, there is a gap that (currently) neither our GSKY or THREDDS server can meet in terms of data access options: </a:t>
            </a:r>
          </a:p>
          <a:p>
            <a:pPr marL="628650" lvl="1" indent="-171450">
              <a:buFont typeface="Arial" panose="020B0604020202020204" pitchFamily="34" charset="0"/>
              <a:buChar char="•"/>
            </a:pPr>
            <a:r>
              <a:rPr lang="en-AU" sz="1000">
                <a:latin typeface="Calibri" panose="020F0502020204030204" pitchFamily="34" charset="0"/>
                <a:cs typeface="Calibri" panose="020F0502020204030204" pitchFamily="34" charset="0"/>
              </a:rPr>
              <a:t>GSKY is great for discovering and downloading predefined products and does the complex/time-consuming spatial aggregation behind the scenes. But it is lacking in terms of allowing more flexible queries to the lower-level data contained in the dataset (such as they would from working with it direct on the filesystem or through our THREDDS server). Accessing the netcdf or tiff contents means a user has more options, can compute their own composites, etc.</a:t>
            </a:r>
          </a:p>
          <a:p>
            <a:pPr marL="628650" lvl="1" indent="-171450">
              <a:buFont typeface="Arial" panose="020B0604020202020204" pitchFamily="34" charset="0"/>
              <a:buChar char="•"/>
            </a:pPr>
            <a:r>
              <a:rPr lang="en-AU" sz="1000">
                <a:latin typeface="Calibri" panose="020F0502020204030204" pitchFamily="34" charset="0"/>
                <a:cs typeface="Calibri" panose="020F0502020204030204" pitchFamily="34" charset="0"/>
              </a:rPr>
              <a:t>THREDDS is basically the opposite case. It allows a user to access the contents but only in a file based manner but lacks the complex aggregation GSKY offers. (Though it should be noted it does do aggregation across time fairly well in most cases but terrible with spatial aggregations, can't do it in the way needed.) </a:t>
            </a:r>
          </a:p>
          <a:p>
            <a:pPr marL="628650" lvl="1" indent="-171450">
              <a:buFont typeface="Arial" panose="020B0604020202020204" pitchFamily="34" charset="0"/>
              <a:buChar char="•"/>
            </a:pPr>
            <a:r>
              <a:rPr lang="en-AU" sz="1000">
                <a:latin typeface="Calibri" panose="020F0502020204030204" pitchFamily="34" charset="0"/>
                <a:cs typeface="Calibri" panose="020F0502020204030204" pitchFamily="34" charset="0"/>
              </a:rPr>
              <a:t>GSKY could potentially fill this gap by offering a DAP-like service to an endpoint that acts like the aggregated "file" for the dataset. Similar to how our THREDDS aggregated endpoints work. E.g., </a:t>
            </a:r>
            <a:r>
              <a:rPr lang="en-AU" sz="1000" u="sng">
                <a:latin typeface="Calibri" panose="020F0502020204030204" pitchFamily="34" charset="0"/>
                <a:cs typeface="Calibri" panose="020F0502020204030204" pitchFamily="34" charset="0"/>
                <a:hlinkClick r:id="rId3"/>
              </a:rPr>
              <a:t>http://dapds00.nci.org.au/thredds/catalogs/rr9/collection/dataset/ANUClimate_v1-0_rainfall_daily_0-01deg_1970-2014.html?dataset=ANUClimate_v1-0_rainfall_daily_0-01deg_1970-2014_agg</a:t>
            </a:r>
            <a:r>
              <a:rPr lang="en-AU" sz="1000">
                <a:latin typeface="Calibri" panose="020F0502020204030204" pitchFamily="34" charset="0"/>
                <a:cs typeface="Calibri" panose="020F0502020204030204" pitchFamily="34" charset="0"/>
              </a:rPr>
              <a:t> </a:t>
            </a:r>
          </a:p>
          <a:p>
            <a:pPr marL="628650" lvl="1" indent="-171450">
              <a:buFont typeface="Arial" panose="020B0604020202020204" pitchFamily="34" charset="0"/>
              <a:buChar char="•"/>
            </a:pPr>
            <a:r>
              <a:rPr lang="en-AU" sz="1000">
                <a:latin typeface="Calibri" panose="020F0502020204030204" pitchFamily="34" charset="0"/>
                <a:cs typeface="Calibri" panose="020F0502020204030204" pitchFamily="34" charset="0"/>
              </a:rPr>
              <a:t>For example, with a DAP endpoint a user can access contents of this aggregated "file" remotely from many tools just as though they were working direct on the filesystem. You feed the endpoint into tools in the exact manner as you were inputing a file path. </a:t>
            </a:r>
          </a:p>
          <a:p>
            <a:pPr marL="1085850" lvl="2" indent="-171450">
              <a:buFont typeface="Arial" panose="020B0604020202020204" pitchFamily="34" charset="0"/>
              <a:buChar char="•"/>
            </a:pPr>
            <a:r>
              <a:rPr lang="en-AU" sz="1000">
                <a:latin typeface="Calibri" panose="020F0502020204030204" pitchFamily="34" charset="0"/>
                <a:cs typeface="Calibri" panose="020F0502020204030204" pitchFamily="34" charset="0"/>
              </a:rPr>
              <a:t>Here's a very simple example of using DAP from a python notebook: </a:t>
            </a:r>
            <a:r>
              <a:rPr lang="en-AU" sz="1000" u="sng">
                <a:latin typeface="Calibri" panose="020F0502020204030204" pitchFamily="34" charset="0"/>
                <a:cs typeface="Calibri" panose="020F0502020204030204" pitchFamily="34" charset="0"/>
                <a:hlinkClick r:id="rId4"/>
              </a:rPr>
              <a:t>https://nbviewer.jupyter.org/github/nci/Data-Training/blob/master/NCI_Autumn_Training/05_Python_Data_Examples_I/Python_DataAccessBasics.ipynb</a:t>
            </a:r>
            <a:r>
              <a:rPr lang="en-AU" sz="1000">
                <a:latin typeface="Calibri" panose="020F0502020204030204" pitchFamily="34" charset="0"/>
                <a:cs typeface="Calibri" panose="020F0502020204030204" pitchFamily="34" charset="0"/>
              </a:rPr>
              <a:t> </a:t>
            </a:r>
          </a:p>
          <a:p>
            <a:pPr marL="1085850" lvl="2" indent="-171450">
              <a:buFont typeface="Arial" panose="020B0604020202020204" pitchFamily="34" charset="0"/>
              <a:buChar char="•"/>
            </a:pPr>
            <a:r>
              <a:rPr lang="en-AU" sz="1000">
                <a:latin typeface="Calibri" panose="020F0502020204030204" pitchFamily="34" charset="0"/>
                <a:cs typeface="Calibri" panose="020F0502020204030204" pitchFamily="34" charset="0"/>
              </a:rPr>
              <a:t>For a collection like DEA, this could be really useful because it would allow users to work more natively with the actual band data vs having to use the predefined composites. It's a super easy way to subset/extract data compared with WCS. No special query needed or "middleman" tool needed to construct the query to then call it like you need to do with WCS. </a:t>
            </a:r>
          </a:p>
          <a:p>
            <a:pPr marL="171450" lvl="0" indent="-171450">
              <a:buFont typeface="Arial" panose="020B0604020202020204" pitchFamily="34" charset="0"/>
              <a:buChar char="•"/>
            </a:pPr>
            <a:r>
              <a:rPr lang="en-AU" sz="1000">
                <a:latin typeface="Calibri" panose="020F0502020204030204" pitchFamily="34" charset="0"/>
                <a:cs typeface="Calibri" panose="020F0502020204030204" pitchFamily="34" charset="0"/>
              </a:rPr>
              <a:t>THREDDS also offers another service very similar to DAP- the Netcdf Subset Service (NCSS). NCSS starts to look more similar to a WCS request as it allows for the query to be in lat/lon/time units vs index-based ones. I think it's a bit more flexible than WCS personally, probably because it's not part of a standardised body like OGC. </a:t>
            </a:r>
          </a:p>
          <a:p>
            <a:pPr marL="628650" lvl="1" indent="-171450">
              <a:buFont typeface="Arial" panose="020B0604020202020204" pitchFamily="34" charset="0"/>
              <a:buChar char="•"/>
            </a:pPr>
            <a:r>
              <a:rPr lang="en-AU" sz="1000">
                <a:latin typeface="Calibri" panose="020F0502020204030204" pitchFamily="34" charset="0"/>
                <a:cs typeface="Calibri" panose="020F0502020204030204" pitchFamily="34" charset="0"/>
              </a:rPr>
              <a:t>To see the format of DAP and NCSS requests, follow these notebooks to make a request through the webpage form. It'll then display what the format looks like: </a:t>
            </a:r>
          </a:p>
          <a:p>
            <a:pPr marL="1085850" lvl="2" indent="-171450">
              <a:buFont typeface="Arial" panose="020B0604020202020204" pitchFamily="34" charset="0"/>
              <a:buChar char="•"/>
            </a:pPr>
            <a:r>
              <a:rPr lang="en-AU" sz="1000">
                <a:latin typeface="Calibri" panose="020F0502020204030204" pitchFamily="34" charset="0"/>
                <a:cs typeface="Calibri" panose="020F0502020204030204" pitchFamily="34" charset="0"/>
              </a:rPr>
              <a:t>Basic DAP request thru webpage interface: </a:t>
            </a:r>
            <a:r>
              <a:rPr lang="en-AU" sz="1000" u="sng">
                <a:latin typeface="Calibri" panose="020F0502020204030204" pitchFamily="34" charset="0"/>
                <a:cs typeface="Calibri" panose="020F0502020204030204" pitchFamily="34" charset="0"/>
                <a:hlinkClick r:id="rId5"/>
              </a:rPr>
              <a:t>https://nbviewer.jupyter.org/github/nci/Data-Training/blob/master/NCI_Autumn_Training/01_Data_Services/THREDDS_OPeNDAP.ipynb</a:t>
            </a:r>
            <a:r>
              <a:rPr lang="en-AU" sz="1000">
                <a:latin typeface="Calibri" panose="020F0502020204030204" pitchFamily="34" charset="0"/>
                <a:cs typeface="Calibri" panose="020F0502020204030204" pitchFamily="34" charset="0"/>
              </a:rPr>
              <a:t> </a:t>
            </a:r>
          </a:p>
          <a:p>
            <a:pPr marL="1085850" lvl="2" indent="-171450">
              <a:buFont typeface="Arial" panose="020B0604020202020204" pitchFamily="34" charset="0"/>
              <a:buChar char="•"/>
            </a:pPr>
            <a:r>
              <a:rPr lang="en-AU" sz="1000">
                <a:latin typeface="Calibri" panose="020F0502020204030204" pitchFamily="34" charset="0"/>
                <a:cs typeface="Calibri" panose="020F0502020204030204" pitchFamily="34" charset="0"/>
              </a:rPr>
              <a:t>Basic NCSS request thru webpage interface: </a:t>
            </a:r>
            <a:r>
              <a:rPr lang="en-AU" sz="1000" u="sng">
                <a:latin typeface="Calibri" panose="020F0502020204030204" pitchFamily="34" charset="0"/>
                <a:cs typeface="Calibri" panose="020F0502020204030204" pitchFamily="34" charset="0"/>
                <a:hlinkClick r:id="rId6"/>
              </a:rPr>
              <a:t>https://nbviewer.jupyter.org/github/nci/Data-Training/blob/master/NCI_Autumn_Training/01_Data_Services/NetcdfSubset_Examples.ipynb</a:t>
            </a:r>
            <a:r>
              <a:rPr lang="en-AU" sz="1000">
                <a:latin typeface="Calibri" panose="020F0502020204030204" pitchFamily="34" charset="0"/>
                <a:cs typeface="Calibri" panose="020F0502020204030204" pitchFamily="34" charset="0"/>
              </a:rPr>
              <a:t> </a:t>
            </a:r>
          </a:p>
          <a:p>
            <a:pPr marL="171450" lvl="0" indent="-171450">
              <a:buFont typeface="Arial" panose="020B0604020202020204" pitchFamily="34" charset="0"/>
              <a:buChar char="•"/>
            </a:pPr>
            <a:r>
              <a:rPr lang="en-AU" sz="1000">
                <a:latin typeface="Calibri" panose="020F0502020204030204" pitchFamily="34" charset="0"/>
                <a:cs typeface="Calibri" panose="020F0502020204030204" pitchFamily="34" charset="0"/>
              </a:rPr>
              <a:t>Lastly, possible pro of following the DAP protocol standard is that it would work across heaps of netcdf-based tools/packages. Depending on goals/aims of gsky this could be beneficial. Would certainly set ourselves up well for tackling climate-based data collections. (And I'm sure there are cons that we'll think of too but will leave it to this for now! ;)) </a:t>
            </a:r>
          </a:p>
          <a:p>
            <a:br>
              <a:rPr lang="en-AU" sz="1000">
                <a:latin typeface="Calibri" panose="020F0502020204030204" pitchFamily="34" charset="0"/>
                <a:cs typeface="Calibri" panose="020F0502020204030204" pitchFamily="34" charset="0"/>
              </a:rPr>
            </a:br>
            <a:r>
              <a:rPr lang="en-AU" sz="1000">
                <a:latin typeface="Calibri" panose="020F0502020204030204" pitchFamily="34" charset="0"/>
                <a:cs typeface="Calibri" panose="020F0502020204030204" pitchFamily="34" charset="0"/>
              </a:rPr>
              <a:t>Some additional Python versions of these services: </a:t>
            </a:r>
            <a:br>
              <a:rPr lang="en-AU" sz="1000">
                <a:latin typeface="Calibri" panose="020F0502020204030204" pitchFamily="34" charset="0"/>
                <a:cs typeface="Calibri" panose="020F0502020204030204" pitchFamily="34" charset="0"/>
              </a:rPr>
            </a:br>
            <a:br>
              <a:rPr lang="en-AU" sz="1000">
                <a:latin typeface="Calibri" panose="020F0502020204030204" pitchFamily="34" charset="0"/>
                <a:cs typeface="Calibri" panose="020F0502020204030204" pitchFamily="34" charset="0"/>
              </a:rPr>
            </a:br>
            <a:r>
              <a:rPr lang="en-AU" sz="1000" u="sng">
                <a:latin typeface="Calibri" panose="020F0502020204030204" pitchFamily="34" charset="0"/>
                <a:cs typeface="Calibri" panose="020F0502020204030204" pitchFamily="34" charset="0"/>
                <a:hlinkClick r:id="rId7"/>
              </a:rPr>
              <a:t>https://nbviewer.jupyter.org/github/nci/Data-Training/blob/master/NCI_Autumn_Training/05_Python_Data_Examples_I/Python_Siphon_I.ipynb</a:t>
            </a:r>
            <a:br>
              <a:rPr lang="en-AU" sz="1000">
                <a:latin typeface="Calibri" panose="020F0502020204030204" pitchFamily="34" charset="0"/>
                <a:cs typeface="Calibri" panose="020F0502020204030204" pitchFamily="34" charset="0"/>
              </a:rPr>
            </a:br>
            <a:r>
              <a:rPr lang="en-AU" sz="1000" u="sng">
                <a:latin typeface="Calibri" panose="020F0502020204030204" pitchFamily="34" charset="0"/>
                <a:cs typeface="Calibri" panose="020F0502020204030204" pitchFamily="34" charset="0"/>
                <a:hlinkClick r:id="rId8"/>
              </a:rPr>
              <a:t>https://nbviewer.jupyter.org/github/nci/Data-Training/blob/master/NCI_Autumn_Training/05_Python_Data_Examples_I/Python_NetcdfSubset_Examples.ipynb</a:t>
            </a:r>
            <a:endParaRPr lang="en-AU" sz="1000">
              <a:latin typeface="Calibri" panose="020F0502020204030204" pitchFamily="34" charset="0"/>
              <a:cs typeface="Calibri" panose="020F0502020204030204" pitchFamily="34" charset="0"/>
            </a:endParaRPr>
          </a:p>
          <a:p>
            <a:br>
              <a:rPr lang="en-AU" sz="1000">
                <a:latin typeface="Calibri" panose="020F0502020204030204" pitchFamily="34" charset="0"/>
                <a:cs typeface="Calibri" panose="020F0502020204030204" pitchFamily="34" charset="0"/>
              </a:rPr>
            </a:br>
            <a:endParaRPr lang="en-AU" sz="100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2726367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Objectives</a:t>
            </a:r>
          </a:p>
        </p:txBody>
      </p:sp>
      <p:sp>
        <p:nvSpPr>
          <p:cNvPr id="2" name="TextBox 1">
            <a:extLst>
              <a:ext uri="{FF2B5EF4-FFF2-40B4-BE49-F238E27FC236}">
                <a16:creationId xmlns:a16="http://schemas.microsoft.com/office/drawing/2014/main" id="{AE3CBB1F-9135-4AA2-961A-EDA19F826677}"/>
              </a:ext>
            </a:extLst>
          </p:cNvPr>
          <p:cNvSpPr txBox="1"/>
          <p:nvPr/>
        </p:nvSpPr>
        <p:spPr>
          <a:xfrm>
            <a:off x="993913" y="3340134"/>
            <a:ext cx="4023360" cy="861774"/>
          </a:xfrm>
          <a:prstGeom prst="rect">
            <a:avLst/>
          </a:prstGeom>
          <a:noFill/>
        </p:spPr>
        <p:txBody>
          <a:bodyPr wrap="square" rtlCol="0">
            <a:spAutoFit/>
          </a:bodyPr>
          <a:lstStyle/>
          <a:p>
            <a:r>
              <a:rPr lang="en-US" sz="1000" b="1">
                <a:latin typeface="Calibri" panose="020F0502020204030204" pitchFamily="34" charset="0"/>
                <a:cs typeface="Calibri" panose="020F0502020204030204" pitchFamily="34" charset="0"/>
              </a:rPr>
              <a:t>High level objectives</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Create aggregates through GSKY/TerriaMap</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Create a list of the component NetCDF files from such display.</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Auto-generate the THREDDS catalog.</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Open a new window to display it.</a:t>
            </a:r>
            <a:endParaRPr lang="en-AU" sz="100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386A990E-85E8-40CA-80DC-86D4260A0EE3}"/>
              </a:ext>
            </a:extLst>
          </p:cNvPr>
          <p:cNvSpPr txBox="1"/>
          <p:nvPr/>
        </p:nvSpPr>
        <p:spPr>
          <a:xfrm>
            <a:off x="993913" y="1272207"/>
            <a:ext cx="10487770" cy="430887"/>
          </a:xfrm>
          <a:prstGeom prst="rect">
            <a:avLst/>
          </a:prstGeom>
          <a:noFill/>
        </p:spPr>
        <p:txBody>
          <a:bodyPr wrap="square" rtlCol="0">
            <a:spAutoFit/>
          </a:bodyPr>
          <a:lstStyle/>
          <a:p>
            <a:pPr algn="just"/>
            <a:r>
              <a:rPr lang="en-US" sz="1100">
                <a:latin typeface="Calibri" panose="020F0502020204030204" pitchFamily="34" charset="0"/>
                <a:cs typeface="Calibri" panose="020F0502020204030204" pitchFamily="34" charset="0"/>
              </a:rPr>
              <a:t>From the very preliminary discussions with Ben and Kelsey, I understand that there is a need to provide data files through THREDDS in a way that combines the power of GSKY. Instead of just showing the aggregate tiles on screen, it would be useful if the component files in the aggregation could be presented for downloading on </a:t>
            </a:r>
            <a:r>
              <a:rPr lang="en-US" sz="1100">
                <a:latin typeface="Calibri" panose="020F0502020204030204" pitchFamily="34" charset="0"/>
                <a:cs typeface="Calibri" panose="020F0502020204030204" pitchFamily="34" charset="0"/>
                <a:hlinkClick r:id="rId3"/>
              </a:rPr>
              <a:t>THREDDS</a:t>
            </a:r>
            <a:r>
              <a:rPr lang="en-US" sz="1100">
                <a:latin typeface="Calibri" panose="020F0502020204030204" pitchFamily="34" charset="0"/>
                <a:cs typeface="Calibri" panose="020F0502020204030204" pitchFamily="34" charset="0"/>
              </a:rPr>
              <a:t> as shown below.</a:t>
            </a:r>
            <a:endParaRPr lang="en-AU" sz="110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A93CC0FA-ECC9-459C-870D-F36D0D6C29EC}"/>
              </a:ext>
            </a:extLst>
          </p:cNvPr>
          <p:cNvPicPr>
            <a:picLocks noChangeAspect="1"/>
          </p:cNvPicPr>
          <p:nvPr/>
        </p:nvPicPr>
        <p:blipFill>
          <a:blip r:embed="rId4"/>
          <a:stretch>
            <a:fillRect/>
          </a:stretch>
        </p:blipFill>
        <p:spPr>
          <a:xfrm>
            <a:off x="7288323" y="2883793"/>
            <a:ext cx="3923017" cy="2251801"/>
          </a:xfrm>
          <a:prstGeom prst="rect">
            <a:avLst/>
          </a:prstGeom>
          <a:ln w="3175">
            <a:solidFill>
              <a:schemeClr val="tx1"/>
            </a:solidFill>
          </a:ln>
        </p:spPr>
      </p:pic>
      <p:sp>
        <p:nvSpPr>
          <p:cNvPr id="5" name="TextBox 4">
            <a:extLst>
              <a:ext uri="{FF2B5EF4-FFF2-40B4-BE49-F238E27FC236}">
                <a16:creationId xmlns:a16="http://schemas.microsoft.com/office/drawing/2014/main" id="{0F42A2F7-C0E8-487E-B70C-6BF2E3A9DB47}"/>
              </a:ext>
            </a:extLst>
          </p:cNvPr>
          <p:cNvSpPr txBox="1"/>
          <p:nvPr/>
        </p:nvSpPr>
        <p:spPr>
          <a:xfrm>
            <a:off x="1094256" y="1836750"/>
            <a:ext cx="6080473" cy="1061829"/>
          </a:xfrm>
          <a:prstGeom prst="rect">
            <a:avLst/>
          </a:prstGeom>
          <a:solidFill>
            <a:schemeClr val="bg1">
              <a:lumMod val="95000"/>
            </a:schemeClr>
          </a:solidFill>
          <a:ln w="3175">
            <a:solidFill>
              <a:schemeClr val="tx1"/>
            </a:solidFill>
          </a:ln>
        </p:spPr>
        <p:txBody>
          <a:bodyPr wrap="square" rtlCol="0">
            <a:spAutoFit/>
          </a:bodyPr>
          <a:lstStyle/>
          <a:p>
            <a:pPr algn="just"/>
            <a:r>
              <a:rPr lang="en-US" sz="900" b="1">
                <a:latin typeface="Calibri" panose="020F0502020204030204" pitchFamily="34" charset="0"/>
                <a:cs typeface="Calibri" panose="020F0502020204030204" pitchFamily="34" charset="0"/>
              </a:rPr>
              <a:t>DISCLAIMER</a:t>
            </a:r>
          </a:p>
          <a:p>
            <a:pPr algn="just"/>
            <a:r>
              <a:rPr lang="en-US" sz="900">
                <a:latin typeface="Calibri" panose="020F0502020204030204" pitchFamily="34" charset="0"/>
                <a:cs typeface="Calibri" panose="020F0502020204030204" pitchFamily="34" charset="0"/>
              </a:rPr>
              <a:t>My understanding about the objectives is very patchy, and the solution I propose could be way off target. If I am right, however, there appears to be very little work to achieve it. I have documented the </a:t>
            </a:r>
            <a:r>
              <a:rPr lang="en-US" sz="900">
                <a:latin typeface="Calibri" panose="020F0502020204030204" pitchFamily="34" charset="0"/>
                <a:cs typeface="Calibri" panose="020F0502020204030204" pitchFamily="34" charset="0"/>
                <a:hlinkClick r:id="rId5"/>
              </a:rPr>
              <a:t>GSKY</a:t>
            </a:r>
            <a:r>
              <a:rPr lang="en-US" sz="900">
                <a:latin typeface="Calibri" panose="020F0502020204030204" pitchFamily="34" charset="0"/>
                <a:cs typeface="Calibri" panose="020F0502020204030204" pitchFamily="34" charset="0"/>
              </a:rPr>
              <a:t> </a:t>
            </a:r>
            <a:r>
              <a:rPr lang="en-US" sz="900">
                <a:latin typeface="Calibri" panose="020F0502020204030204" pitchFamily="34" charset="0"/>
                <a:cs typeface="Calibri" panose="020F0502020204030204" pitchFamily="34" charset="0"/>
                <a:hlinkClick r:id="rId6"/>
              </a:rPr>
              <a:t>service</a:t>
            </a:r>
            <a:r>
              <a:rPr lang="en-US" sz="900">
                <a:latin typeface="Calibri" panose="020F0502020204030204" pitchFamily="34" charset="0"/>
                <a:cs typeface="Calibri" panose="020F0502020204030204" pitchFamily="34" charset="0"/>
              </a:rPr>
              <a:t> and the </a:t>
            </a:r>
            <a:r>
              <a:rPr lang="en-US" sz="900">
                <a:latin typeface="Calibri" panose="020F0502020204030204" pitchFamily="34" charset="0"/>
                <a:cs typeface="Calibri" panose="020F0502020204030204" pitchFamily="34" charset="0"/>
                <a:hlinkClick r:id="rId7"/>
              </a:rPr>
              <a:t>GSKY/TerriaMap </a:t>
            </a:r>
            <a:r>
              <a:rPr lang="en-US" sz="900">
                <a:latin typeface="Calibri" panose="020F0502020204030204" pitchFamily="34" charset="0"/>
                <a:cs typeface="Calibri" panose="020F0502020204030204" pitchFamily="34" charset="0"/>
              </a:rPr>
              <a:t>conversation after studying the codes for both. It appears that minimal changes in TerriaMap and GSKY codes will enable us to get the list of files that go into the aggregate map. TerriaMap is open source. I have played with it and believe that after sorting out some server issues it can be installed locally and then be able to change the code to suit. This, however, has not been tested. I am reasonably confident to change the GSKY code to achieve our aim.</a:t>
            </a:r>
            <a:endParaRPr lang="en-AU" sz="90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6898F6E1-D659-420A-8BA2-A84238E42A6B}"/>
              </a:ext>
            </a:extLst>
          </p:cNvPr>
          <p:cNvPicPr>
            <a:picLocks noChangeAspect="1"/>
          </p:cNvPicPr>
          <p:nvPr/>
        </p:nvPicPr>
        <p:blipFill>
          <a:blip r:embed="rId8"/>
          <a:stretch>
            <a:fillRect/>
          </a:stretch>
        </p:blipFill>
        <p:spPr>
          <a:xfrm>
            <a:off x="5084073" y="3436805"/>
            <a:ext cx="1364436" cy="986756"/>
          </a:xfrm>
          <a:prstGeom prst="rect">
            <a:avLst/>
          </a:prstGeom>
        </p:spPr>
      </p:pic>
      <p:sp>
        <p:nvSpPr>
          <p:cNvPr id="7" name="Arrow: Right 6">
            <a:extLst>
              <a:ext uri="{FF2B5EF4-FFF2-40B4-BE49-F238E27FC236}">
                <a16:creationId xmlns:a16="http://schemas.microsoft.com/office/drawing/2014/main" id="{00CE16A0-2190-4B65-BBDC-FC307979401F}"/>
              </a:ext>
            </a:extLst>
          </p:cNvPr>
          <p:cNvSpPr/>
          <p:nvPr/>
        </p:nvSpPr>
        <p:spPr>
          <a:xfrm>
            <a:off x="6559826" y="3874273"/>
            <a:ext cx="614903" cy="1967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DA0EC63B-EA89-476C-932B-2E8472F07F70}"/>
              </a:ext>
            </a:extLst>
          </p:cNvPr>
          <p:cNvSpPr/>
          <p:nvPr/>
        </p:nvSpPr>
        <p:spPr>
          <a:xfrm>
            <a:off x="6032389" y="4071068"/>
            <a:ext cx="127221" cy="1113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custDataLst>
      <p:tags r:id="rId1"/>
    </p:custDataLst>
    <p:extLst>
      <p:ext uri="{BB962C8B-B14F-4D97-AF65-F5344CB8AC3E}">
        <p14:creationId xmlns:p14="http://schemas.microsoft.com/office/powerpoint/2010/main" val="13933069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Plan of action</a:t>
            </a:r>
          </a:p>
        </p:txBody>
      </p:sp>
      <p:sp>
        <p:nvSpPr>
          <p:cNvPr id="6" name="TextBox 5">
            <a:extLst>
              <a:ext uri="{FF2B5EF4-FFF2-40B4-BE49-F238E27FC236}">
                <a16:creationId xmlns:a16="http://schemas.microsoft.com/office/drawing/2014/main" id="{82786200-AEF1-4A57-B39D-3DCAD62BFB42}"/>
              </a:ext>
            </a:extLst>
          </p:cNvPr>
          <p:cNvSpPr txBox="1"/>
          <p:nvPr/>
        </p:nvSpPr>
        <p:spPr>
          <a:xfrm>
            <a:off x="1113259" y="1073428"/>
            <a:ext cx="8062463" cy="276999"/>
          </a:xfrm>
          <a:prstGeom prst="rect">
            <a:avLst/>
          </a:prstGeom>
          <a:noFill/>
        </p:spPr>
        <p:txBody>
          <a:bodyPr wrap="square" rtlCol="0">
            <a:spAutoFit/>
          </a:bodyPr>
          <a:lstStyle/>
          <a:p>
            <a:r>
              <a:rPr lang="en-US" sz="1200" b="1">
                <a:latin typeface="Calibri" panose="020F0502020204030204" pitchFamily="34" charset="0"/>
                <a:cs typeface="Calibri" panose="020F0502020204030204" pitchFamily="34" charset="0"/>
              </a:rPr>
              <a:t>View </a:t>
            </a:r>
            <a:r>
              <a:rPr lang="en-AU" sz="1200" b="1">
                <a:latin typeface="Calibri" panose="020F0502020204030204" pitchFamily="34" charset="0"/>
                <a:cs typeface="Calibri" panose="020F0502020204030204" pitchFamily="34" charset="0"/>
                <a:hlinkClick r:id="rId3" tooltip="GSKY_User_Guide.ppsx"/>
              </a:rPr>
              <a:t>GSKY_User_Guide.ppsx</a:t>
            </a:r>
            <a:r>
              <a:rPr lang="en-AU" sz="1200" b="1">
                <a:latin typeface="Calibri" panose="020F0502020204030204" pitchFamily="34" charset="0"/>
                <a:cs typeface="Calibri" panose="020F0502020204030204" pitchFamily="34" charset="0"/>
              </a:rPr>
              <a:t> or </a:t>
            </a:r>
            <a:r>
              <a:rPr lang="en-AU" sz="1200" b="1">
                <a:latin typeface="Calibri" panose="020F0502020204030204" pitchFamily="34" charset="0"/>
                <a:cs typeface="Calibri" panose="020F0502020204030204" pitchFamily="34" charset="0"/>
                <a:hlinkClick r:id="rId4" tooltip="GSKY_Developer_Guide.ppsx"/>
              </a:rPr>
              <a:t>GSKY_Developer_Guide.ppsx</a:t>
            </a:r>
            <a:r>
              <a:rPr lang="en-AU" sz="1200" b="1">
                <a:latin typeface="Calibri" panose="020F0502020204030204" pitchFamily="34" charset="0"/>
                <a:cs typeface="Calibri" panose="020F0502020204030204" pitchFamily="34" charset="0"/>
              </a:rPr>
              <a:t> to run GSKY/TerriaMap to display something like below.</a:t>
            </a:r>
          </a:p>
        </p:txBody>
      </p:sp>
      <p:pic>
        <p:nvPicPr>
          <p:cNvPr id="7" name="Picture 6">
            <a:extLst>
              <a:ext uri="{FF2B5EF4-FFF2-40B4-BE49-F238E27FC236}">
                <a16:creationId xmlns:a16="http://schemas.microsoft.com/office/drawing/2014/main" id="{A0E6AEF4-B7C7-4DC3-88AC-2CC93F23A412}"/>
              </a:ext>
            </a:extLst>
          </p:cNvPr>
          <p:cNvPicPr>
            <a:picLocks noChangeAspect="1"/>
          </p:cNvPicPr>
          <p:nvPr/>
        </p:nvPicPr>
        <p:blipFill>
          <a:blip r:embed="rId5"/>
          <a:stretch>
            <a:fillRect/>
          </a:stretch>
        </p:blipFill>
        <p:spPr>
          <a:xfrm>
            <a:off x="7550715" y="1356732"/>
            <a:ext cx="1708928" cy="1235892"/>
          </a:xfrm>
          <a:prstGeom prst="rect">
            <a:avLst/>
          </a:prstGeom>
        </p:spPr>
      </p:pic>
      <p:sp>
        <p:nvSpPr>
          <p:cNvPr id="8" name="Rectangle 7">
            <a:extLst>
              <a:ext uri="{FF2B5EF4-FFF2-40B4-BE49-F238E27FC236}">
                <a16:creationId xmlns:a16="http://schemas.microsoft.com/office/drawing/2014/main" id="{B3EE9DD6-5524-4A61-9760-C4DB586F5772}"/>
              </a:ext>
            </a:extLst>
          </p:cNvPr>
          <p:cNvSpPr/>
          <p:nvPr/>
        </p:nvSpPr>
        <p:spPr>
          <a:xfrm>
            <a:off x="8740222" y="2239036"/>
            <a:ext cx="159342" cy="1295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a:extLst>
              <a:ext uri="{FF2B5EF4-FFF2-40B4-BE49-F238E27FC236}">
                <a16:creationId xmlns:a16="http://schemas.microsoft.com/office/drawing/2014/main" id="{A669A201-697A-40D1-9F6D-6B6415AEC31F}"/>
              </a:ext>
            </a:extLst>
          </p:cNvPr>
          <p:cNvSpPr txBox="1"/>
          <p:nvPr/>
        </p:nvSpPr>
        <p:spPr>
          <a:xfrm>
            <a:off x="1121135" y="2005372"/>
            <a:ext cx="6297434" cy="1277273"/>
          </a:xfrm>
          <a:prstGeom prst="rect">
            <a:avLst/>
          </a:prstGeom>
          <a:noFill/>
          <a:ln w="3175">
            <a:solidFill>
              <a:schemeClr val="tx1"/>
            </a:solidFill>
          </a:ln>
        </p:spPr>
        <p:txBody>
          <a:bodyPr wrap="square" rtlCol="0">
            <a:spAutoFit/>
          </a:bodyPr>
          <a:lstStyle/>
          <a:p>
            <a:r>
              <a:rPr lang="en-US" sz="1000" b="1">
                <a:latin typeface="Calibri" panose="020F0502020204030204" pitchFamily="34" charset="0"/>
                <a:cs typeface="Calibri" panose="020F0502020204030204" pitchFamily="34" charset="0"/>
              </a:rPr>
              <a:t>Process flow</a:t>
            </a:r>
          </a:p>
          <a:p>
            <a:pPr marL="285750" indent="-285750">
              <a:buFont typeface="Arial" panose="020B0604020202020204" pitchFamily="34" charset="0"/>
              <a:buChar char="•"/>
            </a:pPr>
            <a:r>
              <a:rPr lang="en-US" sz="1000">
                <a:latin typeface="Calibri" panose="020F0502020204030204" pitchFamily="34" charset="0"/>
                <a:cs typeface="Calibri" panose="020F0502020204030204" pitchFamily="34" charset="0"/>
              </a:rPr>
              <a:t>Let us say, we want the files that make up the square area in the map on right.</a:t>
            </a:r>
          </a:p>
          <a:p>
            <a:pPr marL="285750" indent="-285750">
              <a:buFont typeface="Arial" panose="020B0604020202020204" pitchFamily="34" charset="0"/>
              <a:buChar char="•"/>
            </a:pPr>
            <a:r>
              <a:rPr lang="en-US" sz="1000">
                <a:latin typeface="Calibri" panose="020F0502020204030204" pitchFamily="34" charset="0"/>
                <a:cs typeface="Calibri" panose="020F0502020204030204" pitchFamily="34" charset="0"/>
              </a:rPr>
              <a:t>When drawing the square, with “Shift-mouse drag”, several calls go to the GSKY server.</a:t>
            </a:r>
          </a:p>
          <a:p>
            <a:pPr marL="742950" lvl="1" indent="-285750">
              <a:buFont typeface="Arial" panose="020B0604020202020204" pitchFamily="34" charset="0"/>
              <a:buChar char="•"/>
            </a:pPr>
            <a:r>
              <a:rPr lang="en-US" sz="900" i="1">
                <a:latin typeface="Calibri" panose="020F0502020204030204" pitchFamily="34" charset="0"/>
                <a:cs typeface="Calibri" panose="020F0502020204030204" pitchFamily="34" charset="0"/>
              </a:rPr>
              <a:t>http://130.56.242.15/ows/geoglam?time=2... &amp;service=WMS&amp;request=GetMap&amp;layers=g…&amp;bbox=15…</a:t>
            </a:r>
          </a:p>
          <a:p>
            <a:pPr marL="742950" lvl="1" indent="-285750">
              <a:buFont typeface="Arial" panose="020B0604020202020204" pitchFamily="34" charset="0"/>
              <a:buChar char="•"/>
            </a:pPr>
            <a:r>
              <a:rPr lang="en-US" sz="900" i="1">
                <a:latin typeface="Calibri" panose="020F0502020204030204" pitchFamily="34" charset="0"/>
                <a:cs typeface="Calibri" panose="020F0502020204030204" pitchFamily="34" charset="0"/>
              </a:rPr>
              <a:t>http://130.56.242.15/ows/geoglam?time=2... &amp;service=WMS&amp;request=GetMap&amp;layers=g…&amp;bbox=15…</a:t>
            </a:r>
          </a:p>
          <a:p>
            <a:pPr marL="742950" lvl="1" indent="-285750">
              <a:buFont typeface="Arial" panose="020B0604020202020204" pitchFamily="34" charset="0"/>
              <a:buChar char="•"/>
            </a:pPr>
            <a:r>
              <a:rPr lang="en-US" sz="900" i="1">
                <a:latin typeface="Calibri" panose="020F0502020204030204" pitchFamily="34" charset="0"/>
                <a:cs typeface="Calibri" panose="020F0502020204030204" pitchFamily="34" charset="0"/>
              </a:rPr>
              <a:t>http://130.56.242.15/ows/geoglam?time=2... &amp;service=WMS&amp;request=GetMap&amp;layers=g…&amp;bbox=15…</a:t>
            </a:r>
          </a:p>
          <a:p>
            <a:pPr marL="285750" indent="-285750">
              <a:buFont typeface="Arial" panose="020B0604020202020204" pitchFamily="34" charset="0"/>
              <a:buChar char="•"/>
            </a:pPr>
            <a:r>
              <a:rPr lang="en-US" sz="1000">
                <a:latin typeface="Calibri" panose="020F0502020204030204" pitchFamily="34" charset="0"/>
                <a:cs typeface="Calibri" panose="020F0502020204030204" pitchFamily="34" charset="0"/>
              </a:rPr>
              <a:t>Each call aggregates the data from several source (*.nc) files and sends as a PNG image.</a:t>
            </a:r>
          </a:p>
          <a:p>
            <a:pPr marL="285750" indent="-285750">
              <a:buFont typeface="Arial" panose="020B0604020202020204" pitchFamily="34" charset="0"/>
              <a:buChar char="•"/>
            </a:pPr>
            <a:r>
              <a:rPr lang="en-US" sz="1000">
                <a:latin typeface="Calibri" panose="020F0502020204030204" pitchFamily="34" charset="0"/>
                <a:cs typeface="Calibri" panose="020F0502020204030204" pitchFamily="34" charset="0"/>
              </a:rPr>
              <a:t>We can get the list of files gathered by each call.</a:t>
            </a:r>
          </a:p>
        </p:txBody>
      </p:sp>
      <p:sp>
        <p:nvSpPr>
          <p:cNvPr id="11" name="TextBox 10">
            <a:extLst>
              <a:ext uri="{FF2B5EF4-FFF2-40B4-BE49-F238E27FC236}">
                <a16:creationId xmlns:a16="http://schemas.microsoft.com/office/drawing/2014/main" id="{FE338601-D289-4798-9400-AC668142B677}"/>
              </a:ext>
            </a:extLst>
          </p:cNvPr>
          <p:cNvSpPr txBox="1"/>
          <p:nvPr/>
        </p:nvSpPr>
        <p:spPr>
          <a:xfrm>
            <a:off x="1121134" y="3815997"/>
            <a:ext cx="6297434" cy="1892826"/>
          </a:xfrm>
          <a:prstGeom prst="rect">
            <a:avLst/>
          </a:prstGeom>
          <a:noFill/>
          <a:ln w="3175">
            <a:solidFill>
              <a:schemeClr val="tx1"/>
            </a:solidFill>
          </a:ln>
        </p:spPr>
        <p:txBody>
          <a:bodyPr wrap="square" rtlCol="0">
            <a:spAutoFit/>
          </a:bodyPr>
          <a:lstStyle/>
          <a:p>
            <a:r>
              <a:rPr lang="en-US" sz="1000" b="1">
                <a:latin typeface="Calibri" panose="020F0502020204030204" pitchFamily="34" charset="0"/>
                <a:cs typeface="Calibri" panose="020F0502020204030204" pitchFamily="34" charset="0"/>
              </a:rPr>
              <a:t>Plan outline</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Change the request=xxx in TerriaMap from ‘GetMap’ to ‘GetThredds’</a:t>
            </a:r>
          </a:p>
          <a:p>
            <a:pPr marL="628650" lvl="1" indent="-171450">
              <a:buFont typeface="Arial" panose="020B0604020202020204" pitchFamily="34" charset="0"/>
              <a:buChar char="•"/>
            </a:pPr>
            <a:r>
              <a:rPr lang="en-US" sz="900" i="1">
                <a:latin typeface="Calibri" panose="020F0502020204030204" pitchFamily="34" charset="0"/>
                <a:cs typeface="Calibri" panose="020F0502020204030204" pitchFamily="34" charset="0"/>
              </a:rPr>
              <a:t>http://130.56.242.15/ows/geoglam?time=2... &amp;service=WMS&amp;request=</a:t>
            </a:r>
            <a:r>
              <a:rPr lang="en-US" sz="900" i="1">
                <a:solidFill>
                  <a:srgbClr val="FF0000"/>
                </a:solidFill>
                <a:highlight>
                  <a:srgbClr val="FFFF00"/>
                </a:highlight>
                <a:latin typeface="Calibri" panose="020F0502020204030204" pitchFamily="34" charset="0"/>
                <a:cs typeface="Calibri" panose="020F0502020204030204" pitchFamily="34" charset="0"/>
              </a:rPr>
              <a:t>GetThredds</a:t>
            </a:r>
            <a:r>
              <a:rPr lang="en-US" sz="900" i="1">
                <a:latin typeface="Calibri" panose="020F0502020204030204" pitchFamily="34" charset="0"/>
                <a:cs typeface="Calibri" panose="020F0502020204030204" pitchFamily="34" charset="0"/>
              </a:rPr>
              <a:t>&amp;layers=&amp;bbox=15…</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Implement “case GetThredds” in “func serveWMS” in GSKY (ows.go)</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Perhaps it must be added under “func serveWCS”, but I am not yet sure how it works from the web data.</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Change or add the following </a:t>
            </a:r>
            <a:r>
              <a:rPr lang="en-US" sz="1000">
                <a:latin typeface="Calibri" panose="020F0502020204030204" pitchFamily="34" charset="0"/>
                <a:cs typeface="Calibri" panose="020F0502020204030204" pitchFamily="34" charset="0"/>
                <a:hlinkClick r:id="rId6"/>
              </a:rPr>
              <a:t>call</a:t>
            </a:r>
            <a:r>
              <a:rPr lang="en-US" sz="1000">
                <a:latin typeface="Calibri" panose="020F0502020204030204" pitchFamily="34" charset="0"/>
                <a:cs typeface="Calibri" panose="020F0502020204030204" pitchFamily="34" charset="0"/>
              </a:rPr>
              <a:t> (example) to the MAS server:</a:t>
            </a:r>
          </a:p>
          <a:p>
            <a:pPr marL="628650" lvl="1" indent="-171450">
              <a:buFont typeface="Arial" panose="020B0604020202020204" pitchFamily="34" charset="0"/>
              <a:buChar char="•"/>
            </a:pPr>
            <a:r>
              <a:rPr lang="en-US" sz="900" i="1">
                <a:latin typeface="Calibri" panose="020F0502020204030204" pitchFamily="34" charset="0"/>
                <a:cs typeface="Calibri" panose="020F0502020204030204" pitchFamily="34" charset="0"/>
              </a:rPr>
              <a:t>http://10.0.1.210:8888/g/data2/tc43/modis-fc/v310/tiles/monthly/anomalies?intersects&amp;metadata=gdal&amp;time... &amp;wkt=POLYGON&amp;namespace=…</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Parse the return JSON object to get the array, “files”.</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Create a </a:t>
            </a:r>
            <a:r>
              <a:rPr lang="en-US" sz="1000">
                <a:latin typeface="Calibri" panose="020F0502020204030204" pitchFamily="34" charset="0"/>
                <a:cs typeface="Calibri" panose="020F0502020204030204" pitchFamily="34" charset="0"/>
                <a:hlinkClick r:id="rId7"/>
              </a:rPr>
              <a:t>Thredds catalog</a:t>
            </a:r>
            <a:r>
              <a:rPr lang="en-US" sz="1000">
                <a:latin typeface="Calibri" panose="020F0502020204030204" pitchFamily="34" charset="0"/>
                <a:cs typeface="Calibri" panose="020F0502020204030204" pitchFamily="34" charset="0"/>
              </a:rPr>
              <a:t> using the file list and save it for external access.</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Send it as a </a:t>
            </a:r>
            <a:r>
              <a:rPr lang="en-US" sz="1000">
                <a:latin typeface="Calibri" panose="020F0502020204030204" pitchFamily="34" charset="0"/>
                <a:cs typeface="Calibri" panose="020F0502020204030204" pitchFamily="34" charset="0"/>
                <a:hlinkClick r:id="rId8"/>
              </a:rPr>
              <a:t>URL</a:t>
            </a:r>
            <a:r>
              <a:rPr lang="en-US" sz="1000">
                <a:latin typeface="Calibri" panose="020F0502020204030204" pitchFamily="34" charset="0"/>
                <a:cs typeface="Calibri" panose="020F0502020204030204" pitchFamily="34" charset="0"/>
              </a:rPr>
              <a:t> to TerriaMap for display as a link or show its output overlaid on the map.</a:t>
            </a:r>
          </a:p>
          <a:p>
            <a:pPr marL="1085850" lvl="2" indent="-171450">
              <a:buFont typeface="Arial" panose="020B0604020202020204" pitchFamily="34" charset="0"/>
              <a:buChar char="•"/>
            </a:pPr>
            <a:r>
              <a:rPr lang="en-US" sz="1000">
                <a:latin typeface="Calibri" panose="020F0502020204030204" pitchFamily="34" charset="0"/>
                <a:cs typeface="Calibri" panose="020F0502020204030204" pitchFamily="34" charset="0"/>
              </a:rPr>
              <a:t>It should display, as shown on the right, the links to download the *.nc files.</a:t>
            </a:r>
          </a:p>
        </p:txBody>
      </p:sp>
      <p:pic>
        <p:nvPicPr>
          <p:cNvPr id="12" name="Picture 11">
            <a:extLst>
              <a:ext uri="{FF2B5EF4-FFF2-40B4-BE49-F238E27FC236}">
                <a16:creationId xmlns:a16="http://schemas.microsoft.com/office/drawing/2014/main" id="{58F88E75-F7A9-4630-9860-7B87AC81BEB0}"/>
              </a:ext>
            </a:extLst>
          </p:cNvPr>
          <p:cNvPicPr>
            <a:picLocks noChangeAspect="1"/>
          </p:cNvPicPr>
          <p:nvPr/>
        </p:nvPicPr>
        <p:blipFill>
          <a:blip r:embed="rId9"/>
          <a:stretch>
            <a:fillRect/>
          </a:stretch>
        </p:blipFill>
        <p:spPr>
          <a:xfrm>
            <a:off x="7550715" y="2650746"/>
            <a:ext cx="3923017" cy="2251801"/>
          </a:xfrm>
          <a:prstGeom prst="rect">
            <a:avLst/>
          </a:prstGeom>
          <a:ln w="3175">
            <a:solidFill>
              <a:schemeClr val="tx1"/>
            </a:solidFill>
          </a:ln>
        </p:spPr>
      </p:pic>
      <p:sp>
        <p:nvSpPr>
          <p:cNvPr id="9" name="Rectangle 8">
            <a:extLst>
              <a:ext uri="{FF2B5EF4-FFF2-40B4-BE49-F238E27FC236}">
                <a16:creationId xmlns:a16="http://schemas.microsoft.com/office/drawing/2014/main" id="{A57529A8-3F30-4F1C-8606-151E24576E05}"/>
              </a:ext>
            </a:extLst>
          </p:cNvPr>
          <p:cNvSpPr/>
          <p:nvPr/>
        </p:nvSpPr>
        <p:spPr>
          <a:xfrm>
            <a:off x="7550715" y="4977517"/>
            <a:ext cx="3923017" cy="731306"/>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solidFill>
                  <a:schemeClr val="tx1"/>
                </a:solidFill>
                <a:latin typeface="Calibri" panose="020F0502020204030204" pitchFamily="34" charset="0"/>
                <a:cs typeface="Calibri" panose="020F0502020204030204" pitchFamily="34" charset="0"/>
              </a:rPr>
              <a:t>See next slides for thoughts on  coding.</a:t>
            </a:r>
            <a:endParaRPr lang="en-AU" sz="1600">
              <a:solidFill>
                <a:schemeClr val="tx1"/>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83CAECAD-B365-4D87-96CB-333C14C187A1}"/>
              </a:ext>
            </a:extLst>
          </p:cNvPr>
          <p:cNvSpPr txBox="1"/>
          <p:nvPr/>
        </p:nvSpPr>
        <p:spPr>
          <a:xfrm>
            <a:off x="1121133" y="1606163"/>
            <a:ext cx="6297432" cy="369332"/>
          </a:xfrm>
          <a:prstGeom prst="rect">
            <a:avLst/>
          </a:prstGeom>
          <a:noFill/>
        </p:spPr>
        <p:txBody>
          <a:bodyPr wrap="square" rtlCol="0">
            <a:spAutoFit/>
          </a:bodyPr>
          <a:lstStyle/>
          <a:p>
            <a:r>
              <a:rPr lang="en-US"/>
              <a:t>How GSKY works now</a:t>
            </a:r>
            <a:endParaRPr lang="en-AU"/>
          </a:p>
        </p:txBody>
      </p:sp>
      <p:sp>
        <p:nvSpPr>
          <p:cNvPr id="15" name="TextBox 14">
            <a:extLst>
              <a:ext uri="{FF2B5EF4-FFF2-40B4-BE49-F238E27FC236}">
                <a16:creationId xmlns:a16="http://schemas.microsoft.com/office/drawing/2014/main" id="{E67525C9-5F35-4525-9018-E11A5B271F49}"/>
              </a:ext>
            </a:extLst>
          </p:cNvPr>
          <p:cNvSpPr txBox="1"/>
          <p:nvPr/>
        </p:nvSpPr>
        <p:spPr>
          <a:xfrm>
            <a:off x="1121132" y="3429000"/>
            <a:ext cx="6297433" cy="369332"/>
          </a:xfrm>
          <a:prstGeom prst="rect">
            <a:avLst/>
          </a:prstGeom>
          <a:noFill/>
        </p:spPr>
        <p:txBody>
          <a:bodyPr wrap="square" rtlCol="0">
            <a:spAutoFit/>
          </a:bodyPr>
          <a:lstStyle/>
          <a:p>
            <a:r>
              <a:rPr lang="en-US"/>
              <a:t>How to connect GSKY with Thredds</a:t>
            </a:r>
            <a:endParaRPr lang="en-AU"/>
          </a:p>
        </p:txBody>
      </p:sp>
    </p:spTree>
    <p:custDataLst>
      <p:tags r:id="rId1"/>
    </p:custDataLst>
    <p:extLst>
      <p:ext uri="{BB962C8B-B14F-4D97-AF65-F5344CB8AC3E}">
        <p14:creationId xmlns:p14="http://schemas.microsoft.com/office/powerpoint/2010/main" val="22645748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fade">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500"/>
                                        <p:tgtEl>
                                          <p:spTgt spid="10">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Effect transition="in" filter="fade">
                                      <p:cBhvr>
                                        <p:cTn id="15" dur="500"/>
                                        <p:tgtEl>
                                          <p:spTgt spid="10">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xEl>
                                              <p:pRg st="4" end="4"/>
                                            </p:txEl>
                                          </p:spTgt>
                                        </p:tgtEl>
                                        <p:attrNameLst>
                                          <p:attrName>style.visibility</p:attrName>
                                        </p:attrNameLst>
                                      </p:cBhvr>
                                      <p:to>
                                        <p:strVal val="visible"/>
                                      </p:to>
                                    </p:set>
                                    <p:animEffect transition="in" filter="fade">
                                      <p:cBhvr>
                                        <p:cTn id="18" dur="500"/>
                                        <p:tgtEl>
                                          <p:spTgt spid="10">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animEffect transition="in" filter="fade">
                                      <p:cBhvr>
                                        <p:cTn id="21" dur="500"/>
                                        <p:tgtEl>
                                          <p:spTgt spid="10">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
                                            <p:txEl>
                                              <p:pRg st="6" end="6"/>
                                            </p:txEl>
                                          </p:spTgt>
                                        </p:tgtEl>
                                        <p:attrNameLst>
                                          <p:attrName>style.visibility</p:attrName>
                                        </p:attrNameLst>
                                      </p:cBhvr>
                                      <p:to>
                                        <p:strVal val="visible"/>
                                      </p:to>
                                    </p:set>
                                    <p:animEffect transition="in" filter="fade">
                                      <p:cBhvr>
                                        <p:cTn id="26" dur="500"/>
                                        <p:tgtEl>
                                          <p:spTgt spid="10">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xEl>
                                              <p:pRg st="7" end="7"/>
                                            </p:txEl>
                                          </p:spTgt>
                                        </p:tgtEl>
                                        <p:attrNameLst>
                                          <p:attrName>style.visibility</p:attrName>
                                        </p:attrNameLst>
                                      </p:cBhvr>
                                      <p:to>
                                        <p:strVal val="visible"/>
                                      </p:to>
                                    </p:set>
                                    <p:animEffect transition="in" filter="fade">
                                      <p:cBhvr>
                                        <p:cTn id="31" dur="500"/>
                                        <p:tgtEl>
                                          <p:spTgt spid="10">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1">
                                            <p:txEl>
                                              <p:pRg st="1" end="1"/>
                                            </p:txEl>
                                          </p:spTgt>
                                        </p:tgtEl>
                                        <p:attrNameLst>
                                          <p:attrName>style.visibility</p:attrName>
                                        </p:attrNameLst>
                                      </p:cBhvr>
                                      <p:to>
                                        <p:strVal val="visible"/>
                                      </p:to>
                                    </p:set>
                                    <p:animEffect transition="in" filter="fade">
                                      <p:cBhvr>
                                        <p:cTn id="36" dur="500"/>
                                        <p:tgtEl>
                                          <p:spTgt spid="11">
                                            <p:txEl>
                                              <p:pRg st="1" end="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1">
                                            <p:txEl>
                                              <p:pRg st="2" end="2"/>
                                            </p:txEl>
                                          </p:spTgt>
                                        </p:tgtEl>
                                        <p:attrNameLst>
                                          <p:attrName>style.visibility</p:attrName>
                                        </p:attrNameLst>
                                      </p:cBhvr>
                                      <p:to>
                                        <p:strVal val="visible"/>
                                      </p:to>
                                    </p:set>
                                    <p:animEffect transition="in" filter="fade">
                                      <p:cBhvr>
                                        <p:cTn id="39" dur="500"/>
                                        <p:tgtEl>
                                          <p:spTgt spid="11">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1">
                                            <p:txEl>
                                              <p:pRg st="3" end="3"/>
                                            </p:txEl>
                                          </p:spTgt>
                                        </p:tgtEl>
                                        <p:attrNameLst>
                                          <p:attrName>style.visibility</p:attrName>
                                        </p:attrNameLst>
                                      </p:cBhvr>
                                      <p:to>
                                        <p:strVal val="visible"/>
                                      </p:to>
                                    </p:set>
                                    <p:animEffect transition="in" filter="fade">
                                      <p:cBhvr>
                                        <p:cTn id="44" dur="500"/>
                                        <p:tgtEl>
                                          <p:spTgt spid="11">
                                            <p:txEl>
                                              <p:pRg st="3" end="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11">
                                            <p:txEl>
                                              <p:pRg st="4" end="4"/>
                                            </p:txEl>
                                          </p:spTgt>
                                        </p:tgtEl>
                                        <p:attrNameLst>
                                          <p:attrName>style.visibility</p:attrName>
                                        </p:attrNameLst>
                                      </p:cBhvr>
                                      <p:to>
                                        <p:strVal val="visible"/>
                                      </p:to>
                                    </p:set>
                                    <p:animEffect transition="in" filter="fade">
                                      <p:cBhvr>
                                        <p:cTn id="47" dur="500"/>
                                        <p:tgtEl>
                                          <p:spTgt spid="11">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1">
                                            <p:txEl>
                                              <p:pRg st="5" end="5"/>
                                            </p:txEl>
                                          </p:spTgt>
                                        </p:tgtEl>
                                        <p:attrNameLst>
                                          <p:attrName>style.visibility</p:attrName>
                                        </p:attrNameLst>
                                      </p:cBhvr>
                                      <p:to>
                                        <p:strVal val="visible"/>
                                      </p:to>
                                    </p:set>
                                    <p:animEffect transition="in" filter="fade">
                                      <p:cBhvr>
                                        <p:cTn id="52" dur="500"/>
                                        <p:tgtEl>
                                          <p:spTgt spid="11">
                                            <p:txEl>
                                              <p:pRg st="5" end="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11">
                                            <p:txEl>
                                              <p:pRg st="6" end="6"/>
                                            </p:txEl>
                                          </p:spTgt>
                                        </p:tgtEl>
                                        <p:attrNameLst>
                                          <p:attrName>style.visibility</p:attrName>
                                        </p:attrNameLst>
                                      </p:cBhvr>
                                      <p:to>
                                        <p:strVal val="visible"/>
                                      </p:to>
                                    </p:set>
                                    <p:animEffect transition="in" filter="fade">
                                      <p:cBhvr>
                                        <p:cTn id="55" dur="500"/>
                                        <p:tgtEl>
                                          <p:spTgt spid="11">
                                            <p:txEl>
                                              <p:pRg st="6" end="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1">
                                            <p:txEl>
                                              <p:pRg st="7" end="7"/>
                                            </p:txEl>
                                          </p:spTgt>
                                        </p:tgtEl>
                                        <p:attrNameLst>
                                          <p:attrName>style.visibility</p:attrName>
                                        </p:attrNameLst>
                                      </p:cBhvr>
                                      <p:to>
                                        <p:strVal val="visible"/>
                                      </p:to>
                                    </p:set>
                                    <p:animEffect transition="in" filter="fade">
                                      <p:cBhvr>
                                        <p:cTn id="60" dur="500"/>
                                        <p:tgtEl>
                                          <p:spTgt spid="11">
                                            <p:txEl>
                                              <p:pRg st="7" end="7"/>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11">
                                            <p:txEl>
                                              <p:pRg st="8" end="8"/>
                                            </p:txEl>
                                          </p:spTgt>
                                        </p:tgtEl>
                                        <p:attrNameLst>
                                          <p:attrName>style.visibility</p:attrName>
                                        </p:attrNameLst>
                                      </p:cBhvr>
                                      <p:to>
                                        <p:strVal val="visible"/>
                                      </p:to>
                                    </p:set>
                                    <p:animEffect transition="in" filter="fade">
                                      <p:cBhvr>
                                        <p:cTn id="65" dur="500"/>
                                        <p:tgtEl>
                                          <p:spTgt spid="11">
                                            <p:txEl>
                                              <p:pRg st="8" end="8"/>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11">
                                            <p:txEl>
                                              <p:pRg st="9" end="9"/>
                                            </p:txEl>
                                          </p:spTgt>
                                        </p:tgtEl>
                                        <p:attrNameLst>
                                          <p:attrName>style.visibility</p:attrName>
                                        </p:attrNameLst>
                                      </p:cBhvr>
                                      <p:to>
                                        <p:strVal val="visible"/>
                                      </p:to>
                                    </p:set>
                                    <p:animEffect transition="in" filter="fade">
                                      <p:cBhvr>
                                        <p:cTn id="68" dur="500"/>
                                        <p:tgtEl>
                                          <p:spTgt spid="11">
                                            <p:txEl>
                                              <p:pRg st="9" end="9"/>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11">
                                            <p:txEl>
                                              <p:pRg st="10" end="10"/>
                                            </p:txEl>
                                          </p:spTgt>
                                        </p:tgtEl>
                                        <p:attrNameLst>
                                          <p:attrName>style.visibility</p:attrName>
                                        </p:attrNameLst>
                                      </p:cBhvr>
                                      <p:to>
                                        <p:strVal val="visible"/>
                                      </p:to>
                                    </p:set>
                                    <p:animEffect transition="in" filter="fade">
                                      <p:cBhvr>
                                        <p:cTn id="71" dur="500"/>
                                        <p:tgtEl>
                                          <p:spTgt spid="11">
                                            <p:txEl>
                                              <p:pRg st="10" end="1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12"/>
                                        </p:tgtEl>
                                        <p:attrNameLst>
                                          <p:attrName>style.visibility</p:attrName>
                                        </p:attrNameLst>
                                      </p:cBhvr>
                                      <p:to>
                                        <p:strVal val="visible"/>
                                      </p:to>
                                    </p:set>
                                    <p:animEffect transition="in" filter="fade">
                                      <p:cBhvr>
                                        <p:cTn id="76" dur="500"/>
                                        <p:tgtEl>
                                          <p:spTgt spid="12"/>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9"/>
                                        </p:tgtEl>
                                        <p:attrNameLst>
                                          <p:attrName>style.visibility</p:attrName>
                                        </p:attrNameLst>
                                      </p:cBhvr>
                                      <p:to>
                                        <p:strVal val="visible"/>
                                      </p:to>
                                    </p:set>
                                    <p:animEffect transition="in" filter="fade">
                                      <p:cBhvr>
                                        <p:cTn id="8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Hurdles</a:t>
            </a:r>
          </a:p>
        </p:txBody>
      </p:sp>
      <p:sp>
        <p:nvSpPr>
          <p:cNvPr id="2" name="TextBox 1">
            <a:extLst>
              <a:ext uri="{FF2B5EF4-FFF2-40B4-BE49-F238E27FC236}">
                <a16:creationId xmlns:a16="http://schemas.microsoft.com/office/drawing/2014/main" id="{FC451BE1-5605-4FF5-B7BC-0AC4C101F623}"/>
              </a:ext>
            </a:extLst>
          </p:cNvPr>
          <p:cNvSpPr txBox="1"/>
          <p:nvPr/>
        </p:nvSpPr>
        <p:spPr>
          <a:xfrm>
            <a:off x="1144988" y="1311965"/>
            <a:ext cx="8706678" cy="369332"/>
          </a:xfrm>
          <a:prstGeom prst="rect">
            <a:avLst/>
          </a:prstGeom>
          <a:noFill/>
        </p:spPr>
        <p:txBody>
          <a:bodyPr wrap="square" rtlCol="0">
            <a:spAutoFit/>
          </a:bodyPr>
          <a:lstStyle/>
          <a:p>
            <a:r>
              <a:rPr lang="en-US"/>
              <a:t>It doesn’t look like there are too many hurdles, but some learning curve is involved.</a:t>
            </a:r>
            <a:endParaRPr lang="en-AU"/>
          </a:p>
        </p:txBody>
      </p:sp>
      <p:sp>
        <p:nvSpPr>
          <p:cNvPr id="3" name="TextBox 2">
            <a:extLst>
              <a:ext uri="{FF2B5EF4-FFF2-40B4-BE49-F238E27FC236}">
                <a16:creationId xmlns:a16="http://schemas.microsoft.com/office/drawing/2014/main" id="{B09D08CC-502C-44C5-BBEF-5F2D3290397D}"/>
              </a:ext>
            </a:extLst>
          </p:cNvPr>
          <p:cNvSpPr txBox="1"/>
          <p:nvPr/>
        </p:nvSpPr>
        <p:spPr>
          <a:xfrm>
            <a:off x="1240401" y="1860605"/>
            <a:ext cx="5971429" cy="3216265"/>
          </a:xfrm>
          <a:prstGeom prst="rect">
            <a:avLst/>
          </a:prstGeom>
          <a:noFill/>
        </p:spPr>
        <p:txBody>
          <a:bodyPr wrap="square" rtlCol="0">
            <a:spAutoFit/>
          </a:bodyPr>
          <a:lstStyle/>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Compiling and installing TerriaMap webserver on the Tenjin VM</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Not yet sure how to access the TerriaMap from a web browser on the VM.</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Successfully built it on my personal server (well, with errors!):</a:t>
            </a:r>
            <a:br>
              <a:rPr lang="en-US" sz="1000">
                <a:latin typeface="Calibri" panose="020F0502020204030204" pitchFamily="34" charset="0"/>
                <a:cs typeface="Calibri" panose="020F0502020204030204" pitchFamily="34" charset="0"/>
              </a:rPr>
            </a:br>
            <a:r>
              <a:rPr lang="en-US" sz="1000">
                <a:latin typeface="Calibri" panose="020F0502020204030204" pitchFamily="34" charset="0"/>
                <a:cs typeface="Calibri" panose="020F0502020204030204" pitchFamily="34" charset="0"/>
              </a:rPr>
              <a:t>     </a:t>
            </a:r>
            <a:r>
              <a:rPr lang="en-US" sz="1000">
                <a:latin typeface="Calibri" panose="020F0502020204030204" pitchFamily="34" charset="0"/>
                <a:cs typeface="Calibri" panose="020F0502020204030204" pitchFamily="34" charset="0"/>
                <a:hlinkClick r:id="rId3"/>
              </a:rPr>
              <a:t>http://www.webgenie.com/TerriaMap/</a:t>
            </a:r>
            <a:r>
              <a:rPr lang="en-US" sz="1000">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Changing the code in TerriaMap</a:t>
            </a:r>
          </a:p>
          <a:p>
            <a:pPr marL="628650" lvl="1" indent="-171450">
              <a:buFont typeface="Arial" panose="020B0604020202020204" pitchFamily="34" charset="0"/>
              <a:buChar char="•"/>
            </a:pPr>
            <a:r>
              <a:rPr lang="en-US" sz="900" b="1">
                <a:latin typeface="Calibri" panose="020F0502020204030204" pitchFamily="34" charset="0"/>
                <a:cs typeface="Calibri" panose="020F0502020204030204" pitchFamily="34" charset="0"/>
              </a:rPr>
              <a:t>In TerriaJS-specs.js:</a:t>
            </a:r>
          </a:p>
          <a:p>
            <a:pPr marL="1085850" lvl="2" indent="-171450">
              <a:buFont typeface="Arial" panose="020B0604020202020204" pitchFamily="34" charset="0"/>
              <a:buChar char="•"/>
            </a:pPr>
            <a:r>
              <a:rPr lang="en-US" sz="900" i="1">
                <a:latin typeface="Calibri" panose="020F0502020204030204" pitchFamily="34" charset="0"/>
                <a:cs typeface="Calibri" panose="020F0502020204030204" pitchFamily="34" charset="0"/>
              </a:rPr>
              <a:t>58026:    function UrlTemplateImageryProvider(options){</a:t>
            </a:r>
          </a:p>
          <a:p>
            <a:pPr marL="1085850" lvl="2" indent="-171450">
              <a:buFont typeface="Arial" panose="020B0604020202020204" pitchFamily="34" charset="0"/>
              <a:buChar char="•"/>
            </a:pPr>
            <a:r>
              <a:rPr lang="en-US" sz="900" i="1">
                <a:latin typeface="Calibri" panose="020F0502020204030204" pitchFamily="34" charset="0"/>
                <a:cs typeface="Calibri" panose="020F0502020204030204" pitchFamily="34" charset="0"/>
              </a:rPr>
              <a:t>57999: url : 'this.url?tiled=true&amp;…&amp;service=WMS&amp;version=1.1.1&amp;request=GetMap&amp;</a:t>
            </a:r>
          </a:p>
          <a:p>
            <a:pPr marL="1085850" lvl="2" indent="-171450">
              <a:buFont typeface="Arial" panose="020B0604020202020204" pitchFamily="34" charset="0"/>
              <a:buChar char="•"/>
            </a:pPr>
            <a:r>
              <a:rPr lang="en-US" sz="900">
                <a:latin typeface="Calibri" panose="020F0502020204030204" pitchFamily="34" charset="0"/>
                <a:cs typeface="Calibri" panose="020F0502020204030204" pitchFamily="34" charset="0"/>
              </a:rPr>
              <a:t>Still to work out how it handles the returned data.</a:t>
            </a:r>
          </a:p>
          <a:p>
            <a:pPr marL="171450" indent="-171450">
              <a:buFont typeface="Arial" panose="020B0604020202020204" pitchFamily="34" charset="0"/>
              <a:buChar char="•"/>
            </a:pPr>
            <a:r>
              <a:rPr lang="en-US" sz="900">
                <a:latin typeface="Calibri" panose="020F0502020204030204" pitchFamily="34" charset="0"/>
                <a:cs typeface="Calibri" panose="020F0502020204030204" pitchFamily="34" charset="0"/>
              </a:rPr>
              <a:t>Changing the code in GSKY</a:t>
            </a:r>
          </a:p>
          <a:p>
            <a:pPr marL="628650" lvl="1" indent="-171450">
              <a:buFont typeface="Arial" panose="020B0604020202020204" pitchFamily="34" charset="0"/>
              <a:buChar char="•"/>
            </a:pPr>
            <a:r>
              <a:rPr lang="en-US" sz="900" b="1">
                <a:latin typeface="Calibri" panose="020F0502020204030204" pitchFamily="34" charset="0"/>
                <a:cs typeface="Calibri" panose="020F0502020204030204" pitchFamily="34" charset="0"/>
              </a:rPr>
              <a:t>In ows.go:</a:t>
            </a:r>
            <a:br>
              <a:rPr lang="en-US" sz="900" b="1">
                <a:latin typeface="Calibri" panose="020F0502020204030204" pitchFamily="34" charset="0"/>
                <a:cs typeface="Calibri" panose="020F0502020204030204" pitchFamily="34" charset="0"/>
              </a:rPr>
            </a:br>
            <a:r>
              <a:rPr lang="en-US" sz="900" i="1">
                <a:latin typeface="Calibri" panose="020F0502020204030204" pitchFamily="34" charset="0"/>
                <a:cs typeface="Calibri" panose="020F0502020204030204" pitchFamily="34" charset="0"/>
              </a:rPr>
              <a:t>case "GetMap":</a:t>
            </a:r>
            <a:br>
              <a:rPr lang="en-US" sz="900" i="1">
                <a:latin typeface="Calibri" panose="020F0502020204030204" pitchFamily="34" charset="0"/>
                <a:cs typeface="Calibri" panose="020F0502020204030204" pitchFamily="34" charset="0"/>
              </a:rPr>
            </a:br>
            <a:r>
              <a:rPr lang="en-US" sz="900" i="1">
                <a:latin typeface="Calibri" panose="020F0502020204030204" pitchFamily="34" charset="0"/>
                <a:cs typeface="Calibri" panose="020F0502020204030204" pitchFamily="34" charset="0"/>
              </a:rPr>
              <a:t>  geoReq := &amp;proc.GeoTileRequest{</a:t>
            </a:r>
            <a:br>
              <a:rPr lang="en-US" sz="900" i="1">
                <a:latin typeface="Calibri" panose="020F0502020204030204" pitchFamily="34" charset="0"/>
                <a:cs typeface="Calibri" panose="020F0502020204030204" pitchFamily="34" charset="0"/>
              </a:rPr>
            </a:br>
            <a:r>
              <a:rPr lang="en-US" sz="900" i="1">
                <a:latin typeface="Calibri" panose="020F0502020204030204" pitchFamily="34" charset="0"/>
                <a:cs typeface="Calibri" panose="020F0502020204030204" pitchFamily="34" charset="0"/>
              </a:rPr>
              <a:t>  case res := &lt;-tp.Process(geoReq, *verbose):</a:t>
            </a:r>
            <a:br>
              <a:rPr lang="en-US" sz="900" i="1">
                <a:latin typeface="Calibri" panose="020F0502020204030204" pitchFamily="34" charset="0"/>
                <a:cs typeface="Calibri" panose="020F0502020204030204" pitchFamily="34" charset="0"/>
              </a:rPr>
            </a:br>
            <a:r>
              <a:rPr lang="en-US" sz="900" i="1">
                <a:latin typeface="Calibri" panose="020F0502020204030204" pitchFamily="34" charset="0"/>
                <a:cs typeface="Calibri" panose="020F0502020204030204" pitchFamily="34" charset="0"/>
              </a:rPr>
              <a:t>  out, err := utils.EncodePNG(norm, styleLayer.Palette)</a:t>
            </a:r>
          </a:p>
          <a:p>
            <a:pPr marL="171450" indent="-171450">
              <a:buFont typeface="Arial" panose="020B0604020202020204" pitchFamily="34" charset="0"/>
              <a:buChar char="•"/>
            </a:pPr>
            <a:r>
              <a:rPr lang="en-US" sz="900">
                <a:latin typeface="Calibri" panose="020F0502020204030204" pitchFamily="34" charset="0"/>
                <a:cs typeface="Calibri" panose="020F0502020204030204" pitchFamily="34" charset="0"/>
              </a:rPr>
              <a:t>Still to work out:</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Get the raw data as a JSON.</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Store the Thredds catalog.</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Display it as a link on TerriaMap to NCI Thredds server.</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Display the return data from the NCI Thredds.</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Distinguish a WMS service from the Thredds service.</a:t>
            </a:r>
          </a:p>
          <a:p>
            <a:pPr marL="1085850" lvl="2" indent="-171450">
              <a:buFont typeface="Arial" panose="020B0604020202020204" pitchFamily="34" charset="0"/>
              <a:buChar char="•"/>
            </a:pPr>
            <a:r>
              <a:rPr lang="en-US" sz="900">
                <a:latin typeface="Calibri" panose="020F0502020204030204" pitchFamily="34" charset="0"/>
                <a:cs typeface="Calibri" panose="020F0502020204030204" pitchFamily="34" charset="0"/>
              </a:rPr>
              <a:t>Perhaps use the same method as in WCS, but work it out for web data url.</a:t>
            </a:r>
            <a:endParaRPr lang="en-AU" sz="90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38121624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fade">
                                      <p:cBhvr>
                                        <p:cTn id="52" dur="500"/>
                                        <p:tgtEl>
                                          <p:spTgt spid="3">
                                            <p:txEl>
                                              <p:pRg st="13" end="13"/>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animEffect transition="in" filter="fade">
                                      <p:cBhvr>
                                        <p:cTn id="55" dur="500"/>
                                        <p:tgtEl>
                                          <p:spTgt spid="3">
                                            <p:txEl>
                                              <p:pRg st="14" end="14"/>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15" end="15"/>
                                            </p:txEl>
                                          </p:spTgt>
                                        </p:tgtEl>
                                        <p:attrNameLst>
                                          <p:attrName>style.visibility</p:attrName>
                                        </p:attrNameLst>
                                      </p:cBhvr>
                                      <p:to>
                                        <p:strVal val="visible"/>
                                      </p:to>
                                    </p:set>
                                    <p:animEffect transition="in" filter="fade">
                                      <p:cBhvr>
                                        <p:cTn id="58" dur="500"/>
                                        <p:tgtEl>
                                          <p:spTgt spid="3">
                                            <p:txEl>
                                              <p:pRg st="15" end="15"/>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3">
                                            <p:txEl>
                                              <p:pRg st="16" end="16"/>
                                            </p:txEl>
                                          </p:spTgt>
                                        </p:tgtEl>
                                        <p:attrNameLst>
                                          <p:attrName>style.visibility</p:attrName>
                                        </p:attrNameLst>
                                      </p:cBhvr>
                                      <p:to>
                                        <p:strVal val="visible"/>
                                      </p:to>
                                    </p:set>
                                    <p:animEffect transition="in" filter="fade">
                                      <p:cBhvr>
                                        <p:cTn id="61"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The Final Result</a:t>
            </a:r>
          </a:p>
        </p:txBody>
      </p:sp>
      <p:pic>
        <p:nvPicPr>
          <p:cNvPr id="4" name="Picture 3">
            <a:extLst>
              <a:ext uri="{FF2B5EF4-FFF2-40B4-BE49-F238E27FC236}">
                <a16:creationId xmlns:a16="http://schemas.microsoft.com/office/drawing/2014/main" id="{C4DD6E09-86CF-4579-8C3B-746882A1673F}"/>
              </a:ext>
            </a:extLst>
          </p:cNvPr>
          <p:cNvPicPr>
            <a:picLocks noChangeAspect="1"/>
          </p:cNvPicPr>
          <p:nvPr/>
        </p:nvPicPr>
        <p:blipFill>
          <a:blip r:embed="rId3"/>
          <a:stretch>
            <a:fillRect/>
          </a:stretch>
        </p:blipFill>
        <p:spPr>
          <a:xfrm>
            <a:off x="5648741" y="1486899"/>
            <a:ext cx="1720650" cy="1219490"/>
          </a:xfrm>
          <a:prstGeom prst="rect">
            <a:avLst/>
          </a:prstGeom>
        </p:spPr>
      </p:pic>
      <p:sp>
        <p:nvSpPr>
          <p:cNvPr id="5" name="Arrow: Pentagon 4">
            <a:extLst>
              <a:ext uri="{FF2B5EF4-FFF2-40B4-BE49-F238E27FC236}">
                <a16:creationId xmlns:a16="http://schemas.microsoft.com/office/drawing/2014/main" id="{814BFCC4-42BD-46E8-80F3-E58B1489A994}"/>
              </a:ext>
            </a:extLst>
          </p:cNvPr>
          <p:cNvSpPr/>
          <p:nvPr/>
        </p:nvSpPr>
        <p:spPr>
          <a:xfrm>
            <a:off x="1304014" y="1653870"/>
            <a:ext cx="4214191" cy="36933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Load a layer and get to this display</a:t>
            </a:r>
            <a:endParaRPr lang="en-AU" sz="1400">
              <a:solidFill>
                <a:schemeClr val="tx1"/>
              </a:solidFill>
              <a:latin typeface="Calibri" panose="020F0502020204030204" pitchFamily="34" charset="0"/>
              <a:cs typeface="Calibri" panose="020F0502020204030204" pitchFamily="34" charset="0"/>
            </a:endParaRPr>
          </a:p>
        </p:txBody>
      </p:sp>
      <p:sp>
        <p:nvSpPr>
          <p:cNvPr id="7" name="Arrow: Pentagon 6">
            <a:extLst>
              <a:ext uri="{FF2B5EF4-FFF2-40B4-BE49-F238E27FC236}">
                <a16:creationId xmlns:a16="http://schemas.microsoft.com/office/drawing/2014/main" id="{65246F70-A485-4050-823A-51B4119A0B89}"/>
              </a:ext>
            </a:extLst>
          </p:cNvPr>
          <p:cNvSpPr/>
          <p:nvPr/>
        </p:nvSpPr>
        <p:spPr>
          <a:xfrm>
            <a:off x="1304013" y="2088687"/>
            <a:ext cx="4214191" cy="36933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Draw a square (Shift-drag)</a:t>
            </a:r>
            <a:endParaRPr lang="en-AU" sz="1400">
              <a:solidFill>
                <a:schemeClr val="tx1"/>
              </a:solidFill>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77ECE73C-7808-44EB-B58D-7F5067FC3B5F}"/>
              </a:ext>
            </a:extLst>
          </p:cNvPr>
          <p:cNvSpPr/>
          <p:nvPr/>
        </p:nvSpPr>
        <p:spPr>
          <a:xfrm>
            <a:off x="6949440" y="2369490"/>
            <a:ext cx="143124" cy="1431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Arrow: Pentagon 8">
            <a:extLst>
              <a:ext uri="{FF2B5EF4-FFF2-40B4-BE49-F238E27FC236}">
                <a16:creationId xmlns:a16="http://schemas.microsoft.com/office/drawing/2014/main" id="{DB38EF37-CE40-4D65-BFEF-8A5AD4C6D049}"/>
              </a:ext>
            </a:extLst>
          </p:cNvPr>
          <p:cNvSpPr/>
          <p:nvPr/>
        </p:nvSpPr>
        <p:spPr>
          <a:xfrm>
            <a:off x="1304013" y="2674582"/>
            <a:ext cx="4214191" cy="36933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Pass the </a:t>
            </a:r>
            <a:r>
              <a:rPr lang="en-US" sz="1400">
                <a:solidFill>
                  <a:schemeClr val="tx1"/>
                </a:solidFill>
                <a:highlight>
                  <a:srgbClr val="FFFF00"/>
                </a:highlight>
                <a:latin typeface="Calibri" panose="020F0502020204030204" pitchFamily="34" charset="0"/>
                <a:cs typeface="Calibri" panose="020F0502020204030204" pitchFamily="34" charset="0"/>
              </a:rPr>
              <a:t>request=GetThredds </a:t>
            </a:r>
            <a:r>
              <a:rPr lang="en-US" sz="1400">
                <a:solidFill>
                  <a:schemeClr val="tx1"/>
                </a:solidFill>
                <a:latin typeface="Calibri" panose="020F0502020204030204" pitchFamily="34" charset="0"/>
                <a:cs typeface="Calibri" panose="020F0502020204030204" pitchFamily="34" charset="0"/>
              </a:rPr>
              <a:t>to GSKY by Terria</a:t>
            </a:r>
            <a:endParaRPr lang="en-AU" sz="1400">
              <a:solidFill>
                <a:schemeClr val="tx1"/>
              </a:solidFill>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889C9E6C-F213-41FB-B055-34C2D402A4FA}"/>
              </a:ext>
            </a:extLst>
          </p:cNvPr>
          <p:cNvSpPr txBox="1"/>
          <p:nvPr/>
        </p:nvSpPr>
        <p:spPr>
          <a:xfrm>
            <a:off x="5648741" y="2730239"/>
            <a:ext cx="5379718" cy="230832"/>
          </a:xfrm>
          <a:prstGeom prst="rect">
            <a:avLst/>
          </a:prstGeom>
          <a:noFill/>
          <a:ln w="3175">
            <a:solidFill>
              <a:schemeClr val="tx1"/>
            </a:solidFill>
          </a:ln>
        </p:spPr>
        <p:txBody>
          <a:bodyPr wrap="square" rtlCol="0">
            <a:spAutoFit/>
          </a:bodyPr>
          <a:lstStyle/>
          <a:p>
            <a:r>
              <a:rPr lang="en-US" sz="900" i="1">
                <a:latin typeface="Calibri" panose="020F0502020204030204" pitchFamily="34" charset="0"/>
                <a:cs typeface="Calibri" panose="020F0502020204030204" pitchFamily="34" charset="0"/>
              </a:rPr>
              <a:t>http://130.56.242.15/ows/geoglam?time=2... &amp;service=WMS&amp;</a:t>
            </a:r>
            <a:r>
              <a:rPr lang="en-US" sz="900" i="1">
                <a:highlight>
                  <a:srgbClr val="FFFF00"/>
                </a:highlight>
                <a:latin typeface="Calibri" panose="020F0502020204030204" pitchFamily="34" charset="0"/>
                <a:cs typeface="Calibri" panose="020F0502020204030204" pitchFamily="34" charset="0"/>
              </a:rPr>
              <a:t>request=GetThredds</a:t>
            </a:r>
            <a:r>
              <a:rPr lang="en-US" sz="900" i="1">
                <a:latin typeface="Calibri" panose="020F0502020204030204" pitchFamily="34" charset="0"/>
                <a:cs typeface="Calibri" panose="020F0502020204030204" pitchFamily="34" charset="0"/>
              </a:rPr>
              <a:t>&amp;layers=&amp;bbox=15…</a:t>
            </a:r>
          </a:p>
        </p:txBody>
      </p:sp>
      <p:sp>
        <p:nvSpPr>
          <p:cNvPr id="12" name="Arrow: Pentagon 11">
            <a:extLst>
              <a:ext uri="{FF2B5EF4-FFF2-40B4-BE49-F238E27FC236}">
                <a16:creationId xmlns:a16="http://schemas.microsoft.com/office/drawing/2014/main" id="{CCEC4923-286E-484F-B7B8-9108C187001E}"/>
              </a:ext>
            </a:extLst>
          </p:cNvPr>
          <p:cNvSpPr/>
          <p:nvPr/>
        </p:nvSpPr>
        <p:spPr>
          <a:xfrm>
            <a:off x="1304013" y="3080131"/>
            <a:ext cx="4214191" cy="36933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Get the list of files in GSKY code</a:t>
            </a:r>
            <a:endParaRPr lang="en-AU" sz="1400">
              <a:solidFill>
                <a:schemeClr val="tx1"/>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E960DDDB-8008-4DDD-8149-6BF1B2F1255C}"/>
              </a:ext>
            </a:extLst>
          </p:cNvPr>
          <p:cNvSpPr txBox="1"/>
          <p:nvPr/>
        </p:nvSpPr>
        <p:spPr>
          <a:xfrm>
            <a:off x="5648741" y="2979078"/>
            <a:ext cx="5379718" cy="507831"/>
          </a:xfrm>
          <a:prstGeom prst="rect">
            <a:avLst/>
          </a:prstGeom>
          <a:noFill/>
          <a:ln w="3175">
            <a:solidFill>
              <a:schemeClr val="tx1"/>
            </a:solidFill>
          </a:ln>
        </p:spPr>
        <p:txBody>
          <a:bodyPr wrap="square" rtlCol="0">
            <a:spAutoFit/>
          </a:bodyPr>
          <a:lstStyle/>
          <a:p>
            <a:r>
              <a:rPr lang="en-US" sz="900" i="1">
                <a:latin typeface="Calibri" panose="020F0502020204030204" pitchFamily="34" charset="0"/>
                <a:cs typeface="Calibri" panose="020F0502020204030204" pitchFamily="34" charset="0"/>
              </a:rPr>
              <a:t>"files": [</a:t>
            </a:r>
          </a:p>
          <a:p>
            <a:r>
              <a:rPr lang="en-US" sz="900" i="1">
                <a:latin typeface="Calibri" panose="020F0502020204030204" pitchFamily="34" charset="0"/>
                <a:cs typeface="Calibri" panose="020F0502020204030204" pitchFamily="34" charset="0"/>
              </a:rPr>
              <a:t>"/g/data2/tc43/modis-fc/v310/tiles/monthly/anomalies/FC_Mean_Diff.v310.MCD43A4.h31v10.2018.006.nc", </a:t>
            </a:r>
          </a:p>
          <a:p>
            <a:r>
              <a:rPr lang="en-US" sz="900" i="1">
                <a:latin typeface="Calibri" panose="020F0502020204030204" pitchFamily="34" charset="0"/>
                <a:cs typeface="Calibri" panose="020F0502020204030204" pitchFamily="34" charset="0"/>
              </a:rPr>
              <a:t>"/g/data2/tc43/modis-fc/v310/tiles/monthly/anomalies/FC_Mean_Diff.v310.MCD43A4.h31v11.2018.006.nc", ]</a:t>
            </a:r>
          </a:p>
        </p:txBody>
      </p:sp>
      <p:sp>
        <p:nvSpPr>
          <p:cNvPr id="14" name="Callout: Down Arrow 13">
            <a:extLst>
              <a:ext uri="{FF2B5EF4-FFF2-40B4-BE49-F238E27FC236}">
                <a16:creationId xmlns:a16="http://schemas.microsoft.com/office/drawing/2014/main" id="{2EF3F417-C15E-4AF4-98B2-09D4FFAAAE6A}"/>
              </a:ext>
            </a:extLst>
          </p:cNvPr>
          <p:cNvSpPr/>
          <p:nvPr/>
        </p:nvSpPr>
        <p:spPr>
          <a:xfrm>
            <a:off x="1296058" y="3517310"/>
            <a:ext cx="4635610" cy="369332"/>
          </a:xfrm>
          <a:prstGeom prst="down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Create a Thredds catalog and save in a temp directory</a:t>
            </a:r>
            <a:endParaRPr lang="en-AU" sz="1400">
              <a:solidFill>
                <a:schemeClr val="tx1"/>
              </a:solidFill>
              <a:latin typeface="Calibri" panose="020F0502020204030204" pitchFamily="34" charset="0"/>
              <a:cs typeface="Calibri" panose="020F0502020204030204" pitchFamily="34" charset="0"/>
            </a:endParaRPr>
          </a:p>
        </p:txBody>
      </p:sp>
      <p:sp>
        <p:nvSpPr>
          <p:cNvPr id="17" name="Rectangle 3">
            <a:extLst>
              <a:ext uri="{FF2B5EF4-FFF2-40B4-BE49-F238E27FC236}">
                <a16:creationId xmlns:a16="http://schemas.microsoft.com/office/drawing/2014/main" id="{34DE53DA-538B-443C-B259-80EDD5249CB6}"/>
              </a:ext>
            </a:extLst>
          </p:cNvPr>
          <p:cNvSpPr>
            <a:spLocks noChangeArrowheads="1"/>
          </p:cNvSpPr>
          <p:nvPr/>
        </p:nvSpPr>
        <p:spPr bwMode="auto">
          <a:xfrm>
            <a:off x="1280157" y="3909788"/>
            <a:ext cx="7054816" cy="959197"/>
          </a:xfrm>
          <a:prstGeom prst="rect">
            <a:avLst/>
          </a:prstGeom>
          <a:solidFill>
            <a:srgbClr val="FAF8F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333333"/>
                </a:solidFill>
                <a:effectLst/>
                <a:latin typeface="Lucida Console" panose="020B0609040504020204" pitchFamily="49" charset="0"/>
              </a:rPr>
              <a:t>&lt;?xml version="1.0" ?&gt; </a:t>
            </a:r>
          </a:p>
          <a:p>
            <a:pPr lvl="0" defTabSz="914400" eaLnBrk="0" fontAlgn="base" hangingPunct="0">
              <a:spcBef>
                <a:spcPct val="0"/>
              </a:spcBef>
              <a:spcAft>
                <a:spcPct val="0"/>
              </a:spcAft>
            </a:pPr>
            <a:r>
              <a:rPr kumimoji="0" lang="en-US" altLang="en-US" sz="900" b="0" i="0" u="none" strike="noStrike" cap="none" normalizeH="0" baseline="0">
                <a:ln>
                  <a:noFill/>
                </a:ln>
                <a:solidFill>
                  <a:srgbClr val="333333"/>
                </a:solidFill>
                <a:effectLst/>
                <a:latin typeface="Lucida Console" panose="020B0609040504020204" pitchFamily="49" charset="0"/>
              </a:rPr>
              <a:t> &lt;</a:t>
            </a:r>
            <a:r>
              <a:rPr kumimoji="0" lang="en-US" altLang="en-US" sz="900" b="1" i="0" u="none" strike="noStrike" cap="none" normalizeH="0" baseline="0">
                <a:ln>
                  <a:noFill/>
                </a:ln>
                <a:solidFill>
                  <a:srgbClr val="333333"/>
                </a:solidFill>
                <a:effectLst/>
                <a:latin typeface="Lucida Console" panose="020B0609040504020204" pitchFamily="49" charset="0"/>
              </a:rPr>
              <a:t>catalog</a:t>
            </a:r>
            <a:r>
              <a:rPr kumimoji="0" lang="en-US" altLang="en-US" sz="900" b="0" i="0" u="none" strike="noStrike" cap="none" normalizeH="0" baseline="0">
                <a:ln>
                  <a:noFill/>
                </a:ln>
                <a:solidFill>
                  <a:srgbClr val="333333"/>
                </a:solidFill>
                <a:effectLst/>
                <a:latin typeface="Lucida Console" panose="020B0609040504020204" pitchFamily="49" charset="0"/>
              </a:rPr>
              <a:t> </a:t>
            </a:r>
            <a:r>
              <a:rPr kumimoji="0" lang="en-US" altLang="en-US" sz="900" b="1" i="0" u="none" strike="noStrike" cap="none" normalizeH="0" baseline="0">
                <a:ln>
                  <a:noFill/>
                </a:ln>
                <a:solidFill>
                  <a:srgbClr val="333333"/>
                </a:solidFill>
                <a:effectLst/>
                <a:latin typeface="Lucida Console" panose="020B0609040504020204" pitchFamily="49" charset="0"/>
              </a:rPr>
              <a:t>xmlns</a:t>
            </a:r>
            <a:r>
              <a:rPr kumimoji="0" lang="en-US" altLang="en-US" sz="900" b="0" i="0" u="none" strike="noStrike" cap="none" normalizeH="0" baseline="0">
                <a:ln>
                  <a:noFill/>
                </a:ln>
                <a:solidFill>
                  <a:srgbClr val="333333"/>
                </a:solidFill>
                <a:effectLst/>
                <a:latin typeface="Lucida Console" panose="020B0609040504020204" pitchFamily="49" charset="0"/>
              </a:rPr>
              <a:t>="http://</a:t>
            </a:r>
            <a:r>
              <a:rPr lang="en-AU" sz="900"/>
              <a:t>dap.nci.org.au</a:t>
            </a:r>
            <a:r>
              <a:rPr kumimoji="0" lang="en-US" altLang="en-US" sz="900" b="0" i="0" u="none" strike="noStrike" cap="none" normalizeH="0" baseline="0">
                <a:ln>
                  <a:noFill/>
                </a:ln>
                <a:solidFill>
                  <a:srgbClr val="333333"/>
                </a:solidFill>
                <a:effectLst/>
                <a:latin typeface="Lucida Console" panose="020B0609040504020204" pitchFamily="49" charset="0"/>
              </a:rPr>
              <a:t>/namespaces/thredds/InvCatalog/v1.0" &gt;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333333"/>
                </a:solidFill>
                <a:effectLst/>
                <a:latin typeface="Lucida Console" panose="020B0609040504020204" pitchFamily="49" charset="0"/>
              </a:rPr>
              <a:t>  &lt;</a:t>
            </a:r>
            <a:r>
              <a:rPr kumimoji="0" lang="en-US" altLang="en-US" sz="900" b="1" i="0" u="none" strike="noStrike" cap="none" normalizeH="0" baseline="0">
                <a:ln>
                  <a:noFill/>
                </a:ln>
                <a:solidFill>
                  <a:srgbClr val="333333"/>
                </a:solidFill>
                <a:effectLst/>
                <a:latin typeface="Lucida Console" panose="020B0609040504020204" pitchFamily="49" charset="0"/>
              </a:rPr>
              <a:t>service</a:t>
            </a:r>
            <a:r>
              <a:rPr kumimoji="0" lang="en-US" altLang="en-US" sz="900" b="0" i="0" u="none" strike="noStrike" cap="none" normalizeH="0" baseline="0">
                <a:ln>
                  <a:noFill/>
                </a:ln>
                <a:solidFill>
                  <a:srgbClr val="333333"/>
                </a:solidFill>
                <a:effectLst/>
                <a:latin typeface="Lucida Console" panose="020B0609040504020204" pitchFamily="49" charset="0"/>
              </a:rPr>
              <a:t> name="</a:t>
            </a:r>
            <a:r>
              <a:rPr kumimoji="0" lang="en-US" altLang="en-US" sz="900" b="1" i="0" u="none" strike="noStrike" cap="none" normalizeH="0" baseline="0">
                <a:ln>
                  <a:noFill/>
                </a:ln>
                <a:solidFill>
                  <a:srgbClr val="333333"/>
                </a:solidFill>
                <a:effectLst/>
                <a:latin typeface="Lucida Console" panose="020B0609040504020204" pitchFamily="49" charset="0"/>
              </a:rPr>
              <a:t>odap</a:t>
            </a:r>
            <a:r>
              <a:rPr kumimoji="0" lang="en-US" altLang="en-US" sz="900" b="0" i="0" u="none" strike="noStrike" cap="none" normalizeH="0" baseline="0">
                <a:ln>
                  <a:noFill/>
                </a:ln>
                <a:solidFill>
                  <a:srgbClr val="333333"/>
                </a:solidFill>
                <a:effectLst/>
                <a:latin typeface="Lucida Console" panose="020B0609040504020204" pitchFamily="49" charset="0"/>
              </a:rPr>
              <a:t>" serviceType="</a:t>
            </a:r>
            <a:r>
              <a:rPr kumimoji="0" lang="en-US" altLang="en-US" sz="900" b="1" i="0" u="none" strike="noStrike" cap="none" normalizeH="0" baseline="0">
                <a:ln>
                  <a:noFill/>
                </a:ln>
                <a:solidFill>
                  <a:srgbClr val="333333"/>
                </a:solidFill>
                <a:effectLst/>
                <a:latin typeface="Lucida Console" panose="020B0609040504020204" pitchFamily="49" charset="0"/>
              </a:rPr>
              <a:t>OpenDAP</a:t>
            </a:r>
            <a:r>
              <a:rPr kumimoji="0" lang="en-US" altLang="en-US" sz="900" b="0" i="0" u="none" strike="noStrike" cap="none" normalizeH="0" baseline="0">
                <a:ln>
                  <a:noFill/>
                </a:ln>
                <a:solidFill>
                  <a:srgbClr val="333333"/>
                </a:solidFill>
                <a:effectLst/>
                <a:latin typeface="Lucida Console" panose="020B0609040504020204" pitchFamily="49" charset="0"/>
              </a:rPr>
              <a:t>" base="/geoglam/user/" /&gt; </a:t>
            </a:r>
          </a:p>
          <a:p>
            <a:pPr lvl="0" defTabSz="914400" eaLnBrk="0" fontAlgn="base" hangingPunct="0">
              <a:spcBef>
                <a:spcPct val="0"/>
              </a:spcBef>
              <a:spcAft>
                <a:spcPct val="0"/>
              </a:spcAft>
            </a:pPr>
            <a:r>
              <a:rPr lang="en-US" altLang="en-US" sz="900">
                <a:solidFill>
                  <a:srgbClr val="333333"/>
                </a:solidFill>
                <a:latin typeface="Lucida Console" panose="020B0609040504020204" pitchFamily="49" charset="0"/>
              </a:rPr>
              <a:t> </a:t>
            </a:r>
            <a:r>
              <a:rPr kumimoji="0" lang="en-US" altLang="en-US" sz="900" b="0" i="0" u="none" strike="noStrike" cap="none" normalizeH="0" baseline="0">
                <a:ln>
                  <a:noFill/>
                </a:ln>
                <a:solidFill>
                  <a:srgbClr val="333333"/>
                </a:solidFill>
                <a:effectLst/>
                <a:latin typeface="Lucida Console" panose="020B0609040504020204" pitchFamily="49" charset="0"/>
              </a:rPr>
              <a:t> &lt;</a:t>
            </a:r>
            <a:r>
              <a:rPr kumimoji="0" lang="en-US" altLang="en-US" sz="900" b="1" i="0" u="none" strike="noStrike" cap="none" normalizeH="0" baseline="0">
                <a:ln>
                  <a:noFill/>
                </a:ln>
                <a:solidFill>
                  <a:srgbClr val="333333"/>
                </a:solidFill>
                <a:effectLst/>
                <a:latin typeface="Lucida Console" panose="020B0609040504020204" pitchFamily="49" charset="0"/>
              </a:rPr>
              <a:t>dataset</a:t>
            </a:r>
            <a:r>
              <a:rPr kumimoji="0" lang="en-US" altLang="en-US" sz="900" b="0" i="0" u="none" strike="noStrike" cap="none" normalizeH="0" baseline="0">
                <a:ln>
                  <a:noFill/>
                </a:ln>
                <a:solidFill>
                  <a:srgbClr val="333333"/>
                </a:solidFill>
                <a:effectLst/>
                <a:latin typeface="Lucida Console" panose="020B0609040504020204" pitchFamily="49" charset="0"/>
              </a:rPr>
              <a:t> name="</a:t>
            </a:r>
            <a:r>
              <a:rPr lang="en-US" altLang="en-US" sz="900" b="1">
                <a:solidFill>
                  <a:srgbClr val="333333"/>
                </a:solidFill>
                <a:latin typeface="Lucida Console" panose="020B0609040504020204" pitchFamily="49" charset="0"/>
              </a:rPr>
              <a:t> GEOGLAM Anomaly Fractional Cover C6 </a:t>
            </a:r>
            <a:r>
              <a:rPr kumimoji="0" lang="en-US" altLang="en-US" sz="900" b="0" i="0" u="none" strike="noStrike" cap="none" normalizeH="0" baseline="0">
                <a:ln>
                  <a:noFill/>
                </a:ln>
                <a:solidFill>
                  <a:srgbClr val="333333"/>
                </a:solidFill>
                <a:effectLst/>
                <a:latin typeface="Lucida Console" panose="020B0609040504020204" pitchFamily="49" charset="0"/>
              </a:rPr>
              <a:t>" serviceName="</a:t>
            </a:r>
            <a:r>
              <a:rPr kumimoji="0" lang="en-US" altLang="en-US" sz="900" b="1" i="0" u="none" strike="noStrike" cap="none" normalizeH="0" baseline="0">
                <a:ln>
                  <a:noFill/>
                </a:ln>
                <a:solidFill>
                  <a:srgbClr val="333333"/>
                </a:solidFill>
                <a:effectLst/>
                <a:latin typeface="Lucida Console" panose="020B0609040504020204" pitchFamily="49" charset="0"/>
              </a:rPr>
              <a:t>odap</a:t>
            </a:r>
            <a:r>
              <a:rPr kumimoji="0" lang="en-US" altLang="en-US" sz="900" b="0" i="0" u="none" strike="noStrike" cap="none" normalizeH="0" baseline="0">
                <a:ln>
                  <a:noFill/>
                </a:ln>
                <a:solidFill>
                  <a:srgbClr val="333333"/>
                </a:solidFill>
                <a:effectLst/>
                <a:latin typeface="Lucida Console" panose="020B0609040504020204" pitchFamily="49" charset="0"/>
              </a:rPr>
              <a:t>" </a:t>
            </a:r>
          </a:p>
          <a:p>
            <a:pPr lvl="0" defTabSz="914400" eaLnBrk="0" fontAlgn="base" hangingPunct="0">
              <a:spcBef>
                <a:spcPct val="0"/>
              </a:spcBef>
              <a:spcAft>
                <a:spcPct val="0"/>
              </a:spcAft>
            </a:pPr>
            <a:r>
              <a:rPr lang="en-US" altLang="en-US" sz="900">
                <a:solidFill>
                  <a:srgbClr val="333333"/>
                </a:solidFill>
                <a:latin typeface="Lucida Console" panose="020B0609040504020204" pitchFamily="49" charset="0"/>
              </a:rPr>
              <a:t>    </a:t>
            </a:r>
            <a:r>
              <a:rPr kumimoji="0" lang="en-US" altLang="en-US" sz="900" b="0" i="0" u="none" strike="noStrike" cap="none" normalizeH="0" baseline="0">
                <a:ln>
                  <a:noFill/>
                </a:ln>
                <a:solidFill>
                  <a:srgbClr val="333333"/>
                </a:solidFill>
                <a:effectLst/>
                <a:latin typeface="Lucida Console" panose="020B0609040504020204" pitchFamily="49" charset="0"/>
              </a:rPr>
              <a:t>urlPath=“</a:t>
            </a:r>
            <a:r>
              <a:rPr lang="en-US" sz="900" i="1">
                <a:latin typeface="Calibri" panose="020F0502020204030204" pitchFamily="34" charset="0"/>
                <a:cs typeface="Calibri" panose="020F0502020204030204" pitchFamily="34" charset="0"/>
              </a:rPr>
              <a:t>/tc43/modis-fc/v310/tiles/monthly/anomalies/FC_Mean_Diff.v310.MCD43A4.h31v10.2018.006.nc</a:t>
            </a:r>
            <a:r>
              <a:rPr kumimoji="0" lang="en-US" altLang="en-US" sz="900" b="0" i="0" u="none" strike="noStrike" cap="none" normalizeH="0" baseline="0">
                <a:ln>
                  <a:noFill/>
                </a:ln>
                <a:solidFill>
                  <a:srgbClr val="333333"/>
                </a:solidFill>
                <a:effectLst/>
                <a:latin typeface="Lucida Console" panose="020B0609040504020204" pitchFamily="49" charset="0"/>
              </a:rPr>
              <a:t>" ID=“20181212.nc"/&gt;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333333"/>
                </a:solidFill>
                <a:effectLst/>
                <a:latin typeface="Lucida Console" panose="020B0609040504020204" pitchFamily="49" charset="0"/>
              </a:rPr>
              <a:t> &lt;/</a:t>
            </a:r>
            <a:r>
              <a:rPr kumimoji="0" lang="en-US" altLang="en-US" sz="900" b="1" i="0" u="none" strike="noStrike" cap="none" normalizeH="0" baseline="0">
                <a:ln>
                  <a:noFill/>
                </a:ln>
                <a:solidFill>
                  <a:srgbClr val="333333"/>
                </a:solidFill>
                <a:effectLst/>
                <a:latin typeface="Lucida Console" panose="020B0609040504020204" pitchFamily="49" charset="0"/>
              </a:rPr>
              <a:t>catalog</a:t>
            </a:r>
            <a:r>
              <a:rPr kumimoji="0" lang="en-US" altLang="en-US" sz="900" b="0" i="0" u="none" strike="noStrike" cap="none" normalizeH="0" baseline="0">
                <a:ln>
                  <a:noFill/>
                </a:ln>
                <a:solidFill>
                  <a:srgbClr val="333333"/>
                </a:solidFill>
                <a:effectLst/>
                <a:latin typeface="Lucida Console" panose="020B0609040504020204" pitchFamily="49" charset="0"/>
              </a:rPr>
              <a:t>&gt;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Arrow: Pentagon 18">
            <a:extLst>
              <a:ext uri="{FF2B5EF4-FFF2-40B4-BE49-F238E27FC236}">
                <a16:creationId xmlns:a16="http://schemas.microsoft.com/office/drawing/2014/main" id="{1AD2EC76-13DB-4AE9-919A-4A393F7C508E}"/>
              </a:ext>
            </a:extLst>
          </p:cNvPr>
          <p:cNvSpPr/>
          <p:nvPr/>
        </p:nvSpPr>
        <p:spPr>
          <a:xfrm>
            <a:off x="1284135" y="4920511"/>
            <a:ext cx="4214191" cy="36933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Construct a URL (with multiple datasets)</a:t>
            </a:r>
            <a:endParaRPr lang="en-AU" sz="1400">
              <a:solidFill>
                <a:schemeClr val="tx1"/>
              </a:solidFill>
              <a:latin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7F6BE84B-8FF5-47B9-B1B1-8642FB8B751E}"/>
              </a:ext>
            </a:extLst>
          </p:cNvPr>
          <p:cNvSpPr txBox="1"/>
          <p:nvPr/>
        </p:nvSpPr>
        <p:spPr>
          <a:xfrm>
            <a:off x="5593082" y="4993757"/>
            <a:ext cx="2741891" cy="215444"/>
          </a:xfrm>
          <a:prstGeom prst="rect">
            <a:avLst/>
          </a:prstGeom>
          <a:noFill/>
          <a:ln w="3175">
            <a:solidFill>
              <a:schemeClr val="tx1"/>
            </a:solidFill>
          </a:ln>
        </p:spPr>
        <p:txBody>
          <a:bodyPr wrap="square" rtlCol="0">
            <a:spAutoFit/>
          </a:bodyPr>
          <a:lstStyle/>
          <a:p>
            <a:r>
              <a:rPr lang="en-AU" sz="800" b="1">
                <a:latin typeface="Calibri" panose="020F0502020204030204" pitchFamily="34" charset="0"/>
                <a:cs typeface="Calibri" panose="020F0502020204030204" pitchFamily="34" charset="0"/>
              </a:rPr>
              <a:t>http://dap.nci.org.au/gsky/thredds/geoglam/user/..006.nc</a:t>
            </a:r>
          </a:p>
        </p:txBody>
      </p:sp>
      <p:sp>
        <p:nvSpPr>
          <p:cNvPr id="21" name="Arrow: Pentagon 20">
            <a:extLst>
              <a:ext uri="{FF2B5EF4-FFF2-40B4-BE49-F238E27FC236}">
                <a16:creationId xmlns:a16="http://schemas.microsoft.com/office/drawing/2014/main" id="{6039C4D1-9C85-4A5E-9417-F7DB61AED612}"/>
              </a:ext>
            </a:extLst>
          </p:cNvPr>
          <p:cNvSpPr/>
          <p:nvPr/>
        </p:nvSpPr>
        <p:spPr>
          <a:xfrm>
            <a:off x="1280157" y="5329310"/>
            <a:ext cx="4214191" cy="36933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Send the URL back to Terria</a:t>
            </a:r>
            <a:endParaRPr lang="en-AU" sz="1400">
              <a:solidFill>
                <a:schemeClr val="tx1"/>
              </a:solidFill>
              <a:latin typeface="Calibri" panose="020F0502020204030204" pitchFamily="34" charset="0"/>
              <a:cs typeface="Calibri" panose="020F0502020204030204" pitchFamily="34" charset="0"/>
            </a:endParaRPr>
          </a:p>
        </p:txBody>
      </p:sp>
      <p:pic>
        <p:nvPicPr>
          <p:cNvPr id="18" name="Picture 17">
            <a:extLst>
              <a:ext uri="{FF2B5EF4-FFF2-40B4-BE49-F238E27FC236}">
                <a16:creationId xmlns:a16="http://schemas.microsoft.com/office/drawing/2014/main" id="{4EEA3EAC-5BAA-4655-871C-CB0FAC84E82B}"/>
              </a:ext>
            </a:extLst>
          </p:cNvPr>
          <p:cNvPicPr>
            <a:picLocks noChangeAspect="1"/>
          </p:cNvPicPr>
          <p:nvPr/>
        </p:nvPicPr>
        <p:blipFill>
          <a:blip r:embed="rId4"/>
          <a:stretch>
            <a:fillRect/>
          </a:stretch>
        </p:blipFill>
        <p:spPr>
          <a:xfrm>
            <a:off x="5593082" y="5329310"/>
            <a:ext cx="2741891" cy="428625"/>
          </a:xfrm>
          <a:prstGeom prst="rect">
            <a:avLst/>
          </a:prstGeom>
        </p:spPr>
      </p:pic>
      <p:sp>
        <p:nvSpPr>
          <p:cNvPr id="22" name="Rectangle 21">
            <a:extLst>
              <a:ext uri="{FF2B5EF4-FFF2-40B4-BE49-F238E27FC236}">
                <a16:creationId xmlns:a16="http://schemas.microsoft.com/office/drawing/2014/main" id="{15284EBE-82CE-4F2F-88A0-79A7BA4CB7C0}"/>
              </a:ext>
            </a:extLst>
          </p:cNvPr>
          <p:cNvSpPr/>
          <p:nvPr/>
        </p:nvSpPr>
        <p:spPr>
          <a:xfrm>
            <a:off x="7265724" y="5454594"/>
            <a:ext cx="654074" cy="282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solidFill>
                  <a:srgbClr val="FFFF00"/>
                </a:solidFill>
                <a:latin typeface="Calibri" panose="020F0502020204030204" pitchFamily="34" charset="0"/>
                <a:cs typeface="Calibri" panose="020F0502020204030204" pitchFamily="34" charset="0"/>
              </a:rPr>
              <a:t>Thredds</a:t>
            </a:r>
            <a:endParaRPr lang="en-AU" sz="1000" b="1">
              <a:solidFill>
                <a:srgbClr val="FFFF00"/>
              </a:solidFill>
              <a:latin typeface="Calibri" panose="020F0502020204030204" pitchFamily="34" charset="0"/>
              <a:cs typeface="Calibri" panose="020F0502020204030204" pitchFamily="34" charset="0"/>
            </a:endParaRPr>
          </a:p>
        </p:txBody>
      </p:sp>
      <p:sp>
        <p:nvSpPr>
          <p:cNvPr id="23" name="Rectangle 22">
            <a:extLst>
              <a:ext uri="{FF2B5EF4-FFF2-40B4-BE49-F238E27FC236}">
                <a16:creationId xmlns:a16="http://schemas.microsoft.com/office/drawing/2014/main" id="{DA461723-9842-4D78-8ABD-89B245FBBFBE}"/>
              </a:ext>
            </a:extLst>
          </p:cNvPr>
          <p:cNvSpPr/>
          <p:nvPr/>
        </p:nvSpPr>
        <p:spPr>
          <a:xfrm>
            <a:off x="270343" y="914400"/>
            <a:ext cx="10392355" cy="520973"/>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If on the right track with expectations, below is how it should go. </a:t>
            </a:r>
            <a:endParaRPr lang="en-AU">
              <a:solidFill>
                <a:schemeClr val="tx1"/>
              </a:solidFill>
            </a:endParaRPr>
          </a:p>
        </p:txBody>
      </p:sp>
      <p:grpSp>
        <p:nvGrpSpPr>
          <p:cNvPr id="28" name="Group 27">
            <a:extLst>
              <a:ext uri="{FF2B5EF4-FFF2-40B4-BE49-F238E27FC236}">
                <a16:creationId xmlns:a16="http://schemas.microsoft.com/office/drawing/2014/main" id="{8BBB806B-0B76-45E1-BEDE-B0123A67B392}"/>
              </a:ext>
            </a:extLst>
          </p:cNvPr>
          <p:cNvGrpSpPr/>
          <p:nvPr/>
        </p:nvGrpSpPr>
        <p:grpSpPr>
          <a:xfrm>
            <a:off x="1280156" y="3909788"/>
            <a:ext cx="9748303" cy="2218478"/>
            <a:chOff x="1280156" y="3909788"/>
            <a:chExt cx="9748303" cy="2218478"/>
          </a:xfrm>
        </p:grpSpPr>
        <p:pic>
          <p:nvPicPr>
            <p:cNvPr id="24" name="Picture 23">
              <a:extLst>
                <a:ext uri="{FF2B5EF4-FFF2-40B4-BE49-F238E27FC236}">
                  <a16:creationId xmlns:a16="http://schemas.microsoft.com/office/drawing/2014/main" id="{32D6906A-8689-4801-98F3-DBB17476F8E4}"/>
                </a:ext>
              </a:extLst>
            </p:cNvPr>
            <p:cNvPicPr>
              <a:picLocks noChangeAspect="1"/>
            </p:cNvPicPr>
            <p:nvPr/>
          </p:nvPicPr>
          <p:blipFill>
            <a:blip r:embed="rId5"/>
            <a:stretch>
              <a:fillRect/>
            </a:stretch>
          </p:blipFill>
          <p:spPr>
            <a:xfrm>
              <a:off x="8429729" y="3909788"/>
              <a:ext cx="2598730" cy="1848147"/>
            </a:xfrm>
            <a:prstGeom prst="rect">
              <a:avLst/>
            </a:prstGeom>
            <a:ln w="3175">
              <a:solidFill>
                <a:schemeClr val="tx1"/>
              </a:solidFill>
            </a:ln>
          </p:spPr>
        </p:pic>
        <p:sp>
          <p:nvSpPr>
            <p:cNvPr id="27" name="Arrow: Pentagon 26">
              <a:extLst>
                <a:ext uri="{FF2B5EF4-FFF2-40B4-BE49-F238E27FC236}">
                  <a16:creationId xmlns:a16="http://schemas.microsoft.com/office/drawing/2014/main" id="{D18FD897-33DB-42AE-9402-8EE9B97A46BF}"/>
                </a:ext>
              </a:extLst>
            </p:cNvPr>
            <p:cNvSpPr/>
            <p:nvPr/>
          </p:nvSpPr>
          <p:spPr>
            <a:xfrm>
              <a:off x="1280156" y="5758934"/>
              <a:ext cx="4214191" cy="36933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User clicks a link to see the NCI Thredds catalog</a:t>
              </a:r>
              <a:endParaRPr lang="en-AU" sz="1400">
                <a:solidFill>
                  <a:schemeClr val="tx1"/>
                </a:solidFill>
                <a:latin typeface="Calibri" panose="020F0502020204030204" pitchFamily="34" charset="0"/>
                <a:cs typeface="Calibri" panose="020F0502020204030204" pitchFamily="34" charset="0"/>
              </a:endParaRPr>
            </a:p>
          </p:txBody>
        </p:sp>
      </p:grpSp>
      <p:sp>
        <p:nvSpPr>
          <p:cNvPr id="29" name="Rectangle 28">
            <a:extLst>
              <a:ext uri="{FF2B5EF4-FFF2-40B4-BE49-F238E27FC236}">
                <a16:creationId xmlns:a16="http://schemas.microsoft.com/office/drawing/2014/main" id="{E3024585-CF69-4DE6-A32D-238E34351A83}"/>
              </a:ext>
            </a:extLst>
          </p:cNvPr>
          <p:cNvSpPr/>
          <p:nvPr/>
        </p:nvSpPr>
        <p:spPr>
          <a:xfrm>
            <a:off x="6814268" y="5783913"/>
            <a:ext cx="4214191"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Delete the catalog when the user session ends</a:t>
            </a:r>
            <a:endParaRPr lang="en-AU" sz="1400">
              <a:solidFill>
                <a:schemeClr val="tx1"/>
              </a:solidFill>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21811442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3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3000" fill="hold"/>
                                        <p:tgtEl>
                                          <p:spTgt spid="4"/>
                                        </p:tgtEl>
                                        <p:attrNameLst>
                                          <p:attrName>ppt_w</p:attrName>
                                        </p:attrNameLst>
                                      </p:cBhvr>
                                      <p:tavLst>
                                        <p:tav tm="0">
                                          <p:val>
                                            <p:fltVal val="0"/>
                                          </p:val>
                                        </p:tav>
                                        <p:tav tm="100000">
                                          <p:val>
                                            <p:strVal val="#ppt_w"/>
                                          </p:val>
                                        </p:tav>
                                      </p:tavLst>
                                    </p:anim>
                                    <p:anim calcmode="lin" valueType="num">
                                      <p:cBhvr>
                                        <p:cTn id="13" dur="3000" fill="hold"/>
                                        <p:tgtEl>
                                          <p:spTgt spid="4"/>
                                        </p:tgtEl>
                                        <p:attrNameLst>
                                          <p:attrName>ppt_h</p:attrName>
                                        </p:attrNameLst>
                                      </p:cBhvr>
                                      <p:tavLst>
                                        <p:tav tm="0">
                                          <p:val>
                                            <p:fltVal val="0"/>
                                          </p:val>
                                        </p:tav>
                                        <p:tav tm="100000">
                                          <p:val>
                                            <p:strVal val="#ppt_h"/>
                                          </p:val>
                                        </p:tav>
                                      </p:tavLst>
                                    </p:anim>
                                    <p:anim calcmode="lin" valueType="num">
                                      <p:cBhvr>
                                        <p:cTn id="14" dur="3000" fill="hold"/>
                                        <p:tgtEl>
                                          <p:spTgt spid="4"/>
                                        </p:tgtEl>
                                        <p:attrNameLst>
                                          <p:attrName>style.rotation</p:attrName>
                                        </p:attrNameLst>
                                      </p:cBhvr>
                                      <p:tavLst>
                                        <p:tav tm="0">
                                          <p:val>
                                            <p:fltVal val="90"/>
                                          </p:val>
                                        </p:tav>
                                        <p:tav tm="100000">
                                          <p:val>
                                            <p:fltVal val="0"/>
                                          </p:val>
                                        </p:tav>
                                      </p:tavLst>
                                    </p:anim>
                                    <p:animEffect transition="in" filter="fade">
                                      <p:cBhvr>
                                        <p:cTn id="15" dur="3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30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870">
                                          <p:stCondLst>
                                            <p:cond delay="0"/>
                                          </p:stCondLst>
                                        </p:cTn>
                                        <p:tgtEl>
                                          <p:spTgt spid="6"/>
                                        </p:tgtEl>
                                      </p:cBhvr>
                                    </p:animEffect>
                                    <p:anim calcmode="lin" valueType="num">
                                      <p:cBhvr>
                                        <p:cTn id="26" dur="2733"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7" dur="996"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8" dur="996" tmFilter="0, 0; 0.125,0.2665; 0.25,0.4; 0.375,0.465; 0.5,0.5;  0.625,0.535; 0.75,0.6; 0.875,0.7335; 1,1">
                                          <p:stCondLst>
                                            <p:cond delay="996"/>
                                          </p:stCondLst>
                                        </p:cTn>
                                        <p:tgtEl>
                                          <p:spTgt spid="6"/>
                                        </p:tgtEl>
                                        <p:attrNameLst>
                                          <p:attrName>ppt_y</p:attrName>
                                        </p:attrNameLst>
                                      </p:cBhvr>
                                      <p:tavLst>
                                        <p:tav tm="0" fmla="#ppt_y-sin(pi*$)/9">
                                          <p:val>
                                            <p:fltVal val="0"/>
                                          </p:val>
                                        </p:tav>
                                        <p:tav tm="100000">
                                          <p:val>
                                            <p:fltVal val="1"/>
                                          </p:val>
                                        </p:tav>
                                      </p:tavLst>
                                    </p:anim>
                                    <p:anim calcmode="lin" valueType="num">
                                      <p:cBhvr>
                                        <p:cTn id="29" dur="498" tmFilter="0, 0; 0.125,0.2665; 0.25,0.4; 0.375,0.465; 0.5,0.5;  0.625,0.535; 0.75,0.6; 0.875,0.7335; 1,1">
                                          <p:stCondLst>
                                            <p:cond delay="1986"/>
                                          </p:stCondLst>
                                        </p:cTn>
                                        <p:tgtEl>
                                          <p:spTgt spid="6"/>
                                        </p:tgtEl>
                                        <p:attrNameLst>
                                          <p:attrName>ppt_y</p:attrName>
                                        </p:attrNameLst>
                                      </p:cBhvr>
                                      <p:tavLst>
                                        <p:tav tm="0" fmla="#ppt_y-sin(pi*$)/27">
                                          <p:val>
                                            <p:fltVal val="0"/>
                                          </p:val>
                                        </p:tav>
                                        <p:tav tm="100000">
                                          <p:val>
                                            <p:fltVal val="1"/>
                                          </p:val>
                                        </p:tav>
                                      </p:tavLst>
                                    </p:anim>
                                    <p:anim calcmode="lin" valueType="num">
                                      <p:cBhvr>
                                        <p:cTn id="30" dur="246" tmFilter="0, 0; 0.125,0.2665; 0.25,0.4; 0.375,0.465; 0.5,0.5;  0.625,0.535; 0.75,0.6; 0.875,0.7335; 1,1">
                                          <p:stCondLst>
                                            <p:cond delay="2484"/>
                                          </p:stCondLst>
                                        </p:cTn>
                                        <p:tgtEl>
                                          <p:spTgt spid="6"/>
                                        </p:tgtEl>
                                        <p:attrNameLst>
                                          <p:attrName>ppt_y</p:attrName>
                                        </p:attrNameLst>
                                      </p:cBhvr>
                                      <p:tavLst>
                                        <p:tav tm="0" fmla="#ppt_y-sin(pi*$)/81">
                                          <p:val>
                                            <p:fltVal val="0"/>
                                          </p:val>
                                        </p:tav>
                                        <p:tav tm="100000">
                                          <p:val>
                                            <p:fltVal val="1"/>
                                          </p:val>
                                        </p:tav>
                                      </p:tavLst>
                                    </p:anim>
                                    <p:animScale>
                                      <p:cBhvr>
                                        <p:cTn id="31" dur="39">
                                          <p:stCondLst>
                                            <p:cond delay="975"/>
                                          </p:stCondLst>
                                        </p:cTn>
                                        <p:tgtEl>
                                          <p:spTgt spid="6"/>
                                        </p:tgtEl>
                                      </p:cBhvr>
                                      <p:to x="100000" y="60000"/>
                                    </p:animScale>
                                    <p:animScale>
                                      <p:cBhvr>
                                        <p:cTn id="32" dur="249" decel="50000">
                                          <p:stCondLst>
                                            <p:cond delay="1014"/>
                                          </p:stCondLst>
                                        </p:cTn>
                                        <p:tgtEl>
                                          <p:spTgt spid="6"/>
                                        </p:tgtEl>
                                      </p:cBhvr>
                                      <p:to x="100000" y="100000"/>
                                    </p:animScale>
                                    <p:animScale>
                                      <p:cBhvr>
                                        <p:cTn id="33" dur="39">
                                          <p:stCondLst>
                                            <p:cond delay="1968"/>
                                          </p:stCondLst>
                                        </p:cTn>
                                        <p:tgtEl>
                                          <p:spTgt spid="6"/>
                                        </p:tgtEl>
                                      </p:cBhvr>
                                      <p:to x="100000" y="80000"/>
                                    </p:animScale>
                                    <p:animScale>
                                      <p:cBhvr>
                                        <p:cTn id="34" dur="249" decel="50000">
                                          <p:stCondLst>
                                            <p:cond delay="2007"/>
                                          </p:stCondLst>
                                        </p:cTn>
                                        <p:tgtEl>
                                          <p:spTgt spid="6"/>
                                        </p:tgtEl>
                                      </p:cBhvr>
                                      <p:to x="100000" y="100000"/>
                                    </p:animScale>
                                    <p:animScale>
                                      <p:cBhvr>
                                        <p:cTn id="35" dur="39">
                                          <p:stCondLst>
                                            <p:cond delay="2463"/>
                                          </p:stCondLst>
                                        </p:cTn>
                                        <p:tgtEl>
                                          <p:spTgt spid="6"/>
                                        </p:tgtEl>
                                      </p:cBhvr>
                                      <p:to x="100000" y="90000"/>
                                    </p:animScale>
                                    <p:animScale>
                                      <p:cBhvr>
                                        <p:cTn id="36" dur="249" decel="50000">
                                          <p:stCondLst>
                                            <p:cond delay="2502"/>
                                          </p:stCondLst>
                                        </p:cTn>
                                        <p:tgtEl>
                                          <p:spTgt spid="6"/>
                                        </p:tgtEl>
                                      </p:cBhvr>
                                      <p:to x="100000" y="100000"/>
                                    </p:animScale>
                                    <p:animScale>
                                      <p:cBhvr>
                                        <p:cTn id="37" dur="39">
                                          <p:stCondLst>
                                            <p:cond delay="2712"/>
                                          </p:stCondLst>
                                        </p:cTn>
                                        <p:tgtEl>
                                          <p:spTgt spid="6"/>
                                        </p:tgtEl>
                                      </p:cBhvr>
                                      <p:to x="100000" y="95000"/>
                                    </p:animScale>
                                    <p:animScale>
                                      <p:cBhvr>
                                        <p:cTn id="38" dur="249" decel="50000">
                                          <p:stCondLst>
                                            <p:cond delay="2751"/>
                                          </p:stCondLst>
                                        </p:cTn>
                                        <p:tgtEl>
                                          <p:spTgt spid="6"/>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3000"/>
                                        <p:tgtEl>
                                          <p:spTgt spid="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3000"/>
                                        <p:tgtEl>
                                          <p:spTgt spid="1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3000"/>
                                        <p:tgtEl>
                                          <p:spTgt spid="1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3000"/>
                                        <p:tgtEl>
                                          <p:spTgt spid="1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3000"/>
                                        <p:tgtEl>
                                          <p:spTgt spid="14"/>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3000"/>
                                        <p:tgtEl>
                                          <p:spTgt spid="17"/>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fade">
                                      <p:cBhvr>
                                        <p:cTn id="69" dur="3000"/>
                                        <p:tgtEl>
                                          <p:spTgt spid="19"/>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3000"/>
                                        <p:tgtEl>
                                          <p:spTgt spid="20"/>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fade">
                                      <p:cBhvr>
                                        <p:cTn id="79" dur="3000"/>
                                        <p:tgtEl>
                                          <p:spTgt spid="21"/>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18"/>
                                        </p:tgtEl>
                                        <p:attrNameLst>
                                          <p:attrName>style.visibility</p:attrName>
                                        </p:attrNameLst>
                                      </p:cBhvr>
                                      <p:to>
                                        <p:strVal val="visible"/>
                                      </p:to>
                                    </p:set>
                                    <p:animEffect transition="in" filter="fade">
                                      <p:cBhvr>
                                        <p:cTn id="84" dur="3000"/>
                                        <p:tgtEl>
                                          <p:spTgt spid="18"/>
                                        </p:tgtEl>
                                      </p:cBhvr>
                                    </p:animEffect>
                                  </p:childTnLst>
                                </p:cTn>
                              </p:par>
                            </p:childTnLst>
                          </p:cTn>
                        </p:par>
                      </p:childTnLst>
                    </p:cTn>
                  </p:par>
                  <p:par>
                    <p:cTn id="85" fill="hold">
                      <p:stCondLst>
                        <p:cond delay="indefinite"/>
                      </p:stCondLst>
                      <p:childTnLst>
                        <p:par>
                          <p:cTn id="86" fill="hold">
                            <p:stCondLst>
                              <p:cond delay="0"/>
                            </p:stCondLst>
                            <p:childTnLst>
                              <p:par>
                                <p:cTn id="87" presetID="45" presetClass="entr" presetSubtype="0" fill="hold" grpId="0" nodeType="clickEffect">
                                  <p:stCondLst>
                                    <p:cond delay="0"/>
                                  </p:stCondLst>
                                  <p:childTnLst>
                                    <p:set>
                                      <p:cBhvr>
                                        <p:cTn id="88" dur="1" fill="hold">
                                          <p:stCondLst>
                                            <p:cond delay="0"/>
                                          </p:stCondLst>
                                        </p:cTn>
                                        <p:tgtEl>
                                          <p:spTgt spid="22"/>
                                        </p:tgtEl>
                                        <p:attrNameLst>
                                          <p:attrName>style.visibility</p:attrName>
                                        </p:attrNameLst>
                                      </p:cBhvr>
                                      <p:to>
                                        <p:strVal val="visible"/>
                                      </p:to>
                                    </p:set>
                                    <p:animEffect transition="in" filter="fade">
                                      <p:cBhvr>
                                        <p:cTn id="89" dur="3000"/>
                                        <p:tgtEl>
                                          <p:spTgt spid="22"/>
                                        </p:tgtEl>
                                      </p:cBhvr>
                                    </p:animEffect>
                                    <p:anim calcmode="lin" valueType="num">
                                      <p:cBhvr>
                                        <p:cTn id="90" dur="3000" fill="hold"/>
                                        <p:tgtEl>
                                          <p:spTgt spid="22"/>
                                        </p:tgtEl>
                                        <p:attrNameLst>
                                          <p:attrName>ppt_w</p:attrName>
                                        </p:attrNameLst>
                                      </p:cBhvr>
                                      <p:tavLst>
                                        <p:tav tm="0" fmla="#ppt_w*sin(2.5*pi*$)">
                                          <p:val>
                                            <p:fltVal val="0"/>
                                          </p:val>
                                        </p:tav>
                                        <p:tav tm="100000">
                                          <p:val>
                                            <p:fltVal val="1"/>
                                          </p:val>
                                        </p:tav>
                                      </p:tavLst>
                                    </p:anim>
                                    <p:anim calcmode="lin" valueType="num">
                                      <p:cBhvr>
                                        <p:cTn id="91" dur="3000" fill="hold"/>
                                        <p:tgtEl>
                                          <p:spTgt spid="22"/>
                                        </p:tgtEl>
                                        <p:attrNameLst>
                                          <p:attrName>ppt_h</p:attrName>
                                        </p:attrNameLst>
                                      </p:cBhvr>
                                      <p:tavLst>
                                        <p:tav tm="0">
                                          <p:val>
                                            <p:strVal val="#ppt_h"/>
                                          </p:val>
                                        </p:tav>
                                        <p:tav tm="100000">
                                          <p:val>
                                            <p:strVal val="#ppt_h"/>
                                          </p:val>
                                        </p:tav>
                                      </p:tavLst>
                                    </p:anim>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28"/>
                                        </p:tgtEl>
                                        <p:attrNameLst>
                                          <p:attrName>style.visibility</p:attrName>
                                        </p:attrNameLst>
                                      </p:cBhvr>
                                      <p:to>
                                        <p:strVal val="visible"/>
                                      </p:to>
                                    </p:set>
                                    <p:animEffect transition="in" filter="fade">
                                      <p:cBhvr>
                                        <p:cTn id="96" dur="500"/>
                                        <p:tgtEl>
                                          <p:spTgt spid="28"/>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29"/>
                                        </p:tgtEl>
                                        <p:attrNameLst>
                                          <p:attrName>style.visibility</p:attrName>
                                        </p:attrNameLst>
                                      </p:cBhvr>
                                      <p:to>
                                        <p:strVal val="visible"/>
                                      </p:to>
                                    </p:set>
                                    <p:animEffect transition="in" filter="fade">
                                      <p:cBhvr>
                                        <p:cTn id="10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6" grpId="0" animBg="1"/>
      <p:bldP spid="9" grpId="0" animBg="1"/>
      <p:bldP spid="10" grpId="0" animBg="1"/>
      <p:bldP spid="12" grpId="0" animBg="1"/>
      <p:bldP spid="13" grpId="0" animBg="1"/>
      <p:bldP spid="14" grpId="0" animBg="1"/>
      <p:bldP spid="17" grpId="0" animBg="1"/>
      <p:bldP spid="19" grpId="0" animBg="1"/>
      <p:bldP spid="20" grpId="0" animBg="1"/>
      <p:bldP spid="21" grpId="0" animBg="1"/>
      <p:bldP spid="22" grpId="0" animBg="1"/>
      <p:bldP spid="2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03A37FE6-33D6-4A5C-A5A7-D46CC26771E2}"/>
              </a:ext>
            </a:extLst>
          </p:cNvPr>
          <p:cNvSpPr>
            <a:spLocks noGrp="1"/>
          </p:cNvSpPr>
          <p:nvPr>
            <p:ph type="title"/>
          </p:nvPr>
        </p:nvSpPr>
        <p:spPr>
          <a:xfrm>
            <a:off x="3409950" y="220664"/>
            <a:ext cx="7391400" cy="407987"/>
          </a:xfrm>
        </p:spPr>
        <p:txBody>
          <a:bodyPr>
            <a:normAutofit fontScale="90000"/>
          </a:bodyPr>
          <a:lstStyle/>
          <a:p>
            <a:r>
              <a:rPr lang="en-US" altLang="en-US" b="1" cap="none">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a typeface="ヒラギノ角ゴ Pro W3" pitchFamily="-102" charset="-128"/>
              </a:rPr>
              <a:t>Acknowledgements</a:t>
            </a:r>
          </a:p>
        </p:txBody>
      </p:sp>
      <p:pic>
        <p:nvPicPr>
          <p:cNvPr id="27651" name="Picture 4">
            <a:extLst>
              <a:ext uri="{FF2B5EF4-FFF2-40B4-BE49-F238E27FC236}">
                <a16:creationId xmlns:a16="http://schemas.microsoft.com/office/drawing/2014/main" id="{DCBA946B-AC4F-476A-9CF7-6CE7258984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939" y="2117725"/>
            <a:ext cx="1722437" cy="124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2" name="Picture 9">
            <a:extLst>
              <a:ext uri="{FF2B5EF4-FFF2-40B4-BE49-F238E27FC236}">
                <a16:creationId xmlns:a16="http://schemas.microsoft.com/office/drawing/2014/main" id="{220CE06C-D275-4CE9-81E5-0BCFE22EC4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7726" y="4103689"/>
            <a:ext cx="2136775"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11">
            <a:extLst>
              <a:ext uri="{FF2B5EF4-FFF2-40B4-BE49-F238E27FC236}">
                <a16:creationId xmlns:a16="http://schemas.microsoft.com/office/drawing/2014/main" id="{BDB9F88C-A48A-45CC-A1C5-5459C56D28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0639" y="4103689"/>
            <a:ext cx="1654175"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13">
            <a:extLst>
              <a:ext uri="{FF2B5EF4-FFF2-40B4-BE49-F238E27FC236}">
                <a16:creationId xmlns:a16="http://schemas.microsoft.com/office/drawing/2014/main" id="{08A84A2F-53EA-4AE9-9C2D-F9D7118080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50175" y="4222751"/>
            <a:ext cx="1906588"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15">
            <a:extLst>
              <a:ext uri="{FF2B5EF4-FFF2-40B4-BE49-F238E27FC236}">
                <a16:creationId xmlns:a16="http://schemas.microsoft.com/office/drawing/2014/main" id="{74295E65-23E2-4F56-A523-B8B26644EA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3301" y="2117726"/>
            <a:ext cx="2227263" cy="138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6" name="Picture 18">
            <a:extLst>
              <a:ext uri="{FF2B5EF4-FFF2-40B4-BE49-F238E27FC236}">
                <a16:creationId xmlns:a16="http://schemas.microsoft.com/office/drawing/2014/main" id="{3A0BF576-543A-40EF-8D7B-9D262378BC3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96163" y="2297113"/>
            <a:ext cx="261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54513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5|10.3|5.2|4.1|5"/>
</p:tagLst>
</file>

<file path=ppt/tags/tag2.xml><?xml version="1.0" encoding="utf-8"?>
<p:tagLst xmlns:a="http://schemas.openxmlformats.org/drawingml/2006/main" xmlns:r="http://schemas.openxmlformats.org/officeDocument/2006/relationships" xmlns:p="http://schemas.openxmlformats.org/presentationml/2006/main">
  <p:tag name="TIMING" val="|0.5|10.3|5.2|4.1|5"/>
</p:tagLst>
</file>

<file path=ppt/tags/tag3.xml><?xml version="1.0" encoding="utf-8"?>
<p:tagLst xmlns:a="http://schemas.openxmlformats.org/drawingml/2006/main" xmlns:r="http://schemas.openxmlformats.org/officeDocument/2006/relationships" xmlns:p="http://schemas.openxmlformats.org/presentationml/2006/main">
  <p:tag name="TIMING" val="|0.5|10.3|5.2|4.1|5"/>
</p:tagLst>
</file>

<file path=ppt/tags/tag4.xml><?xml version="1.0" encoding="utf-8"?>
<p:tagLst xmlns:a="http://schemas.openxmlformats.org/drawingml/2006/main" xmlns:r="http://schemas.openxmlformats.org/officeDocument/2006/relationships" xmlns:p="http://schemas.openxmlformats.org/presentationml/2006/main">
  <p:tag name="TIMING" val="|0.5|10.3|5.2|4.1|5"/>
</p:tagLst>
</file>

<file path=ppt/tags/tag5.xml><?xml version="1.0" encoding="utf-8"?>
<p:tagLst xmlns:a="http://schemas.openxmlformats.org/drawingml/2006/main" xmlns:r="http://schemas.openxmlformats.org/officeDocument/2006/relationships" xmlns:p="http://schemas.openxmlformats.org/presentationml/2006/main">
  <p:tag name="TIMING" val="|0.5|10.3|5.2|4.1|5"/>
</p:tagLst>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Presentation3" id="{3AF4D9E3-E1C9-40B3-8E0C-096B21B3D0C0}" vid="{48EA457E-F5DB-4C1D-B085-B6F3525955C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3AF4D9E3-E1C9-40B3-8E0C-096B21B3D0C0}" vid="{5EB82708-1EBF-40DE-9190-11AC785AE6D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NCI_Template</Template>
  <TotalTime>262</TotalTime>
  <Words>1127</Words>
  <Application>Microsoft Office PowerPoint</Application>
  <PresentationFormat>Widescreen</PresentationFormat>
  <Paragraphs>99</Paragraphs>
  <Slides>7</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Arial</vt:lpstr>
      <vt:lpstr>Calibri</vt:lpstr>
      <vt:lpstr>Calibri Light</vt:lpstr>
      <vt:lpstr>Lucida Console</vt:lpstr>
      <vt:lpstr>Tw Cen MT</vt:lpstr>
      <vt:lpstr>ヒラギノ角ゴ Pro W3</vt:lpstr>
      <vt:lpstr>Droplet</vt:lpstr>
      <vt:lpstr>Custom Design</vt:lpstr>
      <vt:lpstr>Connecting GSKY with THREDDS</vt:lpstr>
      <vt:lpstr>PowerPoint Presentation</vt:lpstr>
      <vt:lpstr>PowerPoint Presentation</vt:lpstr>
      <vt:lpstr>PowerPoint Presentation</vt:lpstr>
      <vt:lpstr>PowerPoint Presentation</vt:lpstr>
      <vt:lpstr>PowerPoint Presentation</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Arapaut Sivaprasad</dc:creator>
  <cp:lastModifiedBy>Arapaut Sivaprasad</cp:lastModifiedBy>
  <cp:revision>53</cp:revision>
  <dcterms:created xsi:type="dcterms:W3CDTF">2018-12-13T03:55:37Z</dcterms:created>
  <dcterms:modified xsi:type="dcterms:W3CDTF">2018-12-13T08:18:29Z</dcterms:modified>
</cp:coreProperties>
</file>