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0"/>
  </p:notesMasterIdLst>
  <p:sldIdLst>
    <p:sldId id="265" r:id="rId3"/>
    <p:sldId id="271" r:id="rId4"/>
    <p:sldId id="279" r:id="rId5"/>
    <p:sldId id="266" r:id="rId6"/>
    <p:sldId id="269" r:id="rId7"/>
    <p:sldId id="27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CFCFC"/>
    <a:srgbClr val="08ABD5"/>
    <a:srgbClr val="F6F6F7"/>
    <a:srgbClr val="E6E6E6"/>
    <a:srgbClr val="FAFAFA"/>
    <a:srgbClr val="F9F9F9"/>
    <a:srgbClr val="F2F2F2"/>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943" autoAdjust="0"/>
  </p:normalViewPr>
  <p:slideViewPr>
    <p:cSldViewPr snapToGrid="0">
      <p:cViewPr varScale="1">
        <p:scale>
          <a:sx n="117" d="100"/>
          <a:sy n="117" d="100"/>
        </p:scale>
        <p:origin x="120" y="4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16/03/2020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a:t>‹#›</a:t>
            </a:fld>
            <a:endParaRPr lang="en-US"/>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3/16/2020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16/03/2020</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sivapra/gsky/blob/master/Documents/ows/NASA_WebWorldWind.pptx" TargetMode="Externa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s://github.com/asivapra/gsky/blob/master/Documents/ows/NASA_WebWorldWind_DEA.ppt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orldwind.arc.nasa.gov/web/" TargetMode="External"/><Relationship Id="rId7" Type="http://schemas.openxmlformats.org/officeDocument/2006/relationships/hyperlink" Target="http://130.56.242.19/NASA/WorldWind/dea.html"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130.56.242.19/NASA/WorldWind/geoglam.html" TargetMode="External"/><Relationship Id="rId5" Type="http://schemas.openxmlformats.org/officeDocument/2006/relationships/hyperlink" Target="https://gsky.nci.org.au/ows/geoglam" TargetMode="External"/><Relationship Id="rId4" Type="http://schemas.openxmlformats.org/officeDocument/2006/relationships/hyperlink" Target="https://github.com/NASAWorldWind/WebWorldWin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WebWorldWind" TargetMode="Externa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www.w3schools.com/html/html5_canvas.as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webgenie.com/NCI_WorldWind/gsky/geoglam.html" TargetMode="Externa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www.webgenie.com/NCI_WorldWind/gsky/geoglam.j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sivapra/NASA" TargetMode="Externa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s://github.com/asivapra/gsky/blob/master/Documents/ows/GSKY-Thredds_Integration.ppt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rmAutofit fontScale="90000"/>
          </a:bodyPr>
          <a:lstStyle/>
          <a:p>
            <a:r>
              <a:rPr lang="en-US"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NASA Web World Wind - KML</a:t>
            </a:r>
            <a:endParaRPr lang="en-AU"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886201"/>
            <a:ext cx="8689976" cy="552938"/>
          </a:xfrm>
        </p:spPr>
        <p:txBody>
          <a:bodyPr>
            <a:normAutofit/>
          </a:bodyPr>
          <a:lstStyle/>
          <a:p>
            <a:r>
              <a:rPr lang="en-US" sz="2400" b="1" cap="none">
                <a:effectLst>
                  <a:outerShdw blurRad="38100" dist="38100" dir="2700000" algn="tl">
                    <a:srgbClr val="000000">
                      <a:alpha val="43137"/>
                    </a:srgbClr>
                  </a:outerShdw>
                </a:effectLst>
              </a:rPr>
              <a:t>This is a GSKY client that is derived from NASA World Wind</a:t>
            </a:r>
            <a:endParaRPr lang="en-AU" sz="2400" b="1" cap="none">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2019 by National Computational Infrastructure, Canberra, ACT, Australia. </a:t>
            </a:r>
          </a:p>
          <a:p>
            <a:r>
              <a:rPr lang="en-US" sz="700">
                <a:latin typeface="Calibri" panose="020F0502020204030204" pitchFamily="34" charset="0"/>
                <a:cs typeface="Calibri" panose="020F0502020204030204" pitchFamily="34" charset="0"/>
              </a:rPr>
              <a:t>Author: Dr. Arapaut V. Sivaprasad.</a:t>
            </a:r>
            <a:endParaRPr lang="en-AU" sz="7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BA8B5D4-56FB-48FC-A943-531E9876BE9D}"/>
              </a:ext>
            </a:extLst>
          </p:cNvPr>
          <p:cNvSpPr txBox="1"/>
          <p:nvPr/>
        </p:nvSpPr>
        <p:spPr>
          <a:xfrm>
            <a:off x="10197193" y="6658713"/>
            <a:ext cx="1986990" cy="200055"/>
          </a:xfrm>
          <a:prstGeom prst="rect">
            <a:avLst/>
          </a:prstGeom>
          <a:noFill/>
        </p:spPr>
        <p:txBody>
          <a:bodyPr wrap="square" rtlCol="0">
            <a:spAutoFit/>
          </a:bodyPr>
          <a:lstStyle/>
          <a:p>
            <a:pPr algn="r"/>
            <a:r>
              <a:rPr lang="en-US" sz="700" dirty="0">
                <a:solidFill>
                  <a:schemeClr val="bg1">
                    <a:lumMod val="50000"/>
                  </a:schemeClr>
                </a:solidFill>
                <a:latin typeface="Calibri" panose="020F0502020204030204" pitchFamily="34" charset="0"/>
                <a:cs typeface="Calibri" panose="020F0502020204030204" pitchFamily="34" charset="0"/>
              </a:rPr>
              <a:t>Created: 20 May, 2019</a:t>
            </a:r>
            <a:endParaRPr lang="en-AU" sz="700" dirty="0">
              <a:solidFill>
                <a:schemeClr val="bg1">
                  <a:lumMod val="50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9482102-8BB2-401B-B62B-63C53FAACCB2}"/>
              </a:ext>
            </a:extLst>
          </p:cNvPr>
          <p:cNvSpPr txBox="1"/>
          <p:nvPr/>
        </p:nvSpPr>
        <p:spPr>
          <a:xfrm>
            <a:off x="2179864" y="4718957"/>
            <a:ext cx="7903029" cy="938719"/>
          </a:xfrm>
          <a:prstGeom prst="rect">
            <a:avLst/>
          </a:prstGeom>
          <a:noFill/>
        </p:spPr>
        <p:txBody>
          <a:bodyPr wrap="square" rtlCol="0">
            <a:spAutoFit/>
          </a:bodyPr>
          <a:lstStyle/>
          <a:p>
            <a:r>
              <a:rPr lang="en-US" sz="1100" b="1">
                <a:solidFill>
                  <a:schemeClr val="bg2">
                    <a:lumMod val="60000"/>
                    <a:lumOff val="40000"/>
                  </a:schemeClr>
                </a:solidFill>
                <a:latin typeface="Calibri" panose="020F0502020204030204" pitchFamily="34" charset="0"/>
                <a:cs typeface="Calibri" panose="020F0502020204030204" pitchFamily="34" charset="0"/>
              </a:rPr>
              <a:t>ACKNOWLEDGEMENT</a:t>
            </a:r>
          </a:p>
          <a:p>
            <a:endParaRPr lang="en-US" sz="1100" b="1">
              <a:solidFill>
                <a:schemeClr val="bg2">
                  <a:lumMod val="60000"/>
                  <a:lumOff val="40000"/>
                </a:schemeClr>
              </a:solidFill>
              <a:latin typeface="Calibri" panose="020F0502020204030204" pitchFamily="34" charset="0"/>
              <a:cs typeface="Calibri" panose="020F0502020204030204" pitchFamily="34" charset="0"/>
            </a:endParaRPr>
          </a:p>
          <a:p>
            <a:pPr algn="just"/>
            <a:r>
              <a:rPr lang="en-US" sz="1100">
                <a:solidFill>
                  <a:schemeClr val="bg2">
                    <a:lumMod val="60000"/>
                    <a:lumOff val="40000"/>
                  </a:schemeClr>
                </a:solidFill>
                <a:latin typeface="Calibri" panose="020F0502020204030204" pitchFamily="34" charset="0"/>
                <a:cs typeface="Calibri" panose="020F0502020204030204" pitchFamily="34" charset="0"/>
              </a:rPr>
              <a:t>This document describes a software that has been derived from an SDK provided by NASA. The SDK is licenced as per the Apache licence and is therefore it is free to modify, use and distribute. However, the source code of the final product is the property of NCI and must not be given out, as it uses a Bing Maps licence key that is not transferable.</a:t>
            </a:r>
            <a:endParaRPr lang="en-AU" sz="1100">
              <a:solidFill>
                <a:schemeClr val="bg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slow" p14:dur="2000" advTm="10300"/>
    </mc:Choice>
    <mc:Fallback xmlns="">
      <p:transition spd="slow" advTm="103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INTRODUCTION</a:t>
            </a:r>
          </a:p>
        </p:txBody>
      </p:sp>
      <p:sp>
        <p:nvSpPr>
          <p:cNvPr id="2" name="TextBox 1">
            <a:extLst>
              <a:ext uri="{FF2B5EF4-FFF2-40B4-BE49-F238E27FC236}">
                <a16:creationId xmlns:a16="http://schemas.microsoft.com/office/drawing/2014/main" id="{D3AA8ED0-03AF-4868-B1FC-E99257802074}"/>
              </a:ext>
            </a:extLst>
          </p:cNvPr>
          <p:cNvSpPr txBox="1"/>
          <p:nvPr/>
        </p:nvSpPr>
        <p:spPr>
          <a:xfrm>
            <a:off x="733242" y="1233078"/>
            <a:ext cx="10531467" cy="430887"/>
          </a:xfrm>
          <a:prstGeom prst="rect">
            <a:avLst/>
          </a:prstGeom>
          <a:noFill/>
          <a:ln w="3175">
            <a:solidFill>
              <a:schemeClr val="tx1"/>
            </a:solidFill>
          </a:ln>
        </p:spPr>
        <p:txBody>
          <a:bodyPr wrap="square" rtlCol="0">
            <a:spAutoFit/>
          </a:bodyPr>
          <a:lstStyle/>
          <a:p>
            <a:pPr algn="just"/>
            <a:r>
              <a:rPr lang="en-US" sz="1100" dirty="0">
                <a:latin typeface="Calibri" panose="020F0502020204030204" pitchFamily="34" charset="0"/>
                <a:cs typeface="Calibri" panose="020F0502020204030204" pitchFamily="34" charset="0"/>
              </a:rPr>
              <a:t>The documents, </a:t>
            </a:r>
            <a:r>
              <a:rPr lang="en-AU" sz="1050" dirty="0">
                <a:latin typeface="Calibri" panose="020F0502020204030204" pitchFamily="34" charset="0"/>
                <a:cs typeface="Calibri" panose="020F0502020204030204" pitchFamily="34" charset="0"/>
                <a:hlinkClick r:id="rId3" tooltip="NASA_WebWorldWind.pptx"/>
              </a:rPr>
              <a:t>NASA_WebWorldWind.pptx</a:t>
            </a:r>
            <a:r>
              <a:rPr lang="en-AU" sz="1050" dirty="0">
                <a:latin typeface="Calibri" panose="020F0502020204030204" pitchFamily="34" charset="0"/>
                <a:cs typeface="Calibri" panose="020F0502020204030204" pitchFamily="34" charset="0"/>
              </a:rPr>
              <a:t> and </a:t>
            </a:r>
            <a:r>
              <a:rPr lang="en-AU" sz="1050" u="sng" dirty="0">
                <a:latin typeface="Calibri" panose="020F0502020204030204" pitchFamily="34" charset="0"/>
                <a:cs typeface="Calibri" panose="020F0502020204030204" pitchFamily="34" charset="0"/>
                <a:hlinkClick r:id="rId4" tooltip="NASA_WebWorldWind_DEA.pptx"/>
              </a:rPr>
              <a:t>NASA_WebWorldWind_DEA.pptx</a:t>
            </a:r>
            <a:r>
              <a:rPr lang="en-US" sz="1100" dirty="0">
                <a:latin typeface="Calibri" panose="020F0502020204030204" pitchFamily="34" charset="0"/>
                <a:cs typeface="Calibri" panose="020F0502020204030204" pitchFamily="34" charset="0"/>
              </a:rPr>
              <a:t>, respectively, describe the use of NASA World Wind (“</a:t>
            </a:r>
            <a:r>
              <a:rPr lang="en-US" sz="1100" b="1" dirty="0">
                <a:latin typeface="Calibri" panose="020F0502020204030204" pitchFamily="34" charset="0"/>
                <a:cs typeface="Calibri" panose="020F0502020204030204" pitchFamily="34" charset="0"/>
              </a:rPr>
              <a:t>NWW</a:t>
            </a:r>
            <a:r>
              <a:rPr lang="en-US" sz="1100" dirty="0">
                <a:latin typeface="Calibri" panose="020F0502020204030204" pitchFamily="34" charset="0"/>
                <a:cs typeface="Calibri" panose="020F0502020204030204" pitchFamily="34" charset="0"/>
              </a:rPr>
              <a:t>”) as a simulated WMS service to view GEOGLAM and DEA layers. </a:t>
            </a:r>
          </a:p>
        </p:txBody>
      </p:sp>
      <p:sp>
        <p:nvSpPr>
          <p:cNvPr id="7" name="Rectangle: Rounded Corners 6">
            <a:extLst>
              <a:ext uri="{FF2B5EF4-FFF2-40B4-BE49-F238E27FC236}">
                <a16:creationId xmlns:a16="http://schemas.microsoft.com/office/drawing/2014/main" id="{A0978EE2-E345-40E1-8DC3-0C6B4CF93165}"/>
              </a:ext>
            </a:extLst>
          </p:cNvPr>
          <p:cNvSpPr/>
          <p:nvPr/>
        </p:nvSpPr>
        <p:spPr>
          <a:xfrm>
            <a:off x="115661" y="5769511"/>
            <a:ext cx="3584122" cy="32657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Next: Technical Details</a:t>
            </a:r>
            <a:endParaRPr lang="en-AU" b="1" dirty="0"/>
          </a:p>
        </p:txBody>
      </p:sp>
      <p:sp>
        <p:nvSpPr>
          <p:cNvPr id="8" name="TextBox 7">
            <a:extLst>
              <a:ext uri="{FF2B5EF4-FFF2-40B4-BE49-F238E27FC236}">
                <a16:creationId xmlns:a16="http://schemas.microsoft.com/office/drawing/2014/main" id="{E044CD9F-CF45-4837-97D8-8F4593EBF612}"/>
              </a:ext>
            </a:extLst>
          </p:cNvPr>
          <p:cNvSpPr txBox="1"/>
          <p:nvPr/>
        </p:nvSpPr>
        <p:spPr>
          <a:xfrm>
            <a:off x="889907" y="930729"/>
            <a:ext cx="7364186" cy="261610"/>
          </a:xfrm>
          <a:prstGeom prst="rect">
            <a:avLst/>
          </a:prstGeom>
          <a:noFill/>
          <a:ln w="3175">
            <a:noFill/>
          </a:ln>
        </p:spPr>
        <p:txBody>
          <a:bodyPr wrap="square" rtlCol="0">
            <a:spAutoFit/>
          </a:bodyPr>
          <a:lstStyle/>
          <a:p>
            <a:pPr algn="just"/>
            <a:r>
              <a:rPr lang="en-US" sz="1100" b="1" dirty="0">
                <a:solidFill>
                  <a:srgbClr val="FF0000"/>
                </a:solidFill>
                <a:latin typeface="Calibri" panose="020F0502020204030204" pitchFamily="34" charset="0"/>
                <a:cs typeface="Calibri" panose="020F0502020204030204" pitchFamily="34" charset="0"/>
              </a:rPr>
              <a:t>Slides 2-5 are for developers. Slide 6-7 are user guide.</a:t>
            </a:r>
            <a:endParaRPr lang="en-AU" sz="1100" b="1" dirty="0">
              <a:solidFill>
                <a:srgbClr val="FF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B6F1EA1-5D3C-4AA8-AED0-B6F92F907EDA}"/>
              </a:ext>
            </a:extLst>
          </p:cNvPr>
          <p:cNvSpPr txBox="1"/>
          <p:nvPr/>
        </p:nvSpPr>
        <p:spPr>
          <a:xfrm>
            <a:off x="733241" y="1762356"/>
            <a:ext cx="10531467" cy="1615827"/>
          </a:xfrm>
          <a:prstGeom prst="rect">
            <a:avLst/>
          </a:prstGeom>
          <a:noFill/>
          <a:ln w="3175">
            <a:solidFill>
              <a:schemeClr val="tx1"/>
            </a:solidFill>
          </a:ln>
        </p:spPr>
        <p:txBody>
          <a:bodyPr wrap="square" rtlCol="0">
            <a:spAutoFit/>
          </a:bodyPr>
          <a:lstStyle/>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Unlike other GIS clients such as ArcGIS and QGIS there is no built-in WMS facility within </a:t>
            </a:r>
            <a:r>
              <a:rPr lang="en-US" sz="1100" b="1" dirty="0">
                <a:latin typeface="Calibri" panose="020F0502020204030204" pitchFamily="34" charset="0"/>
                <a:cs typeface="Calibri" panose="020F0502020204030204" pitchFamily="34" charset="0"/>
              </a:rPr>
              <a:t>NWW</a:t>
            </a:r>
            <a:r>
              <a:rPr lang="en-US" sz="1100" dirty="0">
                <a:latin typeface="Calibri" panose="020F0502020204030204" pitchFamily="34" charset="0"/>
                <a:cs typeface="Calibri" panose="020F0502020204030204" pitchFamily="34" charset="0"/>
              </a:rPr>
              <a:t>, either in their desktop or web version. However, the Web version provides a facility to build a “WMS Simulation” through a JavaScript/JQuery interface (or “Wrapper”) to the WorldWind engine. It can be built like a web page and will let a user select any layer by clicking its link. </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It works almost similar to TerriaMap in that the layers are fetched in real-time from the GSKY server. Due to a quirk in the GSKY code, where the zoom factor is calculated incorrectly when using </a:t>
            </a:r>
            <a:r>
              <a:rPr lang="en-US" sz="1100" b="1" dirty="0">
                <a:latin typeface="Calibri" panose="020F0502020204030204" pitchFamily="34" charset="0"/>
                <a:cs typeface="Calibri" panose="020F0502020204030204" pitchFamily="34" charset="0"/>
              </a:rPr>
              <a:t>NWW</a:t>
            </a:r>
            <a:r>
              <a:rPr lang="en-US" sz="1100" dirty="0">
                <a:latin typeface="Calibri" panose="020F0502020204030204" pitchFamily="34" charset="0"/>
                <a:cs typeface="Calibri" panose="020F0502020204030204" pitchFamily="34" charset="0"/>
              </a:rPr>
              <a:t>, it is possible to get the DEA layers at a continent-level zoom. Though it is clear how the zoom factor is ignored, it is baffling as to why the GSKY server does not time out when trying to retrieve the large data necessitated by the images at continent-level zoom. This is an academic question to be addressed later.</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A major limitation of this method is that it is not possible to send the time-slice parameter to the GSKY server. Therefore, GSKY always returns the latest time slice alone and thereby limits the usefulness. With TerriaMap one can specify any time slice or rotate through multiple time slices.</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In order to find a solution to the above problem, here we are trying a different approach to get the GSKY layers.</a:t>
            </a:r>
          </a:p>
        </p:txBody>
      </p:sp>
      <p:sp>
        <p:nvSpPr>
          <p:cNvPr id="10" name="TextBox 9">
            <a:extLst>
              <a:ext uri="{FF2B5EF4-FFF2-40B4-BE49-F238E27FC236}">
                <a16:creationId xmlns:a16="http://schemas.microsoft.com/office/drawing/2014/main" id="{5B41F7DB-6659-4206-974B-B66C2BEC89F7}"/>
              </a:ext>
            </a:extLst>
          </p:cNvPr>
          <p:cNvSpPr txBox="1"/>
          <p:nvPr/>
        </p:nvSpPr>
        <p:spPr>
          <a:xfrm>
            <a:off x="733241" y="3481830"/>
            <a:ext cx="10531467" cy="1615827"/>
          </a:xfrm>
          <a:prstGeom prst="rect">
            <a:avLst/>
          </a:prstGeom>
          <a:noFill/>
          <a:ln w="3175">
            <a:solidFill>
              <a:schemeClr val="tx1"/>
            </a:solidFill>
          </a:ln>
        </p:spPr>
        <p:txBody>
          <a:bodyPr wrap="square" rtlCol="0">
            <a:spAutoFit/>
          </a:bodyPr>
          <a:lstStyle/>
          <a:p>
            <a:pPr algn="just"/>
            <a:r>
              <a:rPr lang="en-US" sz="1100" b="1" dirty="0">
                <a:latin typeface="Calibri" panose="020F0502020204030204" pitchFamily="34" charset="0"/>
                <a:cs typeface="Calibri" panose="020F0502020204030204" pitchFamily="34" charset="0"/>
              </a:rPr>
              <a:t>KML Method</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The Keyhole Markup Language (“KML”) is an accepted standard to display GIS data in various clients including Google Earth, ArcGIS and QGIS. Once again, </a:t>
            </a:r>
            <a:r>
              <a:rPr lang="en-US" sz="1100" b="1" dirty="0">
                <a:latin typeface="Calibri" panose="020F0502020204030204" pitchFamily="34" charset="0"/>
                <a:cs typeface="Calibri" panose="020F0502020204030204" pitchFamily="34" charset="0"/>
              </a:rPr>
              <a:t>NWW</a:t>
            </a:r>
            <a:r>
              <a:rPr lang="en-US" sz="1100" dirty="0">
                <a:latin typeface="Calibri" panose="020F0502020204030204" pitchFamily="34" charset="0"/>
                <a:cs typeface="Calibri" panose="020F0502020204030204" pitchFamily="34" charset="0"/>
              </a:rPr>
              <a:t> does not have a built-in facility for it, but we can build a JS/JQuery interface like in the WMS simulation.</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In this method it will be possible to fetch the GSKY layers either as pre-saved PNG files or as direct call to the GSKY server. In both cases we can specify the time slice parameter.</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It will also be possible to overlay multiple layers on the map, and will provide a facility to view changes in GSKY layers over time or superimpose other layers from third parties (e.g. water, hills, forests, cities, etc.) over the map. It will be a feature not yet available in TerriaMap.</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With ArcGIS and QGIS it is possible to correlate data by doing statistical calculations and mapping them as visual images. It is not possible to do this in Google Earth and TerriaMap. Neither does </a:t>
            </a:r>
            <a:r>
              <a:rPr lang="en-US" sz="1100" b="1" dirty="0">
                <a:latin typeface="Calibri" panose="020F0502020204030204" pitchFamily="34" charset="0"/>
                <a:cs typeface="Calibri" panose="020F0502020204030204" pitchFamily="34" charset="0"/>
              </a:rPr>
              <a:t>NWW</a:t>
            </a:r>
            <a:r>
              <a:rPr lang="en-US" sz="1100" dirty="0">
                <a:latin typeface="Calibri" panose="020F0502020204030204" pitchFamily="34" charset="0"/>
                <a:cs typeface="Calibri" panose="020F0502020204030204" pitchFamily="34" charset="0"/>
              </a:rPr>
              <a:t> provide a facility, or plug-in, to do such calculations. However, it is expected that we can build our own statistical methods into the Wrapper and let </a:t>
            </a:r>
            <a:r>
              <a:rPr lang="en-US" sz="1100" b="1" dirty="0">
                <a:latin typeface="Calibri" panose="020F0502020204030204" pitchFamily="34" charset="0"/>
                <a:cs typeface="Calibri" panose="020F0502020204030204" pitchFamily="34" charset="0"/>
              </a:rPr>
              <a:t>NWW </a:t>
            </a:r>
            <a:r>
              <a:rPr lang="en-US" sz="1100" dirty="0">
                <a:latin typeface="Calibri" panose="020F0502020204030204" pitchFamily="34" charset="0"/>
                <a:cs typeface="Calibri" panose="020F0502020204030204" pitchFamily="34" charset="0"/>
              </a:rPr>
              <a:t>display the results.</a:t>
            </a:r>
          </a:p>
        </p:txBody>
      </p:sp>
    </p:spTree>
    <p:custDataLst>
      <p:tags r:id="rId1"/>
    </p:custDataLst>
    <p:extLst>
      <p:ext uri="{BB962C8B-B14F-4D97-AF65-F5344CB8AC3E}">
        <p14:creationId xmlns:p14="http://schemas.microsoft.com/office/powerpoint/2010/main" val="1568069819"/>
      </p:ext>
    </p:extLst>
  </p:cSld>
  <p:clrMapOvr>
    <a:masterClrMapping/>
  </p:clrMapOvr>
  <mc:AlternateContent xmlns:mc="http://schemas.openxmlformats.org/markup-compatibility/2006" xmlns:p14="http://schemas.microsoft.com/office/powerpoint/2010/main">
    <mc:Choice Requires="p14">
      <p:transition spd="slow" p14:dur="2000" advTm="30826"/>
    </mc:Choice>
    <mc:Fallback xmlns="">
      <p:transition spd="slow" advTm="308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INTRODUCTION</a:t>
            </a:r>
          </a:p>
        </p:txBody>
      </p:sp>
      <p:sp>
        <p:nvSpPr>
          <p:cNvPr id="2" name="TextBox 1">
            <a:extLst>
              <a:ext uri="{FF2B5EF4-FFF2-40B4-BE49-F238E27FC236}">
                <a16:creationId xmlns:a16="http://schemas.microsoft.com/office/drawing/2014/main" id="{D3AA8ED0-03AF-4868-B1FC-E99257802074}"/>
              </a:ext>
            </a:extLst>
          </p:cNvPr>
          <p:cNvSpPr txBox="1"/>
          <p:nvPr/>
        </p:nvSpPr>
        <p:spPr>
          <a:xfrm>
            <a:off x="889907" y="1281793"/>
            <a:ext cx="7364186" cy="769441"/>
          </a:xfrm>
          <a:prstGeom prst="rect">
            <a:avLst/>
          </a:prstGeom>
          <a:noFill/>
          <a:ln w="3175">
            <a:solidFill>
              <a:schemeClr val="tx1"/>
            </a:solidFill>
          </a:ln>
        </p:spPr>
        <p:txBody>
          <a:bodyPr wrap="square" rtlCol="0">
            <a:spAutoFit/>
          </a:bodyPr>
          <a:lstStyle/>
          <a:p>
            <a:pPr algn="just"/>
            <a:r>
              <a:rPr lang="en-US" sz="1100" b="1" dirty="0">
                <a:latin typeface="Calibri" panose="020F0502020204030204" pitchFamily="34" charset="0"/>
                <a:cs typeface="Calibri" panose="020F0502020204030204" pitchFamily="34" charset="0"/>
              </a:rPr>
              <a:t>Web WorldWind</a:t>
            </a:r>
            <a:r>
              <a:rPr lang="en-US" sz="1100" dirty="0">
                <a:latin typeface="Calibri" panose="020F0502020204030204" pitchFamily="34" charset="0"/>
                <a:cs typeface="Calibri" panose="020F0502020204030204" pitchFamily="34" charset="0"/>
              </a:rPr>
              <a:t> is a free, open-source virtual globe for web pages. Written in JavaScript, Web WorldWind enables web page and application builders to quickly create interactive visualizations of geographic information on an interactive 3D globe or 2D map. Web WorldWind provides an API that enables JavaScript programs to control every detail of visualization and interaction. Web WorldWind runs on all major operating systems, desktop and mobile devices, and web browsers.[</a:t>
            </a:r>
            <a:r>
              <a:rPr lang="en-US" sz="1100" baseline="30000" dirty="0">
                <a:latin typeface="Calibri" panose="020F0502020204030204" pitchFamily="34" charset="0"/>
                <a:cs typeface="Calibri" panose="020F0502020204030204" pitchFamily="34" charset="0"/>
                <a:hlinkClick r:id="rId3"/>
              </a:rPr>
              <a:t>Ref</a:t>
            </a:r>
            <a:r>
              <a:rPr lang="en-US" sz="1100" dirty="0">
                <a:latin typeface="Calibri" panose="020F0502020204030204" pitchFamily="34" charset="0"/>
                <a:cs typeface="Calibri" panose="020F0502020204030204" pitchFamily="34" charset="0"/>
              </a:rPr>
              <a:t>]</a:t>
            </a:r>
            <a:endParaRPr lang="en-AU" sz="11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E2839C9E-31BD-45E0-A90C-0D8975754FEE}"/>
              </a:ext>
            </a:extLst>
          </p:cNvPr>
          <p:cNvSpPr/>
          <p:nvPr/>
        </p:nvSpPr>
        <p:spPr>
          <a:xfrm>
            <a:off x="889906" y="2209251"/>
            <a:ext cx="7364185" cy="430887"/>
          </a:xfrm>
          <a:prstGeom prst="rect">
            <a:avLst/>
          </a:prstGeom>
          <a:ln w="3175">
            <a:solidFill>
              <a:schemeClr val="tx1"/>
            </a:solidFill>
          </a:ln>
        </p:spPr>
        <p:txBody>
          <a:bodyPr wrap="square">
            <a:spAutoFit/>
          </a:bodyPr>
          <a:lstStyle/>
          <a:p>
            <a:r>
              <a:rPr lang="en-US" sz="1100" b="1">
                <a:solidFill>
                  <a:srgbClr val="333333"/>
                </a:solidFill>
                <a:latin typeface="Calibri" panose="020F0502020204030204" pitchFamily="34" charset="0"/>
                <a:cs typeface="Calibri" panose="020F0502020204030204" pitchFamily="34" charset="0"/>
              </a:rPr>
              <a:t>Download</a:t>
            </a:r>
          </a:p>
          <a:p>
            <a:r>
              <a:rPr lang="en-US" sz="1100">
                <a:solidFill>
                  <a:srgbClr val="333333"/>
                </a:solidFill>
                <a:latin typeface="Calibri" panose="020F0502020204030204" pitchFamily="34" charset="0"/>
                <a:cs typeface="Calibri" panose="020F0502020204030204" pitchFamily="34" charset="0"/>
              </a:rPr>
              <a:t>All source code is open source for developers throughout the world. </a:t>
            </a:r>
            <a:r>
              <a:rPr lang="en-US" sz="1100">
                <a:solidFill>
                  <a:srgbClr val="337AB7"/>
                </a:solidFill>
                <a:latin typeface="Calibri" panose="020F0502020204030204" pitchFamily="34" charset="0"/>
                <a:cs typeface="Calibri" panose="020F0502020204030204" pitchFamily="34" charset="0"/>
                <a:hlinkClick r:id="rId4"/>
              </a:rPr>
              <a:t>Fork the repository</a:t>
            </a:r>
            <a:r>
              <a:rPr lang="en-US" sz="1100">
                <a:solidFill>
                  <a:srgbClr val="333333"/>
                </a:solidFill>
                <a:latin typeface="Calibri" panose="020F0502020204030204" pitchFamily="34" charset="0"/>
                <a:cs typeface="Calibri" panose="020F0502020204030204" pitchFamily="34" charset="0"/>
              </a:rPr>
              <a:t> on GitHub!</a:t>
            </a:r>
            <a:endParaRPr lang="en-US" sz="1100" b="0" i="0">
              <a:solidFill>
                <a:srgbClr val="333333"/>
              </a:solidFill>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73B1AB9-2A55-454B-A6C2-EB7678CD542D}"/>
              </a:ext>
            </a:extLst>
          </p:cNvPr>
          <p:cNvSpPr txBox="1"/>
          <p:nvPr/>
        </p:nvSpPr>
        <p:spPr>
          <a:xfrm>
            <a:off x="889907" y="2798155"/>
            <a:ext cx="7364186" cy="1615827"/>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Software Architecture</a:t>
            </a:r>
          </a:p>
          <a:p>
            <a:pPr algn="just"/>
            <a:r>
              <a:rPr lang="en-US" sz="1100">
                <a:latin typeface="Calibri" panose="020F0502020204030204" pitchFamily="34" charset="0"/>
                <a:cs typeface="Calibri" panose="020F0502020204030204" pitchFamily="34" charset="0"/>
              </a:rPr>
              <a:t>The software is composed of a HTML front-end page and several JavaScript files. These JS files control every aspect of the operation and are portable to any machine running a web server. There are external calls to NASA’s (and others’) servers to get the images, maps and layers that go into the display. These cannot be altered without breaking the program. </a:t>
            </a:r>
          </a:p>
          <a:p>
            <a:pPr algn="just"/>
            <a:endParaRPr lang="en-US" sz="1100">
              <a:latin typeface="Calibri" panose="020F0502020204030204" pitchFamily="34" charset="0"/>
              <a:cs typeface="Calibri" panose="020F0502020204030204" pitchFamily="34" charset="0"/>
            </a:endParaRPr>
          </a:p>
          <a:p>
            <a:pPr algn="just"/>
            <a:r>
              <a:rPr lang="en-US" sz="1100" b="1">
                <a:latin typeface="Calibri" panose="020F0502020204030204" pitchFamily="34" charset="0"/>
                <a:cs typeface="Calibri" panose="020F0502020204030204" pitchFamily="34" charset="0"/>
              </a:rPr>
              <a:t>Integration with GSKY</a:t>
            </a:r>
          </a:p>
          <a:p>
            <a:pPr algn="just"/>
            <a:r>
              <a:rPr lang="en-US" sz="1100">
                <a:latin typeface="Calibri" panose="020F0502020204030204" pitchFamily="34" charset="0"/>
                <a:cs typeface="Calibri" panose="020F0502020204030204" pitchFamily="34" charset="0"/>
              </a:rPr>
              <a:t>Any WMS service can be implemented by providing its URL (e.g. GSKY: </a:t>
            </a:r>
            <a:r>
              <a:rPr lang="en-US" sz="1100">
                <a:latin typeface="Calibri" panose="020F0502020204030204" pitchFamily="34" charset="0"/>
                <a:cs typeface="Calibri" panose="020F0502020204030204" pitchFamily="34" charset="0"/>
                <a:hlinkClick r:id="rId5"/>
              </a:rPr>
              <a:t>https://gsky.nci.org.au/ows/geoglam</a:t>
            </a:r>
            <a:r>
              <a:rPr lang="en-US" sz="1100">
                <a:latin typeface="Calibri" panose="020F0502020204030204" pitchFamily="34" charset="0"/>
                <a:cs typeface="Calibri" panose="020F0502020204030204" pitchFamily="34" charset="0"/>
              </a:rPr>
              <a:t>) and configuring the layers. These layers are hard coded within the main JS file and hence the users do not have to type in the URL as in the case of other GSKY clients. The page will display the layers as a list to choose from.</a:t>
            </a:r>
          </a:p>
        </p:txBody>
      </p:sp>
      <p:sp>
        <p:nvSpPr>
          <p:cNvPr id="7" name="Rectangle: Rounded Corners 6">
            <a:extLst>
              <a:ext uri="{FF2B5EF4-FFF2-40B4-BE49-F238E27FC236}">
                <a16:creationId xmlns:a16="http://schemas.microsoft.com/office/drawing/2014/main" id="{A0978EE2-E345-40E1-8DC3-0C6B4CF93165}"/>
              </a:ext>
            </a:extLst>
          </p:cNvPr>
          <p:cNvSpPr/>
          <p:nvPr/>
        </p:nvSpPr>
        <p:spPr>
          <a:xfrm>
            <a:off x="115661" y="5769511"/>
            <a:ext cx="3584122" cy="32657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Next: Technical Details</a:t>
            </a:r>
            <a:endParaRPr lang="en-AU" b="1"/>
          </a:p>
        </p:txBody>
      </p:sp>
      <p:sp>
        <p:nvSpPr>
          <p:cNvPr id="6" name="TextBox 5">
            <a:extLst>
              <a:ext uri="{FF2B5EF4-FFF2-40B4-BE49-F238E27FC236}">
                <a16:creationId xmlns:a16="http://schemas.microsoft.com/office/drawing/2014/main" id="{1A045C98-E44F-4B81-9F5C-30A4E441D54F}"/>
              </a:ext>
            </a:extLst>
          </p:cNvPr>
          <p:cNvSpPr txBox="1"/>
          <p:nvPr/>
        </p:nvSpPr>
        <p:spPr>
          <a:xfrm>
            <a:off x="889907" y="4572000"/>
            <a:ext cx="7364186" cy="430887"/>
          </a:xfrm>
          <a:prstGeom prst="rect">
            <a:avLst/>
          </a:prstGeom>
          <a:noFill/>
          <a:ln w="3175">
            <a:solidFill>
              <a:schemeClr val="tx1"/>
            </a:solidFill>
          </a:ln>
        </p:spPr>
        <p:txBody>
          <a:bodyPr wrap="square" rtlCol="0">
            <a:spAutoFit/>
          </a:bodyPr>
          <a:lstStyle/>
          <a:p>
            <a:pPr algn="just"/>
            <a:r>
              <a:rPr lang="en-US" sz="1100" dirty="0">
                <a:latin typeface="Calibri" panose="020F0502020204030204" pitchFamily="34" charset="0"/>
                <a:cs typeface="Calibri" panose="020F0502020204030204" pitchFamily="34" charset="0"/>
              </a:rPr>
              <a:t>Typically, the published URL will be similar to the ones below.</a:t>
            </a:r>
          </a:p>
          <a:p>
            <a:pPr algn="just"/>
            <a:r>
              <a:rPr lang="en-AU" sz="1100" dirty="0">
                <a:hlinkClick r:id="rId6"/>
              </a:rPr>
              <a:t>http://130.56.242.19/NASA/WorldWind/geoglam.html</a:t>
            </a:r>
            <a:r>
              <a:rPr lang="en-AU" sz="1100" dirty="0"/>
              <a:t> and </a:t>
            </a:r>
            <a:r>
              <a:rPr lang="en-AU" sz="1100" dirty="0">
                <a:hlinkClick r:id="rId7"/>
              </a:rPr>
              <a:t>http://130.56.242.19/NASA/WorldWind/dea.html</a:t>
            </a:r>
            <a:endParaRPr lang="en-AU" sz="11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044CD9F-CF45-4837-97D8-8F4593EBF612}"/>
              </a:ext>
            </a:extLst>
          </p:cNvPr>
          <p:cNvSpPr txBox="1"/>
          <p:nvPr/>
        </p:nvSpPr>
        <p:spPr>
          <a:xfrm>
            <a:off x="889907" y="930729"/>
            <a:ext cx="7364186" cy="261610"/>
          </a:xfrm>
          <a:prstGeom prst="rect">
            <a:avLst/>
          </a:prstGeom>
          <a:noFill/>
          <a:ln w="3175">
            <a:noFill/>
          </a:ln>
        </p:spPr>
        <p:txBody>
          <a:bodyPr wrap="square" rtlCol="0">
            <a:spAutoFit/>
          </a:bodyPr>
          <a:lstStyle/>
          <a:p>
            <a:pPr algn="just"/>
            <a:r>
              <a:rPr lang="en-US" sz="1100" b="1">
                <a:solidFill>
                  <a:srgbClr val="FF0000"/>
                </a:solidFill>
                <a:latin typeface="Calibri" panose="020F0502020204030204" pitchFamily="34" charset="0"/>
                <a:cs typeface="Calibri" panose="020F0502020204030204" pitchFamily="34" charset="0"/>
              </a:rPr>
              <a:t>Slides 2-5 are for developers. Slide 6-7 are user guide.</a:t>
            </a:r>
            <a:endParaRPr lang="en-AU" sz="1100" b="1">
              <a:solidFill>
                <a:srgbClr val="FF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71159861"/>
      </p:ext>
    </p:extLst>
  </p:cSld>
  <p:clrMapOvr>
    <a:masterClrMapping/>
  </p:clrMapOvr>
  <mc:AlternateContent xmlns:mc="http://schemas.openxmlformats.org/markup-compatibility/2006" xmlns:p14="http://schemas.microsoft.com/office/powerpoint/2010/main">
    <mc:Choice Requires="p14">
      <p:transition spd="slow" p14:dur="2000" advTm="30826"/>
    </mc:Choice>
    <mc:Fallback xmlns="">
      <p:transition spd="slow" advTm="30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 Details</a:t>
            </a:r>
          </a:p>
        </p:txBody>
      </p:sp>
      <p:sp>
        <p:nvSpPr>
          <p:cNvPr id="2" name="TextBox 1">
            <a:extLst>
              <a:ext uri="{FF2B5EF4-FFF2-40B4-BE49-F238E27FC236}">
                <a16:creationId xmlns:a16="http://schemas.microsoft.com/office/drawing/2014/main" id="{A918928F-930C-45C6-ADE5-FF57B0417BAF}"/>
              </a:ext>
            </a:extLst>
          </p:cNvPr>
          <p:cNvSpPr txBox="1"/>
          <p:nvPr/>
        </p:nvSpPr>
        <p:spPr>
          <a:xfrm>
            <a:off x="816429" y="1306286"/>
            <a:ext cx="4408714" cy="261610"/>
          </a:xfrm>
          <a:prstGeom prst="rect">
            <a:avLst/>
          </a:prstGeom>
          <a:noFill/>
          <a:ln w="3175">
            <a:solidFill>
              <a:schemeClr val="tx1"/>
            </a:solidFill>
          </a:ln>
        </p:spPr>
        <p:txBody>
          <a:bodyPr wrap="square" rtlCol="0">
            <a:spAutoFit/>
          </a:bodyPr>
          <a:lstStyle/>
          <a:p>
            <a:pPr algn="just"/>
            <a:r>
              <a:rPr lang="en-US" sz="1100">
                <a:latin typeface="Calibri" panose="020F0502020204030204" pitchFamily="34" charset="0"/>
                <a:cs typeface="Calibri" panose="020F0502020204030204" pitchFamily="34" charset="0"/>
              </a:rPr>
              <a:t>Repository: </a:t>
            </a:r>
            <a:r>
              <a:rPr lang="en-US" sz="1100">
                <a:latin typeface="Calibri" panose="020F0502020204030204" pitchFamily="34" charset="0"/>
                <a:cs typeface="Calibri" panose="020F0502020204030204" pitchFamily="34" charset="0"/>
                <a:hlinkClick r:id="rId3"/>
              </a:rPr>
              <a:t>https://github.com/asivapra/WebWorldWind</a:t>
            </a:r>
            <a:r>
              <a:rPr lang="en-US" sz="1100">
                <a:latin typeface="Calibri" panose="020F0502020204030204" pitchFamily="34" charset="0"/>
                <a:cs typeface="Calibri" panose="020F0502020204030204" pitchFamily="34" charset="0"/>
              </a:rPr>
              <a:t> </a:t>
            </a:r>
            <a:endParaRPr lang="en-AU" sz="11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C0C2BCE-E19C-45A9-8D40-3703DF71C0DF}"/>
              </a:ext>
            </a:extLst>
          </p:cNvPr>
          <p:cNvSpPr txBox="1"/>
          <p:nvPr/>
        </p:nvSpPr>
        <p:spPr>
          <a:xfrm>
            <a:off x="816429" y="1706336"/>
            <a:ext cx="4408714" cy="938719"/>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Requirements: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A webserver listening on port 80 or 443</a:t>
            </a:r>
          </a:p>
          <a:p>
            <a:pPr marL="628650" lvl="1"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Any other port is fine too, as long as it is specified in the URL.</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hlinkClick r:id="rId4"/>
              </a:rPr>
              <a:t>HTML5 canvas</a:t>
            </a:r>
            <a:r>
              <a:rPr lang="en-US" sz="1100">
                <a:latin typeface="Calibri" panose="020F0502020204030204" pitchFamily="34" charset="0"/>
                <a:cs typeface="Calibri" panose="020F0502020204030204" pitchFamily="34" charset="0"/>
              </a:rPr>
              <a:t> capability for the browser.</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Javascript enabled on browser.</a:t>
            </a:r>
            <a:endParaRPr lang="en-AU" sz="11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66991CA-2C9E-424F-872D-EFEDD3E4C5C4}"/>
              </a:ext>
            </a:extLst>
          </p:cNvPr>
          <p:cNvSpPr txBox="1"/>
          <p:nvPr/>
        </p:nvSpPr>
        <p:spPr>
          <a:xfrm>
            <a:off x="816429" y="2783495"/>
            <a:ext cx="1445078" cy="600164"/>
          </a:xfrm>
          <a:prstGeom prst="rect">
            <a:avLst/>
          </a:prstGeom>
          <a:noFill/>
          <a:ln w="3175">
            <a:solidFill>
              <a:schemeClr val="tx1"/>
            </a:solidFill>
          </a:ln>
        </p:spPr>
        <p:txBody>
          <a:bodyPr wrap="square" rtlCol="0">
            <a:spAutoFit/>
          </a:bodyPr>
          <a:lstStyle/>
          <a:p>
            <a:pPr algn="just"/>
            <a:r>
              <a:rPr lang="en-US" sz="1100" b="1" dirty="0">
                <a:latin typeface="Calibri" panose="020F0502020204030204" pitchFamily="34" charset="0"/>
                <a:cs typeface="Calibri" panose="020F0502020204030204" pitchFamily="34" charset="0"/>
              </a:rPr>
              <a:t>Main Pages: </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dea_kml.html</a:t>
            </a:r>
          </a:p>
          <a:p>
            <a:pPr marL="171450" indent="-171450" algn="just">
              <a:buFont typeface="Arial" panose="020B0604020202020204" pitchFamily="34" charset="0"/>
              <a:buChar char="•"/>
            </a:pPr>
            <a:r>
              <a:rPr lang="en-US" sz="1100" dirty="0">
                <a:latin typeface="Calibri" panose="020F0502020204030204" pitchFamily="34" charset="0"/>
                <a:cs typeface="Calibri" panose="020F0502020204030204" pitchFamily="34" charset="0"/>
              </a:rPr>
              <a:t>dea_kml.js</a:t>
            </a:r>
          </a:p>
        </p:txBody>
      </p:sp>
      <p:sp>
        <p:nvSpPr>
          <p:cNvPr id="6" name="TextBox 5">
            <a:extLst>
              <a:ext uri="{FF2B5EF4-FFF2-40B4-BE49-F238E27FC236}">
                <a16:creationId xmlns:a16="http://schemas.microsoft.com/office/drawing/2014/main" id="{C5F9DA39-196B-4A88-B4DC-FA72038BB6D2}"/>
              </a:ext>
            </a:extLst>
          </p:cNvPr>
          <p:cNvSpPr txBox="1"/>
          <p:nvPr/>
        </p:nvSpPr>
        <p:spPr>
          <a:xfrm>
            <a:off x="2298247" y="2783495"/>
            <a:ext cx="1445078" cy="938719"/>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Main Directories: </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/src</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/examples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/images</a:t>
            </a:r>
          </a:p>
          <a:p>
            <a:pPr marL="171450" indent="-171450" algn="just">
              <a:buFont typeface="Arial" panose="020B0604020202020204" pitchFamily="34" charset="0"/>
              <a:buChar char="•"/>
            </a:pPr>
            <a:endParaRPr lang="en-US" sz="11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7F664EC-73E9-4F50-94CB-1BFBBF26466F}"/>
              </a:ext>
            </a:extLst>
          </p:cNvPr>
          <p:cNvSpPr txBox="1"/>
          <p:nvPr/>
        </p:nvSpPr>
        <p:spPr>
          <a:xfrm>
            <a:off x="3780065" y="2783495"/>
            <a:ext cx="1445078" cy="938719"/>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Required Configs: </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Base map</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Base layers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Controls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GSKY layers</a:t>
            </a:r>
          </a:p>
        </p:txBody>
      </p:sp>
      <p:sp>
        <p:nvSpPr>
          <p:cNvPr id="8" name="TextBox 7">
            <a:extLst>
              <a:ext uri="{FF2B5EF4-FFF2-40B4-BE49-F238E27FC236}">
                <a16:creationId xmlns:a16="http://schemas.microsoft.com/office/drawing/2014/main" id="{4390467B-9B8A-48D4-8AB9-907ECF04EA5F}"/>
              </a:ext>
            </a:extLst>
          </p:cNvPr>
          <p:cNvSpPr txBox="1"/>
          <p:nvPr/>
        </p:nvSpPr>
        <p:spPr>
          <a:xfrm>
            <a:off x="2298247" y="3763034"/>
            <a:ext cx="2926896" cy="600164"/>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/src</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WorldWindow.js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util/BingImageryUrlBuilder.js</a:t>
            </a:r>
          </a:p>
        </p:txBody>
      </p:sp>
      <p:sp>
        <p:nvSpPr>
          <p:cNvPr id="9" name="TextBox 8">
            <a:extLst>
              <a:ext uri="{FF2B5EF4-FFF2-40B4-BE49-F238E27FC236}">
                <a16:creationId xmlns:a16="http://schemas.microsoft.com/office/drawing/2014/main" id="{F8422A7B-4394-4FB5-AF8F-D1B3E6EFAD54}"/>
              </a:ext>
            </a:extLst>
          </p:cNvPr>
          <p:cNvSpPr txBox="1"/>
          <p:nvPr/>
        </p:nvSpPr>
        <p:spPr>
          <a:xfrm>
            <a:off x="2298247" y="4399852"/>
            <a:ext cx="1445078" cy="600164"/>
          </a:xfrm>
          <a:prstGeom prst="rect">
            <a:avLst/>
          </a:prstGeom>
          <a:noFill/>
          <a:ln w="3175">
            <a:solidFill>
              <a:schemeClr val="tx1"/>
            </a:solidFill>
          </a:ln>
        </p:spPr>
        <p:txBody>
          <a:bodyPr wrap="square" rtlCol="0">
            <a:spAutoFit/>
          </a:bodyPr>
          <a:lstStyle/>
          <a:p>
            <a:pPr algn="just"/>
            <a:r>
              <a:rPr lang="en-US" sz="1100" b="1">
                <a:latin typeface="Calibri" panose="020F0502020204030204" pitchFamily="34" charset="0"/>
                <a:cs typeface="Calibri" panose="020F0502020204030204" pitchFamily="34" charset="0"/>
              </a:rPr>
              <a:t>/examples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WorldWindShim.js</a:t>
            </a:r>
          </a:p>
          <a:p>
            <a:pPr marL="171450" indent="-171450" algn="just">
              <a:buFont typeface="Arial" panose="020B0604020202020204" pitchFamily="34" charset="0"/>
              <a:buChar char="•"/>
            </a:pPr>
            <a:r>
              <a:rPr lang="en-US" sz="1100">
                <a:latin typeface="Calibri" panose="020F0502020204030204" pitchFamily="34" charset="0"/>
                <a:cs typeface="Calibri" panose="020F0502020204030204" pitchFamily="34" charset="0"/>
              </a:rPr>
              <a:t>LayerManager.js</a:t>
            </a:r>
          </a:p>
        </p:txBody>
      </p:sp>
      <p:sp>
        <p:nvSpPr>
          <p:cNvPr id="4" name="TextBox 3">
            <a:extLst>
              <a:ext uri="{FF2B5EF4-FFF2-40B4-BE49-F238E27FC236}">
                <a16:creationId xmlns:a16="http://schemas.microsoft.com/office/drawing/2014/main" id="{06F0905E-51C2-43ED-B36D-658BA05FB23F}"/>
              </a:ext>
            </a:extLst>
          </p:cNvPr>
          <p:cNvSpPr txBox="1"/>
          <p:nvPr/>
        </p:nvSpPr>
        <p:spPr>
          <a:xfrm>
            <a:off x="7854043" y="5723166"/>
            <a:ext cx="4263100" cy="507831"/>
          </a:xfrm>
          <a:prstGeom prst="rect">
            <a:avLst/>
          </a:prstGeom>
          <a:noFill/>
          <a:ln w="3175">
            <a:solidFill>
              <a:schemeClr val="tx1"/>
            </a:solidFill>
          </a:ln>
        </p:spPr>
        <p:txBody>
          <a:bodyPr wrap="square" rtlCol="0">
            <a:spAutoFit/>
          </a:bodyPr>
          <a:lstStyle/>
          <a:p>
            <a:pPr algn="just"/>
            <a:r>
              <a:rPr lang="en-US" sz="900" b="1">
                <a:latin typeface="Calibri" panose="020F0502020204030204" pitchFamily="34" charset="0"/>
                <a:cs typeface="Calibri" panose="020F0502020204030204" pitchFamily="34" charset="0"/>
              </a:rPr>
              <a:t>DISCLAIMER</a:t>
            </a:r>
          </a:p>
          <a:p>
            <a:pPr algn="just"/>
            <a:r>
              <a:rPr lang="en-US" sz="900">
                <a:latin typeface="Calibri" panose="020F0502020204030204" pitchFamily="34" charset="0"/>
                <a:cs typeface="Calibri" panose="020F0502020204030204" pitchFamily="34" charset="0"/>
              </a:rPr>
              <a:t>The list of files and configs shown here are not exhaustive. There are many other files involved, but they are not required to be modified.</a:t>
            </a:r>
            <a:endParaRPr lang="en-AU" sz="90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D468B75F-30E3-4804-8FBE-BA7AE1743B5A}"/>
              </a:ext>
            </a:extLst>
          </p:cNvPr>
          <p:cNvSpPr/>
          <p:nvPr/>
        </p:nvSpPr>
        <p:spPr>
          <a:xfrm>
            <a:off x="115661" y="5769511"/>
            <a:ext cx="3584122" cy="32657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Next: Steps to Build</a:t>
            </a:r>
            <a:endParaRPr lang="en-AU" b="1"/>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slow" p14:dur="2000" advTm="38993"/>
    </mc:Choice>
    <mc:Fallback xmlns="">
      <p:transition spd="slow" advTm="389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Steps to Build the Web App</a:t>
            </a:r>
          </a:p>
        </p:txBody>
      </p:sp>
      <p:sp>
        <p:nvSpPr>
          <p:cNvPr id="2" name="TextBox 1">
            <a:extLst>
              <a:ext uri="{FF2B5EF4-FFF2-40B4-BE49-F238E27FC236}">
                <a16:creationId xmlns:a16="http://schemas.microsoft.com/office/drawing/2014/main" id="{C97623A1-3549-4688-BB99-7EB63D9E5780}"/>
              </a:ext>
            </a:extLst>
          </p:cNvPr>
          <p:cNvSpPr txBox="1"/>
          <p:nvPr/>
        </p:nvSpPr>
        <p:spPr>
          <a:xfrm>
            <a:off x="367393" y="1240971"/>
            <a:ext cx="4825093" cy="938719"/>
          </a:xfrm>
          <a:prstGeom prst="rect">
            <a:avLst/>
          </a:prstGeom>
          <a:noFill/>
          <a:ln w="3175">
            <a:solidFill>
              <a:schemeClr val="tx1"/>
            </a:solidFill>
          </a:ln>
        </p:spPr>
        <p:txBody>
          <a:bodyPr wrap="square" rtlCol="0">
            <a:spAutoFit/>
          </a:bodyPr>
          <a:lstStyle/>
          <a:p>
            <a:pPr algn="just"/>
            <a:r>
              <a:rPr lang="en-US" sz="1100" b="1" dirty="0">
                <a:latin typeface="Calibri" panose="020F0502020204030204" pitchFamily="34" charset="0"/>
                <a:cs typeface="Calibri" panose="020F0502020204030204" pitchFamily="34" charset="0"/>
              </a:rPr>
              <a:t>STEPS</a:t>
            </a:r>
          </a:p>
          <a:p>
            <a:pPr marL="228600" indent="-228600" algn="just">
              <a:buAutoNum type="arabicPeriod"/>
            </a:pPr>
            <a:r>
              <a:rPr lang="en-US" sz="1100" dirty="0">
                <a:latin typeface="Calibri" panose="020F0502020204030204" pitchFamily="34" charset="0"/>
                <a:cs typeface="Calibri" panose="020F0502020204030204" pitchFamily="34" charset="0"/>
              </a:rPr>
              <a:t>Customise the front page. </a:t>
            </a:r>
          </a:p>
          <a:p>
            <a:pPr marL="228600" indent="-228600" algn="just">
              <a:buAutoNum type="arabicPeriod"/>
            </a:pPr>
            <a:r>
              <a:rPr lang="en-US" sz="1100" dirty="0">
                <a:latin typeface="Calibri" panose="020F0502020204030204" pitchFamily="34" charset="0"/>
                <a:cs typeface="Calibri" panose="020F0502020204030204" pitchFamily="34" charset="0"/>
              </a:rPr>
              <a:t>Edit the main JS file.</a:t>
            </a:r>
          </a:p>
          <a:p>
            <a:pPr marL="228600" indent="-228600" algn="just">
              <a:buAutoNum type="arabicPeriod"/>
            </a:pPr>
            <a:r>
              <a:rPr lang="en-US" sz="1100" dirty="0">
                <a:latin typeface="Calibri" panose="020F0502020204030204" pitchFamily="34" charset="0"/>
                <a:cs typeface="Calibri" panose="020F0502020204030204" pitchFamily="34" charset="0"/>
              </a:rPr>
              <a:t>Upload both to the $</a:t>
            </a:r>
            <a:r>
              <a:rPr lang="en-US" sz="1100" dirty="0" err="1">
                <a:latin typeface="Calibri" panose="020F0502020204030204" pitchFamily="34" charset="0"/>
                <a:cs typeface="Calibri" panose="020F0502020204030204" pitchFamily="34" charset="0"/>
              </a:rPr>
              <a:t>htmlRootdir</a:t>
            </a:r>
            <a:r>
              <a:rPr lang="en-US" sz="1100" dirty="0">
                <a:latin typeface="Calibri" panose="020F0502020204030204" pitchFamily="34" charset="0"/>
                <a:cs typeface="Calibri" panose="020F0502020204030204" pitchFamily="34" charset="0"/>
              </a:rPr>
              <a:t>/NASA/WorldWind dir.</a:t>
            </a:r>
          </a:p>
          <a:p>
            <a:pPr marL="228600" indent="-228600" algn="just">
              <a:buAutoNum type="arabicPeriod"/>
            </a:pPr>
            <a:r>
              <a:rPr lang="en-US" sz="1100" dirty="0">
                <a:latin typeface="Calibri" panose="020F0502020204030204" pitchFamily="34" charset="0"/>
                <a:cs typeface="Calibri" panose="020F0502020204030204" pitchFamily="34" charset="0"/>
              </a:rPr>
              <a:t>Use the URL as e.g. </a:t>
            </a:r>
            <a:r>
              <a:rPr lang="en-AU" sz="1100" dirty="0"/>
              <a:t>http</a:t>
            </a:r>
            <a:r>
              <a:rPr lang="en-AU" sz="1100" dirty="0">
                <a:latin typeface="Calibri" panose="020F0502020204030204" pitchFamily="34" charset="0"/>
                <a:cs typeface="Calibri" panose="020F0502020204030204" pitchFamily="34" charset="0"/>
              </a:rPr>
              <a:t>://130.56.242.19/NASA/WorldWind</a:t>
            </a:r>
            <a:r>
              <a:rPr lang="en-AU" sz="1100" dirty="0"/>
              <a:t>/dea_kml.html</a:t>
            </a:r>
            <a:endParaRPr lang="en-AU" sz="11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893ACE1-CB9F-4433-973E-285F1D524179}"/>
              </a:ext>
            </a:extLst>
          </p:cNvPr>
          <p:cNvSpPr txBox="1"/>
          <p:nvPr/>
        </p:nvSpPr>
        <p:spPr>
          <a:xfrm>
            <a:off x="367393" y="2235948"/>
            <a:ext cx="4825093" cy="1477328"/>
          </a:xfrm>
          <a:prstGeom prst="rect">
            <a:avLst/>
          </a:prstGeom>
          <a:noFill/>
          <a:ln w="3175">
            <a:solidFill>
              <a:schemeClr val="tx1"/>
            </a:solidFill>
          </a:ln>
        </p:spPr>
        <p:txBody>
          <a:bodyPr wrap="square" rtlCol="0">
            <a:spAutoFit/>
          </a:bodyPr>
          <a:lstStyle/>
          <a:p>
            <a:pPr algn="just"/>
            <a:r>
              <a:rPr lang="en-US" sz="1000" b="1" dirty="0">
                <a:latin typeface="Calibri" panose="020F0502020204030204" pitchFamily="34" charset="0"/>
                <a:cs typeface="Calibri" panose="020F0502020204030204" pitchFamily="34" charset="0"/>
              </a:rPr>
              <a:t>1. Customise the front </a:t>
            </a:r>
            <a:r>
              <a:rPr lang="en-US" sz="1000" b="1" dirty="0">
                <a:latin typeface="Calibri" panose="020F0502020204030204" pitchFamily="34" charset="0"/>
                <a:cs typeface="Calibri" panose="020F0502020204030204" pitchFamily="34" charset="0"/>
                <a:hlinkClick r:id="rId3"/>
              </a:rPr>
              <a:t>page</a:t>
            </a:r>
            <a:endParaRPr lang="en-US" sz="1000" b="1" dirty="0">
              <a:latin typeface="Calibri" panose="020F0502020204030204" pitchFamily="34" charset="0"/>
              <a:cs typeface="Calibri" panose="020F0502020204030204" pitchFamily="34" charset="0"/>
            </a:endParaRPr>
          </a:p>
          <a:p>
            <a:pPr algn="just"/>
            <a:r>
              <a:rPr lang="en-US" sz="1000" dirty="0">
                <a:latin typeface="Calibri" panose="020F0502020204030204" pitchFamily="34" charset="0"/>
                <a:cs typeface="Calibri" panose="020F0502020204030204" pitchFamily="34" charset="0"/>
              </a:rPr>
              <a:t>There is nothing much to do here except specifying the JavaScript file. </a:t>
            </a:r>
          </a:p>
          <a:p>
            <a:pPr algn="just"/>
            <a:endParaRPr lang="en-US" sz="1000" dirty="0">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1000" dirty="0">
                <a:latin typeface="Calibri" panose="020F0502020204030204" pitchFamily="34" charset="0"/>
                <a:cs typeface="Calibri" panose="020F0502020204030204" pitchFamily="34" charset="0"/>
              </a:rPr>
              <a:t>The word in red below tells which JavaScript file is to be used (dea.js)</a:t>
            </a:r>
          </a:p>
          <a:p>
            <a:pPr algn="just"/>
            <a:r>
              <a:rPr lang="en-AU" sz="1000" i="1" dirty="0">
                <a:latin typeface="Calibri" panose="020F0502020204030204" pitchFamily="34" charset="0"/>
                <a:cs typeface="Calibri" panose="020F0502020204030204" pitchFamily="34" charset="0"/>
              </a:rPr>
              <a:t>	&lt;script data-main=“</a:t>
            </a:r>
            <a:r>
              <a:rPr lang="en-AU" sz="1000" i="1" dirty="0" err="1">
                <a:solidFill>
                  <a:srgbClr val="FF0000"/>
                </a:solidFill>
                <a:latin typeface="Calibri" panose="020F0502020204030204" pitchFamily="34" charset="0"/>
                <a:cs typeface="Calibri" panose="020F0502020204030204" pitchFamily="34" charset="0"/>
              </a:rPr>
              <a:t>dea_kml</a:t>
            </a:r>
            <a:r>
              <a:rPr lang="en-AU" sz="1000" i="1" dirty="0">
                <a:latin typeface="Calibri" panose="020F0502020204030204" pitchFamily="34" charset="0"/>
                <a:cs typeface="Calibri" panose="020F0502020204030204" pitchFamily="34" charset="0"/>
              </a:rPr>
              <a:t>" …&gt;&lt;/script&gt;</a:t>
            </a:r>
          </a:p>
          <a:p>
            <a:pPr marL="171450" indent="-171450" algn="just">
              <a:buFont typeface="Arial" panose="020B0604020202020204" pitchFamily="34" charset="0"/>
              <a:buChar char="•"/>
            </a:pPr>
            <a:r>
              <a:rPr lang="en-AU" sz="1000" dirty="0">
                <a:latin typeface="Calibri" panose="020F0502020204030204" pitchFamily="34" charset="0"/>
                <a:cs typeface="Calibri" panose="020F0502020204030204" pitchFamily="34" charset="0"/>
              </a:rPr>
              <a:t>Specify a destination place here, if you wish. It can be omitted. </a:t>
            </a:r>
          </a:p>
          <a:p>
            <a:pPr marL="628650" lvl="1" indent="-171450" algn="just">
              <a:buFont typeface="Arial" panose="020B0604020202020204" pitchFamily="34" charset="0"/>
              <a:buChar char="•"/>
            </a:pPr>
            <a:r>
              <a:rPr lang="en-US" sz="1000" dirty="0">
                <a:latin typeface="Calibri" panose="020F0502020204030204" pitchFamily="34" charset="0"/>
                <a:cs typeface="Calibri" panose="020F0502020204030204" pitchFamily="34" charset="0"/>
              </a:rPr>
              <a:t>Using “Alice Springs” to center the map on Australia when double clicked.</a:t>
            </a:r>
            <a:endParaRPr lang="en-AU" sz="1000" dirty="0">
              <a:latin typeface="Calibri" panose="020F0502020204030204" pitchFamily="34" charset="0"/>
              <a:cs typeface="Calibri" panose="020F0502020204030204" pitchFamily="34" charset="0"/>
            </a:endParaRPr>
          </a:p>
          <a:p>
            <a:pPr algn="just"/>
            <a:r>
              <a:rPr lang="en-US" sz="1000" dirty="0">
                <a:latin typeface="Calibri" panose="020F0502020204030204" pitchFamily="34" charset="0"/>
                <a:cs typeface="Calibri" panose="020F0502020204030204" pitchFamily="34" charset="0"/>
              </a:rPr>
              <a:t> 	&lt;input … placeholder="</a:t>
            </a:r>
            <a:r>
              <a:rPr lang="en-US" sz="1000" dirty="0" err="1">
                <a:latin typeface="Calibri" panose="020F0502020204030204" pitchFamily="34" charset="0"/>
                <a:cs typeface="Calibri" panose="020F0502020204030204" pitchFamily="34" charset="0"/>
              </a:rPr>
              <a:t>GoTo</a:t>
            </a:r>
            <a:r>
              <a:rPr lang="en-US" sz="1000" dirty="0">
                <a:latin typeface="Calibri" panose="020F0502020204030204" pitchFamily="34" charset="0"/>
                <a:cs typeface="Calibri" panose="020F0502020204030204" pitchFamily="34" charset="0"/>
              </a:rPr>
              <a:t>" id="</a:t>
            </a:r>
            <a:r>
              <a:rPr lang="en-US" sz="1000" dirty="0" err="1">
                <a:latin typeface="Calibri" panose="020F0502020204030204" pitchFamily="34" charset="0"/>
                <a:cs typeface="Calibri" panose="020F0502020204030204" pitchFamily="34" charset="0"/>
              </a:rPr>
              <a:t>searchText</a:t>
            </a:r>
            <a:r>
              <a:rPr lang="en-US" sz="1000" dirty="0">
                <a:latin typeface="Calibri" panose="020F0502020204030204" pitchFamily="34" charset="0"/>
                <a:cs typeface="Calibri" panose="020F0502020204030204" pitchFamily="34" charset="0"/>
              </a:rPr>
              <a:t>" value=“</a:t>
            </a:r>
            <a:r>
              <a:rPr lang="en-US" sz="1000" dirty="0">
                <a:solidFill>
                  <a:srgbClr val="FF0000"/>
                </a:solidFill>
                <a:latin typeface="Calibri" panose="020F0502020204030204" pitchFamily="34" charset="0"/>
                <a:cs typeface="Calibri" panose="020F0502020204030204" pitchFamily="34" charset="0"/>
              </a:rPr>
              <a:t>Alice Springs</a:t>
            </a:r>
            <a:r>
              <a:rPr lang="en-US" sz="1000" dirty="0">
                <a:latin typeface="Calibri" panose="020F0502020204030204" pitchFamily="34" charset="0"/>
                <a:cs typeface="Calibri" panose="020F0502020204030204" pitchFamily="34" charset="0"/>
              </a:rPr>
              <a:t>"/&gt;</a:t>
            </a:r>
            <a:endParaRPr lang="en-AU" sz="1000" dirty="0">
              <a:latin typeface="Calibri" panose="020F0502020204030204" pitchFamily="34" charset="0"/>
              <a:cs typeface="Calibri" panose="020F0502020204030204" pitchFamily="34" charset="0"/>
            </a:endParaRPr>
          </a:p>
          <a:p>
            <a:pPr algn="just"/>
            <a:endParaRPr lang="en-AU" sz="1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C8DBC2E-14E8-49C9-A511-A5AD85F5FCE1}"/>
              </a:ext>
            </a:extLst>
          </p:cNvPr>
          <p:cNvSpPr txBox="1"/>
          <p:nvPr/>
        </p:nvSpPr>
        <p:spPr>
          <a:xfrm>
            <a:off x="367392" y="3757510"/>
            <a:ext cx="6017079" cy="2400657"/>
          </a:xfrm>
          <a:prstGeom prst="rect">
            <a:avLst/>
          </a:prstGeom>
          <a:noFill/>
          <a:ln w="3175">
            <a:solidFill>
              <a:schemeClr val="tx1"/>
            </a:solidFill>
          </a:ln>
        </p:spPr>
        <p:txBody>
          <a:bodyPr wrap="square" rtlCol="0">
            <a:spAutoFit/>
          </a:bodyPr>
          <a:lstStyle/>
          <a:p>
            <a:pPr algn="just"/>
            <a:r>
              <a:rPr lang="en-US" sz="1000" b="1" dirty="0">
                <a:solidFill>
                  <a:schemeClr val="bg1">
                    <a:lumMod val="85000"/>
                  </a:schemeClr>
                </a:solidFill>
                <a:latin typeface="Calibri" panose="020F0502020204030204" pitchFamily="34" charset="0"/>
                <a:cs typeface="Calibri" panose="020F0502020204030204" pitchFamily="34" charset="0"/>
              </a:rPr>
              <a:t>2. Edit the main </a:t>
            </a:r>
            <a:r>
              <a:rPr lang="en-US" sz="1000" b="1" dirty="0">
                <a:solidFill>
                  <a:schemeClr val="bg1">
                    <a:lumMod val="85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JS</a:t>
            </a:r>
            <a:r>
              <a:rPr lang="en-US" sz="1000" b="1" dirty="0">
                <a:solidFill>
                  <a:schemeClr val="bg1">
                    <a:lumMod val="85000"/>
                  </a:schemeClr>
                </a:solidFill>
                <a:latin typeface="Calibri" panose="020F0502020204030204" pitchFamily="34" charset="0"/>
                <a:cs typeface="Calibri" panose="020F0502020204030204" pitchFamily="34" charset="0"/>
              </a:rPr>
              <a:t> file </a:t>
            </a:r>
          </a:p>
          <a:p>
            <a:pPr algn="just"/>
            <a:endParaRPr lang="en-US" sz="1000" dirty="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1000" dirty="0">
                <a:solidFill>
                  <a:schemeClr val="bg1">
                    <a:lumMod val="85000"/>
                  </a:schemeClr>
                </a:solidFill>
                <a:latin typeface="Calibri" panose="020F0502020204030204" pitchFamily="34" charset="0"/>
                <a:cs typeface="Calibri" panose="020F0502020204030204" pitchFamily="34" charset="0"/>
              </a:rPr>
              <a:t>Add the code below to </a:t>
            </a:r>
            <a:r>
              <a:rPr lang="en-US" sz="1000" dirty="0" err="1">
                <a:solidFill>
                  <a:schemeClr val="bg1">
                    <a:lumMod val="85000"/>
                  </a:schemeClr>
                </a:solidFill>
                <a:latin typeface="Calibri" panose="020F0502020204030204" pitchFamily="34" charset="0"/>
                <a:cs typeface="Calibri" panose="020F0502020204030204" pitchFamily="34" charset="0"/>
              </a:rPr>
              <a:t>centre</a:t>
            </a:r>
            <a:r>
              <a:rPr lang="en-US" sz="1000" dirty="0">
                <a:solidFill>
                  <a:schemeClr val="bg1">
                    <a:lumMod val="85000"/>
                  </a:schemeClr>
                </a:solidFill>
                <a:latin typeface="Calibri" panose="020F0502020204030204" pitchFamily="34" charset="0"/>
                <a:cs typeface="Calibri" panose="020F0502020204030204" pitchFamily="34" charset="0"/>
              </a:rPr>
              <a:t> the map on Australia:</a:t>
            </a:r>
          </a:p>
          <a:p>
            <a:pPr algn="just"/>
            <a:r>
              <a:rPr lang="en-US" sz="1000" i="1" dirty="0">
                <a:solidFill>
                  <a:schemeClr val="bg1">
                    <a:lumMod val="85000"/>
                  </a:schemeClr>
                </a:solidFill>
                <a:latin typeface="Calibri" panose="020F0502020204030204" pitchFamily="34" charset="0"/>
                <a:cs typeface="Calibri" panose="020F0502020204030204" pitchFamily="34" charset="0"/>
              </a:rPr>
              <a:t>	</a:t>
            </a:r>
            <a:r>
              <a:rPr lang="en-US" sz="1000" i="1" dirty="0" err="1">
                <a:solidFill>
                  <a:schemeClr val="bg1">
                    <a:lumMod val="85000"/>
                  </a:schemeClr>
                </a:solidFill>
                <a:latin typeface="Calibri" panose="020F0502020204030204" pitchFamily="34" charset="0"/>
                <a:cs typeface="Calibri" panose="020F0502020204030204" pitchFamily="34" charset="0"/>
              </a:rPr>
              <a:t>wwd.navigator.lookAtLocation.latitude</a:t>
            </a:r>
            <a:r>
              <a:rPr lang="en-US" sz="1000" i="1" dirty="0">
                <a:solidFill>
                  <a:schemeClr val="bg1">
                    <a:lumMod val="85000"/>
                  </a:schemeClr>
                </a:solidFill>
                <a:latin typeface="Calibri" panose="020F0502020204030204" pitchFamily="34" charset="0"/>
                <a:cs typeface="Calibri" panose="020F0502020204030204" pitchFamily="34" charset="0"/>
              </a:rPr>
              <a:t> = -26; </a:t>
            </a:r>
          </a:p>
          <a:p>
            <a:pPr algn="just"/>
            <a:r>
              <a:rPr lang="en-US" sz="1000" i="1" dirty="0">
                <a:solidFill>
                  <a:schemeClr val="bg1">
                    <a:lumMod val="85000"/>
                  </a:schemeClr>
                </a:solidFill>
                <a:latin typeface="Calibri" panose="020F0502020204030204" pitchFamily="34" charset="0"/>
                <a:cs typeface="Calibri" panose="020F0502020204030204" pitchFamily="34" charset="0"/>
              </a:rPr>
              <a:t>	</a:t>
            </a:r>
            <a:r>
              <a:rPr lang="en-US" sz="1000" i="1" dirty="0" err="1">
                <a:solidFill>
                  <a:schemeClr val="bg1">
                    <a:lumMod val="85000"/>
                  </a:schemeClr>
                </a:solidFill>
                <a:latin typeface="Calibri" panose="020F0502020204030204" pitchFamily="34" charset="0"/>
                <a:cs typeface="Calibri" panose="020F0502020204030204" pitchFamily="34" charset="0"/>
              </a:rPr>
              <a:t>wwd.navigator.lookAtLocation.longitude</a:t>
            </a:r>
            <a:r>
              <a:rPr lang="en-US" sz="1000" i="1" dirty="0">
                <a:solidFill>
                  <a:schemeClr val="bg1">
                    <a:lumMod val="85000"/>
                  </a:schemeClr>
                </a:solidFill>
                <a:latin typeface="Calibri" panose="020F0502020204030204" pitchFamily="34" charset="0"/>
                <a:cs typeface="Calibri" panose="020F0502020204030204" pitchFamily="34" charset="0"/>
              </a:rPr>
              <a:t> = 134;</a:t>
            </a:r>
          </a:p>
          <a:p>
            <a:pPr algn="just"/>
            <a:r>
              <a:rPr lang="en-US" sz="1000" i="1" dirty="0">
                <a:solidFill>
                  <a:schemeClr val="bg1">
                    <a:lumMod val="85000"/>
                  </a:schemeClr>
                </a:solidFill>
                <a:latin typeface="Calibri" panose="020F0502020204030204" pitchFamily="34" charset="0"/>
                <a:cs typeface="Calibri" panose="020F0502020204030204" pitchFamily="34" charset="0"/>
              </a:rPr>
              <a:t>	</a:t>
            </a:r>
            <a:r>
              <a:rPr lang="en-US" sz="1000" i="1" dirty="0" err="1">
                <a:solidFill>
                  <a:schemeClr val="bg1">
                    <a:lumMod val="85000"/>
                  </a:schemeClr>
                </a:solidFill>
                <a:latin typeface="Calibri" panose="020F0502020204030204" pitchFamily="34" charset="0"/>
                <a:cs typeface="Calibri" panose="020F0502020204030204" pitchFamily="34" charset="0"/>
              </a:rPr>
              <a:t>wwd.navigator.range</a:t>
            </a:r>
            <a:r>
              <a:rPr lang="en-US" sz="1000" i="1" dirty="0">
                <a:solidFill>
                  <a:schemeClr val="bg1">
                    <a:lumMod val="85000"/>
                  </a:schemeClr>
                </a:solidFill>
                <a:latin typeface="Calibri" panose="020F0502020204030204" pitchFamily="34" charset="0"/>
                <a:cs typeface="Calibri" panose="020F0502020204030204" pitchFamily="34" charset="0"/>
              </a:rPr>
              <a:t> = 8e6; // Camera is 8km above the Earth</a:t>
            </a:r>
          </a:p>
          <a:p>
            <a:pPr algn="just"/>
            <a:r>
              <a:rPr lang="en-US" sz="1000" i="1" dirty="0">
                <a:solidFill>
                  <a:schemeClr val="bg1">
                    <a:lumMod val="85000"/>
                  </a:schemeClr>
                </a:solidFill>
                <a:latin typeface="Calibri" panose="020F0502020204030204" pitchFamily="34" charset="0"/>
                <a:cs typeface="Calibri" panose="020F0502020204030204" pitchFamily="34" charset="0"/>
              </a:rPr>
              <a:t>	</a:t>
            </a:r>
            <a:r>
              <a:rPr lang="en-US" sz="1000" i="1" dirty="0" err="1">
                <a:solidFill>
                  <a:schemeClr val="bg1">
                    <a:lumMod val="85000"/>
                  </a:schemeClr>
                </a:solidFill>
                <a:latin typeface="Calibri" panose="020F0502020204030204" pitchFamily="34" charset="0"/>
                <a:cs typeface="Calibri" panose="020F0502020204030204" pitchFamily="34" charset="0"/>
              </a:rPr>
              <a:t>wwd.redraw</a:t>
            </a:r>
            <a:r>
              <a:rPr lang="en-US" sz="1000" i="1" dirty="0">
                <a:solidFill>
                  <a:schemeClr val="bg1">
                    <a:lumMod val="85000"/>
                  </a:schemeClr>
                </a:solidFill>
                <a:latin typeface="Calibri" panose="020F0502020204030204" pitchFamily="34" charset="0"/>
                <a:cs typeface="Calibri" panose="020F0502020204030204" pitchFamily="34" charset="0"/>
              </a:rPr>
              <a:t>();</a:t>
            </a:r>
          </a:p>
          <a:p>
            <a:pPr marL="171450" indent="-171450" algn="just">
              <a:buFont typeface="Arial" panose="020B0604020202020204" pitchFamily="34" charset="0"/>
              <a:buChar char="•"/>
            </a:pPr>
            <a:r>
              <a:rPr lang="en-US" sz="1000" dirty="0">
                <a:solidFill>
                  <a:schemeClr val="bg1">
                    <a:lumMod val="85000"/>
                  </a:schemeClr>
                </a:solidFill>
                <a:latin typeface="Calibri" panose="020F0502020204030204" pitchFamily="34" charset="0"/>
                <a:cs typeface="Calibri" panose="020F0502020204030204" pitchFamily="34" charset="0"/>
              </a:rPr>
              <a:t>Add the URL of the GSKY server and the layers required.</a:t>
            </a:r>
          </a:p>
          <a:p>
            <a:pPr algn="just"/>
            <a:r>
              <a:rPr lang="en-US" sz="1000" i="1" dirty="0">
                <a:solidFill>
                  <a:schemeClr val="bg1">
                    <a:lumMod val="85000"/>
                  </a:schemeClr>
                </a:solidFill>
                <a:latin typeface="Calibri" panose="020F0502020204030204" pitchFamily="34" charset="0"/>
                <a:cs typeface="Calibri" panose="020F0502020204030204" pitchFamily="34" charset="0"/>
              </a:rPr>
              <a:t>	var serviceAddress1 = "</a:t>
            </a:r>
            <a:r>
              <a:rPr lang="en-US" sz="800" i="1" dirty="0">
                <a:solidFill>
                  <a:schemeClr val="bg1">
                    <a:lumMod val="85000"/>
                  </a:schemeClr>
                </a:solidFill>
                <a:latin typeface="Calibri" panose="020F0502020204030204" pitchFamily="34" charset="0"/>
                <a:cs typeface="Calibri" panose="020F0502020204030204" pitchFamily="34" charset="0"/>
              </a:rPr>
              <a:t>https://gsky.nci.org.au/</a:t>
            </a:r>
            <a:r>
              <a:rPr lang="en-US" sz="800" i="1" dirty="0" err="1">
                <a:solidFill>
                  <a:schemeClr val="bg1">
                    <a:lumMod val="85000"/>
                  </a:schemeClr>
                </a:solidFill>
                <a:latin typeface="Calibri" panose="020F0502020204030204" pitchFamily="34" charset="0"/>
                <a:cs typeface="Calibri" panose="020F0502020204030204" pitchFamily="34" charset="0"/>
              </a:rPr>
              <a:t>ows</a:t>
            </a:r>
            <a:r>
              <a:rPr lang="en-US" sz="800" i="1" dirty="0">
                <a:solidFill>
                  <a:schemeClr val="bg1">
                    <a:lumMod val="85000"/>
                  </a:schemeClr>
                </a:solidFill>
                <a:latin typeface="Calibri" panose="020F0502020204030204" pitchFamily="34" charset="0"/>
                <a:cs typeface="Calibri" panose="020F0502020204030204" pitchFamily="34" charset="0"/>
              </a:rPr>
              <a:t>/</a:t>
            </a:r>
            <a:r>
              <a:rPr lang="en-US" sz="800" i="1" dirty="0" err="1">
                <a:solidFill>
                  <a:schemeClr val="bg1">
                    <a:lumMod val="85000"/>
                  </a:schemeClr>
                </a:solidFill>
                <a:latin typeface="Calibri" panose="020F0502020204030204" pitchFamily="34" charset="0"/>
                <a:cs typeface="Calibri" panose="020F0502020204030204" pitchFamily="34" charset="0"/>
              </a:rPr>
              <a:t>dea?SERVICE</a:t>
            </a:r>
            <a:r>
              <a:rPr lang="en-US" sz="800" i="1" dirty="0">
                <a:solidFill>
                  <a:schemeClr val="bg1">
                    <a:lumMod val="85000"/>
                  </a:schemeClr>
                </a:solidFill>
                <a:latin typeface="Calibri" panose="020F0502020204030204" pitchFamily="34" charset="0"/>
                <a:cs typeface="Calibri" panose="020F0502020204030204" pitchFamily="34" charset="0"/>
              </a:rPr>
              <a:t>=WMS&amp;REQUEST=</a:t>
            </a:r>
            <a:r>
              <a:rPr lang="en-US" sz="800" i="1" dirty="0" err="1">
                <a:solidFill>
                  <a:schemeClr val="bg1">
                    <a:lumMod val="85000"/>
                  </a:schemeClr>
                </a:solidFill>
                <a:latin typeface="Calibri" panose="020F0502020204030204" pitchFamily="34" charset="0"/>
                <a:cs typeface="Calibri" panose="020F0502020204030204" pitchFamily="34" charset="0"/>
              </a:rPr>
              <a:t>GetCapabilities&amp;VERSION</a:t>
            </a:r>
            <a:r>
              <a:rPr lang="en-US" sz="800" i="1" dirty="0">
                <a:solidFill>
                  <a:schemeClr val="bg1">
                    <a:lumMod val="85000"/>
                  </a:schemeClr>
                </a:solidFill>
                <a:latin typeface="Calibri" panose="020F0502020204030204" pitchFamily="34" charset="0"/>
                <a:cs typeface="Calibri" panose="020F0502020204030204" pitchFamily="34" charset="0"/>
              </a:rPr>
              <a:t>=1.3.0</a:t>
            </a:r>
            <a:r>
              <a:rPr lang="en-US" sz="1000" i="1" dirty="0">
                <a:solidFill>
                  <a:schemeClr val="bg1">
                    <a:lumMod val="85000"/>
                  </a:schemeClr>
                </a:solidFill>
                <a:latin typeface="Calibri" panose="020F0502020204030204" pitchFamily="34" charset="0"/>
                <a:cs typeface="Calibri" panose="020F0502020204030204" pitchFamily="34" charset="0"/>
              </a:rPr>
              <a:t>";</a:t>
            </a:r>
          </a:p>
          <a:p>
            <a:pPr algn="just"/>
            <a:r>
              <a:rPr lang="en-US" sz="1000" i="1" dirty="0">
                <a:solidFill>
                  <a:schemeClr val="bg1">
                    <a:lumMod val="85000"/>
                  </a:schemeClr>
                </a:solidFill>
                <a:latin typeface="Calibri" panose="020F0502020204030204" pitchFamily="34" charset="0"/>
                <a:cs typeface="Calibri" panose="020F0502020204030204" pitchFamily="34" charset="0"/>
              </a:rPr>
              <a:t>	var layerName1 = "landsat5_geomedian"; // This must match exactly as in Capabilities</a:t>
            </a:r>
          </a:p>
          <a:p>
            <a:pPr algn="just"/>
            <a:r>
              <a:rPr lang="en-US" sz="1000" i="1" dirty="0">
                <a:solidFill>
                  <a:schemeClr val="bg1">
                    <a:lumMod val="85000"/>
                  </a:schemeClr>
                </a:solidFill>
                <a:latin typeface="Calibri" panose="020F0502020204030204" pitchFamily="34" charset="0"/>
                <a:cs typeface="Calibri" panose="020F0502020204030204" pitchFamily="34" charset="0"/>
              </a:rPr>
              <a:t>	var layerName2 = "landsat5_nbar_16day";</a:t>
            </a:r>
          </a:p>
          <a:p>
            <a:pPr algn="just"/>
            <a:r>
              <a:rPr lang="en-US" sz="1000" i="1" dirty="0">
                <a:solidFill>
                  <a:schemeClr val="bg1">
                    <a:lumMod val="85000"/>
                  </a:schemeClr>
                </a:solidFill>
                <a:latin typeface="Calibri" panose="020F0502020204030204" pitchFamily="34" charset="0"/>
                <a:cs typeface="Calibri" panose="020F0502020204030204" pitchFamily="34" charset="0"/>
              </a:rPr>
              <a:t>	etc.</a:t>
            </a:r>
          </a:p>
          <a:p>
            <a:pPr algn="just"/>
            <a:r>
              <a:rPr lang="en-US" sz="1000" i="1" dirty="0">
                <a:solidFill>
                  <a:schemeClr val="bg1">
                    <a:lumMod val="85000"/>
                  </a:schemeClr>
                </a:solidFill>
                <a:latin typeface="Calibri" panose="020F0502020204030204" pitchFamily="34" charset="0"/>
                <a:cs typeface="Calibri" panose="020F0502020204030204" pitchFamily="34" charset="0"/>
              </a:rPr>
              <a:t>	var layerTitle1 = 	"LS5 surface reflectance </a:t>
            </a:r>
            <a:r>
              <a:rPr lang="en-US" sz="1000" i="1" dirty="0" err="1">
                <a:solidFill>
                  <a:schemeClr val="bg1">
                    <a:lumMod val="85000"/>
                  </a:schemeClr>
                </a:solidFill>
                <a:latin typeface="Calibri" panose="020F0502020204030204" pitchFamily="34" charset="0"/>
                <a:cs typeface="Calibri" panose="020F0502020204030204" pitchFamily="34" charset="0"/>
              </a:rPr>
              <a:t>geomedian</a:t>
            </a:r>
            <a:r>
              <a:rPr lang="en-US" sz="1000" i="1" dirty="0">
                <a:solidFill>
                  <a:schemeClr val="bg1">
                    <a:lumMod val="85000"/>
                  </a:schemeClr>
                </a:solidFill>
                <a:latin typeface="Calibri" panose="020F0502020204030204" pitchFamily="34" charset="0"/>
                <a:cs typeface="Calibri" panose="020F0502020204030204" pitchFamily="34" charset="0"/>
              </a:rPr>
              <a:t>";</a:t>
            </a:r>
          </a:p>
          <a:p>
            <a:pPr algn="just"/>
            <a:r>
              <a:rPr lang="en-US" sz="1000" i="1" dirty="0">
                <a:solidFill>
                  <a:schemeClr val="bg1">
                    <a:lumMod val="85000"/>
                  </a:schemeClr>
                </a:solidFill>
                <a:latin typeface="Calibri" panose="020F0502020204030204" pitchFamily="34" charset="0"/>
                <a:cs typeface="Calibri" panose="020F0502020204030204" pitchFamily="34" charset="0"/>
              </a:rPr>
              <a:t>	var layerTitle2 = 	"16D LS5 surface reflectance (NBAR)";</a:t>
            </a:r>
          </a:p>
          <a:p>
            <a:pPr algn="just"/>
            <a:endParaRPr lang="en-AU" sz="1000" dirty="0">
              <a:solidFill>
                <a:schemeClr val="bg1">
                  <a:lumMod val="85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28C7CE7-CE38-415F-B055-55587C0FEFE4}"/>
              </a:ext>
            </a:extLst>
          </p:cNvPr>
          <p:cNvSpPr txBox="1"/>
          <p:nvPr/>
        </p:nvSpPr>
        <p:spPr>
          <a:xfrm>
            <a:off x="5306785" y="1240971"/>
            <a:ext cx="6017079" cy="1954381"/>
          </a:xfrm>
          <a:prstGeom prst="rect">
            <a:avLst/>
          </a:prstGeom>
          <a:noFill/>
          <a:ln w="3175">
            <a:solidFill>
              <a:schemeClr val="tx1"/>
            </a:solidFill>
          </a:ln>
        </p:spPr>
        <p:txBody>
          <a:bodyPr wrap="square" rtlCol="0">
            <a:spAutoFit/>
          </a:bodyPr>
          <a:lstStyle/>
          <a:p>
            <a:pPr algn="just"/>
            <a:r>
              <a:rPr lang="en-US" sz="1000" b="1">
                <a:solidFill>
                  <a:schemeClr val="bg1">
                    <a:lumMod val="85000"/>
                  </a:schemeClr>
                </a:solidFill>
                <a:latin typeface="Calibri" panose="020F0502020204030204" pitchFamily="34" charset="0"/>
                <a:cs typeface="Calibri" panose="020F0502020204030204" pitchFamily="34" charset="0"/>
              </a:rPr>
              <a:t>2a. Edit the main JS file (contd…)</a:t>
            </a:r>
          </a:p>
          <a:p>
            <a:pPr algn="just"/>
            <a:endParaRPr lang="en-US" sz="100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1000">
                <a:solidFill>
                  <a:schemeClr val="bg1">
                    <a:lumMod val="85000"/>
                  </a:schemeClr>
                </a:solidFill>
                <a:latin typeface="Calibri" panose="020F0502020204030204" pitchFamily="34" charset="0"/>
                <a:cs typeface="Calibri" panose="020F0502020204030204" pitchFamily="34" charset="0"/>
              </a:rPr>
              <a:t>Duplicate the following code block for each layer. Increment the layername each time.</a:t>
            </a:r>
          </a:p>
          <a:p>
            <a:pPr lvl="1" algn="just"/>
            <a:r>
              <a:rPr lang="en-AU" sz="900" i="1">
                <a:solidFill>
                  <a:schemeClr val="bg1">
                    <a:lumMod val="85000"/>
                  </a:schemeClr>
                </a:solidFill>
                <a:latin typeface="Calibri" panose="020F0502020204030204" pitchFamily="34" charset="0"/>
                <a:cs typeface="Calibri" panose="020F0502020204030204" pitchFamily="34" charset="0"/>
              </a:rPr>
              <a:t>var createLayer1 = function (xmlDom) {</a:t>
            </a:r>
          </a:p>
          <a:p>
            <a:pPr lvl="1" algn="just"/>
            <a:r>
              <a:rPr lang="en-AU" sz="900" i="1">
                <a:solidFill>
                  <a:schemeClr val="bg1">
                    <a:lumMod val="85000"/>
                  </a:schemeClr>
                </a:solidFill>
                <a:latin typeface="Calibri" panose="020F0502020204030204" pitchFamily="34" charset="0"/>
                <a:cs typeface="Calibri" panose="020F0502020204030204" pitchFamily="34" charset="0"/>
              </a:rPr>
              <a:t>var wms = new WorldWind.WmsCapabilities(xmlDom);</a:t>
            </a:r>
          </a:p>
          <a:p>
            <a:pPr lvl="1" algn="just"/>
            <a:r>
              <a:rPr lang="en-AU" sz="900" i="1">
                <a:solidFill>
                  <a:schemeClr val="bg1">
                    <a:lumMod val="85000"/>
                  </a:schemeClr>
                </a:solidFill>
                <a:latin typeface="Calibri" panose="020F0502020204030204" pitchFamily="34" charset="0"/>
                <a:cs typeface="Calibri" panose="020F0502020204030204" pitchFamily="34" charset="0"/>
              </a:rPr>
              <a:t>var wmsLayerCapabilities = wms.getNamedLayer(layerName1);</a:t>
            </a:r>
          </a:p>
          <a:p>
            <a:pPr lvl="1" algn="just"/>
            <a:r>
              <a:rPr lang="en-AU" sz="900" i="1">
                <a:solidFill>
                  <a:schemeClr val="bg1">
                    <a:lumMod val="85000"/>
                  </a:schemeClr>
                </a:solidFill>
                <a:latin typeface="Calibri" panose="020F0502020204030204" pitchFamily="34" charset="0"/>
                <a:cs typeface="Calibri" panose="020F0502020204030204" pitchFamily="34" charset="0"/>
              </a:rPr>
              <a:t>var wmsConfig = WorldWind.WmsLayer.formLayerConfiguration(wmsLayerCapabilities);</a:t>
            </a:r>
          </a:p>
          <a:p>
            <a:pPr lvl="1" algn="just"/>
            <a:r>
              <a:rPr lang="en-AU" sz="900" i="1">
                <a:solidFill>
                  <a:schemeClr val="bg1">
                    <a:lumMod val="85000"/>
                  </a:schemeClr>
                </a:solidFill>
                <a:latin typeface="Calibri" panose="020F0502020204030204" pitchFamily="34" charset="0"/>
                <a:cs typeface="Calibri" panose="020F0502020204030204" pitchFamily="34" charset="0"/>
              </a:rPr>
              <a:t>wmsConfig.title = layerTitle1; 	// Title does not have to match in Capabilities</a:t>
            </a:r>
          </a:p>
          <a:p>
            <a:pPr lvl="1" algn="just"/>
            <a:r>
              <a:rPr lang="en-AU" sz="900" i="1">
                <a:solidFill>
                  <a:schemeClr val="bg1">
                    <a:lumMod val="85000"/>
                  </a:schemeClr>
                </a:solidFill>
                <a:latin typeface="Calibri" panose="020F0502020204030204" pitchFamily="34" charset="0"/>
                <a:cs typeface="Calibri" panose="020F0502020204030204" pitchFamily="34" charset="0"/>
              </a:rPr>
              <a:t>var wmsLayer = new WorldWind.WmsLayer(wmsConfig);</a:t>
            </a:r>
          </a:p>
          <a:p>
            <a:pPr lvl="1" algn="just"/>
            <a:r>
              <a:rPr lang="en-AU" sz="900" i="1">
                <a:solidFill>
                  <a:schemeClr val="bg1">
                    <a:lumMod val="85000"/>
                  </a:schemeClr>
                </a:solidFill>
                <a:latin typeface="Calibri" panose="020F0502020204030204" pitchFamily="34" charset="0"/>
                <a:cs typeface="Calibri" panose="020F0502020204030204" pitchFamily="34" charset="0"/>
              </a:rPr>
              <a:t>wmsLayer.enabled = true;</a:t>
            </a:r>
          </a:p>
          <a:p>
            <a:pPr lvl="1" algn="just"/>
            <a:r>
              <a:rPr lang="en-AU" sz="900" i="1">
                <a:solidFill>
                  <a:schemeClr val="bg1">
                    <a:lumMod val="85000"/>
                  </a:schemeClr>
                </a:solidFill>
                <a:latin typeface="Calibri" panose="020F0502020204030204" pitchFamily="34" charset="0"/>
                <a:cs typeface="Calibri" panose="020F0502020204030204" pitchFamily="34" charset="0"/>
              </a:rPr>
              <a:t>wwd.addLayer(wmsLayer);</a:t>
            </a:r>
          </a:p>
          <a:p>
            <a:pPr lvl="1" algn="just"/>
            <a:r>
              <a:rPr lang="en-AU" sz="900" i="1">
                <a:solidFill>
                  <a:schemeClr val="bg1">
                    <a:lumMod val="85000"/>
                  </a:schemeClr>
                </a:solidFill>
                <a:latin typeface="Calibri" panose="020F0502020204030204" pitchFamily="34" charset="0"/>
                <a:cs typeface="Calibri" panose="020F0502020204030204" pitchFamily="34" charset="0"/>
              </a:rPr>
              <a:t>layerManager.synchronizeLayerList();</a:t>
            </a:r>
          </a:p>
          <a:p>
            <a:pPr algn="just"/>
            <a:r>
              <a:rPr lang="en-AU" sz="1000">
                <a:solidFill>
                  <a:schemeClr val="bg1">
                    <a:lumMod val="85000"/>
                  </a:schemeClr>
                </a:solidFill>
                <a:latin typeface="Calibri" panose="020F0502020204030204" pitchFamily="34" charset="0"/>
                <a:cs typeface="Calibri" panose="020F0502020204030204" pitchFamily="34" charset="0"/>
              </a:rPr>
              <a:t>        };</a:t>
            </a:r>
          </a:p>
        </p:txBody>
      </p:sp>
      <p:sp>
        <p:nvSpPr>
          <p:cNvPr id="12" name="TextBox 11">
            <a:extLst>
              <a:ext uri="{FF2B5EF4-FFF2-40B4-BE49-F238E27FC236}">
                <a16:creationId xmlns:a16="http://schemas.microsoft.com/office/drawing/2014/main" id="{A8BC3533-27AD-4119-BA87-378497A2B2B0}"/>
              </a:ext>
            </a:extLst>
          </p:cNvPr>
          <p:cNvSpPr txBox="1"/>
          <p:nvPr/>
        </p:nvSpPr>
        <p:spPr>
          <a:xfrm>
            <a:off x="6457949" y="3210709"/>
            <a:ext cx="4865915" cy="861774"/>
          </a:xfrm>
          <a:prstGeom prst="rect">
            <a:avLst/>
          </a:prstGeom>
          <a:noFill/>
          <a:ln w="3175">
            <a:solidFill>
              <a:schemeClr val="tx1"/>
            </a:solidFill>
          </a:ln>
        </p:spPr>
        <p:txBody>
          <a:bodyPr wrap="square" rtlCol="0">
            <a:spAutoFit/>
          </a:bodyPr>
          <a:lstStyle/>
          <a:p>
            <a:pPr algn="just"/>
            <a:r>
              <a:rPr lang="en-US" sz="1000" b="1">
                <a:solidFill>
                  <a:schemeClr val="bg1">
                    <a:lumMod val="85000"/>
                  </a:schemeClr>
                </a:solidFill>
                <a:latin typeface="Calibri" panose="020F0502020204030204" pitchFamily="34" charset="0"/>
                <a:cs typeface="Calibri" panose="020F0502020204030204" pitchFamily="34" charset="0"/>
              </a:rPr>
              <a:t>2b. Edit the main JS file (contd…)</a:t>
            </a:r>
          </a:p>
          <a:p>
            <a:pPr algn="just"/>
            <a:endParaRPr lang="en-US" sz="100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1000">
                <a:solidFill>
                  <a:schemeClr val="bg1">
                    <a:lumMod val="85000"/>
                  </a:schemeClr>
                </a:solidFill>
                <a:latin typeface="Calibri" panose="020F0502020204030204" pitchFamily="34" charset="0"/>
                <a:cs typeface="Calibri" panose="020F0502020204030204" pitchFamily="34" charset="0"/>
              </a:rPr>
              <a:t>Insert the following lines for each layer. </a:t>
            </a:r>
          </a:p>
          <a:p>
            <a:pPr algn="just"/>
            <a:r>
              <a:rPr lang="en-US" sz="900" i="1">
                <a:solidFill>
                  <a:schemeClr val="bg1">
                    <a:lumMod val="85000"/>
                  </a:schemeClr>
                </a:solidFill>
                <a:latin typeface="Calibri" panose="020F0502020204030204" pitchFamily="34" charset="0"/>
                <a:cs typeface="Calibri" panose="020F0502020204030204" pitchFamily="34" charset="0"/>
              </a:rPr>
              <a:t>	$.get(serviceAddress1).done(createLayer1).fail(logError);</a:t>
            </a:r>
          </a:p>
          <a:p>
            <a:pPr algn="just"/>
            <a:r>
              <a:rPr lang="en-US" sz="900" i="1">
                <a:solidFill>
                  <a:schemeClr val="bg1">
                    <a:lumMod val="85000"/>
                  </a:schemeClr>
                </a:solidFill>
                <a:latin typeface="Calibri" panose="020F0502020204030204" pitchFamily="34" charset="0"/>
                <a:cs typeface="Calibri" panose="020F0502020204030204" pitchFamily="34" charset="0"/>
              </a:rPr>
              <a:t>       	$.get(serviceAddress1).done(createLayer2).fail(logError);</a:t>
            </a:r>
          </a:p>
        </p:txBody>
      </p:sp>
      <p:sp>
        <p:nvSpPr>
          <p:cNvPr id="13" name="TextBox 12">
            <a:extLst>
              <a:ext uri="{FF2B5EF4-FFF2-40B4-BE49-F238E27FC236}">
                <a16:creationId xmlns:a16="http://schemas.microsoft.com/office/drawing/2014/main" id="{E20B7E6A-2522-4F0A-81CD-3B730B421443}"/>
              </a:ext>
            </a:extLst>
          </p:cNvPr>
          <p:cNvSpPr txBox="1"/>
          <p:nvPr/>
        </p:nvSpPr>
        <p:spPr>
          <a:xfrm>
            <a:off x="6457949" y="4285528"/>
            <a:ext cx="4865915" cy="246221"/>
          </a:xfrm>
          <a:prstGeom prst="rect">
            <a:avLst/>
          </a:prstGeom>
          <a:noFill/>
          <a:ln w="3175">
            <a:solidFill>
              <a:schemeClr val="tx1"/>
            </a:solidFill>
          </a:ln>
        </p:spPr>
        <p:txBody>
          <a:bodyPr wrap="square" rtlCol="0">
            <a:spAutoFit/>
          </a:bodyPr>
          <a:lstStyle/>
          <a:p>
            <a:pPr algn="just"/>
            <a:r>
              <a:rPr lang="en-US" sz="1000" b="1" dirty="0">
                <a:latin typeface="Calibri" panose="020F0502020204030204" pitchFamily="34" charset="0"/>
                <a:cs typeface="Calibri" panose="020F0502020204030204" pitchFamily="34" charset="0"/>
              </a:rPr>
              <a:t>3. Upload the dea_kml.html and dea_kml.js to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htmlRootdir</a:t>
            </a:r>
            <a:r>
              <a:rPr lang="en-US" sz="1000" dirty="0">
                <a:latin typeface="Calibri" panose="020F0502020204030204" pitchFamily="34" charset="0"/>
                <a:cs typeface="Calibri" panose="020F0502020204030204" pitchFamily="34" charset="0"/>
              </a:rPr>
              <a:t>/NASA/WorldWind</a:t>
            </a:r>
          </a:p>
        </p:txBody>
      </p:sp>
      <p:sp>
        <p:nvSpPr>
          <p:cNvPr id="14" name="TextBox 13">
            <a:extLst>
              <a:ext uri="{FF2B5EF4-FFF2-40B4-BE49-F238E27FC236}">
                <a16:creationId xmlns:a16="http://schemas.microsoft.com/office/drawing/2014/main" id="{7551FF95-53CF-48C5-B8BA-ECB183D4A310}"/>
              </a:ext>
            </a:extLst>
          </p:cNvPr>
          <p:cNvSpPr txBox="1"/>
          <p:nvPr/>
        </p:nvSpPr>
        <p:spPr>
          <a:xfrm>
            <a:off x="6457949" y="4744794"/>
            <a:ext cx="4865915" cy="415498"/>
          </a:xfrm>
          <a:prstGeom prst="rect">
            <a:avLst/>
          </a:prstGeom>
          <a:noFill/>
          <a:ln w="3175">
            <a:solidFill>
              <a:schemeClr val="tx1"/>
            </a:solidFill>
          </a:ln>
        </p:spPr>
        <p:txBody>
          <a:bodyPr wrap="square" rtlCol="0">
            <a:spAutoFit/>
          </a:bodyPr>
          <a:lstStyle/>
          <a:p>
            <a:pPr algn="just"/>
            <a:r>
              <a:rPr lang="en-US" sz="1000" b="1" dirty="0">
                <a:latin typeface="Calibri" panose="020F0502020204030204" pitchFamily="34" charset="0"/>
                <a:cs typeface="Calibri" panose="020F0502020204030204" pitchFamily="34" charset="0"/>
              </a:rPr>
              <a:t>4. Now, this URL will find the map page.</a:t>
            </a:r>
          </a:p>
          <a:p>
            <a:pPr algn="just"/>
            <a:r>
              <a:rPr lang="en-AU" sz="1000" dirty="0"/>
              <a:t>http://130.56.242.19/NASA/</a:t>
            </a:r>
            <a:r>
              <a:rPr lang="en-US" sz="1000" i="1" dirty="0">
                <a:latin typeface="Calibri" panose="020F0502020204030204" pitchFamily="34" charset="0"/>
                <a:cs typeface="Calibri" panose="020F0502020204030204" pitchFamily="34" charset="0"/>
              </a:rPr>
              <a:t>WorldWind/dea_kml.html</a:t>
            </a:r>
          </a:p>
        </p:txBody>
      </p:sp>
      <p:sp>
        <p:nvSpPr>
          <p:cNvPr id="15" name="Rectangle: Rounded Corners 14">
            <a:extLst>
              <a:ext uri="{FF2B5EF4-FFF2-40B4-BE49-F238E27FC236}">
                <a16:creationId xmlns:a16="http://schemas.microsoft.com/office/drawing/2014/main" id="{33CA0F74-FD11-4680-AD26-F2D6838F44BF}"/>
              </a:ext>
            </a:extLst>
          </p:cNvPr>
          <p:cNvSpPr/>
          <p:nvPr/>
        </p:nvSpPr>
        <p:spPr>
          <a:xfrm>
            <a:off x="115661" y="6381981"/>
            <a:ext cx="3584122" cy="32657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Next: Publish</a:t>
            </a:r>
            <a:endParaRPr lang="en-AU" b="1"/>
          </a:p>
        </p:txBody>
      </p:sp>
    </p:spTree>
    <p:custDataLst>
      <p:tags r:id="rId1"/>
    </p:custDataLst>
    <p:extLst>
      <p:ext uri="{BB962C8B-B14F-4D97-AF65-F5344CB8AC3E}">
        <p14:creationId xmlns:p14="http://schemas.microsoft.com/office/powerpoint/2010/main" val="2244974587"/>
      </p:ext>
    </p:extLst>
  </p:cSld>
  <p:clrMapOvr>
    <a:masterClrMapping/>
  </p:clrMapOvr>
  <mc:AlternateContent xmlns:mc="http://schemas.openxmlformats.org/markup-compatibility/2006" xmlns:p14="http://schemas.microsoft.com/office/powerpoint/2010/main">
    <mc:Choice Requires="p14">
      <p:transition spd="slow" p14:dur="2000" advTm="72082"/>
    </mc:Choice>
    <mc:Fallback xmlns="">
      <p:transition spd="slow" advTm="720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Publish the Web App</a:t>
            </a:r>
          </a:p>
        </p:txBody>
      </p:sp>
      <p:sp>
        <p:nvSpPr>
          <p:cNvPr id="3" name="Rectangle: Rounded Corners 2">
            <a:extLst>
              <a:ext uri="{FF2B5EF4-FFF2-40B4-BE49-F238E27FC236}">
                <a16:creationId xmlns:a16="http://schemas.microsoft.com/office/drawing/2014/main" id="{16E9BE3B-5CCC-4B3B-84F8-EC9829A00BB5}"/>
              </a:ext>
            </a:extLst>
          </p:cNvPr>
          <p:cNvSpPr/>
          <p:nvPr/>
        </p:nvSpPr>
        <p:spPr>
          <a:xfrm>
            <a:off x="115661" y="5769511"/>
            <a:ext cx="3584122" cy="32657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Next: User Guide</a:t>
            </a:r>
            <a:endParaRPr lang="en-AU" b="1"/>
          </a:p>
        </p:txBody>
      </p:sp>
      <p:sp>
        <p:nvSpPr>
          <p:cNvPr id="2" name="TextBox 1">
            <a:extLst>
              <a:ext uri="{FF2B5EF4-FFF2-40B4-BE49-F238E27FC236}">
                <a16:creationId xmlns:a16="http://schemas.microsoft.com/office/drawing/2014/main" id="{8539F7EE-46BE-4308-8A50-93F20D6234ED}"/>
              </a:ext>
            </a:extLst>
          </p:cNvPr>
          <p:cNvSpPr txBox="1"/>
          <p:nvPr/>
        </p:nvSpPr>
        <p:spPr>
          <a:xfrm>
            <a:off x="873579" y="1257300"/>
            <a:ext cx="8417378" cy="1446550"/>
          </a:xfrm>
          <a:prstGeom prst="rect">
            <a:avLst/>
          </a:prstGeom>
          <a:noFill/>
          <a:ln w="3175">
            <a:solidFill>
              <a:schemeClr val="tx1"/>
            </a:solidFill>
          </a:ln>
        </p:spPr>
        <p:txBody>
          <a:bodyPr wrap="square" rtlCol="0">
            <a:spAutoFit/>
          </a:bodyPr>
          <a:lstStyle/>
          <a:p>
            <a:pPr algn="just"/>
            <a:r>
              <a:rPr lang="en-US" sz="1100" dirty="0">
                <a:latin typeface="Calibri" panose="020F0502020204030204" pitchFamily="34" charset="0"/>
                <a:cs typeface="Calibri" panose="020F0502020204030204" pitchFamily="34" charset="0"/>
              </a:rPr>
              <a:t>If there is a webserver listening on port 80 or 443 it is a simple matter of cloning the following GitHub repo under your HTTP root directory. </a:t>
            </a:r>
          </a:p>
          <a:p>
            <a:pPr algn="just"/>
            <a:endParaRPr lang="en-US" sz="1100" dirty="0">
              <a:latin typeface="Calibri" panose="020F0502020204030204" pitchFamily="34" charset="0"/>
              <a:cs typeface="Calibri" panose="020F0502020204030204" pitchFamily="34" charset="0"/>
            </a:endParaRPr>
          </a:p>
          <a:p>
            <a:pPr algn="just"/>
            <a:r>
              <a:rPr lang="en-AU" sz="1100" dirty="0">
                <a:latin typeface="Calibri" panose="020F0502020204030204" pitchFamily="34" charset="0"/>
                <a:cs typeface="Calibri" panose="020F0502020204030204" pitchFamily="34" charset="0"/>
                <a:hlinkClick r:id="rId3"/>
              </a:rPr>
              <a:t>https://github.com/asivapra/NASA</a:t>
            </a:r>
            <a:r>
              <a:rPr lang="en-AU" sz="1100" dirty="0">
                <a:latin typeface="Calibri" panose="020F0502020204030204" pitchFamily="34" charset="0"/>
                <a:cs typeface="Calibri" panose="020F0502020204030204" pitchFamily="34" charset="0"/>
              </a:rPr>
              <a:t> </a:t>
            </a:r>
          </a:p>
          <a:p>
            <a:pPr algn="just"/>
            <a:endParaRPr lang="en-US" sz="1100" dirty="0">
              <a:latin typeface="Calibri" panose="020F0502020204030204" pitchFamily="34" charset="0"/>
              <a:cs typeface="Calibri" panose="020F0502020204030204" pitchFamily="34" charset="0"/>
            </a:endParaRPr>
          </a:p>
          <a:p>
            <a:pPr algn="just"/>
            <a:r>
              <a:rPr lang="en-US" sz="1100" dirty="0">
                <a:latin typeface="Calibri" panose="020F0502020204030204" pitchFamily="34" charset="0"/>
                <a:cs typeface="Calibri" panose="020F0502020204030204" pitchFamily="34" charset="0"/>
              </a:rPr>
              <a:t>T</a:t>
            </a:r>
            <a:r>
              <a:rPr lang="en-AU" sz="1100" dirty="0">
                <a:latin typeface="Calibri" panose="020F0502020204030204" pitchFamily="34" charset="0"/>
                <a:cs typeface="Calibri" panose="020F0502020204030204" pitchFamily="34" charset="0"/>
              </a:rPr>
              <a:t>he Web App can be accessed by: http://www.yourserver.com/NASA/WorldWind/dea_kml.html </a:t>
            </a:r>
          </a:p>
          <a:p>
            <a:pPr algn="just"/>
            <a:endParaRPr lang="en-AU" sz="1100" dirty="0">
              <a:latin typeface="Calibri" panose="020F0502020204030204" pitchFamily="34" charset="0"/>
              <a:cs typeface="Calibri" panose="020F0502020204030204" pitchFamily="34" charset="0"/>
            </a:endParaRPr>
          </a:p>
          <a:p>
            <a:pPr algn="just"/>
            <a:r>
              <a:rPr lang="en-US" sz="1100" dirty="0">
                <a:latin typeface="Calibri" panose="020F0502020204030204" pitchFamily="34" charset="0"/>
                <a:cs typeface="Calibri" panose="020F0502020204030204" pitchFamily="34" charset="0"/>
              </a:rPr>
              <a:t>See the previous slide to know how to create the GSKY Web App.</a:t>
            </a:r>
          </a:p>
          <a:p>
            <a:pPr algn="just"/>
            <a:endParaRPr lang="en-AU" sz="11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A551ED7-A7BC-4BA6-8A47-B0AF31468AC5}"/>
              </a:ext>
            </a:extLst>
          </p:cNvPr>
          <p:cNvSpPr txBox="1"/>
          <p:nvPr/>
        </p:nvSpPr>
        <p:spPr>
          <a:xfrm>
            <a:off x="873579" y="2979964"/>
            <a:ext cx="8417378" cy="2123658"/>
          </a:xfrm>
          <a:prstGeom prst="rect">
            <a:avLst/>
          </a:prstGeom>
          <a:noFill/>
          <a:ln w="3175">
            <a:solidFill>
              <a:schemeClr val="tx1"/>
            </a:solidFill>
          </a:ln>
        </p:spPr>
        <p:txBody>
          <a:bodyPr wrap="square" rtlCol="0">
            <a:spAutoFit/>
          </a:bodyPr>
          <a:lstStyle/>
          <a:p>
            <a:pPr algn="just"/>
            <a:r>
              <a:rPr lang="en-US" sz="1100">
                <a:latin typeface="Calibri" panose="020F0502020204030204" pitchFamily="34" charset="0"/>
                <a:cs typeface="Calibri" panose="020F0502020204030204" pitchFamily="34" charset="0"/>
              </a:rPr>
              <a:t>If there is no publicly facing webserver on your Linux machine, you can start a minimal webserver using Python as below. </a:t>
            </a:r>
          </a:p>
          <a:p>
            <a:pPr algn="just"/>
            <a:endParaRPr lang="en-US" sz="1100">
              <a:latin typeface="Calibri" panose="020F0502020204030204" pitchFamily="34" charset="0"/>
              <a:cs typeface="Calibri" panose="020F0502020204030204" pitchFamily="34" charset="0"/>
            </a:endParaRPr>
          </a:p>
          <a:p>
            <a:pPr algn="just"/>
            <a:r>
              <a:rPr lang="en-US" sz="1100" b="1">
                <a:latin typeface="Calibri" panose="020F0502020204030204" pitchFamily="34" charset="0"/>
                <a:cs typeface="Calibri" panose="020F0502020204030204" pitchFamily="34" charset="0"/>
              </a:rPr>
              <a:t>For Python 2.x:</a:t>
            </a:r>
          </a:p>
          <a:p>
            <a:pPr algn="just"/>
            <a:r>
              <a:rPr lang="en-AU" sz="1100" i="1">
                <a:latin typeface="Calibri" panose="020F0502020204030204" pitchFamily="34" charset="0"/>
                <a:cs typeface="Calibri" panose="020F0502020204030204" pitchFamily="34" charset="0"/>
              </a:rPr>
              <a:t>	python -m SimpleHTTPServer&amp;</a:t>
            </a:r>
          </a:p>
          <a:p>
            <a:pPr algn="just"/>
            <a:endParaRPr lang="en-US" sz="1100">
              <a:latin typeface="Calibri" panose="020F0502020204030204" pitchFamily="34" charset="0"/>
              <a:cs typeface="Calibri" panose="020F0502020204030204" pitchFamily="34" charset="0"/>
            </a:endParaRPr>
          </a:p>
          <a:p>
            <a:pPr algn="just"/>
            <a:r>
              <a:rPr lang="en-US" sz="1100" b="1">
                <a:latin typeface="Calibri" panose="020F0502020204030204" pitchFamily="34" charset="0"/>
                <a:cs typeface="Calibri" panose="020F0502020204030204" pitchFamily="34" charset="0"/>
              </a:rPr>
              <a:t>F</a:t>
            </a:r>
            <a:r>
              <a:rPr lang="en-AU" sz="1100" b="1">
                <a:latin typeface="Calibri" panose="020F0502020204030204" pitchFamily="34" charset="0"/>
                <a:cs typeface="Calibri" panose="020F0502020204030204" pitchFamily="34" charset="0"/>
              </a:rPr>
              <a:t>or Python 3.x:</a:t>
            </a:r>
          </a:p>
          <a:p>
            <a:pPr algn="just"/>
            <a:r>
              <a:rPr lang="en-US" sz="1100" i="1">
                <a:latin typeface="Calibri" panose="020F0502020204030204" pitchFamily="34" charset="0"/>
                <a:cs typeface="Calibri" panose="020F0502020204030204" pitchFamily="34" charset="0"/>
              </a:rPr>
              <a:t>	</a:t>
            </a:r>
            <a:r>
              <a:rPr lang="en-AU" sz="1100" i="1">
                <a:latin typeface="Calibri" panose="020F0502020204030204" pitchFamily="34" charset="0"/>
                <a:cs typeface="Calibri" panose="020F0502020204030204" pitchFamily="34" charset="0"/>
              </a:rPr>
              <a:t>python -m http.server </a:t>
            </a:r>
          </a:p>
          <a:p>
            <a:pPr algn="just"/>
            <a:endParaRPr lang="en-US" sz="1100">
              <a:latin typeface="Calibri" panose="020F0502020204030204" pitchFamily="34" charset="0"/>
              <a:cs typeface="Calibri" panose="020F0502020204030204" pitchFamily="34" charset="0"/>
            </a:endParaRPr>
          </a:p>
          <a:p>
            <a:pPr algn="just"/>
            <a:r>
              <a:rPr lang="en-US" sz="1100">
                <a:latin typeface="Calibri" panose="020F0502020204030204" pitchFamily="34" charset="0"/>
                <a:cs typeface="Calibri" panose="020F0502020204030204" pitchFamily="34" charset="0"/>
              </a:rPr>
              <a:t>I</a:t>
            </a:r>
            <a:r>
              <a:rPr lang="en-AU" sz="1100">
                <a:latin typeface="Calibri" panose="020F0502020204030204" pitchFamily="34" charset="0"/>
                <a:cs typeface="Calibri" panose="020F0502020204030204" pitchFamily="34" charset="0"/>
              </a:rPr>
              <a:t>n both cases the webserver will listen on port 8000. Unless this port is open to the world you will have to create an SSH tunnel to access the page. See slide 9 in </a:t>
            </a:r>
            <a:r>
              <a:rPr lang="en-AU" sz="1000" u="sng">
                <a:latin typeface="Calibri" panose="020F0502020204030204" pitchFamily="34" charset="0"/>
                <a:cs typeface="Calibri" panose="020F0502020204030204" pitchFamily="34" charset="0"/>
                <a:hlinkClick r:id="rId4" tooltip="GSKY-Thredds_Integration.pptx"/>
              </a:rPr>
              <a:t>GSKY-Thredds_Integration.pptx</a:t>
            </a:r>
            <a:r>
              <a:rPr lang="en-AU" sz="1000" u="sng">
                <a:latin typeface="Calibri" panose="020F0502020204030204" pitchFamily="34" charset="0"/>
                <a:cs typeface="Calibri" panose="020F0502020204030204" pitchFamily="34" charset="0"/>
              </a:rPr>
              <a:t> </a:t>
            </a:r>
            <a:r>
              <a:rPr lang="en-AU" sz="1100">
                <a:latin typeface="Calibri" panose="020F0502020204030204" pitchFamily="34" charset="0"/>
                <a:cs typeface="Calibri" panose="020F0502020204030204" pitchFamily="34" charset="0"/>
              </a:rPr>
              <a:t>to learn about port forwarding. </a:t>
            </a:r>
          </a:p>
          <a:p>
            <a:pPr algn="just"/>
            <a:endParaRPr lang="en-AU" sz="1100">
              <a:latin typeface="Calibri" panose="020F0502020204030204" pitchFamily="34" charset="0"/>
              <a:cs typeface="Calibri" panose="020F0502020204030204" pitchFamily="34" charset="0"/>
            </a:endParaRPr>
          </a:p>
          <a:p>
            <a:pPr algn="just"/>
            <a:r>
              <a:rPr lang="en-AU" sz="1100">
                <a:latin typeface="Calibri" panose="020F0502020204030204" pitchFamily="34" charset="0"/>
                <a:cs typeface="Calibri" panose="020F0502020204030204" pitchFamily="34" charset="0"/>
              </a:rPr>
              <a:t>While the http server is running and the SSH tunnel is open, you can view the web at: http://localhost:8000/NASA/WorldWind/dea.html. </a:t>
            </a:r>
          </a:p>
        </p:txBody>
      </p:sp>
    </p:spTree>
    <p:custDataLst>
      <p:tags r:id="rId1"/>
    </p:custDataLst>
    <p:extLst>
      <p:ext uri="{BB962C8B-B14F-4D97-AF65-F5344CB8AC3E}">
        <p14:creationId xmlns:p14="http://schemas.microsoft.com/office/powerpoint/2010/main" val="3072646095"/>
      </p:ext>
    </p:extLst>
  </p:cSld>
  <p:clrMapOvr>
    <a:masterClrMapping/>
  </p:clrMapOvr>
  <mc:AlternateContent xmlns:mc="http://schemas.openxmlformats.org/markup-compatibility/2006" xmlns:p14="http://schemas.microsoft.com/office/powerpoint/2010/main">
    <mc:Choice Requires="p14">
      <p:transition spd="slow" p14:dur="2000" advTm="34309"/>
    </mc:Choice>
    <mc:Fallback xmlns="">
      <p:transition spd="slow" advTm="343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8.6|4.4|7.3|5.7"/>
</p:tagLst>
</file>

<file path=ppt/tags/tag2.xml><?xml version="1.0" encoding="utf-8"?>
<p:tagLst xmlns:a="http://schemas.openxmlformats.org/drawingml/2006/main" xmlns:r="http://schemas.openxmlformats.org/officeDocument/2006/relationships" xmlns:p="http://schemas.openxmlformats.org/presentationml/2006/main">
  <p:tag name="TIMING" val="|0.5|8.6|4.4|7.3|5.7"/>
</p:tagLst>
</file>

<file path=ppt/tags/tag3.xml><?xml version="1.0" encoding="utf-8"?>
<p:tagLst xmlns:a="http://schemas.openxmlformats.org/drawingml/2006/main" xmlns:r="http://schemas.openxmlformats.org/officeDocument/2006/relationships" xmlns:p="http://schemas.openxmlformats.org/presentationml/2006/main">
  <p:tag name="TIMING" val="|0.8|4.6|4.7|2.8|4.1|3.6|3.5|4.1|5.6"/>
</p:tagLst>
</file>

<file path=ppt/tags/tag4.xml><?xml version="1.0" encoding="utf-8"?>
<p:tagLst xmlns:a="http://schemas.openxmlformats.org/drawingml/2006/main" xmlns:r="http://schemas.openxmlformats.org/officeDocument/2006/relationships" xmlns:p="http://schemas.openxmlformats.org/presentationml/2006/main">
  <p:tag name="TIMING" val="|0.9|7.4|15.2|10.9|6.9|5.7|5.2|6.1|9"/>
</p:tagLst>
</file>

<file path=ppt/tags/tag5.xml><?xml version="1.0" encoding="utf-8"?>
<p:tagLst xmlns:a="http://schemas.openxmlformats.org/drawingml/2006/main" xmlns:r="http://schemas.openxmlformats.org/officeDocument/2006/relationships" xmlns:p="http://schemas.openxmlformats.org/presentationml/2006/main">
  <p:tag name="TIMING" val="|0.8|10|19"/>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txDef>
      <a:spPr>
        <a:noFill/>
        <a:ln w="3175">
          <a:solidFill>
            <a:schemeClr val="tx1"/>
          </a:solidFill>
        </a:ln>
      </a:spPr>
      <a:bodyPr wrap="square" rtlCol="0">
        <a:spAutoFit/>
      </a:bodyPr>
      <a:lstStyle>
        <a:defPPr algn="just">
          <a:defRPr sz="1100">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3422</TotalTime>
  <Words>1455</Words>
  <Application>Microsoft Office PowerPoint</Application>
  <PresentationFormat>Widescreen</PresentationFormat>
  <Paragraphs>133</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Tw Cen MT</vt:lpstr>
      <vt:lpstr>Droplet</vt:lpstr>
      <vt:lpstr>Custom Design</vt:lpstr>
      <vt:lpstr>NASA Web World Wind - KML</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99</cp:revision>
  <dcterms:created xsi:type="dcterms:W3CDTF">2019-03-19T03:20:10Z</dcterms:created>
  <dcterms:modified xsi:type="dcterms:W3CDTF">2020-03-16T05:03:30Z</dcterms:modified>
</cp:coreProperties>
</file>