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64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49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05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16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290E3296-B7B4-42DD-B846-F3B8867F48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24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922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79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19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85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0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200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48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67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F956C-5F97-4262-95A4-17918E5C673A}" type="datetimeFigureOut">
              <a:rPr lang="en-AU" smtClean="0"/>
              <a:t>22/11/2018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353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pic>
        <p:nvPicPr>
          <p:cNvPr id="1028" name="Picture 1" descr="Corp-PPT-foot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5456238"/>
            <a:ext cx="12192000" cy="140176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01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D6C56E80-F45D-4A6F-B359-E1AB498AA8DE}"/>
              </a:ext>
            </a:extLst>
          </p:cNvPr>
          <p:cNvSpPr/>
          <p:nvPr/>
        </p:nvSpPr>
        <p:spPr>
          <a:xfrm>
            <a:off x="6205577" y="3032635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93" name="Pentagon 92">
            <a:extLst>
              <a:ext uri="{FF2B5EF4-FFF2-40B4-BE49-F238E27FC236}">
                <a16:creationId xmlns:a16="http://schemas.microsoft.com/office/drawing/2014/main" id="{5B8D5A48-BF87-4749-8A72-D01F1A43FB05}"/>
              </a:ext>
            </a:extLst>
          </p:cNvPr>
          <p:cNvSpPr/>
          <p:nvPr/>
        </p:nvSpPr>
        <p:spPr>
          <a:xfrm>
            <a:off x="6545396" y="3980238"/>
            <a:ext cx="256905" cy="2076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Pentagon 77">
            <a:extLst>
              <a:ext uri="{FF2B5EF4-FFF2-40B4-BE49-F238E27FC236}">
                <a16:creationId xmlns:a16="http://schemas.microsoft.com/office/drawing/2014/main" id="{39ED93EC-65FF-4B43-9FD4-70B2050C45CF}"/>
              </a:ext>
            </a:extLst>
          </p:cNvPr>
          <p:cNvSpPr/>
          <p:nvPr/>
        </p:nvSpPr>
        <p:spPr>
          <a:xfrm>
            <a:off x="6539818" y="4010784"/>
            <a:ext cx="256905" cy="2076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AE6E2976-1094-4C5F-AEDB-FCAF0B5A72EC}"/>
              </a:ext>
            </a:extLst>
          </p:cNvPr>
          <p:cNvSpPr/>
          <p:nvPr/>
        </p:nvSpPr>
        <p:spPr>
          <a:xfrm>
            <a:off x="6205577" y="3784693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158703-8EEB-4838-8147-14A70BBA201E}"/>
              </a:ext>
            </a:extLst>
          </p:cNvPr>
          <p:cNvSpPr txBox="1"/>
          <p:nvPr/>
        </p:nvSpPr>
        <p:spPr>
          <a:xfrm>
            <a:off x="6290219" y="3954713"/>
            <a:ext cx="8420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Environment variables</a:t>
            </a:r>
          </a:p>
        </p:txBody>
      </p:sp>
      <p:sp>
        <p:nvSpPr>
          <p:cNvPr id="90" name="Pentagon 89">
            <a:extLst>
              <a:ext uri="{FF2B5EF4-FFF2-40B4-BE49-F238E27FC236}">
                <a16:creationId xmlns:a16="http://schemas.microsoft.com/office/drawing/2014/main" id="{A8433359-B2B7-498C-9271-C215A78FBD87}"/>
              </a:ext>
            </a:extLst>
          </p:cNvPr>
          <p:cNvSpPr/>
          <p:nvPr/>
        </p:nvSpPr>
        <p:spPr>
          <a:xfrm>
            <a:off x="4479139" y="4097369"/>
            <a:ext cx="256905" cy="2076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443060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3060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1308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Pentagon 90">
            <a:extLst>
              <a:ext uri="{FF2B5EF4-FFF2-40B4-BE49-F238E27FC236}">
                <a16:creationId xmlns:a16="http://schemas.microsoft.com/office/drawing/2014/main" id="{A062A3FC-E7BE-407C-B26D-8687E375DA49}"/>
              </a:ext>
            </a:extLst>
          </p:cNvPr>
          <p:cNvSpPr/>
          <p:nvPr/>
        </p:nvSpPr>
        <p:spPr>
          <a:xfrm>
            <a:off x="4454457" y="4122623"/>
            <a:ext cx="256905" cy="2076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7483681-F48C-43A2-B6F8-2B5C27068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106" y="3238875"/>
            <a:ext cx="2171700" cy="1876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32742" y="1147497"/>
            <a:ext cx="9032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NC filename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2743" y="919763"/>
            <a:ext cx="90322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/>
              <a:t>Type: gdal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2742" y="660473"/>
            <a:ext cx="9032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Data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45635" y="2450081"/>
            <a:ext cx="16783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Data crawled into TSV file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39339" y="179194"/>
            <a:ext cx="4155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/>
              <a:t>Crawling the data files</a:t>
            </a:r>
          </a:p>
        </p:txBody>
      </p:sp>
      <p:cxnSp>
        <p:nvCxnSpPr>
          <p:cNvPr id="64" name="Straight Arrow Connector 63"/>
          <p:cNvCxnSpPr>
            <a:cxnSpLocks/>
            <a:stCxn id="33" idx="1"/>
            <a:endCxn id="21" idx="6"/>
          </p:cNvCxnSpPr>
          <p:nvPr/>
        </p:nvCxnSpPr>
        <p:spPr>
          <a:xfrm flipH="1" flipV="1">
            <a:off x="4873655" y="970554"/>
            <a:ext cx="759088" cy="6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6587861" y="660919"/>
            <a:ext cx="166365" cy="683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/>
          <p:cNvSpPr txBox="1"/>
          <p:nvPr/>
        </p:nvSpPr>
        <p:spPr>
          <a:xfrm>
            <a:off x="6715085" y="876523"/>
            <a:ext cx="2636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 Fields to be added to the TSV ile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5075" y="368048"/>
            <a:ext cx="1136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NC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/>
              <a:t>crawl.sh</a:t>
            </a:r>
            <a:endParaRPr lang="en-GB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CD8623-430F-4466-9C3B-8E638961EDB2}"/>
              </a:ext>
            </a:extLst>
          </p:cNvPr>
          <p:cNvSpPr txBox="1"/>
          <p:nvPr/>
        </p:nvSpPr>
        <p:spPr>
          <a:xfrm>
            <a:off x="6053712" y="3264002"/>
            <a:ext cx="126148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crawl_pipeline.sh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236348-7A44-453B-893D-4E7B9874ABB9}"/>
              </a:ext>
            </a:extLst>
          </p:cNvPr>
          <p:cNvSpPr txBox="1"/>
          <p:nvPr/>
        </p:nvSpPr>
        <p:spPr>
          <a:xfrm>
            <a:off x="7213369" y="3836853"/>
            <a:ext cx="3476625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PATH | CRAWL_DIR | CRAWL_OUTPUT_DIR | CRAWL_CONC_LIMIT | LD_LIBRARY_PATH | PGUSER | PGDATA | GPATH | </a:t>
            </a:r>
            <a:r>
              <a:rPr lang="en-GB" sz="900"/>
              <a:t>SHARD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0A5B87-D4A6-42C7-B5AD-D17CD1B27BAD}"/>
              </a:ext>
            </a:extLst>
          </p:cNvPr>
          <p:cNvSpPr txBox="1"/>
          <p:nvPr/>
        </p:nvSpPr>
        <p:spPr>
          <a:xfrm>
            <a:off x="7213370" y="3044676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Create a list of *.nc files; Runs ‘gsky-crawl</a:t>
            </a:r>
            <a:endParaRPr lang="en-GB" sz="9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77A7694-6281-4B70-A151-22E78D506235}"/>
              </a:ext>
            </a:extLst>
          </p:cNvPr>
          <p:cNvSpPr txBox="1"/>
          <p:nvPr/>
        </p:nvSpPr>
        <p:spPr>
          <a:xfrm>
            <a:off x="7213370" y="4216249"/>
            <a:ext cx="3476624" cy="13388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marL="171450" indent="-171450">
              <a:buFontTx/>
              <a:buChar char="-"/>
            </a:pPr>
            <a:r>
              <a:rPr lang="en-US"/>
              <a:t>/local/gsky/bin:/local/gsky/share/mas:/local/gsky/share/gskycr</a:t>
            </a:r>
          </a:p>
          <a:p>
            <a:pPr marL="171450" indent="-171450">
              <a:buFontTx/>
              <a:buChar char="-"/>
            </a:pPr>
            <a:r>
              <a:rPr lang="en-US"/>
              <a:t>/g/data2/tc43/modis-fc/v310/tiles/8-day/cover/</a:t>
            </a:r>
          </a:p>
          <a:p>
            <a:pPr marL="171450" indent="-171450">
              <a:buFontTx/>
              <a:buChar char="-"/>
            </a:pPr>
            <a:r>
              <a:rPr lang="en-US"/>
              <a:t>/home/900/avs900/crawl_outputs</a:t>
            </a:r>
            <a:endParaRPr lang="en-GB"/>
          </a:p>
          <a:p>
            <a:pPr marL="171450" indent="-171450">
              <a:buFontTx/>
              <a:buChar char="-"/>
            </a:pPr>
            <a:r>
              <a:rPr lang="en-US"/>
              <a:t>2</a:t>
            </a:r>
            <a:endParaRPr lang="en-GB"/>
          </a:p>
          <a:p>
            <a:pPr marL="171450" indent="-171450">
              <a:buFontTx/>
              <a:buChar char="-"/>
            </a:pPr>
            <a:r>
              <a:rPr lang="en-US"/>
              <a:t>/usr/local/lib</a:t>
            </a:r>
          </a:p>
          <a:p>
            <a:pPr marL="171450" indent="-171450">
              <a:buFontTx/>
              <a:buChar char="-"/>
            </a:pPr>
            <a:r>
              <a:rPr lang="en-US"/>
              <a:t>Postgres</a:t>
            </a:r>
          </a:p>
          <a:p>
            <a:pPr marL="171450" indent="-171450">
              <a:buFontTx/>
              <a:buChar char="-"/>
            </a:pPr>
            <a:r>
              <a:rPr lang="en-US"/>
              <a:t>/usr/local/pgsql/data</a:t>
            </a:r>
          </a:p>
          <a:p>
            <a:pPr marL="171450" indent="-171450">
              <a:buFontTx/>
              <a:buChar char="-"/>
            </a:pPr>
            <a:r>
              <a:rPr lang="en-US"/>
              <a:t>/g/data2/tc43</a:t>
            </a:r>
          </a:p>
          <a:p>
            <a:pPr marL="171450" indent="-171450">
              <a:buFontTx/>
              <a:buChar char="-"/>
            </a:pPr>
            <a:r>
              <a:rPr lang="en-US"/>
              <a:t>tc43</a:t>
            </a:r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8FEA47C-492A-4F4F-B218-AA9F0C914186}"/>
              </a:ext>
            </a:extLst>
          </p:cNvPr>
          <p:cNvSpPr txBox="1"/>
          <p:nvPr/>
        </p:nvSpPr>
        <p:spPr>
          <a:xfrm>
            <a:off x="7213370" y="3268915"/>
            <a:ext cx="3476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GB"/>
              <a:t>-</a:t>
            </a:r>
            <a:r>
              <a:rPr lang="en-AU"/>
              <a:t>_g_data2_tc43_modis-fc_v310_tiles_8-day_cover.filelist</a:t>
            </a:r>
          </a:p>
          <a:p>
            <a:r>
              <a:rPr lang="en-AU"/>
              <a:t>- _g_data2_tc43_modis-fc_v310_tiles_8-day_cover_gdal.tsv.gz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387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33"/>
    </mc:Choice>
    <mc:Fallback>
      <p:transition spd="slow" advTm="194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0.17487 -0.0027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0.00338 -0.0986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0" grpId="0" animBg="1"/>
      <p:bldP spid="91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CBF01AF7-DD45-4170-B2E6-63FDA9D24A03}"/>
              </a:ext>
            </a:extLst>
          </p:cNvPr>
          <p:cNvSpPr txBox="1"/>
          <p:nvPr/>
        </p:nvSpPr>
        <p:spPr>
          <a:xfrm>
            <a:off x="183177" y="1406362"/>
            <a:ext cx="3057244" cy="5078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di_hash | di_parent | di_name | di_ctime | di_mtime | di_atime | di_mode | di_inode | di_uid | di_gid | di_user | di_group | di_count | di_size</a:t>
            </a:r>
            <a:endParaRPr lang="en-GB" sz="9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EED8E5-F875-44AB-AC1B-956CC7CB498F}"/>
              </a:ext>
            </a:extLst>
          </p:cNvPr>
          <p:cNvSpPr txBox="1"/>
          <p:nvPr/>
        </p:nvSpPr>
        <p:spPr>
          <a:xfrm>
            <a:off x="183177" y="1919993"/>
            <a:ext cx="305724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GB" sz="100"/>
              <a:t> </a:t>
            </a:r>
            <a:r>
              <a:rPr lang="en-US" sz="100"/>
              <a:t>3</a:t>
            </a:r>
            <a:r>
              <a:rPr lang="en-US" sz="800"/>
              <a:t>99ab…b2d3f   |             | g        | | | | | | | | | | 0  | 0</a:t>
            </a:r>
            <a:endParaRPr lang="en-GB" sz="800"/>
          </a:p>
          <a:p>
            <a:r>
              <a:rPr lang="en-US" sz="800"/>
              <a:t>d835f…91ded | 399af…b2d3f | data2    | | | | | | | | | | 11 | 28672</a:t>
            </a:r>
            <a:endParaRPr lang="en-GB" sz="800"/>
          </a:p>
          <a:p>
            <a:r>
              <a:rPr lang="en-US" sz="800"/>
              <a:t>de66a…bac77 | d835f…91ded | tc43     | | | | | | | | | | 10 | 24576</a:t>
            </a:r>
            <a:endParaRPr lang="en-GB" sz="800"/>
          </a:p>
          <a:p>
            <a:r>
              <a:rPr lang="en-US" sz="800"/>
              <a:t>34165…9580b | de66a…bac77 | modis-fc | | | | | | | | | | 9  | 20480</a:t>
            </a:r>
            <a:endParaRPr lang="en-GB" sz="800"/>
          </a:p>
          <a:p>
            <a:r>
              <a:rPr lang="en-US" sz="800"/>
              <a:t>8e3a9…70ca5  | 34165…9580b | v310     | | | | | | | | | | 8  | 16384</a:t>
            </a:r>
            <a:endParaRPr lang="en-GB" sz="800"/>
          </a:p>
          <a:p>
            <a:r>
              <a:rPr lang="en-US" sz="800"/>
              <a:t>54228…f4848  | 8e3a9…70ca5 | tiles    | | | | | | | | | | 7  | 12288</a:t>
            </a:r>
            <a:endParaRPr lang="en-GB" sz="800"/>
          </a:p>
          <a:p>
            <a:r>
              <a:rPr lang="en-US" sz="800"/>
              <a:t>3bd50…ba59b | 54228…f4848 | 8-day    | | | | | | | | | | 6  | 8192</a:t>
            </a:r>
            <a:endParaRPr lang="en-GB" sz="800"/>
          </a:p>
          <a:p>
            <a:r>
              <a:rPr lang="en-US" sz="800"/>
              <a:t>055ec…36d04  | 3bd50…ba59b | cover    | | | | | | | | | | 5  | 4096</a:t>
            </a:r>
            <a:endParaRPr lang="en-GB" sz="800"/>
          </a:p>
        </p:txBody>
      </p:sp>
      <p:sp>
        <p:nvSpPr>
          <p:cNvPr id="94" name="Pentagon 93">
            <a:extLst>
              <a:ext uri="{FF2B5EF4-FFF2-40B4-BE49-F238E27FC236}">
                <a16:creationId xmlns:a16="http://schemas.microsoft.com/office/drawing/2014/main" id="{B7F0D894-A0B9-4266-A2EE-F14FF9EEC243}"/>
              </a:ext>
            </a:extLst>
          </p:cNvPr>
          <p:cNvSpPr/>
          <p:nvPr/>
        </p:nvSpPr>
        <p:spPr>
          <a:xfrm>
            <a:off x="552460" y="3351249"/>
            <a:ext cx="256905" cy="2076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99078B05-7D6A-46DE-83B7-BD2163331AE0}"/>
              </a:ext>
            </a:extLst>
          </p:cNvPr>
          <p:cNvSpPr/>
          <p:nvPr/>
        </p:nvSpPr>
        <p:spPr>
          <a:xfrm>
            <a:off x="182258" y="3101837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90" name="Pentagon 89">
            <a:extLst>
              <a:ext uri="{FF2B5EF4-FFF2-40B4-BE49-F238E27FC236}">
                <a16:creationId xmlns:a16="http://schemas.microsoft.com/office/drawing/2014/main" id="{7163EB41-1435-4A18-97AF-99A99560094F}"/>
              </a:ext>
            </a:extLst>
          </p:cNvPr>
          <p:cNvSpPr/>
          <p:nvPr/>
        </p:nvSpPr>
        <p:spPr>
          <a:xfrm>
            <a:off x="534859" y="942913"/>
            <a:ext cx="256905" cy="2076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3E86E3E9-DDB7-4225-AFFA-866F3EC48EEB}"/>
              </a:ext>
            </a:extLst>
          </p:cNvPr>
          <p:cNvSpPr/>
          <p:nvPr/>
        </p:nvSpPr>
        <p:spPr>
          <a:xfrm>
            <a:off x="182258" y="628591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85" name="Pentagon 84">
            <a:extLst>
              <a:ext uri="{FF2B5EF4-FFF2-40B4-BE49-F238E27FC236}">
                <a16:creationId xmlns:a16="http://schemas.microsoft.com/office/drawing/2014/main" id="{E77AF73E-0C34-4241-9EB1-DC07CE8EDC4D}"/>
              </a:ext>
            </a:extLst>
          </p:cNvPr>
          <p:cNvSpPr/>
          <p:nvPr/>
        </p:nvSpPr>
        <p:spPr>
          <a:xfrm>
            <a:off x="7732886" y="2480369"/>
            <a:ext cx="256905" cy="2076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B959F9-5473-4D21-A5F6-FA0AD8600440}"/>
              </a:ext>
            </a:extLst>
          </p:cNvPr>
          <p:cNvSpPr txBox="1"/>
          <p:nvPr/>
        </p:nvSpPr>
        <p:spPr>
          <a:xfrm>
            <a:off x="6575116" y="5264008"/>
            <a:ext cx="48455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/>
              <a:t>NOTE:</a:t>
            </a:r>
          </a:p>
          <a:p>
            <a:r>
              <a:rPr lang="en-AU" sz="900"/>
              <a:t>The process flows are approximate and shows the overall process. For example, paths are not created entirely from metadata. See the document for details.</a:t>
            </a:r>
            <a:endParaRPr lang="en-GB" sz="90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B96C2A7C-DEA0-4591-97B6-7660FC401535}"/>
              </a:ext>
            </a:extLst>
          </p:cNvPr>
          <p:cNvSpPr/>
          <p:nvPr/>
        </p:nvSpPr>
        <p:spPr>
          <a:xfrm>
            <a:off x="7339853" y="2175225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84" name="Pentagon 83">
            <a:extLst>
              <a:ext uri="{FF2B5EF4-FFF2-40B4-BE49-F238E27FC236}">
                <a16:creationId xmlns:a16="http://schemas.microsoft.com/office/drawing/2014/main" id="{DE952326-CC64-4121-AA66-FCC4F73AD524}"/>
              </a:ext>
            </a:extLst>
          </p:cNvPr>
          <p:cNvSpPr/>
          <p:nvPr/>
        </p:nvSpPr>
        <p:spPr>
          <a:xfrm>
            <a:off x="7707348" y="3295044"/>
            <a:ext cx="256905" cy="2076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F15CD3D8-D14F-429E-89A6-373225EF17C3}"/>
              </a:ext>
            </a:extLst>
          </p:cNvPr>
          <p:cNvSpPr/>
          <p:nvPr/>
        </p:nvSpPr>
        <p:spPr>
          <a:xfrm>
            <a:off x="7355650" y="3032635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51C5CB11-1210-4220-996B-8CAF3DAEE764}"/>
              </a:ext>
            </a:extLst>
          </p:cNvPr>
          <p:cNvSpPr/>
          <p:nvPr/>
        </p:nvSpPr>
        <p:spPr>
          <a:xfrm>
            <a:off x="7689891" y="4010784"/>
            <a:ext cx="256905" cy="2076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3784693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57677" y="4086097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9060" y="1166351"/>
            <a:ext cx="59159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in_path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9060" y="919763"/>
            <a:ext cx="59159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in_type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9060" y="671050"/>
            <a:ext cx="591595" cy="22932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in_json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75116" y="4674980"/>
            <a:ext cx="170956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900"/>
              <a:t>Trigger functions add data to other tables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39339" y="179194"/>
            <a:ext cx="4155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/>
              <a:t>Ingestion into MAS</a:t>
            </a:r>
          </a:p>
        </p:txBody>
      </p:sp>
      <p:cxnSp>
        <p:nvCxnSpPr>
          <p:cNvPr id="64" name="Straight Arrow Connector 63"/>
          <p:cNvCxnSpPr>
            <a:stCxn id="33" idx="1"/>
            <a:endCxn id="21" idx="6"/>
          </p:cNvCxnSpPr>
          <p:nvPr/>
        </p:nvCxnSpPr>
        <p:spPr>
          <a:xfrm flipH="1" flipV="1">
            <a:off x="4873655" y="970554"/>
            <a:ext cx="845405" cy="6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6408751" y="698627"/>
            <a:ext cx="166365" cy="683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/>
          <p:cNvSpPr txBox="1"/>
          <p:nvPr/>
        </p:nvSpPr>
        <p:spPr>
          <a:xfrm>
            <a:off x="6535972" y="914231"/>
            <a:ext cx="1995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Fields created from *.nc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5075" y="368048"/>
            <a:ext cx="1136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/>
              <a:t>ingest.sh</a:t>
            </a:r>
            <a:endParaRPr lang="en-GB" sz="1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519463" y="4198904"/>
            <a:ext cx="63267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900"/>
              <a:t>metadata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DD7D49-E68C-47EB-B844-E67AFF048C5C}"/>
              </a:ext>
            </a:extLst>
          </p:cNvPr>
          <p:cNvSpPr txBox="1"/>
          <p:nvPr/>
        </p:nvSpPr>
        <p:spPr>
          <a:xfrm>
            <a:off x="7538794" y="3461965"/>
            <a:ext cx="5751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paths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BD5E96-CCBD-40AA-8E5B-C68C5CC71861}"/>
              </a:ext>
            </a:extLst>
          </p:cNvPr>
          <p:cNvSpPr txBox="1"/>
          <p:nvPr/>
        </p:nvSpPr>
        <p:spPr>
          <a:xfrm>
            <a:off x="7533327" y="2713718"/>
            <a:ext cx="5751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tallies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334C03-E577-4196-B20C-3F0C2E51C4E6}"/>
              </a:ext>
            </a:extLst>
          </p:cNvPr>
          <p:cNvSpPr txBox="1"/>
          <p:nvPr/>
        </p:nvSpPr>
        <p:spPr>
          <a:xfrm>
            <a:off x="8363443" y="4044247"/>
            <a:ext cx="3057244" cy="2308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md_hash | md_ingested | md_type | md_json</a:t>
            </a:r>
            <a:endParaRPr lang="en-GB" sz="9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1DA850-B95A-4946-9037-BF671E26E7D1}"/>
              </a:ext>
            </a:extLst>
          </p:cNvPr>
          <p:cNvSpPr txBox="1"/>
          <p:nvPr/>
        </p:nvSpPr>
        <p:spPr>
          <a:xfrm>
            <a:off x="8363443" y="2837282"/>
            <a:ext cx="305724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pa_hash | pa_ingested | pa_type | pa_path | pa_parents</a:t>
            </a:r>
            <a:endParaRPr lang="en-GB" sz="9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DBBE85-162F-48F4-B934-0B945A81156B}"/>
              </a:ext>
            </a:extLst>
          </p:cNvPr>
          <p:cNvSpPr txBox="1"/>
          <p:nvPr/>
        </p:nvSpPr>
        <p:spPr>
          <a:xfrm>
            <a:off x="8363443" y="4277914"/>
            <a:ext cx="3057244" cy="7848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/>
              <a:t>- bd788deb-fa0d-ebea-1dac-a2c5999a364c</a:t>
            </a:r>
            <a:endParaRPr lang="en-GB"/>
          </a:p>
          <a:p>
            <a:r>
              <a:rPr lang="en-US"/>
              <a:t>- 2018-11-21 15:01:34.395869+11</a:t>
            </a:r>
            <a:endParaRPr lang="en-GB"/>
          </a:p>
          <a:p>
            <a:r>
              <a:rPr lang="en-US"/>
              <a:t>- gdal</a:t>
            </a:r>
            <a:endParaRPr lang="en-GB"/>
          </a:p>
          <a:p>
            <a:r>
              <a:rPr lang="en-US"/>
              <a:t>- {"filename": "/g/data2/tc43…”… -1]}]}</a:t>
            </a:r>
            <a:endParaRPr lang="en-GB"/>
          </a:p>
          <a:p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4AF64D-0525-4F23-B0FB-5D42FA926024}"/>
              </a:ext>
            </a:extLst>
          </p:cNvPr>
          <p:cNvSpPr txBox="1"/>
          <p:nvPr/>
        </p:nvSpPr>
        <p:spPr>
          <a:xfrm>
            <a:off x="8363443" y="3061521"/>
            <a:ext cx="305724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GB"/>
              <a:t>- e2a71936-e060-3431-e0af-c4c1e0d7a926</a:t>
            </a:r>
          </a:p>
          <a:p>
            <a:r>
              <a:rPr lang="en-GB"/>
              <a:t>- 2018-11-22 13:40:47.980522+11</a:t>
            </a:r>
          </a:p>
          <a:p>
            <a:r>
              <a:rPr lang="en-GB"/>
              <a:t>- null</a:t>
            </a:r>
          </a:p>
          <a:p>
            <a:r>
              <a:rPr lang="en-GB"/>
              <a:t>- /g/data2/tc43/…/FC.v310.M...h1...2018.006.nc</a:t>
            </a:r>
          </a:p>
          <a:p>
            <a:r>
              <a:rPr lang="en-US"/>
              <a:t>- {399ab314-4e5e-e928-7ec4,…}</a:t>
            </a:r>
            <a:endParaRPr lang="en-GB"/>
          </a:p>
          <a:p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94949"/>
            <a:ext cx="1620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mas:ingest</a:t>
            </a:r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315C93-BFF2-4831-B42E-E7C38ADC2820}"/>
              </a:ext>
            </a:extLst>
          </p:cNvPr>
          <p:cNvSpPr txBox="1"/>
          <p:nvPr/>
        </p:nvSpPr>
        <p:spPr>
          <a:xfrm>
            <a:off x="8363443" y="1487573"/>
            <a:ext cx="305724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ta_hash | ta_count | ta_size </a:t>
            </a:r>
            <a:endParaRPr lang="en-GB" sz="9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F38305-83CE-4E54-88A1-4782B326C978}"/>
              </a:ext>
            </a:extLst>
          </p:cNvPr>
          <p:cNvSpPr txBox="1"/>
          <p:nvPr/>
        </p:nvSpPr>
        <p:spPr>
          <a:xfrm>
            <a:off x="8363443" y="1718405"/>
            <a:ext cx="305724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GB"/>
              <a:t> 055ec5de-6554-e594-8a5c-e13507336d04 |         5 |      4096</a:t>
            </a:r>
          </a:p>
          <a:p>
            <a:r>
              <a:rPr lang="en-GB"/>
              <a:t> 3bd50de5-2ae0-e0a0-4ea4-e4a7fb3ba59b |         6 |      8192</a:t>
            </a:r>
          </a:p>
          <a:p>
            <a:r>
              <a:rPr lang="en-GB"/>
              <a:t> 54228a91-ae5c-70d4-3cae-2636f74f4848   |         7 |   12288</a:t>
            </a:r>
          </a:p>
          <a:p>
            <a:r>
              <a:rPr lang="en-GB"/>
              <a:t> 8e3a9b64-c866-8b77-ee2f-1a9e9fe70ca5   |         8 |   16384</a:t>
            </a:r>
          </a:p>
          <a:p>
            <a:r>
              <a:rPr lang="en-GB"/>
              <a:t> 34165e3c-6722-8c77-94ac-670a9a49580b  |         9 |   20480</a:t>
            </a:r>
          </a:p>
          <a:p>
            <a:r>
              <a:rPr lang="en-GB"/>
              <a:t> de66a1b3-29bc-fad4-1996-ac08d4dbac77  |       10 |   24576</a:t>
            </a:r>
          </a:p>
          <a:p>
            <a:r>
              <a:rPr lang="en-GB"/>
              <a:t> d835f4d1-b7a9-9857-5fe4-166118e91ded  |       11 |   28672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8DB448-AFB1-495E-A807-F5FBD6577BD5}"/>
              </a:ext>
            </a:extLst>
          </p:cNvPr>
          <p:cNvSpPr txBox="1"/>
          <p:nvPr/>
        </p:nvSpPr>
        <p:spPr>
          <a:xfrm>
            <a:off x="299585" y="1128230"/>
            <a:ext cx="73432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/>
              <a:t>directories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92957F-4579-41DD-BA62-E7B1F0280A98}"/>
              </a:ext>
            </a:extLst>
          </p:cNvPr>
          <p:cNvSpPr txBox="1"/>
          <p:nvPr/>
        </p:nvSpPr>
        <p:spPr>
          <a:xfrm>
            <a:off x="299585" y="3601476"/>
            <a:ext cx="73432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/>
              <a:t>polygons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10D1D5-9717-4075-93C3-F1BE3531F8BD}"/>
              </a:ext>
            </a:extLst>
          </p:cNvPr>
          <p:cNvSpPr txBox="1"/>
          <p:nvPr/>
        </p:nvSpPr>
        <p:spPr>
          <a:xfrm>
            <a:off x="183177" y="4356067"/>
            <a:ext cx="2526648" cy="90794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/>
              <a:t>ed289005-7578-3180-3b86-8b20a3d9c755 | {"2017-01-01 11:00:00+11”,…} | 2017-01-01 11:00:00+11 | 2017-12-27 11:00:00+11 | bare_soil | 463.50584396298467 | -463.50584396298467 | 0103000…9734941 </a:t>
            </a:r>
            <a:endParaRPr lang="en-GB"/>
          </a:p>
          <a:p>
            <a:endParaRPr lang="en-GB" sz="8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A86534-6EA4-44AB-8B4E-BCB05B275013}"/>
              </a:ext>
            </a:extLst>
          </p:cNvPr>
          <p:cNvSpPr txBox="1"/>
          <p:nvPr/>
        </p:nvSpPr>
        <p:spPr>
          <a:xfrm>
            <a:off x="183177" y="3880428"/>
            <a:ext cx="2526648" cy="4616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/>
              <a:t>po_hash | po_stamps | po_min_stamp | po_max_stamp | po_name | po_pixel_x | po_pixel_y | po_polygon</a:t>
            </a:r>
            <a:endParaRPr lang="en-GB" sz="8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42BABE-D050-452C-A42B-EF7145888072}"/>
              </a:ext>
            </a:extLst>
          </p:cNvPr>
          <p:cNvSpPr txBox="1"/>
          <p:nvPr/>
        </p:nvSpPr>
        <p:spPr>
          <a:xfrm>
            <a:off x="182259" y="339798"/>
            <a:ext cx="1215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/>
              <a:t>Materialized views</a:t>
            </a:r>
            <a:endParaRPr lang="en-GB" sz="900" b="1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C79322-B143-4F38-8633-C9DE86B64200}"/>
              </a:ext>
            </a:extLst>
          </p:cNvPr>
          <p:cNvSpPr txBox="1"/>
          <p:nvPr/>
        </p:nvSpPr>
        <p:spPr>
          <a:xfrm>
            <a:off x="8363443" y="1245574"/>
            <a:ext cx="591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/>
              <a:t>Tables</a:t>
            </a:r>
            <a:endParaRPr lang="en-GB" sz="9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16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083"/>
    </mc:Choice>
    <mc:Fallback>
      <p:transition spd="slow" advTm="460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706 0.04005 C 0.08099 0.04908 0.10195 0.05394 0.12396 0.05394 C 0.14896 0.05394 0.16901 0.04908 0.18294 0.04005 L 0.25 -3.7037E-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7.40741E-7 L -0.00235 -7.40741E-7 C -0.00026 -0.00023 0.00208 -0.00046 0.00429 -0.00046 C 0.00638 -0.00046 0.00846 -0.00023 0.01028 -7.40741E-7 C 0.01315 -7.40741E-7 0.01601 0.00023 0.01875 0.00023 C 0.01979 0.00046 0.0207 0.00046 0.02187 0.0007 C 0.02734 0.00116 0.02747 0.0007 0.0332 0.00162 C 0.04192 0.00301 0.03333 0.00185 0.04453 0.00301 C 0.04531 0.00301 0.04596 0.00324 0.04674 0.00347 C 0.04947 0.00347 0.05234 0.00347 0.05507 0.0037 C 0.0569 0.0037 0.05859 0.00394 0.06041 0.00417 C 0.06289 0.00417 0.06549 0.0044 0.06796 0.0044 C 0.07252 0.00509 0.06875 0.00463 0.0763 0.00509 C 0.07786 0.00509 0.07942 0.00532 0.08086 0.00556 L 0.18164 0.00509 C 0.18268 0.00509 0.18294 0.0044 0.18385 0.00417 C 0.18528 0.00347 0.18724 0.00324 0.18854 0.00278 C 0.18919 0.00232 0.18984 0.00185 0.19075 0.00162 C 0.19218 0.00116 0.19518 0.00023 0.19518 0.00023 C 0.19648 -0.00069 0.19791 -0.00231 0.19987 -0.00301 L 0.20208 -0.00417 C 0.20377 -0.00648 0.2013 -0.00393 0.20507 -0.00579 C 0.20507 -0.00579 0.20885 -0.00833 0.20963 -0.0088 C 0.21015 -0.00926 0.21054 -0.00949 0.21119 -0.00995 C 0.21197 -0.01018 0.21276 -0.01065 0.21354 -0.01088 C 0.21614 -0.0125 0.21393 -0.01134 0.21575 -0.01296 C 0.21614 -0.01343 0.21679 -0.01366 0.21718 -0.01412 C 0.21849 -0.01505 0.21731 -0.01505 0.21953 -0.01597 C 0.22031 -0.01643 0.22148 -0.01667 0.22252 -0.01713 C 0.22421 -0.01921 0.222 -0.0169 0.22565 -0.01921 C 0.22929 -0.02153 0.225 -0.01968 0.22851 -0.02153 C 0.22929 -0.02199 0.2302 -0.02222 0.23086 -0.02245 C 0.23424 -0.0243 0.23086 -0.02268 0.23307 -0.02454 C 0.2345 -0.02569 0.23671 -0.02685 0.23854 -0.02801 C 0.2388 -0.02824 0.2388 -0.0287 0.23932 -0.02893 C 0.24049 -0.02963 0.24218 -0.03032 0.24375 -0.03102 C 0.24453 -0.03125 0.24544 -0.03171 0.24596 -0.03194 C 0.24817 -0.03356 0.24687 -0.03287 0.24987 -0.03403 C 0.25078 -0.03542 0.25 -0.03495 0.25221 -0.03565 " pathEditMode="relative" rAng="0" ptsTypes="AAAAAAAAAAAAAAAAAAAAAAAAAAAAAAAAAAAAA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3727 L -0.00391 0.03727 C -0.00169 0.03727 0.00065 0.0375 0.00339 0.0375 C 0.0043 0.0375 0.0056 0.0375 0.00664 0.0375 C 0.00859 0.0375 0.01042 0.0375 0.01224 0.0375 C 0.01341 0.0375 0.01445 0.0375 0.01563 0.0375 C 0.01563 0.0375 0.02175 0.03773 0.02292 0.03773 C 0.0237 0.03773 0.02474 0.03773 0.02539 0.03773 C 0.02643 0.03773 0.0276 0.03773 0.02865 0.03773 C 0.03047 0.03773 0.03724 0.03796 0.03854 0.03796 C 0.03958 0.03796 0.04063 0.03796 0.0418 0.03796 C 0.04284 0.03796 0.04401 0.03796 0.04505 0.03796 C 0.04766 0.03796 0.05052 0.03796 0.05326 0.03796 C 0.05547 0.03796 0.05768 0.03796 0.0599 0.03819 C 0.06146 0.03819 0.06302 0.03819 0.06471 0.03819 C 0.06628 0.03819 0.06797 0.03819 0.06966 0.03819 C 0.07162 0.03819 0.07331 0.03819 0.07526 0.03819 C 0.07891 0.03819 0.08242 0.03819 0.08607 0.03819 C 0.10833 0.03843 0.08464 0.03819 0.14492 0.03843 C 0.14649 0.03843 0.14818 0.03843 0.14987 0.03843 C 0.15234 0.03843 0.15469 0.03843 0.15716 0.03843 C 0.16719 0.03866 0.16094 0.03866 0.18412 0.03866 C 0.18971 0.03866 0.19505 0.03843 0.20052 0.03843 C 0.2013 0.03843 0.20794 0.03843 0.20951 0.03843 C 0.21927 0.03819 0.21029 0.03843 0.21784 0.03819 C 0.22083 0.03796 0.21771 0.03819 0.22175 0.03819 C 0.22357 0.03796 0.22669 0.03796 0.22669 0.03796 C 0.23112 0.03773 0.22539 0.03796 0.23086 0.03773 C 0.23151 0.03773 0.2319 0.03773 0.23242 0.03773 C 0.2332 0.03773 0.23425 0.03773 0.2349 0.0375 C 0.23607 0.0375 0.23815 0.0375 0.23815 0.0375 C 0.23841 0.03727 0.23854 0.03727 0.23906 0.03727 C 0.23945 0.03727 0.2401 0.03727 0.24063 0.03727 C 0.24128 0.03704 0.24167 0.03704 0.24232 0.03704 C 0.24323 0.03704 0.24544 0.0368 0.24544 0.0368 C 0.2457 0.0368 0.24596 0.0368 0.24635 0.0368 C 0.24701 0.03657 0.24792 0.03657 0.24883 0.03657 C 0.24987 0.03657 0.25221 0.03634 0.25287 0.03634 C 0.25339 0.03634 0.25339 0.03634 0.25378 0.03611 C 0.25417 0.03611 0.25482 0.03611 0.25547 0.03611 C 0.25599 0.03611 0.25651 0.03588 0.25703 0.03588 C 0.25729 0.03588 0.25755 0.03588 0.25794 0.03588 C 0.25807 0.03565 0.25885 0.03565 0.25938 0.03565 C 0.2599 0.03542 0.26055 0.03542 0.26107 0.03542 C 0.26159 0.03542 0.26198 0.03518 0.26276 0.03518 C 0.26315 0.03518 0.2638 0.03518 0.26432 0.03495 C 0.26497 0.03495 0.26563 0.03495 0.26602 0.03495 C 0.26641 0.03472 0.26654 0.03472 0.2668 0.03472 C 0.26732 0.03472 0.26797 0.03449 0.26849 0.03449 C 0.26875 0.03449 0.26888 0.03449 0.26927 0.03426 C 0.26953 0.03426 0.27005 0.03426 0.27018 0.03426 C 0.27214 0.03287 0.26953 0.03356 0.27188 0.0331 L 0.27096 0.03194 " pathEditMode="relative" rAng="0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1.48148E-6 L 0.00026 -0.1141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00169 -0.1175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00139 L -0.59062 -0.233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9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-0.00117 0.35231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0.55443 0.27732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21" y="1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94" grpId="0" animBg="1"/>
      <p:bldP spid="90" grpId="0" animBg="1"/>
      <p:bldP spid="85" grpId="0" animBg="1"/>
      <p:bldP spid="41" grpId="0"/>
      <p:bldP spid="84" grpId="0" animBg="1"/>
      <p:bldP spid="38" grpId="0" animBg="1"/>
      <p:bldP spid="5" grpId="0" animBg="1"/>
      <p:bldP spid="3" grpId="0" animBg="1"/>
      <p:bldP spid="10" grpId="0" animBg="1"/>
      <p:bldP spid="6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9" grpId="0" animBg="1"/>
      <p:bldP spid="91" grpId="0" animBg="1"/>
      <p:bldP spid="42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478" y="2295600"/>
            <a:ext cx="708989" cy="4381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531" y="3858144"/>
            <a:ext cx="687936" cy="41874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639" y="3005298"/>
            <a:ext cx="798536" cy="540781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27" name="Hexagon 26"/>
          <p:cNvSpPr/>
          <p:nvPr/>
        </p:nvSpPr>
        <p:spPr>
          <a:xfrm>
            <a:off x="7339853" y="3718246"/>
            <a:ext cx="962108" cy="675861"/>
          </a:xfrm>
          <a:prstGeom prst="hexagon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3060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3060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Snip Same Side Corner Rectangle 5"/>
          <p:cNvSpPr/>
          <p:nvPr/>
        </p:nvSpPr>
        <p:spPr>
          <a:xfrm>
            <a:off x="3530343" y="110011"/>
            <a:ext cx="2051437" cy="1399430"/>
          </a:xfrm>
          <a:prstGeom prst="snip2Same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4060643" y="2575758"/>
            <a:ext cx="1105177" cy="735633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81530" y="4133803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1308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296" y="3209511"/>
            <a:ext cx="3531912" cy="18032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64354" y="1242385"/>
            <a:ext cx="1583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Texpress/Oracle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3116" y="179194"/>
            <a:ext cx="1081378" cy="1129086"/>
            <a:chOff x="4063116" y="123245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23245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438375" y="670531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611756" y="727093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613080" y="862719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" name="Hexagon 15"/>
          <p:cNvSpPr/>
          <p:nvPr/>
        </p:nvSpPr>
        <p:spPr>
          <a:xfrm>
            <a:off x="7355650" y="2937433"/>
            <a:ext cx="962108" cy="675861"/>
          </a:xfrm>
          <a:prstGeom prst="hexagon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8" name="Hexagon 27"/>
          <p:cNvSpPr/>
          <p:nvPr/>
        </p:nvSpPr>
        <p:spPr>
          <a:xfrm>
            <a:off x="7339853" y="2164127"/>
            <a:ext cx="962108" cy="675861"/>
          </a:xfrm>
          <a:prstGeom prst="hexagon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815084" y="1053840"/>
            <a:ext cx="936256" cy="220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1"/>
            <a:endCxn id="8" idx="6"/>
          </p:cNvCxnSpPr>
          <p:nvPr/>
        </p:nvCxnSpPr>
        <p:spPr>
          <a:xfrm flipH="1" flipV="1">
            <a:off x="4986779" y="954651"/>
            <a:ext cx="732281" cy="6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646759" y="754761"/>
            <a:ext cx="107230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9060" y="1147497"/>
            <a:ext cx="591595" cy="19655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1050"/>
              <a:t>eFlora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9060" y="919763"/>
            <a:ext cx="591595" cy="2084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BioCASe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9060" y="671050"/>
            <a:ext cx="591595" cy="22932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EnvMap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36191" y="545503"/>
            <a:ext cx="116765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Unknown/Unused</a:t>
            </a:r>
          </a:p>
        </p:txBody>
      </p:sp>
      <p:cxnSp>
        <p:nvCxnSpPr>
          <p:cNvPr id="43" name="Straight Arrow Connector 42"/>
          <p:cNvCxnSpPr>
            <a:stCxn id="41" idx="3"/>
          </p:cNvCxnSpPr>
          <p:nvPr/>
        </p:nvCxnSpPr>
        <p:spPr>
          <a:xfrm>
            <a:off x="3203847" y="660919"/>
            <a:ext cx="1113629" cy="1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39339" y="4613062"/>
            <a:ext cx="116765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Data Exporting Gate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39339" y="179194"/>
            <a:ext cx="4155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/>
              <a:t>Default Scenario Setup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53" name="Oval 52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55" name="Oval 54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Oval 62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539634" y="746562"/>
            <a:ext cx="365760" cy="19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/>
              <a:t>117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492005" y="963413"/>
            <a:ext cx="365760" cy="16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/>
              <a:t>57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78641" y="765960"/>
            <a:ext cx="365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/>
              <a:t>??</a:t>
            </a:r>
          </a:p>
        </p:txBody>
      </p:sp>
      <p:sp>
        <p:nvSpPr>
          <p:cNvPr id="73" name="Right Brace 72"/>
          <p:cNvSpPr/>
          <p:nvPr/>
        </p:nvSpPr>
        <p:spPr>
          <a:xfrm>
            <a:off x="6408751" y="660919"/>
            <a:ext cx="166365" cy="683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/>
          <p:cNvSpPr txBox="1"/>
          <p:nvPr/>
        </p:nvSpPr>
        <p:spPr>
          <a:xfrm>
            <a:off x="6535973" y="876523"/>
            <a:ext cx="180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# of fields required for each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345635" y="2450081"/>
            <a:ext cx="16783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Data importing gate is not wide enough to get all data in.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639339" y="4897307"/>
            <a:ext cx="1387066" cy="2308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No data in, No data out 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2736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89"/>
    </mc:Choice>
    <mc:Fallback>
      <p:transition spd="slow" advTm="85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139 L 0.00066 0.172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Hexagon 27"/>
          <p:cNvSpPr/>
          <p:nvPr/>
        </p:nvSpPr>
        <p:spPr>
          <a:xfrm>
            <a:off x="7339853" y="2164127"/>
            <a:ext cx="962108" cy="675861"/>
          </a:xfrm>
          <a:prstGeom prst="hexagon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7355650" y="2937433"/>
            <a:ext cx="962108" cy="675861"/>
          </a:xfrm>
          <a:prstGeom prst="hexagon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7" name="Hexagon 26"/>
          <p:cNvSpPr/>
          <p:nvPr/>
        </p:nvSpPr>
        <p:spPr>
          <a:xfrm>
            <a:off x="7355650" y="3795459"/>
            <a:ext cx="962108" cy="675861"/>
          </a:xfrm>
          <a:prstGeom prst="hexagon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3060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3060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Snip Same Side Corner Rectangle 5"/>
          <p:cNvSpPr/>
          <p:nvPr/>
        </p:nvSpPr>
        <p:spPr>
          <a:xfrm>
            <a:off x="3554196" y="110011"/>
            <a:ext cx="2051437" cy="1399430"/>
          </a:xfrm>
          <a:prstGeom prst="snip2Same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4051204" y="2659268"/>
            <a:ext cx="1105200" cy="668757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81530" y="4133803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1308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688" y="3153854"/>
            <a:ext cx="3531912" cy="18032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1243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Oval 3"/>
          <p:cNvSpPr/>
          <p:nvPr/>
        </p:nvSpPr>
        <p:spPr>
          <a:xfrm>
            <a:off x="4063116" y="171240"/>
            <a:ext cx="1081378" cy="112908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3" name="Oval 12"/>
          <p:cNvSpPr/>
          <p:nvPr/>
        </p:nvSpPr>
        <p:spPr>
          <a:xfrm>
            <a:off x="4325251" y="718526"/>
            <a:ext cx="416768" cy="4167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4498632" y="775088"/>
            <a:ext cx="375023" cy="37502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4499956" y="910714"/>
            <a:ext cx="270344" cy="270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  <a:endCxn id="21" idx="6"/>
          </p:cNvCxnSpPr>
          <p:nvPr/>
        </p:nvCxnSpPr>
        <p:spPr>
          <a:xfrm flipH="1" flipV="1">
            <a:off x="4873655" y="962603"/>
            <a:ext cx="845405" cy="6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48604" y="960306"/>
            <a:ext cx="402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/>
              <a:t> 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39634" y="737000"/>
            <a:ext cx="365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/>
              <a:t>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293220" y="728216"/>
            <a:ext cx="365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/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47E75D-B970-4413-BB25-B99ADC5BD27D}"/>
              </a:ext>
            </a:extLst>
          </p:cNvPr>
          <p:cNvSpPr txBox="1"/>
          <p:nvPr/>
        </p:nvSpPr>
        <p:spPr>
          <a:xfrm>
            <a:off x="6639339" y="179194"/>
            <a:ext cx="4155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/>
              <a:t>Ingestion into MAS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726032-930F-4A68-981B-155FFFE2E5C5}"/>
              </a:ext>
            </a:extLst>
          </p:cNvPr>
          <p:cNvSpPr txBox="1"/>
          <p:nvPr/>
        </p:nvSpPr>
        <p:spPr>
          <a:xfrm>
            <a:off x="5719060" y="1147497"/>
            <a:ext cx="59159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in_path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85A3C3-2BAC-4F39-8C3E-D4DB0AEB593D}"/>
              </a:ext>
            </a:extLst>
          </p:cNvPr>
          <p:cNvSpPr txBox="1"/>
          <p:nvPr/>
        </p:nvSpPr>
        <p:spPr>
          <a:xfrm>
            <a:off x="5719060" y="919763"/>
            <a:ext cx="59159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in_type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54F07E5-8C42-454D-B641-7B7BE313093F}"/>
              </a:ext>
            </a:extLst>
          </p:cNvPr>
          <p:cNvSpPr txBox="1"/>
          <p:nvPr/>
        </p:nvSpPr>
        <p:spPr>
          <a:xfrm>
            <a:off x="5719060" y="671050"/>
            <a:ext cx="591595" cy="22932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in_json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12987D-C72E-4E9B-B4A5-523F39066E47}"/>
              </a:ext>
            </a:extLst>
          </p:cNvPr>
          <p:cNvSpPr txBox="1"/>
          <p:nvPr/>
        </p:nvSpPr>
        <p:spPr>
          <a:xfrm>
            <a:off x="2345635" y="2450081"/>
            <a:ext cx="16783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Data ingestion into the MAS database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5DB184-E067-414B-96F9-6F51C6FD1BED}"/>
              </a:ext>
            </a:extLst>
          </p:cNvPr>
          <p:cNvSpPr txBox="1"/>
          <p:nvPr/>
        </p:nvSpPr>
        <p:spPr>
          <a:xfrm>
            <a:off x="6575116" y="4674980"/>
            <a:ext cx="17095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Trigger functions add data to other tables</a:t>
            </a:r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2347B406-C6CE-4ACE-AAF2-EB456422372A}"/>
              </a:ext>
            </a:extLst>
          </p:cNvPr>
          <p:cNvSpPr/>
          <p:nvPr/>
        </p:nvSpPr>
        <p:spPr>
          <a:xfrm>
            <a:off x="6408751" y="660919"/>
            <a:ext cx="166365" cy="683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28AEBB-7C31-4D28-96F3-B2DEF303A3BC}"/>
              </a:ext>
            </a:extLst>
          </p:cNvPr>
          <p:cNvSpPr txBox="1"/>
          <p:nvPr/>
        </p:nvSpPr>
        <p:spPr>
          <a:xfrm>
            <a:off x="6535972" y="876523"/>
            <a:ext cx="1995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Fields created from *.nc files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DD9C09-408F-47D2-804D-3B10979E4B26}"/>
              </a:ext>
            </a:extLst>
          </p:cNvPr>
          <p:cNvSpPr txBox="1"/>
          <p:nvPr/>
        </p:nvSpPr>
        <p:spPr>
          <a:xfrm>
            <a:off x="4157610" y="2678513"/>
            <a:ext cx="89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/>
              <a:t>ingest</a:t>
            </a:r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E2417DA-3740-4F63-8E02-7ECDBCA5ED7E}"/>
              </a:ext>
            </a:extLst>
          </p:cNvPr>
          <p:cNvSpPr txBox="1"/>
          <p:nvPr/>
        </p:nvSpPr>
        <p:spPr>
          <a:xfrm>
            <a:off x="4215075" y="368048"/>
            <a:ext cx="1136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TSV File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E0256A-8872-4C1D-BE7C-DAB14AD11E6F}"/>
              </a:ext>
            </a:extLst>
          </p:cNvPr>
          <p:cNvSpPr txBox="1"/>
          <p:nvPr/>
        </p:nvSpPr>
        <p:spPr>
          <a:xfrm>
            <a:off x="7510036" y="4233660"/>
            <a:ext cx="63267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metadata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39EF750-76A1-4A02-9F12-EAD74EDE3E36}"/>
              </a:ext>
            </a:extLst>
          </p:cNvPr>
          <p:cNvSpPr txBox="1"/>
          <p:nvPr/>
        </p:nvSpPr>
        <p:spPr>
          <a:xfrm>
            <a:off x="7510036" y="3374504"/>
            <a:ext cx="63267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paths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4C45D57-98AF-42F1-A82C-1911B4D567E0}"/>
              </a:ext>
            </a:extLst>
          </p:cNvPr>
          <p:cNvSpPr txBox="1"/>
          <p:nvPr/>
        </p:nvSpPr>
        <p:spPr>
          <a:xfrm>
            <a:off x="7504569" y="2602404"/>
            <a:ext cx="63267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tallies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29D176-6397-4C0A-BEF5-79800F26090C}"/>
              </a:ext>
            </a:extLst>
          </p:cNvPr>
          <p:cNvSpPr txBox="1"/>
          <p:nvPr/>
        </p:nvSpPr>
        <p:spPr>
          <a:xfrm>
            <a:off x="8384684" y="4013917"/>
            <a:ext cx="2567554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md_hash | md_ingested | md_type | md_json</a:t>
            </a:r>
            <a:endParaRPr lang="en-GB" sz="9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014287-7FFA-4E72-AE42-EABF5ACB39E2}"/>
              </a:ext>
            </a:extLst>
          </p:cNvPr>
          <p:cNvSpPr txBox="1"/>
          <p:nvPr/>
        </p:nvSpPr>
        <p:spPr>
          <a:xfrm>
            <a:off x="8384683" y="3149191"/>
            <a:ext cx="3057244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pa_hash | pa_ingested | pa_type | pa_path | pa_parents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55845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-0.00013 0.46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0043 0.477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" y="2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0082 0.482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2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21 -0.00046 0.00455 -0.00139 0.0069 -0.00139 C 0.00898 -0.00139 0.01106 -0.00046 0.01302 0 C 0.01588 0.00046 0.01875 0.00093 0.02161 0.00116 C 0.02265 0.00162 0.02356 0.00232 0.02473 0.00255 C 0.03033 0.0044 0.03046 0.00324 0.03632 0.00671 C 0.04518 0.01204 0.03645 0.00718 0.04791 0.01227 C 0.04869 0.0125 0.04934 0.01343 0.05013 0.01366 C 0.05299 0.01435 0.05585 0.01435 0.05872 0.01505 C 0.06054 0.01528 0.06223 0.01597 0.06406 0.01644 C 0.06666 0.0169 0.06927 0.01736 0.07187 0.01782 C 0.07643 0.02037 0.07265 0.01852 0.08033 0.0206 C 0.0819 0.02083 0.08346 0.02153 0.08502 0.02199 L 0.18776 0.0206 C 0.18893 0.02037 0.18919 0.01759 0.1901 0.01644 C 0.19153 0.01435 0.19348 0.0132 0.19479 0.01088 C 0.19557 0.00949 0.19622 0.00787 0.19713 0.00671 C 0.19856 0.00463 0.20169 0.00116 0.20169 0.00116 C 0.20299 -0.00301 0.20442 -0.00926 0.20638 -0.0125 L 0.20872 -0.01667 C 0.21041 -0.02593 0.20794 -0.01574 0.21171 -0.02338 C 0.21171 -0.02338 0.21562 -0.0338 0.2164 -0.03588 C 0.21692 -0.03727 0.21731 -0.03866 0.21796 -0.04005 C 0.21875 -0.0412 0.21953 -0.04259 0.22031 -0.04398 C 0.22304 -0.05 0.22083 -0.04606 0.22265 -0.05231 C 0.22304 -0.0537 0.22369 -0.05486 0.22408 -0.05648 C 0.22539 -0.06088 0.22421 -0.06065 0.22643 -0.06458 C 0.22734 -0.0662 0.22851 -0.06736 0.22955 -0.06875 C 0.23125 -0.07755 0.22903 -0.06805 0.23268 -0.07708 C 0.23645 -0.08634 0.23203 -0.07893 0.23567 -0.08657 C 0.23645 -0.08819 0.23736 -0.08935 0.23802 -0.09074 C 0.24153 -0.09815 0.23802 -0.09167 0.24036 -0.09907 C 0.24179 -0.10324 0.24401 -0.10856 0.24583 -0.11273 C 0.24609 -0.11412 0.24609 -0.11574 0.24661 -0.1169 C 0.24791 -0.11991 0.2496 -0.12245 0.25117 -0.125 C 0.25195 -0.12639 0.25286 -0.12755 0.25351 -0.12917 C 0.25572 -0.13495 0.25442 -0.13218 0.25742 -0.1375 C 0.25833 -0.14282 0.25755 -0.14051 0.25976 -0.14421 " pathEditMode="relative" ptsTypes="AAAAAAAAAAAAAAAAAAAAAAAAAAAAAAAAAAAAA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5.18519E-6 L 1.875E-6 -5.18519E-6 C 0.00221 0.00277 0.00443 0.00601 0.0069 0.00833 C 0.00781 0.00925 0.00898 0.00925 0.01002 0.00971 C 0.01185 0.01041 0.01354 0.01157 0.01536 0.01249 C 0.01641 0.01296 0.01745 0.01319 0.01849 0.01365 C 0.01849 0.01388 0.02435 0.01712 0.02539 0.01782 C 0.02617 0.01828 0.02708 0.01851 0.02773 0.01921 C 0.02877 0.02013 0.02982 0.02129 0.03086 0.02198 C 0.03255 0.02291 0.03893 0.02453 0.0401 0.02476 C 0.04114 0.02569 0.04219 0.02684 0.04323 0.02754 C 0.04427 0.02823 0.04531 0.02846 0.04635 0.02893 C 0.04883 0.02985 0.05143 0.03055 0.05404 0.03171 C 0.05612 0.0324 0.0582 0.03309 0.06029 0.03448 C 0.06185 0.03518 0.06328 0.03657 0.06484 0.03703 C 0.06641 0.03749 0.06797 0.03796 0.06953 0.03842 C 0.07135 0.03934 0.07305 0.04073 0.07487 0.0412 C 0.07825 0.04212 0.08164 0.04212 0.08502 0.04258 C 0.10612 0.05022 0.08372 0.04258 0.14062 0.04536 C 0.14219 0.04536 0.14375 0.04629 0.14531 0.04675 C 0.14766 0.04721 0.14987 0.04768 0.15221 0.04814 C 0.16172 0.05647 0.15586 0.05231 0.17773 0.05231 C 0.18294 0.05231 0.18802 0.05138 0.19323 0.05092 C 0.19388 0.05069 0.20026 0.0493 0.20169 0.04814 C 0.21094 0.04004 0.20247 0.04444 0.2095 0.0412 C 0.21237 0.03356 0.20937 0.03958 0.21328 0.03564 C 0.21497 0.03425 0.21797 0.03032 0.21797 0.03032 C 0.22213 0.01921 0.21667 0.03263 0.22187 0.02337 C 0.22252 0.02221 0.22279 0.02059 0.22331 0.01921 C 0.22409 0.01782 0.225 0.01666 0.22565 0.01504 C 0.22682 0.01249 0.22877 0.00694 0.22877 0.00694 C 0.22904 0.00508 0.22917 0.00323 0.22956 0.00138 C 0.22995 -5.18519E-6 0.2306 -0.0014 0.23112 -0.00279 C 0.23164 -0.00441 0.23203 -0.00649 0.23268 -0.00811 C 0.23359 -0.01112 0.23568 -0.01644 0.23568 -0.01644 C 0.23594 -0.01783 0.23607 -0.01922 0.23646 -0.02061 C 0.23711 -0.02246 0.23802 -0.02431 0.2388 -0.02617 C 0.23984 -0.02871 0.24206 -0.03496 0.24271 -0.03704 C 0.2431 -0.03843 0.2431 -0.03982 0.24349 -0.04121 C 0.24388 -0.04306 0.24453 -0.04468 0.24505 -0.04677 C 0.24557 -0.04931 0.24609 -0.05209 0.24661 -0.05487 C 0.24687 -0.05626 0.24713 -0.05765 0.24739 -0.05904 C 0.24752 -0.06089 0.24831 -0.06667 0.24883 -0.06876 C 0.24935 -0.07015 0.24987 -0.0713 0.25039 -0.07269 C 0.25091 -0.0764 0.2513 -0.0801 0.25195 -0.0838 C 0.25234 -0.08566 0.25299 -0.08751 0.25351 -0.08936 C 0.25404 -0.09144 0.25469 -0.09376 0.25508 -0.09607 C 0.25547 -0.09792 0.2556 -0.09978 0.25586 -0.10163 C 0.25625 -0.10441 0.2569 -0.10718 0.25742 -0.10996 C 0.25768 -0.1132 0.25781 -0.11621 0.2582 -0.11945 C 0.25833 -0.1213 0.25885 -0.12316 0.25898 -0.12501 C 0.26081 -0.1757 0.25833 -0.14746 0.26055 -0.17038 L 0.25976 -0.21968 " pathEditMode="relative" ptsTypes="AAAAAAAAAAAAAAAAAAAAAAAAAAAAAAAAAAAAAAAAAAAAAAAAAAAAA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0" grpId="0" animBg="1"/>
      <p:bldP spid="13" grpId="0" animBg="1"/>
      <p:bldP spid="8" grpId="0" animBg="1"/>
      <p:bldP spid="9" grpId="0" animBg="1"/>
      <p:bldP spid="80" grpId="0" animBg="1"/>
      <p:bldP spid="8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.4|3.4|1.7|2.5|1.2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|2.2|2.9|2.8|2.9|1.5|1.2|2.2|0.9|1.9|2.2|0.7|1.2|1.3|2.3|1|0.9|1.2|2|0.8|0.8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1783 DEWNR PPT Nov 2012 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微軟正黑體"/>
        <a:font script="Viet" typeface="Tahoma"/>
        <a:font script="Jpan" typeface="ＭＳ ゴシック"/>
        <a:font script="Sinh" typeface="Iskoola Pota"/>
        <a:font script="Hans" typeface="华文新魏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HY그래픽B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IrisUPC"/>
        <a:font script="Syrc" typeface="Estrangelo Edessa"/>
        <a:font script="Geor" typeface="Sylfaen"/>
      </a:majorFont>
      <a:minorFont>
        <a:latin typeface="Trebuchet MS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微軟正黑體"/>
        <a:font script="Viet" typeface="Arial"/>
        <a:font script="Jpan" typeface="ＭＳ ゴシック"/>
        <a:font script="Sinh" typeface="Iskoola Pota"/>
        <a:font script="Hans" typeface="华文新魏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HY그래픽M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IrisUPC"/>
        <a:font script="Syrc" typeface="Estrangelo Edessa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803</Words>
  <Application>Microsoft Office PowerPoint</Application>
  <PresentationFormat>Widescreen</PresentationFormat>
  <Paragraphs>101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Segoe UI</vt:lpstr>
      <vt:lpstr>Trebuchet MS</vt:lpstr>
      <vt:lpstr>Office Theme</vt:lpstr>
      <vt:lpstr>91783 DEWNR PPT Nov 2012 V3</vt:lpstr>
      <vt:lpstr>PowerPoint Presentation</vt:lpstr>
      <vt:lpstr>PowerPoint Presentation</vt:lpstr>
      <vt:lpstr>PowerPoint Presentation</vt:lpstr>
      <vt:lpstr>PowerPoint Presentation</vt:lpstr>
    </vt:vector>
  </TitlesOfParts>
  <Company>DEWNR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Arapaut Sivaprasad</dc:creator>
  <cp:lastModifiedBy>Arapaut Sivaprasad</cp:lastModifiedBy>
  <cp:revision>77</cp:revision>
  <dcterms:created xsi:type="dcterms:W3CDTF">2015-08-17T06:58:19Z</dcterms:created>
  <dcterms:modified xsi:type="dcterms:W3CDTF">2018-11-22T12:05:51Z</dcterms:modified>
</cp:coreProperties>
</file>