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7"/>
  </p:notesMasterIdLst>
  <p:sldIdLst>
    <p:sldId id="265" r:id="rId3"/>
    <p:sldId id="266" r:id="rId4"/>
    <p:sldId id="269" r:id="rId5"/>
    <p:sldId id="278" r:id="rId6"/>
    <p:sldId id="270" r:id="rId7"/>
    <p:sldId id="271" r:id="rId8"/>
    <p:sldId id="272" r:id="rId9"/>
    <p:sldId id="273" r:id="rId10"/>
    <p:sldId id="274" r:id="rId11"/>
    <p:sldId id="279" r:id="rId12"/>
    <p:sldId id="277" r:id="rId13"/>
    <p:sldId id="275" r:id="rId14"/>
    <p:sldId id="27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17/06/2019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6/17/2019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17/06/2019</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hyperlink" Target="http://nci.org.au/"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rmAutofit/>
          </a:bodyPr>
          <a:lstStyle/>
          <a:p>
            <a:r>
              <a:rPr lang="en-US" sz="60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GSKY Training</a:t>
            </a:r>
            <a:endParaRPr lang="en-AU" sz="60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886201"/>
            <a:ext cx="8689976" cy="552938"/>
          </a:xfrm>
        </p:spPr>
        <p:txBody>
          <a:bodyPr>
            <a:normAutofit fontScale="62500" lnSpcReduction="20000"/>
          </a:bodyPr>
          <a:lstStyle/>
          <a:p>
            <a:r>
              <a:rPr lang="en-US" sz="2400" b="1" cap="none" dirty="0">
                <a:effectLst>
                  <a:outerShdw blurRad="38100" dist="38100" dir="2700000" algn="tl">
                    <a:srgbClr val="000000">
                      <a:alpha val="43137"/>
                    </a:srgbClr>
                  </a:outerShdw>
                </a:effectLst>
              </a:rPr>
              <a:t>This is a collection of thoughts on the format, content and method of presentation of GSKY training as part of ALCS 2019 </a:t>
            </a:r>
            <a:endParaRPr lang="en-AU" sz="2400" b="1" cap="none"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latin typeface="Calibri" panose="020F0502020204030204" pitchFamily="34" charset="0"/>
                <a:cs typeface="Calibri" panose="020F0502020204030204" pitchFamily="34" charset="0"/>
              </a:rPr>
              <a:t>Copyright © 2018 by National Computational Infrastructure, Canberra, ACT, Australia.</a:t>
            </a:r>
          </a:p>
          <a:p>
            <a:r>
              <a:rPr lang="en-US" sz="700" dirty="0">
                <a:latin typeface="Calibri" panose="020F0502020204030204" pitchFamily="34" charset="0"/>
                <a:cs typeface="Calibri" panose="020F0502020204030204" pitchFamily="34" charset="0"/>
              </a:rPr>
              <a:t>Author: Dr. Arapaut V. Sivaprasad.</a:t>
            </a:r>
            <a:endParaRPr lang="en-AU" sz="7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BA8B5D4-56FB-48FC-A943-531E9876BE9D}"/>
              </a:ext>
            </a:extLst>
          </p:cNvPr>
          <p:cNvSpPr txBox="1"/>
          <p:nvPr/>
        </p:nvSpPr>
        <p:spPr>
          <a:xfrm>
            <a:off x="11183815" y="6658713"/>
            <a:ext cx="1000368" cy="200055"/>
          </a:xfrm>
          <a:prstGeom prst="rect">
            <a:avLst/>
          </a:prstGeom>
          <a:noFill/>
        </p:spPr>
        <p:txBody>
          <a:bodyPr wrap="square" rtlCol="0">
            <a:spAutoFit/>
          </a:bodyPr>
          <a:lstStyle/>
          <a:p>
            <a:pPr algn="r"/>
            <a:r>
              <a:rPr lang="en-US" sz="700" dirty="0">
                <a:solidFill>
                  <a:schemeClr val="bg1">
                    <a:lumMod val="50000"/>
                  </a:schemeClr>
                </a:solidFill>
                <a:latin typeface="Calibri" panose="020F0502020204030204" pitchFamily="34" charset="0"/>
                <a:cs typeface="Calibri" panose="020F0502020204030204" pitchFamily="34" charset="0"/>
              </a:rPr>
              <a:t>17 June, 2018</a:t>
            </a:r>
            <a:endParaRPr lang="en-AU" sz="7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slow" p14:dur="2000" advTm="6581"/>
    </mc:Choice>
    <mc:Fallback xmlns="">
      <p:transition spd="slow" advTm="65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9F8C7-2B1D-4586-82EA-2C6C0156FCB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NASA World Wind</a:t>
            </a:r>
          </a:p>
        </p:txBody>
      </p:sp>
      <p:sp>
        <p:nvSpPr>
          <p:cNvPr id="9" name="TextBox 8">
            <a:extLst>
              <a:ext uri="{FF2B5EF4-FFF2-40B4-BE49-F238E27FC236}">
                <a16:creationId xmlns:a16="http://schemas.microsoft.com/office/drawing/2014/main" id="{F0314D49-628F-442A-8455-D5F2E740734D}"/>
              </a:ext>
            </a:extLst>
          </p:cNvPr>
          <p:cNvSpPr txBox="1"/>
          <p:nvPr/>
        </p:nvSpPr>
        <p:spPr>
          <a:xfrm>
            <a:off x="968831" y="1521670"/>
            <a:ext cx="4751614" cy="369332"/>
          </a:xfrm>
          <a:prstGeom prst="rect">
            <a:avLst/>
          </a:prstGeom>
          <a:noFill/>
        </p:spPr>
        <p:txBody>
          <a:bodyPr wrap="square" rtlCol="0">
            <a:spAutoFit/>
          </a:bodyPr>
          <a:lstStyle/>
          <a:p>
            <a:r>
              <a:rPr lang="en-US" dirty="0"/>
              <a:t>World Wind can display own data.</a:t>
            </a:r>
          </a:p>
        </p:txBody>
      </p:sp>
      <p:sp>
        <p:nvSpPr>
          <p:cNvPr id="10" name="TextBox 9">
            <a:extLst>
              <a:ext uri="{FF2B5EF4-FFF2-40B4-BE49-F238E27FC236}">
                <a16:creationId xmlns:a16="http://schemas.microsoft.com/office/drawing/2014/main" id="{3CE6F7A5-6106-4F5A-8489-3CD807C49D13}"/>
              </a:ext>
            </a:extLst>
          </p:cNvPr>
          <p:cNvSpPr txBox="1"/>
          <p:nvPr/>
        </p:nvSpPr>
        <p:spPr>
          <a:xfrm>
            <a:off x="1344386" y="1814558"/>
            <a:ext cx="4751614" cy="307777"/>
          </a:xfrm>
          <a:prstGeom prst="rect">
            <a:avLst/>
          </a:prstGeom>
          <a:noFill/>
        </p:spPr>
        <p:txBody>
          <a:bodyPr wrap="square" rtlCol="0">
            <a:spAutoFit/>
          </a:bodyPr>
          <a:lstStyle/>
          <a:p>
            <a:r>
              <a:rPr lang="en-US" sz="1400" dirty="0"/>
              <a:t>Can simulate WMS and be a GSKY client</a:t>
            </a:r>
          </a:p>
        </p:txBody>
      </p:sp>
      <p:sp>
        <p:nvSpPr>
          <p:cNvPr id="11" name="TextBox 10">
            <a:extLst>
              <a:ext uri="{FF2B5EF4-FFF2-40B4-BE49-F238E27FC236}">
                <a16:creationId xmlns:a16="http://schemas.microsoft.com/office/drawing/2014/main" id="{90A4237B-9A2F-46EC-9972-081A97D80BE8}"/>
              </a:ext>
            </a:extLst>
          </p:cNvPr>
          <p:cNvSpPr txBox="1"/>
          <p:nvPr/>
        </p:nvSpPr>
        <p:spPr>
          <a:xfrm>
            <a:off x="968831" y="2456666"/>
            <a:ext cx="5216982" cy="369332"/>
          </a:xfrm>
          <a:prstGeom prst="rect">
            <a:avLst/>
          </a:prstGeom>
          <a:noFill/>
        </p:spPr>
        <p:txBody>
          <a:bodyPr wrap="square" rtlCol="0">
            <a:spAutoFit/>
          </a:bodyPr>
          <a:lstStyle/>
          <a:p>
            <a:r>
              <a:rPr lang="en-US" dirty="0"/>
              <a:t>How does World Wind work with GSKY.</a:t>
            </a:r>
            <a:endParaRPr lang="en-AU" dirty="0"/>
          </a:p>
        </p:txBody>
      </p:sp>
      <p:sp>
        <p:nvSpPr>
          <p:cNvPr id="12" name="TextBox 11">
            <a:extLst>
              <a:ext uri="{FF2B5EF4-FFF2-40B4-BE49-F238E27FC236}">
                <a16:creationId xmlns:a16="http://schemas.microsoft.com/office/drawing/2014/main" id="{BCF30AC2-2293-4279-933B-EFBD231EB036}"/>
              </a:ext>
            </a:extLst>
          </p:cNvPr>
          <p:cNvSpPr txBox="1"/>
          <p:nvPr/>
        </p:nvSpPr>
        <p:spPr>
          <a:xfrm>
            <a:off x="1311725" y="2838043"/>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3" name="TextBox 12">
            <a:extLst>
              <a:ext uri="{FF2B5EF4-FFF2-40B4-BE49-F238E27FC236}">
                <a16:creationId xmlns:a16="http://schemas.microsoft.com/office/drawing/2014/main" id="{F73FB179-508D-4B00-9F3D-41601D1D0E3C}"/>
              </a:ext>
            </a:extLst>
          </p:cNvPr>
          <p:cNvSpPr txBox="1"/>
          <p:nvPr/>
        </p:nvSpPr>
        <p:spPr>
          <a:xfrm>
            <a:off x="968824" y="3781968"/>
            <a:ext cx="5783040" cy="369332"/>
          </a:xfrm>
          <a:prstGeom prst="rect">
            <a:avLst/>
          </a:prstGeom>
          <a:noFill/>
        </p:spPr>
        <p:txBody>
          <a:bodyPr wrap="square" rtlCol="0">
            <a:spAutoFit/>
          </a:bodyPr>
          <a:lstStyle/>
          <a:p>
            <a:r>
              <a:rPr lang="en-US" dirty="0"/>
              <a:t>GSKY-NWW: World Wind web app for GSKY</a:t>
            </a:r>
            <a:endParaRPr lang="en-AU" dirty="0"/>
          </a:p>
        </p:txBody>
      </p:sp>
      <p:sp>
        <p:nvSpPr>
          <p:cNvPr id="14" name="TextBox 13">
            <a:extLst>
              <a:ext uri="{FF2B5EF4-FFF2-40B4-BE49-F238E27FC236}">
                <a16:creationId xmlns:a16="http://schemas.microsoft.com/office/drawing/2014/main" id="{92BEC456-E846-4BC4-B8D5-B46E22707450}"/>
              </a:ext>
            </a:extLst>
          </p:cNvPr>
          <p:cNvSpPr txBox="1"/>
          <p:nvPr/>
        </p:nvSpPr>
        <p:spPr>
          <a:xfrm>
            <a:off x="1311724" y="4101790"/>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5" name="TextBox 14">
            <a:extLst>
              <a:ext uri="{FF2B5EF4-FFF2-40B4-BE49-F238E27FC236}">
                <a16:creationId xmlns:a16="http://schemas.microsoft.com/office/drawing/2014/main" id="{2B79E14C-BED9-48BA-B1E8-14A0AF8BE9C8}"/>
              </a:ext>
            </a:extLst>
          </p:cNvPr>
          <p:cNvSpPr txBox="1"/>
          <p:nvPr/>
        </p:nvSpPr>
        <p:spPr>
          <a:xfrm>
            <a:off x="1311724" y="4451681"/>
            <a:ext cx="4376057" cy="307777"/>
          </a:xfrm>
          <a:prstGeom prst="rect">
            <a:avLst/>
          </a:prstGeom>
          <a:noFill/>
        </p:spPr>
        <p:txBody>
          <a:bodyPr wrap="square" rtlCol="0">
            <a:spAutoFit/>
          </a:bodyPr>
          <a:lstStyle/>
          <a:p>
            <a:r>
              <a:rPr lang="en-US" sz="1400" dirty="0"/>
              <a:t>Hands-on experience</a:t>
            </a:r>
            <a:endParaRPr lang="en-AU" sz="1400" dirty="0"/>
          </a:p>
        </p:txBody>
      </p:sp>
      <p:sp>
        <p:nvSpPr>
          <p:cNvPr id="16" name="TextBox 15">
            <a:extLst>
              <a:ext uri="{FF2B5EF4-FFF2-40B4-BE49-F238E27FC236}">
                <a16:creationId xmlns:a16="http://schemas.microsoft.com/office/drawing/2014/main" id="{90FA7E8F-215B-4CCD-8277-D63DC08B5616}"/>
              </a:ext>
            </a:extLst>
          </p:cNvPr>
          <p:cNvSpPr txBox="1"/>
          <p:nvPr/>
        </p:nvSpPr>
        <p:spPr>
          <a:xfrm>
            <a:off x="1344386" y="3151326"/>
            <a:ext cx="4376057" cy="307777"/>
          </a:xfrm>
          <a:prstGeom prst="rect">
            <a:avLst/>
          </a:prstGeom>
          <a:noFill/>
        </p:spPr>
        <p:txBody>
          <a:bodyPr wrap="square" rtlCol="0">
            <a:spAutoFit/>
          </a:bodyPr>
          <a:lstStyle/>
          <a:p>
            <a:r>
              <a:rPr lang="en-US" sz="1400" dirty="0"/>
              <a:t>Hands-on experience</a:t>
            </a:r>
            <a:endParaRPr lang="en-AU" sz="1400" dirty="0"/>
          </a:p>
        </p:txBody>
      </p:sp>
    </p:spTree>
    <p:custDataLst>
      <p:tags r:id="rId1"/>
    </p:custDataLst>
    <p:extLst>
      <p:ext uri="{BB962C8B-B14F-4D97-AF65-F5344CB8AC3E}">
        <p14:creationId xmlns:p14="http://schemas.microsoft.com/office/powerpoint/2010/main" val="266064726"/>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as </a:t>
            </a:r>
            <a:r>
              <a:rPr lang="en-US" sz="3600" b="1" dirty="0" err="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OPeNDAP</a:t>
            </a:r>
            <a:endPar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91C3E9A-A444-41A8-B067-DC08C44FDB09}"/>
              </a:ext>
            </a:extLst>
          </p:cNvPr>
          <p:cNvSpPr txBox="1"/>
          <p:nvPr/>
        </p:nvSpPr>
        <p:spPr>
          <a:xfrm>
            <a:off x="1036864" y="1224643"/>
            <a:ext cx="6066065" cy="369332"/>
          </a:xfrm>
          <a:prstGeom prst="rect">
            <a:avLst/>
          </a:prstGeom>
          <a:noFill/>
        </p:spPr>
        <p:txBody>
          <a:bodyPr wrap="square" rtlCol="0">
            <a:spAutoFit/>
          </a:bodyPr>
          <a:lstStyle/>
          <a:p>
            <a:r>
              <a:rPr lang="en-US" dirty="0"/>
              <a:t>GSKY can provide </a:t>
            </a:r>
            <a:r>
              <a:rPr lang="en-US" dirty="0" err="1"/>
              <a:t>NetCDF</a:t>
            </a:r>
            <a:r>
              <a:rPr lang="en-US" dirty="0"/>
              <a:t> Subset Service (NCSS)</a:t>
            </a:r>
            <a:endParaRPr lang="en-AU" dirty="0"/>
          </a:p>
        </p:txBody>
      </p:sp>
      <p:sp>
        <p:nvSpPr>
          <p:cNvPr id="4" name="TextBox 3">
            <a:extLst>
              <a:ext uri="{FF2B5EF4-FFF2-40B4-BE49-F238E27FC236}">
                <a16:creationId xmlns:a16="http://schemas.microsoft.com/office/drawing/2014/main" id="{6F249DDD-8C78-416D-A16E-64A024644F96}"/>
              </a:ext>
            </a:extLst>
          </p:cNvPr>
          <p:cNvSpPr txBox="1"/>
          <p:nvPr/>
        </p:nvSpPr>
        <p:spPr>
          <a:xfrm>
            <a:off x="1262745" y="1593975"/>
            <a:ext cx="8469084" cy="307777"/>
          </a:xfrm>
          <a:prstGeom prst="rect">
            <a:avLst/>
          </a:prstGeom>
          <a:noFill/>
        </p:spPr>
        <p:txBody>
          <a:bodyPr wrap="square" rtlCol="0">
            <a:spAutoFit/>
          </a:bodyPr>
          <a:lstStyle/>
          <a:p>
            <a:r>
              <a:rPr lang="en-US" sz="1400" dirty="0">
                <a:solidFill>
                  <a:srgbClr val="FF0000"/>
                </a:solidFill>
              </a:rPr>
              <a:t>Note to Jingbo: This is work in progress. If useful to include in training, I shall try to expedite the program.</a:t>
            </a:r>
          </a:p>
        </p:txBody>
      </p:sp>
      <p:sp>
        <p:nvSpPr>
          <p:cNvPr id="5" name="TextBox 4">
            <a:extLst>
              <a:ext uri="{FF2B5EF4-FFF2-40B4-BE49-F238E27FC236}">
                <a16:creationId xmlns:a16="http://schemas.microsoft.com/office/drawing/2014/main" id="{4E2DF578-C70E-4C1D-B133-1CA10E99E377}"/>
              </a:ext>
            </a:extLst>
          </p:cNvPr>
          <p:cNvSpPr txBox="1"/>
          <p:nvPr/>
        </p:nvSpPr>
        <p:spPr>
          <a:xfrm>
            <a:off x="1036864" y="1963307"/>
            <a:ext cx="6066065" cy="369332"/>
          </a:xfrm>
          <a:prstGeom prst="rect">
            <a:avLst/>
          </a:prstGeom>
          <a:noFill/>
        </p:spPr>
        <p:txBody>
          <a:bodyPr wrap="square" rtlCol="0">
            <a:spAutoFit/>
          </a:bodyPr>
          <a:lstStyle/>
          <a:p>
            <a:r>
              <a:rPr lang="en-US" dirty="0"/>
              <a:t>The resulting </a:t>
            </a:r>
            <a:r>
              <a:rPr lang="en-US" dirty="0" err="1"/>
              <a:t>NetCDF</a:t>
            </a:r>
            <a:r>
              <a:rPr lang="en-US" dirty="0"/>
              <a:t> files can be </a:t>
            </a:r>
            <a:r>
              <a:rPr lang="en-US" dirty="0" err="1"/>
              <a:t>analysed</a:t>
            </a:r>
            <a:r>
              <a:rPr lang="en-US" dirty="0"/>
              <a:t> in a variety of ways</a:t>
            </a:r>
            <a:endParaRPr lang="en-AU" dirty="0"/>
          </a:p>
        </p:txBody>
      </p:sp>
      <p:sp>
        <p:nvSpPr>
          <p:cNvPr id="6" name="TextBox 5">
            <a:extLst>
              <a:ext uri="{FF2B5EF4-FFF2-40B4-BE49-F238E27FC236}">
                <a16:creationId xmlns:a16="http://schemas.microsoft.com/office/drawing/2014/main" id="{940BD11A-8732-4B32-AB4B-2228CE650EFA}"/>
              </a:ext>
            </a:extLst>
          </p:cNvPr>
          <p:cNvSpPr txBox="1"/>
          <p:nvPr/>
        </p:nvSpPr>
        <p:spPr>
          <a:xfrm>
            <a:off x="1221923" y="2247115"/>
            <a:ext cx="47516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QGIS</a:t>
            </a:r>
          </a:p>
          <a:p>
            <a:pPr marL="285750" indent="-285750">
              <a:buFont typeface="Arial" panose="020B0604020202020204" pitchFamily="34" charset="0"/>
              <a:buChar char="•"/>
            </a:pPr>
            <a:r>
              <a:rPr lang="en-US" sz="1400" dirty="0"/>
              <a:t>Panoply</a:t>
            </a:r>
          </a:p>
          <a:p>
            <a:pPr marL="285750" indent="-285750">
              <a:buFont typeface="Arial" panose="020B0604020202020204" pitchFamily="34" charset="0"/>
              <a:buChar char="•"/>
            </a:pPr>
            <a:r>
              <a:rPr lang="en-US" sz="1400" dirty="0"/>
              <a:t>Python</a:t>
            </a:r>
          </a:p>
          <a:p>
            <a:pPr marL="285750" indent="-285750">
              <a:buFont typeface="Arial" panose="020B0604020202020204" pitchFamily="34" charset="0"/>
              <a:buChar char="•"/>
            </a:pPr>
            <a:r>
              <a:rPr lang="en-US" sz="1400" dirty="0"/>
              <a:t>etc.</a:t>
            </a:r>
          </a:p>
        </p:txBody>
      </p:sp>
    </p:spTree>
    <p:custDataLst>
      <p:tags r:id="rId1"/>
    </p:custDataLst>
    <p:extLst>
      <p:ext uri="{BB962C8B-B14F-4D97-AF65-F5344CB8AC3E}">
        <p14:creationId xmlns:p14="http://schemas.microsoft.com/office/powerpoint/2010/main" val="500490388"/>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Training materials</a:t>
            </a:r>
          </a:p>
        </p:txBody>
      </p:sp>
      <p:sp>
        <p:nvSpPr>
          <p:cNvPr id="2" name="TextBox 1">
            <a:extLst>
              <a:ext uri="{FF2B5EF4-FFF2-40B4-BE49-F238E27FC236}">
                <a16:creationId xmlns:a16="http://schemas.microsoft.com/office/drawing/2014/main" id="{02AA5F60-063A-4369-9D2B-30D4A6481FE0}"/>
              </a:ext>
            </a:extLst>
          </p:cNvPr>
          <p:cNvSpPr txBox="1"/>
          <p:nvPr/>
        </p:nvSpPr>
        <p:spPr>
          <a:xfrm>
            <a:off x="1004206" y="1183821"/>
            <a:ext cx="7682593" cy="369332"/>
          </a:xfrm>
          <a:prstGeom prst="rect">
            <a:avLst/>
          </a:prstGeom>
          <a:noFill/>
        </p:spPr>
        <p:txBody>
          <a:bodyPr wrap="square" rtlCol="0">
            <a:spAutoFit/>
          </a:bodyPr>
          <a:lstStyle/>
          <a:p>
            <a:r>
              <a:rPr lang="en-US" dirty="0"/>
              <a:t>Training materials must be made available to the users after the workshop.</a:t>
            </a:r>
            <a:endParaRPr lang="en-AU" dirty="0"/>
          </a:p>
        </p:txBody>
      </p:sp>
      <p:sp>
        <p:nvSpPr>
          <p:cNvPr id="4" name="TextBox 3">
            <a:extLst>
              <a:ext uri="{FF2B5EF4-FFF2-40B4-BE49-F238E27FC236}">
                <a16:creationId xmlns:a16="http://schemas.microsoft.com/office/drawing/2014/main" id="{2247E0A6-B002-4B9E-8C4F-BCD796FCEBB3}"/>
              </a:ext>
            </a:extLst>
          </p:cNvPr>
          <p:cNvSpPr txBox="1"/>
          <p:nvPr/>
        </p:nvSpPr>
        <p:spPr>
          <a:xfrm>
            <a:off x="1004206" y="1553153"/>
            <a:ext cx="768259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Must be in HTML, PPTX or PDF format</a:t>
            </a:r>
          </a:p>
          <a:p>
            <a:pPr marL="285750" indent="-285750">
              <a:buFont typeface="Arial" panose="020B0604020202020204" pitchFamily="34" charset="0"/>
              <a:buChar char="•"/>
            </a:pPr>
            <a:r>
              <a:rPr lang="en-US" sz="1400" dirty="0"/>
              <a:t>Must have clickable links and copy-able text.</a:t>
            </a:r>
          </a:p>
          <a:p>
            <a:pPr marL="285750" indent="-285750">
              <a:buFont typeface="Arial" panose="020B0604020202020204" pitchFamily="34" charset="0"/>
              <a:buChar char="•"/>
            </a:pPr>
            <a:r>
              <a:rPr lang="en-US" sz="1400" dirty="0"/>
              <a:t>The PPTX slides must have detailed notes to describe the content.</a:t>
            </a:r>
          </a:p>
          <a:p>
            <a:pPr marL="285750" indent="-285750">
              <a:buFont typeface="Arial" panose="020B0604020202020204" pitchFamily="34" charset="0"/>
              <a:buChar char="•"/>
            </a:pPr>
            <a:r>
              <a:rPr lang="en-US" sz="1400" dirty="0"/>
              <a:t>These materials must remain on the web for long term. Maybe password-protected for security.</a:t>
            </a:r>
            <a:endParaRPr lang="en-AU" sz="1400" dirty="0"/>
          </a:p>
        </p:txBody>
      </p:sp>
    </p:spTree>
    <p:custDataLst>
      <p:tags r:id="rId1"/>
    </p:custDataLst>
    <p:extLst>
      <p:ext uri="{BB962C8B-B14F-4D97-AF65-F5344CB8AC3E}">
        <p14:creationId xmlns:p14="http://schemas.microsoft.com/office/powerpoint/2010/main" val="4190856856"/>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Miscellaneous</a:t>
            </a:r>
          </a:p>
        </p:txBody>
      </p:sp>
      <p:sp>
        <p:nvSpPr>
          <p:cNvPr id="2" name="TextBox 1">
            <a:extLst>
              <a:ext uri="{FF2B5EF4-FFF2-40B4-BE49-F238E27FC236}">
                <a16:creationId xmlns:a16="http://schemas.microsoft.com/office/drawing/2014/main" id="{A4580FDB-0D60-43E9-AAB3-43F9C9FA502C}"/>
              </a:ext>
            </a:extLst>
          </p:cNvPr>
          <p:cNvSpPr txBox="1"/>
          <p:nvPr/>
        </p:nvSpPr>
        <p:spPr>
          <a:xfrm>
            <a:off x="1273628" y="2046710"/>
            <a:ext cx="5222421"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Purely academic content can cause attention fatigue. It is important to break the monotony of the presentations with light-hearted insertions. For example, a cartoon or a joke placed at an appropriate position will wake up the audience and help to concentrate on what we say.</a:t>
            </a:r>
            <a:endParaRPr lang="en-AU" sz="1400" dirty="0"/>
          </a:p>
        </p:txBody>
      </p:sp>
      <p:sp>
        <p:nvSpPr>
          <p:cNvPr id="4" name="TextBox 3">
            <a:extLst>
              <a:ext uri="{FF2B5EF4-FFF2-40B4-BE49-F238E27FC236}">
                <a16:creationId xmlns:a16="http://schemas.microsoft.com/office/drawing/2014/main" id="{A9394299-404E-4A73-AB1A-0101556EF81D}"/>
              </a:ext>
            </a:extLst>
          </p:cNvPr>
          <p:cNvSpPr txBox="1"/>
          <p:nvPr/>
        </p:nvSpPr>
        <p:spPr>
          <a:xfrm>
            <a:off x="1273627" y="3216261"/>
            <a:ext cx="5222421"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Hands-on exercises are good to have, but they must be do-able by everyone within the allocated time. The correct solution must be presented after they all have tried it by themselves.</a:t>
            </a:r>
            <a:endParaRPr lang="en-AU" sz="1400" dirty="0"/>
          </a:p>
        </p:txBody>
      </p:sp>
      <p:sp>
        <p:nvSpPr>
          <p:cNvPr id="3" name="TextBox 2">
            <a:extLst>
              <a:ext uri="{FF2B5EF4-FFF2-40B4-BE49-F238E27FC236}">
                <a16:creationId xmlns:a16="http://schemas.microsoft.com/office/drawing/2014/main" id="{BAB81625-F4BE-48A9-9B54-4E23C048257E}"/>
              </a:ext>
            </a:extLst>
          </p:cNvPr>
          <p:cNvSpPr txBox="1"/>
          <p:nvPr/>
        </p:nvSpPr>
        <p:spPr>
          <a:xfrm>
            <a:off x="1102178" y="1094014"/>
            <a:ext cx="7698922" cy="646331"/>
          </a:xfrm>
          <a:prstGeom prst="rect">
            <a:avLst/>
          </a:prstGeom>
          <a:noFill/>
        </p:spPr>
        <p:txBody>
          <a:bodyPr wrap="square" rtlCol="0">
            <a:spAutoFit/>
          </a:bodyPr>
          <a:lstStyle/>
          <a:p>
            <a:r>
              <a:rPr lang="en-US" dirty="0"/>
              <a:t>These are some general observations and suggestions. Feel free to adapt or discard, based on the nature and conventions followed before.</a:t>
            </a:r>
            <a:endParaRPr lang="en-AU" dirty="0"/>
          </a:p>
        </p:txBody>
      </p:sp>
      <p:sp>
        <p:nvSpPr>
          <p:cNvPr id="6" name="TextBox 5">
            <a:extLst>
              <a:ext uri="{FF2B5EF4-FFF2-40B4-BE49-F238E27FC236}">
                <a16:creationId xmlns:a16="http://schemas.microsoft.com/office/drawing/2014/main" id="{0F49428D-751D-401D-8582-A84BDE338582}"/>
              </a:ext>
            </a:extLst>
          </p:cNvPr>
          <p:cNvSpPr txBox="1"/>
          <p:nvPr/>
        </p:nvSpPr>
        <p:spPr>
          <a:xfrm>
            <a:off x="1273626" y="4004439"/>
            <a:ext cx="5222421"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printout or an online file containing the important URLs and abstracts of the discussed topics will be useful.</a:t>
            </a:r>
            <a:endParaRPr lang="en-AU" sz="1400" dirty="0"/>
          </a:p>
        </p:txBody>
      </p:sp>
      <p:sp>
        <p:nvSpPr>
          <p:cNvPr id="7" name="TextBox 6">
            <a:extLst>
              <a:ext uri="{FF2B5EF4-FFF2-40B4-BE49-F238E27FC236}">
                <a16:creationId xmlns:a16="http://schemas.microsoft.com/office/drawing/2014/main" id="{B1892537-202E-4002-A771-9DE8C1125061}"/>
              </a:ext>
            </a:extLst>
          </p:cNvPr>
          <p:cNvSpPr txBox="1"/>
          <p:nvPr/>
        </p:nvSpPr>
        <p:spPr>
          <a:xfrm>
            <a:off x="1273625" y="4577173"/>
            <a:ext cx="5222421"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feedback link for those who wish to continue the learning must be provided and their inquiries answered asap.</a:t>
            </a:r>
            <a:endParaRPr lang="en-AU" sz="1400" dirty="0"/>
          </a:p>
        </p:txBody>
      </p:sp>
    </p:spTree>
    <p:custDataLst>
      <p:tags r:id="rId1"/>
    </p:custDataLst>
    <p:extLst>
      <p:ext uri="{BB962C8B-B14F-4D97-AF65-F5344CB8AC3E}">
        <p14:creationId xmlns:p14="http://schemas.microsoft.com/office/powerpoint/2010/main" val="1199178786"/>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INTRODUCTION</a:t>
            </a:r>
          </a:p>
        </p:txBody>
      </p:sp>
      <p:sp>
        <p:nvSpPr>
          <p:cNvPr id="2" name="TextBox 1">
            <a:extLst>
              <a:ext uri="{FF2B5EF4-FFF2-40B4-BE49-F238E27FC236}">
                <a16:creationId xmlns:a16="http://schemas.microsoft.com/office/drawing/2014/main" id="{E68E76F4-ED41-49E5-9B86-06A29C6F0FE1}"/>
              </a:ext>
            </a:extLst>
          </p:cNvPr>
          <p:cNvSpPr txBox="1"/>
          <p:nvPr/>
        </p:nvSpPr>
        <p:spPr>
          <a:xfrm>
            <a:off x="816429" y="1126671"/>
            <a:ext cx="4016828" cy="397031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expectation is that the audience will be from different backgrounds, with varying levels of understanding about GSKY as well as GIS software. They are very likely to be experts in their fields and know how to use and interpret the geospatial data.</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Our objective should be to create an awareness about GSKY, and its various clients software, but not to teach them how to use GIS data. We will, of course, use sample data to demonstrate.</a:t>
            </a:r>
          </a:p>
          <a:p>
            <a:pPr algn="just"/>
            <a:endParaRPr lang="en-AU"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5CF0FDD-A24E-4A13-88D1-78DC97B1212F}"/>
              </a:ext>
            </a:extLst>
          </p:cNvPr>
          <p:cNvSpPr txBox="1"/>
          <p:nvPr/>
        </p:nvSpPr>
        <p:spPr>
          <a:xfrm>
            <a:off x="5568042" y="1126671"/>
            <a:ext cx="4131129" cy="4247317"/>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 common mistake in presentations to an audience from different backgrounds is assuming that they all have the same level of knowledge in the subject matter. It will not be the case and, especially, very few may have advance knowledge about GSKY.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We should use the lowest common denominator approach to start with the basics and gradually up the ante.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following slides will outline the contents. We must build the training materials based on them, but in an increasing level of complexity. </a:t>
            </a:r>
            <a:endParaRPr lang="en-AU"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What is GSKY</a:t>
            </a:r>
          </a:p>
        </p:txBody>
      </p:sp>
      <p:sp>
        <p:nvSpPr>
          <p:cNvPr id="2" name="TextBox 1">
            <a:extLst>
              <a:ext uri="{FF2B5EF4-FFF2-40B4-BE49-F238E27FC236}">
                <a16:creationId xmlns:a16="http://schemas.microsoft.com/office/drawing/2014/main" id="{7F499E18-A35D-45D1-A5E1-7D5683F8DC7B}"/>
              </a:ext>
            </a:extLst>
          </p:cNvPr>
          <p:cNvSpPr txBox="1"/>
          <p:nvPr/>
        </p:nvSpPr>
        <p:spPr>
          <a:xfrm>
            <a:off x="783771" y="1175657"/>
            <a:ext cx="3135086" cy="369332"/>
          </a:xfrm>
          <a:prstGeom prst="rect">
            <a:avLst/>
          </a:prstGeom>
          <a:noFill/>
        </p:spPr>
        <p:txBody>
          <a:bodyPr wrap="square" rtlCol="0">
            <a:spAutoFit/>
          </a:bodyPr>
          <a:lstStyle/>
          <a:p>
            <a:r>
              <a:rPr lang="en-US" dirty="0"/>
              <a:t>What is GSKY?</a:t>
            </a:r>
            <a:endParaRPr lang="en-AU" dirty="0"/>
          </a:p>
        </p:txBody>
      </p:sp>
      <p:sp>
        <p:nvSpPr>
          <p:cNvPr id="3" name="Rectangle 2">
            <a:extLst>
              <a:ext uri="{FF2B5EF4-FFF2-40B4-BE49-F238E27FC236}">
                <a16:creationId xmlns:a16="http://schemas.microsoft.com/office/drawing/2014/main" id="{B76F2D34-CEB5-402A-95BE-E0DD017A70D6}"/>
              </a:ext>
            </a:extLst>
          </p:cNvPr>
          <p:cNvSpPr/>
          <p:nvPr/>
        </p:nvSpPr>
        <p:spPr>
          <a:xfrm>
            <a:off x="1113065" y="1448485"/>
            <a:ext cx="6096000" cy="261610"/>
          </a:xfrm>
          <a:prstGeom prst="rect">
            <a:avLst/>
          </a:prstGeom>
        </p:spPr>
        <p:txBody>
          <a:bodyPr>
            <a:spAutoFit/>
          </a:bodyPr>
          <a:lstStyle/>
          <a:p>
            <a:r>
              <a:rPr lang="en-US" sz="1100" dirty="0">
                <a:solidFill>
                  <a:srgbClr val="333333"/>
                </a:solidFill>
                <a:latin typeface="Calibri" panose="020F0502020204030204" pitchFamily="34" charset="0"/>
                <a:cs typeface="Calibri" panose="020F0502020204030204" pitchFamily="34" charset="0"/>
              </a:rPr>
              <a:t>GSKY is a distributed geospatial data server exposing OGC services developed at the </a:t>
            </a:r>
            <a:r>
              <a:rPr lang="en-US" sz="1100" dirty="0">
                <a:solidFill>
                  <a:srgbClr val="428BCA"/>
                </a:solidFill>
                <a:latin typeface="Calibri" panose="020F0502020204030204" pitchFamily="34" charset="0"/>
                <a:cs typeface="Calibri" panose="020F0502020204030204" pitchFamily="34" charset="0"/>
                <a:hlinkClick r:id="rId3"/>
              </a:rPr>
              <a:t>NCI</a:t>
            </a:r>
            <a:r>
              <a:rPr lang="en-US" sz="1100" dirty="0">
                <a:solidFill>
                  <a:srgbClr val="333333"/>
                </a:solidFill>
                <a:latin typeface="Calibri" panose="020F0502020204030204" pitchFamily="34" charset="0"/>
                <a:cs typeface="Calibri" panose="020F0502020204030204" pitchFamily="34" charset="0"/>
              </a:rPr>
              <a:t>.</a:t>
            </a:r>
            <a:endParaRPr lang="en-US" sz="1100" b="0" i="0" dirty="0">
              <a:solidFill>
                <a:srgbClr val="333333"/>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F4501BD-9E2E-4327-8C6D-A490EC7EDDC7}"/>
              </a:ext>
            </a:extLst>
          </p:cNvPr>
          <p:cNvSpPr txBox="1"/>
          <p:nvPr/>
        </p:nvSpPr>
        <p:spPr>
          <a:xfrm>
            <a:off x="783771" y="1794931"/>
            <a:ext cx="3135086" cy="369332"/>
          </a:xfrm>
          <a:prstGeom prst="rect">
            <a:avLst/>
          </a:prstGeom>
          <a:noFill/>
        </p:spPr>
        <p:txBody>
          <a:bodyPr wrap="square" rtlCol="0">
            <a:spAutoFit/>
          </a:bodyPr>
          <a:lstStyle/>
          <a:p>
            <a:r>
              <a:rPr lang="en-US" dirty="0"/>
              <a:t>Types of data</a:t>
            </a:r>
            <a:endParaRPr lang="en-AU" dirty="0"/>
          </a:p>
        </p:txBody>
      </p:sp>
      <p:sp>
        <p:nvSpPr>
          <p:cNvPr id="6" name="Rectangle 5">
            <a:extLst>
              <a:ext uri="{FF2B5EF4-FFF2-40B4-BE49-F238E27FC236}">
                <a16:creationId xmlns:a16="http://schemas.microsoft.com/office/drawing/2014/main" id="{51F2011A-3E2C-41C5-BD72-60DDFE60BD05}"/>
              </a:ext>
            </a:extLst>
          </p:cNvPr>
          <p:cNvSpPr/>
          <p:nvPr/>
        </p:nvSpPr>
        <p:spPr>
          <a:xfrm>
            <a:off x="1211036" y="2104175"/>
            <a:ext cx="6096000" cy="769441"/>
          </a:xfrm>
          <a:prstGeom prst="rect">
            <a:avLst/>
          </a:prstGeom>
        </p:spPr>
        <p:txBody>
          <a:bodyPr>
            <a:spAutoFit/>
          </a:bodyPr>
          <a:lstStyle/>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Earth observation data from </a:t>
            </a:r>
            <a:r>
              <a:rPr lang="en-US" sz="1100" dirty="0" err="1">
                <a:solidFill>
                  <a:srgbClr val="333333"/>
                </a:solidFill>
                <a:latin typeface="Calibri" panose="020F0502020204030204" pitchFamily="34" charset="0"/>
                <a:cs typeface="Calibri" panose="020F0502020204030204" pitchFamily="34" charset="0"/>
              </a:rPr>
              <a:t>Landsats</a:t>
            </a:r>
            <a:endParaRPr lang="en-US" sz="1100" dirty="0">
              <a:solidFill>
                <a:srgbClr val="33333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Vegetative cover on Earth</a:t>
            </a:r>
          </a:p>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Climate and weather</a:t>
            </a:r>
          </a:p>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etc.</a:t>
            </a:r>
          </a:p>
        </p:txBody>
      </p:sp>
      <p:sp>
        <p:nvSpPr>
          <p:cNvPr id="7" name="TextBox 6">
            <a:extLst>
              <a:ext uri="{FF2B5EF4-FFF2-40B4-BE49-F238E27FC236}">
                <a16:creationId xmlns:a16="http://schemas.microsoft.com/office/drawing/2014/main" id="{8FA9DE42-8FD5-45B8-B252-DBF5ACA1C915}"/>
              </a:ext>
            </a:extLst>
          </p:cNvPr>
          <p:cNvSpPr txBox="1"/>
          <p:nvPr/>
        </p:nvSpPr>
        <p:spPr>
          <a:xfrm>
            <a:off x="840921" y="2882039"/>
            <a:ext cx="3135086" cy="369332"/>
          </a:xfrm>
          <a:prstGeom prst="rect">
            <a:avLst/>
          </a:prstGeom>
          <a:noFill/>
        </p:spPr>
        <p:txBody>
          <a:bodyPr wrap="square" rtlCol="0">
            <a:spAutoFit/>
          </a:bodyPr>
          <a:lstStyle/>
          <a:p>
            <a:r>
              <a:rPr lang="en-US" dirty="0"/>
              <a:t>GSKY services</a:t>
            </a:r>
            <a:endParaRPr lang="en-AU" dirty="0"/>
          </a:p>
        </p:txBody>
      </p:sp>
      <p:sp>
        <p:nvSpPr>
          <p:cNvPr id="12" name="Rectangle 11">
            <a:extLst>
              <a:ext uri="{FF2B5EF4-FFF2-40B4-BE49-F238E27FC236}">
                <a16:creationId xmlns:a16="http://schemas.microsoft.com/office/drawing/2014/main" id="{806787A5-27ED-47CD-A254-53AD534E05E1}"/>
              </a:ext>
            </a:extLst>
          </p:cNvPr>
          <p:cNvSpPr/>
          <p:nvPr/>
        </p:nvSpPr>
        <p:spPr>
          <a:xfrm>
            <a:off x="1211036" y="3296590"/>
            <a:ext cx="6096000" cy="600164"/>
          </a:xfrm>
          <a:prstGeom prst="rect">
            <a:avLst/>
          </a:prstGeom>
        </p:spPr>
        <p:txBody>
          <a:bodyPr>
            <a:spAutoFit/>
          </a:bodyPr>
          <a:lstStyle/>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WMS</a:t>
            </a:r>
          </a:p>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WCS</a:t>
            </a:r>
          </a:p>
          <a:p>
            <a:pPr marL="171450" indent="-171450">
              <a:buFont typeface="Arial" panose="020B0604020202020204" pitchFamily="34" charset="0"/>
              <a:buChar char="•"/>
            </a:pPr>
            <a:r>
              <a:rPr lang="en-US" sz="1100" dirty="0">
                <a:solidFill>
                  <a:srgbClr val="333333"/>
                </a:solidFill>
                <a:latin typeface="Calibri" panose="020F0502020204030204" pitchFamily="34" charset="0"/>
                <a:cs typeface="Calibri" panose="020F0502020204030204" pitchFamily="34" charset="0"/>
              </a:rPr>
              <a:t>WPS</a:t>
            </a:r>
          </a:p>
        </p:txBody>
      </p:sp>
    </p:spTree>
    <p:custDataLst>
      <p:tags r:id="rId1"/>
    </p:custDataLst>
    <p:extLst>
      <p:ext uri="{BB962C8B-B14F-4D97-AF65-F5344CB8AC3E}">
        <p14:creationId xmlns:p14="http://schemas.microsoft.com/office/powerpoint/2010/main" val="3683204049"/>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The GSKY Advantage</a:t>
            </a:r>
          </a:p>
        </p:txBody>
      </p:sp>
      <p:sp>
        <p:nvSpPr>
          <p:cNvPr id="13" name="TextBox 12">
            <a:extLst>
              <a:ext uri="{FF2B5EF4-FFF2-40B4-BE49-F238E27FC236}">
                <a16:creationId xmlns:a16="http://schemas.microsoft.com/office/drawing/2014/main" id="{49362EB8-FB11-494C-A3C0-8D4B96A00F72}"/>
              </a:ext>
            </a:extLst>
          </p:cNvPr>
          <p:cNvSpPr txBox="1"/>
          <p:nvPr/>
        </p:nvSpPr>
        <p:spPr>
          <a:xfrm>
            <a:off x="840921" y="1319466"/>
            <a:ext cx="3135086" cy="369332"/>
          </a:xfrm>
          <a:prstGeom prst="rect">
            <a:avLst/>
          </a:prstGeom>
          <a:noFill/>
        </p:spPr>
        <p:txBody>
          <a:bodyPr wrap="square" rtlCol="0">
            <a:spAutoFit/>
          </a:bodyPr>
          <a:lstStyle/>
          <a:p>
            <a:r>
              <a:rPr lang="en-US" dirty="0"/>
              <a:t>GSKY Advantage</a:t>
            </a:r>
            <a:endParaRPr lang="en-AU" dirty="0"/>
          </a:p>
        </p:txBody>
      </p:sp>
      <p:sp>
        <p:nvSpPr>
          <p:cNvPr id="14" name="Rectangle 13">
            <a:extLst>
              <a:ext uri="{FF2B5EF4-FFF2-40B4-BE49-F238E27FC236}">
                <a16:creationId xmlns:a16="http://schemas.microsoft.com/office/drawing/2014/main" id="{5DB0C138-C6F2-4F95-89C4-10DB6E97C156}"/>
              </a:ext>
            </a:extLst>
          </p:cNvPr>
          <p:cNvSpPr/>
          <p:nvPr/>
        </p:nvSpPr>
        <p:spPr>
          <a:xfrm>
            <a:off x="1211035" y="1722536"/>
            <a:ext cx="8716736" cy="938719"/>
          </a:xfrm>
          <a:prstGeom prst="rect">
            <a:avLst/>
          </a:prstGeom>
        </p:spPr>
        <p:txBody>
          <a:bodyPr wrap="square">
            <a:spAutoFit/>
          </a:bodyPr>
          <a:lstStyle/>
          <a:p>
            <a:r>
              <a:rPr lang="en-US" sz="1100" b="1" dirty="0">
                <a:solidFill>
                  <a:srgbClr val="333333"/>
                </a:solidFill>
                <a:latin typeface="Calibri" panose="020F0502020204030204" pitchFamily="34" charset="0"/>
                <a:cs typeface="Calibri" panose="020F0502020204030204" pitchFamily="34" charset="0"/>
              </a:rPr>
              <a:t>GSKY is designed to:</a:t>
            </a:r>
          </a:p>
          <a:p>
            <a:r>
              <a:rPr lang="en-US" sz="1100" b="1" dirty="0">
                <a:solidFill>
                  <a:srgbClr val="333333"/>
                </a:solidFill>
                <a:latin typeface="Calibri" panose="020F0502020204030204" pitchFamily="34" charset="0"/>
                <a:cs typeface="Calibri" panose="020F0502020204030204" pitchFamily="34" charset="0"/>
              </a:rPr>
              <a:t>	Scale:</a:t>
            </a:r>
            <a:r>
              <a:rPr lang="en-US" sz="1100" dirty="0">
                <a:solidFill>
                  <a:srgbClr val="333333"/>
                </a:solidFill>
                <a:latin typeface="Calibri" panose="020F0502020204030204" pitchFamily="34" charset="0"/>
                <a:cs typeface="Calibri" panose="020F0502020204030204" pitchFamily="34" charset="0"/>
              </a:rPr>
              <a:t> Distributed solution that scales in serving large volumes of data for concurrent user access</a:t>
            </a:r>
          </a:p>
          <a:p>
            <a:r>
              <a:rPr lang="en-US" sz="1100" b="1" dirty="0">
                <a:solidFill>
                  <a:srgbClr val="333333"/>
                </a:solidFill>
                <a:latin typeface="Calibri" panose="020F0502020204030204" pitchFamily="34" charset="0"/>
                <a:cs typeface="Calibri" panose="020F0502020204030204" pitchFamily="34" charset="0"/>
              </a:rPr>
              <a:t>	Work with raw data:</a:t>
            </a:r>
            <a:r>
              <a:rPr lang="en-US" sz="1100" dirty="0">
                <a:solidFill>
                  <a:srgbClr val="333333"/>
                </a:solidFill>
                <a:latin typeface="Calibri" panose="020F0502020204030204" pitchFamily="34" charset="0"/>
                <a:cs typeface="Calibri" panose="020F0502020204030204" pitchFamily="34" charset="0"/>
              </a:rPr>
              <a:t> Transparent ingestion of geospatial collections in many scientific data formats such as </a:t>
            </a:r>
            <a:r>
              <a:rPr lang="en-US" sz="1100" dirty="0" err="1">
                <a:solidFill>
                  <a:srgbClr val="333333"/>
                </a:solidFill>
                <a:latin typeface="Calibri" panose="020F0502020204030204" pitchFamily="34" charset="0"/>
                <a:cs typeface="Calibri" panose="020F0502020204030204" pitchFamily="34" charset="0"/>
              </a:rPr>
              <a:t>NetCDF</a:t>
            </a:r>
            <a:r>
              <a:rPr lang="en-US" sz="1100" dirty="0">
                <a:solidFill>
                  <a:srgbClr val="333333"/>
                </a:solidFill>
                <a:latin typeface="Calibri" panose="020F0502020204030204" pitchFamily="34" charset="0"/>
                <a:cs typeface="Calibri" panose="020F0502020204030204" pitchFamily="34" charset="0"/>
              </a:rPr>
              <a:t>, HDF or </a:t>
            </a:r>
            <a:r>
              <a:rPr lang="en-US" sz="1100" dirty="0" err="1">
                <a:solidFill>
                  <a:srgbClr val="333333"/>
                </a:solidFill>
                <a:latin typeface="Calibri" panose="020F0502020204030204" pitchFamily="34" charset="0"/>
                <a:cs typeface="Calibri" panose="020F0502020204030204" pitchFamily="34" charset="0"/>
              </a:rPr>
              <a:t>geoTIFF</a:t>
            </a:r>
            <a:endParaRPr lang="en-US" sz="1100" dirty="0">
              <a:solidFill>
                <a:srgbClr val="333333"/>
              </a:solidFill>
              <a:latin typeface="Calibri" panose="020F0502020204030204" pitchFamily="34" charset="0"/>
              <a:cs typeface="Calibri" panose="020F0502020204030204" pitchFamily="34" charset="0"/>
            </a:endParaRPr>
          </a:p>
          <a:p>
            <a:r>
              <a:rPr lang="en-US" sz="1100" b="1" dirty="0">
                <a:solidFill>
                  <a:srgbClr val="333333"/>
                </a:solidFill>
                <a:latin typeface="Calibri" panose="020F0502020204030204" pitchFamily="34" charset="0"/>
                <a:cs typeface="Calibri" panose="020F0502020204030204" pitchFamily="34" charset="0"/>
              </a:rPr>
              <a:t>	Compute on-the-fly:</a:t>
            </a:r>
            <a:r>
              <a:rPr lang="en-US" sz="1100" dirty="0">
                <a:solidFill>
                  <a:srgbClr val="333333"/>
                </a:solidFill>
                <a:latin typeface="Calibri" panose="020F0502020204030204" pitchFamily="34" charset="0"/>
                <a:cs typeface="Calibri" panose="020F0502020204030204" pitchFamily="34" charset="0"/>
              </a:rPr>
              <a:t> No need to precompute products. Resampling and reprojection happen on-the-fly in real time</a:t>
            </a:r>
          </a:p>
          <a:p>
            <a:r>
              <a:rPr lang="en-US" sz="1100" b="1" dirty="0">
                <a:solidFill>
                  <a:srgbClr val="333333"/>
                </a:solidFill>
                <a:latin typeface="Calibri" panose="020F0502020204030204" pitchFamily="34" charset="0"/>
                <a:cs typeface="Calibri" panose="020F0502020204030204" pitchFamily="34" charset="0"/>
              </a:rPr>
              <a:t>	Standards:</a:t>
            </a:r>
            <a:r>
              <a:rPr lang="en-US" sz="1100" dirty="0">
                <a:solidFill>
                  <a:srgbClr val="333333"/>
                </a:solidFill>
                <a:latin typeface="Calibri" panose="020F0502020204030204" pitchFamily="34" charset="0"/>
                <a:cs typeface="Calibri" panose="020F0502020204030204" pitchFamily="34" charset="0"/>
              </a:rPr>
              <a:t> Implements OGC standards such as WMS, WCS and WPS</a:t>
            </a:r>
          </a:p>
        </p:txBody>
      </p:sp>
      <p:sp>
        <p:nvSpPr>
          <p:cNvPr id="4" name="TextBox 3">
            <a:extLst>
              <a:ext uri="{FF2B5EF4-FFF2-40B4-BE49-F238E27FC236}">
                <a16:creationId xmlns:a16="http://schemas.microsoft.com/office/drawing/2014/main" id="{963A481B-873E-48CB-A64A-3B37AE3C80E9}"/>
              </a:ext>
            </a:extLst>
          </p:cNvPr>
          <p:cNvSpPr txBox="1"/>
          <p:nvPr/>
        </p:nvSpPr>
        <p:spPr>
          <a:xfrm>
            <a:off x="1004206" y="2857500"/>
            <a:ext cx="8605157" cy="1384995"/>
          </a:xfrm>
          <a:prstGeom prst="rect">
            <a:avLst/>
          </a:prstGeom>
          <a:noFill/>
        </p:spPr>
        <p:txBody>
          <a:bodyPr wrap="square" rtlCol="0">
            <a:spAutoFit/>
          </a:bodyPr>
          <a:lstStyle/>
          <a:p>
            <a:pPr algn="just"/>
            <a:r>
              <a:rPr lang="en-US" sz="1200" dirty="0"/>
              <a:t>The satellite and other data are stored as separate files in the formats given above. In order to examine the data it is necessary to know which file holds the required data. For example, the map of Australia is divided into ~1610 “tiles” of approximately 25 x 25 km. The data files are named after these tiles and hence one can manually pick one up by cross referencing the tile map of Australia.</a:t>
            </a:r>
          </a:p>
          <a:p>
            <a:endParaRPr lang="en-US" sz="1200" dirty="0"/>
          </a:p>
          <a:p>
            <a:pPr algn="just"/>
            <a:r>
              <a:rPr lang="en-US" sz="1200" dirty="0"/>
              <a:t>The above process, however, is cumbersome and can only deliver parts of the picture. By using GSKY, one needs to only provide the geographical coordinates of a “bounding box”, and the composite picture of data covering the area will be presented as an image or, as a </a:t>
            </a:r>
            <a:r>
              <a:rPr lang="en-US" sz="1200" dirty="0" err="1"/>
              <a:t>NetCDF</a:t>
            </a:r>
            <a:r>
              <a:rPr lang="en-US" sz="1200" dirty="0"/>
              <a:t> Subset file (when this functionality is added; see slide 11)</a:t>
            </a:r>
            <a:endParaRPr lang="en-AU" sz="1200" dirty="0"/>
          </a:p>
        </p:txBody>
      </p:sp>
    </p:spTree>
    <p:custDataLst>
      <p:tags r:id="rId1"/>
    </p:custDataLst>
    <p:extLst>
      <p:ext uri="{BB962C8B-B14F-4D97-AF65-F5344CB8AC3E}">
        <p14:creationId xmlns:p14="http://schemas.microsoft.com/office/powerpoint/2010/main" val="349568244"/>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TerriaMap</a:t>
            </a:r>
          </a:p>
        </p:txBody>
      </p:sp>
      <p:sp>
        <p:nvSpPr>
          <p:cNvPr id="2" name="TextBox 1">
            <a:extLst>
              <a:ext uri="{FF2B5EF4-FFF2-40B4-BE49-F238E27FC236}">
                <a16:creationId xmlns:a16="http://schemas.microsoft.com/office/drawing/2014/main" id="{158CD9D8-7481-46F3-BEB7-AA9E42486D46}"/>
              </a:ext>
            </a:extLst>
          </p:cNvPr>
          <p:cNvSpPr txBox="1"/>
          <p:nvPr/>
        </p:nvSpPr>
        <p:spPr>
          <a:xfrm>
            <a:off x="865414" y="1224643"/>
            <a:ext cx="4376057" cy="369332"/>
          </a:xfrm>
          <a:prstGeom prst="rect">
            <a:avLst/>
          </a:prstGeom>
          <a:noFill/>
        </p:spPr>
        <p:txBody>
          <a:bodyPr wrap="square" rtlCol="0">
            <a:spAutoFit/>
          </a:bodyPr>
          <a:lstStyle/>
          <a:p>
            <a:r>
              <a:rPr lang="en-US" dirty="0"/>
              <a:t>GSKY is a server and needs a client.</a:t>
            </a:r>
            <a:endParaRPr lang="en-AU" dirty="0"/>
          </a:p>
        </p:txBody>
      </p:sp>
      <p:sp>
        <p:nvSpPr>
          <p:cNvPr id="4" name="TextBox 3">
            <a:extLst>
              <a:ext uri="{FF2B5EF4-FFF2-40B4-BE49-F238E27FC236}">
                <a16:creationId xmlns:a16="http://schemas.microsoft.com/office/drawing/2014/main" id="{351A8FEF-BE05-49A6-B6C9-E4A5D925F1C7}"/>
              </a:ext>
            </a:extLst>
          </p:cNvPr>
          <p:cNvSpPr txBox="1"/>
          <p:nvPr/>
        </p:nvSpPr>
        <p:spPr>
          <a:xfrm>
            <a:off x="1208314" y="1690008"/>
            <a:ext cx="4376057" cy="307777"/>
          </a:xfrm>
          <a:prstGeom prst="rect">
            <a:avLst/>
          </a:prstGeom>
          <a:noFill/>
        </p:spPr>
        <p:txBody>
          <a:bodyPr wrap="square" rtlCol="0">
            <a:spAutoFit/>
          </a:bodyPr>
          <a:lstStyle/>
          <a:p>
            <a:r>
              <a:rPr lang="en-US" sz="1400" dirty="0"/>
              <a:t>The primary client is TerriaMap.</a:t>
            </a:r>
            <a:endParaRPr lang="en-AU" sz="1400" dirty="0"/>
          </a:p>
        </p:txBody>
      </p:sp>
      <p:sp>
        <p:nvSpPr>
          <p:cNvPr id="5" name="TextBox 4">
            <a:extLst>
              <a:ext uri="{FF2B5EF4-FFF2-40B4-BE49-F238E27FC236}">
                <a16:creationId xmlns:a16="http://schemas.microsoft.com/office/drawing/2014/main" id="{2EDA1363-1D7D-41D5-9940-1A118365882A}"/>
              </a:ext>
            </a:extLst>
          </p:cNvPr>
          <p:cNvSpPr txBox="1"/>
          <p:nvPr/>
        </p:nvSpPr>
        <p:spPr>
          <a:xfrm>
            <a:off x="865413" y="2173642"/>
            <a:ext cx="4376057" cy="369332"/>
          </a:xfrm>
          <a:prstGeom prst="rect">
            <a:avLst/>
          </a:prstGeom>
          <a:noFill/>
        </p:spPr>
        <p:txBody>
          <a:bodyPr wrap="square" rtlCol="0">
            <a:spAutoFit/>
          </a:bodyPr>
          <a:lstStyle/>
          <a:p>
            <a:r>
              <a:rPr lang="en-US" dirty="0"/>
              <a:t>How does TerriaMap work with GSKY.</a:t>
            </a:r>
            <a:endParaRPr lang="en-AU" dirty="0"/>
          </a:p>
        </p:txBody>
      </p:sp>
      <p:sp>
        <p:nvSpPr>
          <p:cNvPr id="6" name="TextBox 5">
            <a:extLst>
              <a:ext uri="{FF2B5EF4-FFF2-40B4-BE49-F238E27FC236}">
                <a16:creationId xmlns:a16="http://schemas.microsoft.com/office/drawing/2014/main" id="{147B400B-6C93-4B91-BFB4-A2F6072CFEF4}"/>
              </a:ext>
            </a:extLst>
          </p:cNvPr>
          <p:cNvSpPr txBox="1"/>
          <p:nvPr/>
        </p:nvSpPr>
        <p:spPr>
          <a:xfrm>
            <a:off x="1240968" y="2555019"/>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7" name="TextBox 6">
            <a:extLst>
              <a:ext uri="{FF2B5EF4-FFF2-40B4-BE49-F238E27FC236}">
                <a16:creationId xmlns:a16="http://schemas.microsoft.com/office/drawing/2014/main" id="{DA89B161-F0C3-4080-A3CC-BFBD09568DD7}"/>
              </a:ext>
            </a:extLst>
          </p:cNvPr>
          <p:cNvSpPr txBox="1"/>
          <p:nvPr/>
        </p:nvSpPr>
        <p:spPr>
          <a:xfrm>
            <a:off x="1240967" y="2874841"/>
            <a:ext cx="4376057" cy="307777"/>
          </a:xfrm>
          <a:prstGeom prst="rect">
            <a:avLst/>
          </a:prstGeom>
          <a:noFill/>
        </p:spPr>
        <p:txBody>
          <a:bodyPr wrap="square" rtlCol="0">
            <a:spAutoFit/>
          </a:bodyPr>
          <a:lstStyle/>
          <a:p>
            <a:r>
              <a:rPr lang="en-US" sz="1400" dirty="0"/>
              <a:t>Hands-on experience</a:t>
            </a:r>
            <a:endParaRPr lang="en-AU" sz="1400" dirty="0"/>
          </a:p>
        </p:txBody>
      </p:sp>
    </p:spTree>
    <p:custDataLst>
      <p:tags r:id="rId1"/>
    </p:custDataLst>
    <p:extLst>
      <p:ext uri="{BB962C8B-B14F-4D97-AF65-F5344CB8AC3E}">
        <p14:creationId xmlns:p14="http://schemas.microsoft.com/office/powerpoint/2010/main" val="4284144598"/>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C9850A-A9DF-4D88-8754-CB763615D645}"/>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QGIS</a:t>
            </a:r>
          </a:p>
        </p:txBody>
      </p:sp>
      <p:sp>
        <p:nvSpPr>
          <p:cNvPr id="5" name="TextBox 4">
            <a:extLst>
              <a:ext uri="{FF2B5EF4-FFF2-40B4-BE49-F238E27FC236}">
                <a16:creationId xmlns:a16="http://schemas.microsoft.com/office/drawing/2014/main" id="{4447E79B-CABC-4C19-A434-4D15A306348F}"/>
              </a:ext>
            </a:extLst>
          </p:cNvPr>
          <p:cNvSpPr txBox="1"/>
          <p:nvPr/>
        </p:nvSpPr>
        <p:spPr>
          <a:xfrm>
            <a:off x="865413" y="1134840"/>
            <a:ext cx="6792687" cy="369332"/>
          </a:xfrm>
          <a:prstGeom prst="rect">
            <a:avLst/>
          </a:prstGeom>
          <a:noFill/>
        </p:spPr>
        <p:txBody>
          <a:bodyPr wrap="square" rtlCol="0">
            <a:spAutoFit/>
          </a:bodyPr>
          <a:lstStyle/>
          <a:p>
            <a:r>
              <a:rPr lang="en-US" dirty="0"/>
              <a:t>QGIS is a public domain GIS software that can work as a GSKY client</a:t>
            </a:r>
            <a:endParaRPr lang="en-AU" dirty="0"/>
          </a:p>
        </p:txBody>
      </p:sp>
      <p:sp>
        <p:nvSpPr>
          <p:cNvPr id="6" name="TextBox 5">
            <a:extLst>
              <a:ext uri="{FF2B5EF4-FFF2-40B4-BE49-F238E27FC236}">
                <a16:creationId xmlns:a16="http://schemas.microsoft.com/office/drawing/2014/main" id="{D90B5587-0821-46D4-BDA1-45D18572C01B}"/>
              </a:ext>
            </a:extLst>
          </p:cNvPr>
          <p:cNvSpPr txBox="1"/>
          <p:nvPr/>
        </p:nvSpPr>
        <p:spPr>
          <a:xfrm>
            <a:off x="865413" y="2353255"/>
            <a:ext cx="4376057" cy="369332"/>
          </a:xfrm>
          <a:prstGeom prst="rect">
            <a:avLst/>
          </a:prstGeom>
          <a:noFill/>
        </p:spPr>
        <p:txBody>
          <a:bodyPr wrap="square" rtlCol="0">
            <a:spAutoFit/>
          </a:bodyPr>
          <a:lstStyle/>
          <a:p>
            <a:r>
              <a:rPr lang="en-US" dirty="0"/>
              <a:t>How does QGIS work with GSKY.</a:t>
            </a:r>
            <a:endParaRPr lang="en-AU" dirty="0"/>
          </a:p>
        </p:txBody>
      </p:sp>
      <p:sp>
        <p:nvSpPr>
          <p:cNvPr id="7" name="TextBox 6">
            <a:extLst>
              <a:ext uri="{FF2B5EF4-FFF2-40B4-BE49-F238E27FC236}">
                <a16:creationId xmlns:a16="http://schemas.microsoft.com/office/drawing/2014/main" id="{AA62B990-9888-4F46-9282-D9327E173F1A}"/>
              </a:ext>
            </a:extLst>
          </p:cNvPr>
          <p:cNvSpPr txBox="1"/>
          <p:nvPr/>
        </p:nvSpPr>
        <p:spPr>
          <a:xfrm>
            <a:off x="1240968" y="2734632"/>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8" name="TextBox 7">
            <a:extLst>
              <a:ext uri="{FF2B5EF4-FFF2-40B4-BE49-F238E27FC236}">
                <a16:creationId xmlns:a16="http://schemas.microsoft.com/office/drawing/2014/main" id="{8E99DA4D-A3F8-4198-B417-EE7C4CC739ED}"/>
              </a:ext>
            </a:extLst>
          </p:cNvPr>
          <p:cNvSpPr txBox="1"/>
          <p:nvPr/>
        </p:nvSpPr>
        <p:spPr>
          <a:xfrm>
            <a:off x="1216474" y="1463553"/>
            <a:ext cx="6792687" cy="307777"/>
          </a:xfrm>
          <a:prstGeom prst="rect">
            <a:avLst/>
          </a:prstGeom>
          <a:noFill/>
        </p:spPr>
        <p:txBody>
          <a:bodyPr wrap="square" rtlCol="0">
            <a:spAutoFit/>
          </a:bodyPr>
          <a:lstStyle/>
          <a:p>
            <a:r>
              <a:rPr lang="en-US" sz="1400" dirty="0"/>
              <a:t>Available for Mac and Windows operating systems</a:t>
            </a:r>
            <a:endParaRPr lang="en-AU" sz="1400" dirty="0"/>
          </a:p>
        </p:txBody>
      </p:sp>
      <p:sp>
        <p:nvSpPr>
          <p:cNvPr id="9" name="TextBox 8">
            <a:extLst>
              <a:ext uri="{FF2B5EF4-FFF2-40B4-BE49-F238E27FC236}">
                <a16:creationId xmlns:a16="http://schemas.microsoft.com/office/drawing/2014/main" id="{DDA4D823-41AF-45E3-8508-895F75F5C0D7}"/>
              </a:ext>
            </a:extLst>
          </p:cNvPr>
          <p:cNvSpPr txBox="1"/>
          <p:nvPr/>
        </p:nvSpPr>
        <p:spPr>
          <a:xfrm>
            <a:off x="1240966" y="1824620"/>
            <a:ext cx="6792687" cy="307777"/>
          </a:xfrm>
          <a:prstGeom prst="rect">
            <a:avLst/>
          </a:prstGeom>
          <a:noFill/>
        </p:spPr>
        <p:txBody>
          <a:bodyPr wrap="square" rtlCol="0">
            <a:spAutoFit/>
          </a:bodyPr>
          <a:lstStyle/>
          <a:p>
            <a:r>
              <a:rPr lang="en-US" sz="1400" dirty="0"/>
              <a:t>It is integrated into the Virtual Desktop Interface (VDI) provided by NCI</a:t>
            </a:r>
            <a:endParaRPr lang="en-AU" sz="1400" dirty="0"/>
          </a:p>
        </p:txBody>
      </p:sp>
      <p:sp>
        <p:nvSpPr>
          <p:cNvPr id="10" name="TextBox 9">
            <a:extLst>
              <a:ext uri="{FF2B5EF4-FFF2-40B4-BE49-F238E27FC236}">
                <a16:creationId xmlns:a16="http://schemas.microsoft.com/office/drawing/2014/main" id="{1CAA563B-8C1C-4EDF-B88A-082B3B3168EA}"/>
              </a:ext>
            </a:extLst>
          </p:cNvPr>
          <p:cNvSpPr txBox="1"/>
          <p:nvPr/>
        </p:nvSpPr>
        <p:spPr>
          <a:xfrm>
            <a:off x="865413" y="3504036"/>
            <a:ext cx="4376057" cy="369332"/>
          </a:xfrm>
          <a:prstGeom prst="rect">
            <a:avLst/>
          </a:prstGeom>
          <a:noFill/>
        </p:spPr>
        <p:txBody>
          <a:bodyPr wrap="square" rtlCol="0">
            <a:spAutoFit/>
          </a:bodyPr>
          <a:lstStyle/>
          <a:p>
            <a:r>
              <a:rPr lang="en-US" dirty="0"/>
              <a:t>Advanced use of QGIS</a:t>
            </a:r>
            <a:endParaRPr lang="en-AU" dirty="0"/>
          </a:p>
        </p:txBody>
      </p:sp>
      <p:sp>
        <p:nvSpPr>
          <p:cNvPr id="11" name="TextBox 10">
            <a:extLst>
              <a:ext uri="{FF2B5EF4-FFF2-40B4-BE49-F238E27FC236}">
                <a16:creationId xmlns:a16="http://schemas.microsoft.com/office/drawing/2014/main" id="{93AB6155-6E9C-47A7-91D4-2C47E2601512}"/>
              </a:ext>
            </a:extLst>
          </p:cNvPr>
          <p:cNvSpPr txBox="1"/>
          <p:nvPr/>
        </p:nvSpPr>
        <p:spPr>
          <a:xfrm>
            <a:off x="1240966" y="3951514"/>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2" name="TextBox 11">
            <a:extLst>
              <a:ext uri="{FF2B5EF4-FFF2-40B4-BE49-F238E27FC236}">
                <a16:creationId xmlns:a16="http://schemas.microsoft.com/office/drawing/2014/main" id="{19158776-93D1-4541-AE3A-253BAE6DE71E}"/>
              </a:ext>
            </a:extLst>
          </p:cNvPr>
          <p:cNvSpPr txBox="1"/>
          <p:nvPr/>
        </p:nvSpPr>
        <p:spPr>
          <a:xfrm>
            <a:off x="1249127" y="4289250"/>
            <a:ext cx="4376057" cy="307777"/>
          </a:xfrm>
          <a:prstGeom prst="rect">
            <a:avLst/>
          </a:prstGeom>
          <a:noFill/>
        </p:spPr>
        <p:txBody>
          <a:bodyPr wrap="square" rtlCol="0">
            <a:spAutoFit/>
          </a:bodyPr>
          <a:lstStyle/>
          <a:p>
            <a:r>
              <a:rPr lang="en-US" sz="1400" dirty="0"/>
              <a:t>Hands-on experience</a:t>
            </a:r>
            <a:endParaRPr lang="en-AU" sz="1400" dirty="0"/>
          </a:p>
        </p:txBody>
      </p:sp>
      <p:sp>
        <p:nvSpPr>
          <p:cNvPr id="13" name="TextBox 12">
            <a:extLst>
              <a:ext uri="{FF2B5EF4-FFF2-40B4-BE49-F238E27FC236}">
                <a16:creationId xmlns:a16="http://schemas.microsoft.com/office/drawing/2014/main" id="{CB65DDB7-0920-4E24-B54D-57CA33BA5639}"/>
              </a:ext>
            </a:extLst>
          </p:cNvPr>
          <p:cNvSpPr txBox="1"/>
          <p:nvPr/>
        </p:nvSpPr>
        <p:spPr>
          <a:xfrm>
            <a:off x="1240965" y="3042409"/>
            <a:ext cx="4376057" cy="307777"/>
          </a:xfrm>
          <a:prstGeom prst="rect">
            <a:avLst/>
          </a:prstGeom>
          <a:noFill/>
        </p:spPr>
        <p:txBody>
          <a:bodyPr wrap="square" rtlCol="0">
            <a:spAutoFit/>
          </a:bodyPr>
          <a:lstStyle/>
          <a:p>
            <a:r>
              <a:rPr lang="en-US" sz="1400" dirty="0"/>
              <a:t>Hands-on experience</a:t>
            </a:r>
            <a:endParaRPr lang="en-AU" sz="1400" dirty="0"/>
          </a:p>
        </p:txBody>
      </p:sp>
    </p:spTree>
    <p:custDataLst>
      <p:tags r:id="rId1"/>
    </p:custDataLst>
    <p:extLst>
      <p:ext uri="{BB962C8B-B14F-4D97-AF65-F5344CB8AC3E}">
        <p14:creationId xmlns:p14="http://schemas.microsoft.com/office/powerpoint/2010/main" val="2260201512"/>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6D983-C39F-4501-BB7E-8C7F2C92C7F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ArcGIS</a:t>
            </a:r>
          </a:p>
        </p:txBody>
      </p:sp>
      <p:sp>
        <p:nvSpPr>
          <p:cNvPr id="2" name="TextBox 1">
            <a:extLst>
              <a:ext uri="{FF2B5EF4-FFF2-40B4-BE49-F238E27FC236}">
                <a16:creationId xmlns:a16="http://schemas.microsoft.com/office/drawing/2014/main" id="{5022C210-99A4-43F9-A435-DD27B61D5A52}"/>
              </a:ext>
            </a:extLst>
          </p:cNvPr>
          <p:cNvSpPr txBox="1"/>
          <p:nvPr/>
        </p:nvSpPr>
        <p:spPr>
          <a:xfrm>
            <a:off x="971545" y="1102179"/>
            <a:ext cx="4751614" cy="369332"/>
          </a:xfrm>
          <a:prstGeom prst="rect">
            <a:avLst/>
          </a:prstGeom>
          <a:noFill/>
        </p:spPr>
        <p:txBody>
          <a:bodyPr wrap="square" rtlCol="0">
            <a:spAutoFit/>
          </a:bodyPr>
          <a:lstStyle/>
          <a:p>
            <a:r>
              <a:rPr lang="en-US" dirty="0"/>
              <a:t>ArcGIS is the Rolls Royce of all GIS software.</a:t>
            </a:r>
          </a:p>
        </p:txBody>
      </p:sp>
      <p:sp>
        <p:nvSpPr>
          <p:cNvPr id="5" name="TextBox 4">
            <a:extLst>
              <a:ext uri="{FF2B5EF4-FFF2-40B4-BE49-F238E27FC236}">
                <a16:creationId xmlns:a16="http://schemas.microsoft.com/office/drawing/2014/main" id="{0AEDFE1A-136A-4755-BF41-FC95934E57BF}"/>
              </a:ext>
            </a:extLst>
          </p:cNvPr>
          <p:cNvSpPr txBox="1"/>
          <p:nvPr/>
        </p:nvSpPr>
        <p:spPr>
          <a:xfrm>
            <a:off x="1347100" y="1471511"/>
            <a:ext cx="4751614" cy="307777"/>
          </a:xfrm>
          <a:prstGeom prst="rect">
            <a:avLst/>
          </a:prstGeom>
          <a:noFill/>
        </p:spPr>
        <p:txBody>
          <a:bodyPr wrap="square" rtlCol="0">
            <a:spAutoFit/>
          </a:bodyPr>
          <a:lstStyle/>
          <a:p>
            <a:r>
              <a:rPr lang="en-US" sz="1400" dirty="0"/>
              <a:t>It is a commercial software</a:t>
            </a:r>
          </a:p>
        </p:txBody>
      </p:sp>
      <p:sp>
        <p:nvSpPr>
          <p:cNvPr id="6" name="TextBox 5">
            <a:extLst>
              <a:ext uri="{FF2B5EF4-FFF2-40B4-BE49-F238E27FC236}">
                <a16:creationId xmlns:a16="http://schemas.microsoft.com/office/drawing/2014/main" id="{4D1DFF46-A4B1-42A6-B6E5-504D99B8F2E4}"/>
              </a:ext>
            </a:extLst>
          </p:cNvPr>
          <p:cNvSpPr txBox="1"/>
          <p:nvPr/>
        </p:nvSpPr>
        <p:spPr>
          <a:xfrm>
            <a:off x="1347100" y="1779288"/>
            <a:ext cx="4751614" cy="307777"/>
          </a:xfrm>
          <a:prstGeom prst="rect">
            <a:avLst/>
          </a:prstGeom>
          <a:noFill/>
        </p:spPr>
        <p:txBody>
          <a:bodyPr wrap="square" rtlCol="0">
            <a:spAutoFit/>
          </a:bodyPr>
          <a:lstStyle/>
          <a:p>
            <a:r>
              <a:rPr lang="en-US" sz="1400" dirty="0"/>
              <a:t>Online and Windows’ versions are available, but no Mac version</a:t>
            </a:r>
          </a:p>
        </p:txBody>
      </p:sp>
      <p:sp>
        <p:nvSpPr>
          <p:cNvPr id="7" name="TextBox 6">
            <a:extLst>
              <a:ext uri="{FF2B5EF4-FFF2-40B4-BE49-F238E27FC236}">
                <a16:creationId xmlns:a16="http://schemas.microsoft.com/office/drawing/2014/main" id="{15845C61-ABC9-4FA1-98ED-DD9B41B4BF41}"/>
              </a:ext>
            </a:extLst>
          </p:cNvPr>
          <p:cNvSpPr txBox="1"/>
          <p:nvPr/>
        </p:nvSpPr>
        <p:spPr>
          <a:xfrm>
            <a:off x="971545" y="2467556"/>
            <a:ext cx="4376057" cy="369332"/>
          </a:xfrm>
          <a:prstGeom prst="rect">
            <a:avLst/>
          </a:prstGeom>
          <a:noFill/>
        </p:spPr>
        <p:txBody>
          <a:bodyPr wrap="square" rtlCol="0">
            <a:spAutoFit/>
          </a:bodyPr>
          <a:lstStyle/>
          <a:p>
            <a:r>
              <a:rPr lang="en-US" dirty="0"/>
              <a:t>How does ArcGIS work with GSKY.</a:t>
            </a:r>
            <a:endParaRPr lang="en-AU" dirty="0"/>
          </a:p>
        </p:txBody>
      </p:sp>
      <p:sp>
        <p:nvSpPr>
          <p:cNvPr id="8" name="TextBox 7">
            <a:extLst>
              <a:ext uri="{FF2B5EF4-FFF2-40B4-BE49-F238E27FC236}">
                <a16:creationId xmlns:a16="http://schemas.microsoft.com/office/drawing/2014/main" id="{CB4C52D0-B370-47F4-8673-605E681A08A8}"/>
              </a:ext>
            </a:extLst>
          </p:cNvPr>
          <p:cNvSpPr txBox="1"/>
          <p:nvPr/>
        </p:nvSpPr>
        <p:spPr>
          <a:xfrm>
            <a:off x="1347100" y="2848933"/>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9" name="TextBox 8">
            <a:extLst>
              <a:ext uri="{FF2B5EF4-FFF2-40B4-BE49-F238E27FC236}">
                <a16:creationId xmlns:a16="http://schemas.microsoft.com/office/drawing/2014/main" id="{5D4A6E97-2BC6-44BD-82E5-60DE86ADB5A1}"/>
              </a:ext>
            </a:extLst>
          </p:cNvPr>
          <p:cNvSpPr txBox="1"/>
          <p:nvPr/>
        </p:nvSpPr>
        <p:spPr>
          <a:xfrm>
            <a:off x="971545" y="3781623"/>
            <a:ext cx="4376057" cy="369332"/>
          </a:xfrm>
          <a:prstGeom prst="rect">
            <a:avLst/>
          </a:prstGeom>
          <a:noFill/>
        </p:spPr>
        <p:txBody>
          <a:bodyPr wrap="square" rtlCol="0">
            <a:spAutoFit/>
          </a:bodyPr>
          <a:lstStyle/>
          <a:p>
            <a:r>
              <a:rPr lang="en-US" dirty="0"/>
              <a:t>Advanced use of ArcGIS</a:t>
            </a:r>
            <a:endParaRPr lang="en-AU" dirty="0"/>
          </a:p>
        </p:txBody>
      </p:sp>
      <p:sp>
        <p:nvSpPr>
          <p:cNvPr id="10" name="TextBox 9">
            <a:extLst>
              <a:ext uri="{FF2B5EF4-FFF2-40B4-BE49-F238E27FC236}">
                <a16:creationId xmlns:a16="http://schemas.microsoft.com/office/drawing/2014/main" id="{CB406625-3C97-4010-85E3-722E7A5D9AB8}"/>
              </a:ext>
            </a:extLst>
          </p:cNvPr>
          <p:cNvSpPr txBox="1"/>
          <p:nvPr/>
        </p:nvSpPr>
        <p:spPr>
          <a:xfrm>
            <a:off x="1347098" y="4229101"/>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1" name="TextBox 10">
            <a:extLst>
              <a:ext uri="{FF2B5EF4-FFF2-40B4-BE49-F238E27FC236}">
                <a16:creationId xmlns:a16="http://schemas.microsoft.com/office/drawing/2014/main" id="{D120C9A0-E349-4D3C-8055-B744AADA7749}"/>
              </a:ext>
            </a:extLst>
          </p:cNvPr>
          <p:cNvSpPr txBox="1"/>
          <p:nvPr/>
        </p:nvSpPr>
        <p:spPr>
          <a:xfrm>
            <a:off x="1347098" y="3106905"/>
            <a:ext cx="4376057" cy="307777"/>
          </a:xfrm>
          <a:prstGeom prst="rect">
            <a:avLst/>
          </a:prstGeom>
          <a:noFill/>
        </p:spPr>
        <p:txBody>
          <a:bodyPr wrap="square" rtlCol="0">
            <a:spAutoFit/>
          </a:bodyPr>
          <a:lstStyle/>
          <a:p>
            <a:r>
              <a:rPr lang="en-US" sz="1400" dirty="0"/>
              <a:t>Hands-on experience</a:t>
            </a:r>
            <a:r>
              <a:rPr lang="en-US" sz="1400" dirty="0">
                <a:solidFill>
                  <a:srgbClr val="FF0000"/>
                </a:solidFill>
              </a:rPr>
              <a:t>*</a:t>
            </a:r>
            <a:endParaRPr lang="en-AU" sz="1400" dirty="0">
              <a:solidFill>
                <a:srgbClr val="FF0000"/>
              </a:solidFill>
            </a:endParaRPr>
          </a:p>
        </p:txBody>
      </p:sp>
      <p:sp>
        <p:nvSpPr>
          <p:cNvPr id="12" name="TextBox 11">
            <a:extLst>
              <a:ext uri="{FF2B5EF4-FFF2-40B4-BE49-F238E27FC236}">
                <a16:creationId xmlns:a16="http://schemas.microsoft.com/office/drawing/2014/main" id="{9B8ADF2D-9987-44A3-92D9-6E29C84D9293}"/>
              </a:ext>
            </a:extLst>
          </p:cNvPr>
          <p:cNvSpPr txBox="1"/>
          <p:nvPr/>
        </p:nvSpPr>
        <p:spPr>
          <a:xfrm>
            <a:off x="1347098" y="4550502"/>
            <a:ext cx="4376057" cy="307777"/>
          </a:xfrm>
          <a:prstGeom prst="rect">
            <a:avLst/>
          </a:prstGeom>
          <a:noFill/>
        </p:spPr>
        <p:txBody>
          <a:bodyPr wrap="square" rtlCol="0">
            <a:spAutoFit/>
          </a:bodyPr>
          <a:lstStyle/>
          <a:p>
            <a:r>
              <a:rPr lang="en-US" sz="1400" dirty="0"/>
              <a:t>Hands-on experience</a:t>
            </a:r>
            <a:r>
              <a:rPr lang="en-US" sz="1400" dirty="0">
                <a:solidFill>
                  <a:srgbClr val="FF0000"/>
                </a:solidFill>
              </a:rPr>
              <a:t>*</a:t>
            </a:r>
            <a:endParaRPr lang="en-AU" sz="1400" dirty="0"/>
          </a:p>
        </p:txBody>
      </p:sp>
      <p:sp>
        <p:nvSpPr>
          <p:cNvPr id="4" name="TextBox 3">
            <a:extLst>
              <a:ext uri="{FF2B5EF4-FFF2-40B4-BE49-F238E27FC236}">
                <a16:creationId xmlns:a16="http://schemas.microsoft.com/office/drawing/2014/main" id="{35D4FE89-7724-4298-BA82-46E32862B7DF}"/>
              </a:ext>
            </a:extLst>
          </p:cNvPr>
          <p:cNvSpPr txBox="1"/>
          <p:nvPr/>
        </p:nvSpPr>
        <p:spPr>
          <a:xfrm>
            <a:off x="1085850" y="5453743"/>
            <a:ext cx="4751614" cy="276999"/>
          </a:xfrm>
          <a:prstGeom prst="rect">
            <a:avLst/>
          </a:prstGeom>
          <a:noFill/>
        </p:spPr>
        <p:txBody>
          <a:bodyPr wrap="square" rtlCol="0">
            <a:spAutoFit/>
          </a:bodyPr>
          <a:lstStyle/>
          <a:p>
            <a:r>
              <a:rPr lang="en-US" sz="1200" dirty="0">
                <a:solidFill>
                  <a:srgbClr val="FF0000"/>
                </a:solidFill>
              </a:rPr>
              <a:t>*</a:t>
            </a:r>
            <a:r>
              <a:rPr lang="en-US" sz="1200" dirty="0"/>
              <a:t> May have licensing issues that must be sorted</a:t>
            </a:r>
            <a:endParaRPr lang="en-AU" sz="1200" dirty="0"/>
          </a:p>
        </p:txBody>
      </p:sp>
    </p:spTree>
    <p:custDataLst>
      <p:tags r:id="rId1"/>
    </p:custDataLst>
    <p:extLst>
      <p:ext uri="{BB962C8B-B14F-4D97-AF65-F5344CB8AC3E}">
        <p14:creationId xmlns:p14="http://schemas.microsoft.com/office/powerpoint/2010/main" val="2383910482"/>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9FE19-190D-4D18-97D0-67D6B93601F1}"/>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Google Earth</a:t>
            </a:r>
          </a:p>
        </p:txBody>
      </p:sp>
      <p:sp>
        <p:nvSpPr>
          <p:cNvPr id="4" name="TextBox 3">
            <a:extLst>
              <a:ext uri="{FF2B5EF4-FFF2-40B4-BE49-F238E27FC236}">
                <a16:creationId xmlns:a16="http://schemas.microsoft.com/office/drawing/2014/main" id="{9EF15F3A-CC81-40B2-9118-B6BD927991F3}"/>
              </a:ext>
            </a:extLst>
          </p:cNvPr>
          <p:cNvSpPr txBox="1"/>
          <p:nvPr/>
        </p:nvSpPr>
        <p:spPr>
          <a:xfrm>
            <a:off x="968831" y="1102179"/>
            <a:ext cx="4751614" cy="369332"/>
          </a:xfrm>
          <a:prstGeom prst="rect">
            <a:avLst/>
          </a:prstGeom>
          <a:noFill/>
        </p:spPr>
        <p:txBody>
          <a:bodyPr wrap="square" rtlCol="0">
            <a:spAutoFit/>
          </a:bodyPr>
          <a:lstStyle/>
          <a:p>
            <a:r>
              <a:rPr lang="en-US" dirty="0"/>
              <a:t>Google Earth is people’s GIS software.</a:t>
            </a:r>
          </a:p>
        </p:txBody>
      </p:sp>
      <p:sp>
        <p:nvSpPr>
          <p:cNvPr id="5" name="TextBox 4">
            <a:extLst>
              <a:ext uri="{FF2B5EF4-FFF2-40B4-BE49-F238E27FC236}">
                <a16:creationId xmlns:a16="http://schemas.microsoft.com/office/drawing/2014/main" id="{114486AF-C1D9-4061-84FE-FB1E70A8C5B0}"/>
              </a:ext>
            </a:extLst>
          </p:cNvPr>
          <p:cNvSpPr txBox="1"/>
          <p:nvPr/>
        </p:nvSpPr>
        <p:spPr>
          <a:xfrm>
            <a:off x="1191986" y="1471511"/>
            <a:ext cx="4751614" cy="307777"/>
          </a:xfrm>
          <a:prstGeom prst="rect">
            <a:avLst/>
          </a:prstGeom>
          <a:noFill/>
        </p:spPr>
        <p:txBody>
          <a:bodyPr wrap="square" rtlCol="0">
            <a:spAutoFit/>
          </a:bodyPr>
          <a:lstStyle/>
          <a:p>
            <a:r>
              <a:rPr lang="en-US" sz="1400" dirty="0"/>
              <a:t>Virtually everyone knows about it, if not used as well.</a:t>
            </a:r>
          </a:p>
        </p:txBody>
      </p:sp>
      <p:sp>
        <p:nvSpPr>
          <p:cNvPr id="6" name="TextBox 5">
            <a:extLst>
              <a:ext uri="{FF2B5EF4-FFF2-40B4-BE49-F238E27FC236}">
                <a16:creationId xmlns:a16="http://schemas.microsoft.com/office/drawing/2014/main" id="{F27F51B6-7AD5-4D16-B1CF-2D317EFE0FA0}"/>
              </a:ext>
            </a:extLst>
          </p:cNvPr>
          <p:cNvSpPr txBox="1"/>
          <p:nvPr/>
        </p:nvSpPr>
        <p:spPr>
          <a:xfrm>
            <a:off x="1191986" y="1779288"/>
            <a:ext cx="4751614" cy="738664"/>
          </a:xfrm>
          <a:prstGeom prst="rect">
            <a:avLst/>
          </a:prstGeom>
          <a:noFill/>
        </p:spPr>
        <p:txBody>
          <a:bodyPr wrap="square" rtlCol="0">
            <a:spAutoFit/>
          </a:bodyPr>
          <a:lstStyle/>
          <a:p>
            <a:r>
              <a:rPr lang="en-US" sz="1400" dirty="0"/>
              <a:t>There are desktop and online versions.</a:t>
            </a:r>
          </a:p>
          <a:p>
            <a:r>
              <a:rPr lang="en-US" sz="1400" dirty="0"/>
              <a:t>	- The desktop version has WMS facility.</a:t>
            </a:r>
          </a:p>
          <a:p>
            <a:r>
              <a:rPr lang="en-US" sz="1400" dirty="0"/>
              <a:t>	- Online version can simulate WMS.</a:t>
            </a:r>
          </a:p>
        </p:txBody>
      </p:sp>
      <p:sp>
        <p:nvSpPr>
          <p:cNvPr id="7" name="TextBox 6">
            <a:extLst>
              <a:ext uri="{FF2B5EF4-FFF2-40B4-BE49-F238E27FC236}">
                <a16:creationId xmlns:a16="http://schemas.microsoft.com/office/drawing/2014/main" id="{5936F4F9-9E66-45BB-B10E-BF036AD38DD3}"/>
              </a:ext>
            </a:extLst>
          </p:cNvPr>
          <p:cNvSpPr txBox="1"/>
          <p:nvPr/>
        </p:nvSpPr>
        <p:spPr>
          <a:xfrm>
            <a:off x="968831" y="2500210"/>
            <a:ext cx="5216982" cy="369332"/>
          </a:xfrm>
          <a:prstGeom prst="rect">
            <a:avLst/>
          </a:prstGeom>
          <a:noFill/>
        </p:spPr>
        <p:txBody>
          <a:bodyPr wrap="square" rtlCol="0">
            <a:spAutoFit/>
          </a:bodyPr>
          <a:lstStyle/>
          <a:p>
            <a:r>
              <a:rPr lang="en-US" dirty="0"/>
              <a:t>How does Google Earth Desktop work with GSKY.</a:t>
            </a:r>
            <a:endParaRPr lang="en-AU" dirty="0"/>
          </a:p>
        </p:txBody>
      </p:sp>
      <p:sp>
        <p:nvSpPr>
          <p:cNvPr id="8" name="TextBox 7">
            <a:extLst>
              <a:ext uri="{FF2B5EF4-FFF2-40B4-BE49-F238E27FC236}">
                <a16:creationId xmlns:a16="http://schemas.microsoft.com/office/drawing/2014/main" id="{CDD8AD86-596F-443A-8667-0B74A2BB8B59}"/>
              </a:ext>
            </a:extLst>
          </p:cNvPr>
          <p:cNvSpPr txBox="1"/>
          <p:nvPr/>
        </p:nvSpPr>
        <p:spPr>
          <a:xfrm>
            <a:off x="1314444" y="2881587"/>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1" name="TextBox 10">
            <a:extLst>
              <a:ext uri="{FF2B5EF4-FFF2-40B4-BE49-F238E27FC236}">
                <a16:creationId xmlns:a16="http://schemas.microsoft.com/office/drawing/2014/main" id="{CB61BEBB-A09A-4E1F-9EE4-C565851D1554}"/>
              </a:ext>
            </a:extLst>
          </p:cNvPr>
          <p:cNvSpPr txBox="1"/>
          <p:nvPr/>
        </p:nvSpPr>
        <p:spPr>
          <a:xfrm>
            <a:off x="968831" y="3632325"/>
            <a:ext cx="5216982" cy="369332"/>
          </a:xfrm>
          <a:prstGeom prst="rect">
            <a:avLst/>
          </a:prstGeom>
          <a:noFill/>
        </p:spPr>
        <p:txBody>
          <a:bodyPr wrap="square" rtlCol="0">
            <a:spAutoFit/>
          </a:bodyPr>
          <a:lstStyle/>
          <a:p>
            <a:r>
              <a:rPr lang="en-US" dirty="0"/>
              <a:t>How does Web Google Earth work with GSKY.</a:t>
            </a:r>
            <a:endParaRPr lang="en-AU" dirty="0"/>
          </a:p>
        </p:txBody>
      </p:sp>
      <p:sp>
        <p:nvSpPr>
          <p:cNvPr id="12" name="TextBox 11">
            <a:extLst>
              <a:ext uri="{FF2B5EF4-FFF2-40B4-BE49-F238E27FC236}">
                <a16:creationId xmlns:a16="http://schemas.microsoft.com/office/drawing/2014/main" id="{E4F6A4DF-DB77-4EEF-A44A-102983A8C5E8}"/>
              </a:ext>
            </a:extLst>
          </p:cNvPr>
          <p:cNvSpPr txBox="1"/>
          <p:nvPr/>
        </p:nvSpPr>
        <p:spPr>
          <a:xfrm>
            <a:off x="1311725" y="4013702"/>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3" name="TextBox 12">
            <a:extLst>
              <a:ext uri="{FF2B5EF4-FFF2-40B4-BE49-F238E27FC236}">
                <a16:creationId xmlns:a16="http://schemas.microsoft.com/office/drawing/2014/main" id="{61BF665B-FDA4-47C8-BAC4-2D902B5C8956}"/>
              </a:ext>
            </a:extLst>
          </p:cNvPr>
          <p:cNvSpPr txBox="1"/>
          <p:nvPr/>
        </p:nvSpPr>
        <p:spPr>
          <a:xfrm>
            <a:off x="968824" y="4778014"/>
            <a:ext cx="4376057" cy="369332"/>
          </a:xfrm>
          <a:prstGeom prst="rect">
            <a:avLst/>
          </a:prstGeom>
          <a:noFill/>
        </p:spPr>
        <p:txBody>
          <a:bodyPr wrap="square" rtlCol="0">
            <a:spAutoFit/>
          </a:bodyPr>
          <a:lstStyle/>
          <a:p>
            <a:r>
              <a:rPr lang="en-US" dirty="0"/>
              <a:t>GSKY-GE: Google Earth web app for GSKY</a:t>
            </a:r>
            <a:endParaRPr lang="en-AU" dirty="0"/>
          </a:p>
        </p:txBody>
      </p:sp>
      <p:sp>
        <p:nvSpPr>
          <p:cNvPr id="14" name="TextBox 13">
            <a:extLst>
              <a:ext uri="{FF2B5EF4-FFF2-40B4-BE49-F238E27FC236}">
                <a16:creationId xmlns:a16="http://schemas.microsoft.com/office/drawing/2014/main" id="{665274D1-0030-403B-BAC9-FFF9F1A09086}"/>
              </a:ext>
            </a:extLst>
          </p:cNvPr>
          <p:cNvSpPr txBox="1"/>
          <p:nvPr/>
        </p:nvSpPr>
        <p:spPr>
          <a:xfrm>
            <a:off x="1311724" y="5097836"/>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15" name="TextBox 14">
            <a:extLst>
              <a:ext uri="{FF2B5EF4-FFF2-40B4-BE49-F238E27FC236}">
                <a16:creationId xmlns:a16="http://schemas.microsoft.com/office/drawing/2014/main" id="{A38A8A37-D269-4F8C-A6D8-90F7661F71A3}"/>
              </a:ext>
            </a:extLst>
          </p:cNvPr>
          <p:cNvSpPr txBox="1"/>
          <p:nvPr/>
        </p:nvSpPr>
        <p:spPr>
          <a:xfrm>
            <a:off x="1311724" y="5356371"/>
            <a:ext cx="4376057" cy="307777"/>
          </a:xfrm>
          <a:prstGeom prst="rect">
            <a:avLst/>
          </a:prstGeom>
          <a:noFill/>
        </p:spPr>
        <p:txBody>
          <a:bodyPr wrap="square" rtlCol="0">
            <a:spAutoFit/>
          </a:bodyPr>
          <a:lstStyle/>
          <a:p>
            <a:r>
              <a:rPr lang="en-US" sz="1400" dirty="0"/>
              <a:t>Hands-on experience</a:t>
            </a:r>
            <a:endParaRPr lang="en-AU" sz="1400" dirty="0"/>
          </a:p>
        </p:txBody>
      </p:sp>
      <p:sp>
        <p:nvSpPr>
          <p:cNvPr id="16" name="TextBox 15">
            <a:extLst>
              <a:ext uri="{FF2B5EF4-FFF2-40B4-BE49-F238E27FC236}">
                <a16:creationId xmlns:a16="http://schemas.microsoft.com/office/drawing/2014/main" id="{1393C1AE-4829-4852-85C5-ED2080389294}"/>
              </a:ext>
            </a:extLst>
          </p:cNvPr>
          <p:cNvSpPr txBox="1"/>
          <p:nvPr/>
        </p:nvSpPr>
        <p:spPr>
          <a:xfrm>
            <a:off x="1311724" y="3223628"/>
            <a:ext cx="4376057" cy="307777"/>
          </a:xfrm>
          <a:prstGeom prst="rect">
            <a:avLst/>
          </a:prstGeom>
          <a:noFill/>
        </p:spPr>
        <p:txBody>
          <a:bodyPr wrap="square" rtlCol="0">
            <a:spAutoFit/>
          </a:bodyPr>
          <a:lstStyle/>
          <a:p>
            <a:r>
              <a:rPr lang="en-US" sz="1400" dirty="0"/>
              <a:t>Hands-on experience</a:t>
            </a:r>
            <a:endParaRPr lang="en-AU" sz="1400" dirty="0"/>
          </a:p>
        </p:txBody>
      </p:sp>
      <p:sp>
        <p:nvSpPr>
          <p:cNvPr id="17" name="TextBox 16">
            <a:extLst>
              <a:ext uri="{FF2B5EF4-FFF2-40B4-BE49-F238E27FC236}">
                <a16:creationId xmlns:a16="http://schemas.microsoft.com/office/drawing/2014/main" id="{B1F71DCD-854B-487E-8652-DFB49148D617}"/>
              </a:ext>
            </a:extLst>
          </p:cNvPr>
          <p:cNvSpPr txBox="1"/>
          <p:nvPr/>
        </p:nvSpPr>
        <p:spPr>
          <a:xfrm>
            <a:off x="1311724" y="4294863"/>
            <a:ext cx="4376057" cy="307777"/>
          </a:xfrm>
          <a:prstGeom prst="rect">
            <a:avLst/>
          </a:prstGeom>
          <a:noFill/>
        </p:spPr>
        <p:txBody>
          <a:bodyPr wrap="square" rtlCol="0">
            <a:spAutoFit/>
          </a:bodyPr>
          <a:lstStyle/>
          <a:p>
            <a:r>
              <a:rPr lang="en-US" sz="1400" dirty="0"/>
              <a:t>Hands-on experience</a:t>
            </a:r>
            <a:endParaRPr lang="en-AU" sz="1400" dirty="0"/>
          </a:p>
        </p:txBody>
      </p:sp>
    </p:spTree>
    <p:custDataLst>
      <p:tags r:id="rId1"/>
    </p:custDataLst>
    <p:extLst>
      <p:ext uri="{BB962C8B-B14F-4D97-AF65-F5344CB8AC3E}">
        <p14:creationId xmlns:p14="http://schemas.microsoft.com/office/powerpoint/2010/main" val="2072958386"/>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9F8C7-2B1D-4586-82EA-2C6C0156FCBC}"/>
              </a:ext>
            </a:extLst>
          </p:cNvPr>
          <p:cNvSpPr txBox="1"/>
          <p:nvPr/>
        </p:nvSpPr>
        <p:spPr>
          <a:xfrm>
            <a:off x="2037840" y="182880"/>
            <a:ext cx="7221803" cy="646331"/>
          </a:xfrm>
          <a:prstGeom prst="rect">
            <a:avLst/>
          </a:prstGeom>
          <a:noFill/>
        </p:spPr>
        <p:txBody>
          <a:bodyPr wrap="square" rtlCol="0">
            <a:spAutoFit/>
          </a:bodyPr>
          <a:lstStyle/>
          <a:p>
            <a:pPr algn="ctr"/>
            <a:r>
              <a:rPr lang="en-US" sz="3600" b="1" dirty="0">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GSKY Clients – NASA </a:t>
            </a:r>
          </a:p>
        </p:txBody>
      </p:sp>
      <p:sp>
        <p:nvSpPr>
          <p:cNvPr id="4" name="TextBox 3">
            <a:extLst>
              <a:ext uri="{FF2B5EF4-FFF2-40B4-BE49-F238E27FC236}">
                <a16:creationId xmlns:a16="http://schemas.microsoft.com/office/drawing/2014/main" id="{2A213A5E-E5D3-4267-A280-D8090E427974}"/>
              </a:ext>
            </a:extLst>
          </p:cNvPr>
          <p:cNvSpPr txBox="1"/>
          <p:nvPr/>
        </p:nvSpPr>
        <p:spPr>
          <a:xfrm>
            <a:off x="968831" y="1102179"/>
            <a:ext cx="4751614" cy="369332"/>
          </a:xfrm>
          <a:prstGeom prst="rect">
            <a:avLst/>
          </a:prstGeom>
          <a:noFill/>
        </p:spPr>
        <p:txBody>
          <a:bodyPr wrap="square" rtlCol="0">
            <a:spAutoFit/>
          </a:bodyPr>
          <a:lstStyle/>
          <a:p>
            <a:r>
              <a:rPr lang="en-US" dirty="0"/>
              <a:t>NASA provides two GIS software</a:t>
            </a:r>
          </a:p>
        </p:txBody>
      </p:sp>
      <p:sp>
        <p:nvSpPr>
          <p:cNvPr id="5" name="TextBox 4">
            <a:extLst>
              <a:ext uri="{FF2B5EF4-FFF2-40B4-BE49-F238E27FC236}">
                <a16:creationId xmlns:a16="http://schemas.microsoft.com/office/drawing/2014/main" id="{06E69DB7-DAB1-477F-A919-815C7333EED5}"/>
              </a:ext>
            </a:extLst>
          </p:cNvPr>
          <p:cNvSpPr txBox="1"/>
          <p:nvPr/>
        </p:nvSpPr>
        <p:spPr>
          <a:xfrm>
            <a:off x="968831" y="1471511"/>
            <a:ext cx="47516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World View</a:t>
            </a:r>
          </a:p>
          <a:p>
            <a:pPr marL="285750" indent="-285750">
              <a:buFont typeface="Arial" panose="020B0604020202020204" pitchFamily="34" charset="0"/>
              <a:buChar char="•"/>
            </a:pPr>
            <a:r>
              <a:rPr lang="en-US" dirty="0"/>
              <a:t>World Wind</a:t>
            </a:r>
          </a:p>
        </p:txBody>
      </p:sp>
      <p:sp>
        <p:nvSpPr>
          <p:cNvPr id="6" name="TextBox 5">
            <a:extLst>
              <a:ext uri="{FF2B5EF4-FFF2-40B4-BE49-F238E27FC236}">
                <a16:creationId xmlns:a16="http://schemas.microsoft.com/office/drawing/2014/main" id="{6C1FA7AD-F570-4E6E-870D-2843D7C54B2F}"/>
              </a:ext>
            </a:extLst>
          </p:cNvPr>
          <p:cNvSpPr txBox="1"/>
          <p:nvPr/>
        </p:nvSpPr>
        <p:spPr>
          <a:xfrm>
            <a:off x="968831" y="2152439"/>
            <a:ext cx="4751614" cy="369332"/>
          </a:xfrm>
          <a:prstGeom prst="rect">
            <a:avLst/>
          </a:prstGeom>
          <a:noFill/>
        </p:spPr>
        <p:txBody>
          <a:bodyPr wrap="square" rtlCol="0">
            <a:spAutoFit/>
          </a:bodyPr>
          <a:lstStyle/>
          <a:p>
            <a:r>
              <a:rPr lang="en-US" dirty="0"/>
              <a:t>World View provides satellite data statically.</a:t>
            </a:r>
          </a:p>
        </p:txBody>
      </p:sp>
      <p:sp>
        <p:nvSpPr>
          <p:cNvPr id="7" name="TextBox 6">
            <a:extLst>
              <a:ext uri="{FF2B5EF4-FFF2-40B4-BE49-F238E27FC236}">
                <a16:creationId xmlns:a16="http://schemas.microsoft.com/office/drawing/2014/main" id="{FDC3A35C-8579-4732-82DD-DB9E95136F40}"/>
              </a:ext>
            </a:extLst>
          </p:cNvPr>
          <p:cNvSpPr txBox="1"/>
          <p:nvPr/>
        </p:nvSpPr>
        <p:spPr>
          <a:xfrm>
            <a:off x="1279074" y="2556368"/>
            <a:ext cx="6844389" cy="307777"/>
          </a:xfrm>
          <a:prstGeom prst="rect">
            <a:avLst/>
          </a:prstGeom>
          <a:noFill/>
        </p:spPr>
        <p:txBody>
          <a:bodyPr wrap="square" rtlCol="0">
            <a:spAutoFit/>
          </a:bodyPr>
          <a:lstStyle/>
          <a:p>
            <a:r>
              <a:rPr lang="en-US" sz="1400" dirty="0"/>
              <a:t>One cannot insert own data, but may be able to publish with their help and approval.</a:t>
            </a:r>
          </a:p>
        </p:txBody>
      </p:sp>
      <p:sp>
        <p:nvSpPr>
          <p:cNvPr id="8" name="TextBox 7">
            <a:extLst>
              <a:ext uri="{FF2B5EF4-FFF2-40B4-BE49-F238E27FC236}">
                <a16:creationId xmlns:a16="http://schemas.microsoft.com/office/drawing/2014/main" id="{B7B23C20-37F1-4FEE-AD36-4D0445B730B6}"/>
              </a:ext>
            </a:extLst>
          </p:cNvPr>
          <p:cNvSpPr txBox="1"/>
          <p:nvPr/>
        </p:nvSpPr>
        <p:spPr>
          <a:xfrm>
            <a:off x="1281788" y="2791782"/>
            <a:ext cx="4376057" cy="307777"/>
          </a:xfrm>
          <a:prstGeom prst="rect">
            <a:avLst/>
          </a:prstGeom>
          <a:noFill/>
        </p:spPr>
        <p:txBody>
          <a:bodyPr wrap="square" rtlCol="0">
            <a:spAutoFit/>
          </a:bodyPr>
          <a:lstStyle/>
          <a:p>
            <a:r>
              <a:rPr lang="en-US" sz="1400" dirty="0"/>
              <a:t>Screen shots and examples.</a:t>
            </a:r>
            <a:endParaRPr lang="en-AU" sz="1400" dirty="0"/>
          </a:p>
        </p:txBody>
      </p:sp>
      <p:sp>
        <p:nvSpPr>
          <p:cNvPr id="9" name="TextBox 8">
            <a:extLst>
              <a:ext uri="{FF2B5EF4-FFF2-40B4-BE49-F238E27FC236}">
                <a16:creationId xmlns:a16="http://schemas.microsoft.com/office/drawing/2014/main" id="{F0314D49-628F-442A-8455-D5F2E740734D}"/>
              </a:ext>
            </a:extLst>
          </p:cNvPr>
          <p:cNvSpPr txBox="1"/>
          <p:nvPr/>
        </p:nvSpPr>
        <p:spPr>
          <a:xfrm>
            <a:off x="968831" y="3203514"/>
            <a:ext cx="4751614" cy="369332"/>
          </a:xfrm>
          <a:prstGeom prst="rect">
            <a:avLst/>
          </a:prstGeom>
          <a:noFill/>
        </p:spPr>
        <p:txBody>
          <a:bodyPr wrap="square" rtlCol="0">
            <a:spAutoFit/>
          </a:bodyPr>
          <a:lstStyle/>
          <a:p>
            <a:r>
              <a:rPr lang="en-US" dirty="0"/>
              <a:t>World Wind can display own data.</a:t>
            </a:r>
          </a:p>
        </p:txBody>
      </p:sp>
      <p:sp>
        <p:nvSpPr>
          <p:cNvPr id="10" name="TextBox 9">
            <a:extLst>
              <a:ext uri="{FF2B5EF4-FFF2-40B4-BE49-F238E27FC236}">
                <a16:creationId xmlns:a16="http://schemas.microsoft.com/office/drawing/2014/main" id="{3CE6F7A5-6106-4F5A-8489-3CD807C49D13}"/>
              </a:ext>
            </a:extLst>
          </p:cNvPr>
          <p:cNvSpPr txBox="1"/>
          <p:nvPr/>
        </p:nvSpPr>
        <p:spPr>
          <a:xfrm>
            <a:off x="1344386" y="3496402"/>
            <a:ext cx="4751614" cy="307777"/>
          </a:xfrm>
          <a:prstGeom prst="rect">
            <a:avLst/>
          </a:prstGeom>
          <a:noFill/>
        </p:spPr>
        <p:txBody>
          <a:bodyPr wrap="square" rtlCol="0">
            <a:spAutoFit/>
          </a:bodyPr>
          <a:lstStyle/>
          <a:p>
            <a:r>
              <a:rPr lang="en-US" sz="1400" dirty="0"/>
              <a:t>Can simulate WMS and be a GSKY client</a:t>
            </a:r>
          </a:p>
        </p:txBody>
      </p:sp>
    </p:spTree>
    <p:custDataLst>
      <p:tags r:id="rId1"/>
    </p:custDataLst>
    <p:extLst>
      <p:ext uri="{BB962C8B-B14F-4D97-AF65-F5344CB8AC3E}">
        <p14:creationId xmlns:p14="http://schemas.microsoft.com/office/powerpoint/2010/main" val="3206893867"/>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spd="slow" advTm="3330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ags/tag10.xml><?xml version="1.0" encoding="utf-8"?>
<p:tagLst xmlns:a="http://schemas.openxmlformats.org/drawingml/2006/main" xmlns:r="http://schemas.openxmlformats.org/officeDocument/2006/relationships" xmlns:p="http://schemas.openxmlformats.org/presentationml/2006/main">
  <p:tag name="TIMING" val="|0.5|10.3|5.2|4.1|5"/>
</p:tagLst>
</file>

<file path=ppt/tags/tag11.xml><?xml version="1.0" encoding="utf-8"?>
<p:tagLst xmlns:a="http://schemas.openxmlformats.org/drawingml/2006/main" xmlns:r="http://schemas.openxmlformats.org/officeDocument/2006/relationships" xmlns:p="http://schemas.openxmlformats.org/presentationml/2006/main">
  <p:tag name="TIMING" val="|0.5|10.3|5.2|4.1|5"/>
</p:tagLst>
</file>

<file path=ppt/tags/tag12.xml><?xml version="1.0" encoding="utf-8"?>
<p:tagLst xmlns:a="http://schemas.openxmlformats.org/drawingml/2006/main" xmlns:r="http://schemas.openxmlformats.org/officeDocument/2006/relationships" xmlns:p="http://schemas.openxmlformats.org/presentationml/2006/main">
  <p:tag name="TIMING" val="|0.5|10.3|5.2|4.1|5"/>
</p:tagLst>
</file>

<file path=ppt/tags/tag2.xml><?xml version="1.0" encoding="utf-8"?>
<p:tagLst xmlns:a="http://schemas.openxmlformats.org/drawingml/2006/main" xmlns:r="http://schemas.openxmlformats.org/officeDocument/2006/relationships" xmlns:p="http://schemas.openxmlformats.org/presentationml/2006/main">
  <p:tag name="TIMING" val="|0.5|10.3|5.2|4.1|5"/>
</p:tagLst>
</file>

<file path=ppt/tags/tag3.xml><?xml version="1.0" encoding="utf-8"?>
<p:tagLst xmlns:a="http://schemas.openxmlformats.org/drawingml/2006/main" xmlns:r="http://schemas.openxmlformats.org/officeDocument/2006/relationships" xmlns:p="http://schemas.openxmlformats.org/presentationml/2006/main">
  <p:tag name="TIMING" val="|0.5|10.3|5.2|4.1|5"/>
</p:tagLst>
</file>

<file path=ppt/tags/tag4.xml><?xml version="1.0" encoding="utf-8"?>
<p:tagLst xmlns:a="http://schemas.openxmlformats.org/drawingml/2006/main" xmlns:r="http://schemas.openxmlformats.org/officeDocument/2006/relationships" xmlns:p="http://schemas.openxmlformats.org/presentationml/2006/main">
  <p:tag name="TIMING" val="|0.5|10.3|5.2|4.1|5"/>
</p:tagLst>
</file>

<file path=ppt/tags/tag5.xml><?xml version="1.0" encoding="utf-8"?>
<p:tagLst xmlns:a="http://schemas.openxmlformats.org/drawingml/2006/main" xmlns:r="http://schemas.openxmlformats.org/officeDocument/2006/relationships" xmlns:p="http://schemas.openxmlformats.org/presentationml/2006/main">
  <p:tag name="TIMING" val="|0.5|10.3|5.2|4.1|5"/>
</p:tagLst>
</file>

<file path=ppt/tags/tag6.xml><?xml version="1.0" encoding="utf-8"?>
<p:tagLst xmlns:a="http://schemas.openxmlformats.org/drawingml/2006/main" xmlns:r="http://schemas.openxmlformats.org/officeDocument/2006/relationships" xmlns:p="http://schemas.openxmlformats.org/presentationml/2006/main">
  <p:tag name="TIMING" val="|0.5|10.3|5.2|4.1|5"/>
</p:tagLst>
</file>

<file path=ppt/tags/tag7.xml><?xml version="1.0" encoding="utf-8"?>
<p:tagLst xmlns:a="http://schemas.openxmlformats.org/drawingml/2006/main" xmlns:r="http://schemas.openxmlformats.org/officeDocument/2006/relationships" xmlns:p="http://schemas.openxmlformats.org/presentationml/2006/main">
  <p:tag name="TIMING" val="|0.5|10.3|5.2|4.1|5"/>
</p:tagLst>
</file>

<file path=ppt/tags/tag8.xml><?xml version="1.0" encoding="utf-8"?>
<p:tagLst xmlns:a="http://schemas.openxmlformats.org/drawingml/2006/main" xmlns:r="http://schemas.openxmlformats.org/officeDocument/2006/relationships" xmlns:p="http://schemas.openxmlformats.org/presentationml/2006/main">
  <p:tag name="TIMING" val="|0.5|10.3|5.2|4.1|5"/>
</p:tagLst>
</file>

<file path=ppt/tags/tag9.xml><?xml version="1.0" encoding="utf-8"?>
<p:tagLst xmlns:a="http://schemas.openxmlformats.org/drawingml/2006/main" xmlns:r="http://schemas.openxmlformats.org/officeDocument/2006/relationships" xmlns:p="http://schemas.openxmlformats.org/presentationml/2006/main">
  <p:tag name="TIMING" val="|0.5|10.3|5.2|4.1|5"/>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129</TotalTime>
  <Words>1035</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Tw Cen MT</vt:lpstr>
      <vt:lpstr>ヒラギノ角ゴ Pro W3</vt:lpstr>
      <vt:lpstr>Droplet</vt:lpstr>
      <vt:lpstr>Custom Design</vt:lpstr>
      <vt:lpstr>GSKY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23</cp:revision>
  <dcterms:created xsi:type="dcterms:W3CDTF">2019-06-17T03:07:36Z</dcterms:created>
  <dcterms:modified xsi:type="dcterms:W3CDTF">2019-06-17T05:16:47Z</dcterms:modified>
</cp:coreProperties>
</file>