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AA6"/>
    <a:srgbClr val="51B0C8"/>
    <a:srgbClr val="5ABFD4"/>
    <a:srgbClr val="5FC8DD"/>
    <a:srgbClr val="50B3CA"/>
    <a:srgbClr val="1A486D"/>
    <a:srgbClr val="46A1BA"/>
    <a:srgbClr val="1F4A6F"/>
    <a:srgbClr val="469AB4"/>
    <a:srgbClr val="58C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4711" y="64001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19B9A89-59F6-4858-B469-D756EC0EF2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85" y="6333969"/>
            <a:ext cx="1094464" cy="497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C9D35-2E8A-4794-B926-8535E7BD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" y="6384432"/>
            <a:ext cx="939805" cy="427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install/README.m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i/gsky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7F877-BA3D-481C-8A36-E739A3C14555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and test GSKY server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32F8C-1D6E-4EC9-B9FA-E724170793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2926" y="1404595"/>
            <a:ext cx="8163058" cy="1941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TL;DR</a:t>
            </a:r>
          </a:p>
          <a:p>
            <a:r>
              <a:rPr lang="en-US">
                <a:solidFill>
                  <a:srgbClr val="002060"/>
                </a:solidFill>
              </a:rPr>
              <a:t>Setup a Virtual Machine</a:t>
            </a:r>
          </a:p>
          <a:p>
            <a:r>
              <a:rPr lang="en-US">
                <a:solidFill>
                  <a:srgbClr val="002060"/>
                </a:solidFill>
              </a:rPr>
              <a:t>Transfer ‘build_all.sh’ to the home directory</a:t>
            </a:r>
          </a:p>
          <a:p>
            <a:r>
              <a:rPr lang="en-US">
                <a:solidFill>
                  <a:srgbClr val="002060"/>
                </a:solidFill>
              </a:rPr>
              <a:t>Execute it as ‘sudo ./build_all.sh’</a:t>
            </a:r>
          </a:p>
          <a:p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F734-FDDF-43A4-92A6-4F0D0793D56A}"/>
              </a:ext>
            </a:extLst>
          </p:cNvPr>
          <p:cNvSpPr txBox="1"/>
          <p:nvPr/>
        </p:nvSpPr>
        <p:spPr>
          <a:xfrm>
            <a:off x="1965011" y="3889761"/>
            <a:ext cx="849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>
                <a:solidFill>
                  <a:srgbClr val="002060"/>
                </a:solidFill>
              </a:rPr>
              <a:t>It will take 6 minutes to run through this demo. If too fast or too slow, then open the editable file and manually run the slideshow.</a:t>
            </a:r>
          </a:p>
          <a:p>
            <a:pPr algn="just"/>
            <a:endParaRPr lang="en-AU">
              <a:solidFill>
                <a:srgbClr val="002060"/>
              </a:solidFill>
            </a:endParaRPr>
          </a:p>
          <a:p>
            <a:pPr algn="just"/>
            <a:r>
              <a:rPr lang="en-AU">
                <a:solidFill>
                  <a:srgbClr val="002060"/>
                </a:solidFill>
              </a:rPr>
              <a:t>This is a quick overview of the process. See the </a:t>
            </a:r>
            <a:r>
              <a:rPr lang="en-AU">
                <a:solidFill>
                  <a:srgbClr val="002060"/>
                </a:solidFill>
                <a:hlinkClick r:id="rId3"/>
              </a:rPr>
              <a:t>README</a:t>
            </a:r>
            <a:r>
              <a:rPr lang="en-AU">
                <a:solidFill>
                  <a:srgbClr val="002060"/>
                </a:solidFill>
              </a:rPr>
              <a:t> document for details.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2672-5E90-443B-BC44-3BD7DEFB02D6}"/>
              </a:ext>
            </a:extLst>
          </p:cNvPr>
          <p:cNvSpPr txBox="1"/>
          <p:nvPr/>
        </p:nvSpPr>
        <p:spPr>
          <a:xfrm>
            <a:off x="1965011" y="3280653"/>
            <a:ext cx="564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>
                <a:solidFill>
                  <a:srgbClr val="FFFF00"/>
                </a:solidFill>
              </a:rPr>
              <a:t>Slide show will begin in 5 seconds !</a:t>
            </a:r>
            <a:endParaRPr lang="en-GB" sz="2400" b="1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5A334-9BA3-4222-91CB-87F1660302C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4</a:t>
            </a:r>
            <a:endParaRPr lang="en-AU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8AEA-17DE-444D-8ECC-452D79753AED}"/>
              </a:ext>
            </a:extLst>
          </p:cNvPr>
          <p:cNvSpPr txBox="1"/>
          <p:nvPr/>
        </p:nvSpPr>
        <p:spPr>
          <a:xfrm>
            <a:off x="9785684" y="6481010"/>
            <a:ext cx="231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/>
              <a:t>Copyright © 2018 by NCI.  Created on 28 Nov 2018. </a:t>
            </a:r>
            <a:br>
              <a:rPr lang="en-AU" sz="700"/>
            </a:br>
            <a:r>
              <a:rPr lang="en-AU" sz="700"/>
              <a:t>Contact: Arapaut.Sivaprasad@anu.edu.au</a:t>
            </a:r>
            <a:endParaRPr lang="en-GB" sz="7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1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3"/>
    </mc:Choice>
    <mc:Fallback xmlns="">
      <p:transition spd="slow" advTm="8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19BD7803-475D-4C06-ADEA-6422017967DC}"/>
              </a:ext>
            </a:extLst>
          </p:cNvPr>
          <p:cNvSpPr/>
          <p:nvPr/>
        </p:nvSpPr>
        <p:spPr>
          <a:xfrm rot="5400000">
            <a:off x="2675241" y="18252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2F52AAE-E9A8-4319-AD65-313F45343DF6}"/>
              </a:ext>
            </a:extLst>
          </p:cNvPr>
          <p:cNvSpPr/>
          <p:nvPr/>
        </p:nvSpPr>
        <p:spPr>
          <a:xfrm rot="10800000">
            <a:off x="7746802" y="465446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C5FDC-60B7-401D-9F0B-858BC02C7BD6}"/>
              </a:ext>
            </a:extLst>
          </p:cNvPr>
          <p:cNvSpPr/>
          <p:nvPr/>
        </p:nvSpPr>
        <p:spPr>
          <a:xfrm>
            <a:off x="7674501" y="4597407"/>
            <a:ext cx="580106" cy="300947"/>
          </a:xfrm>
          <a:prstGeom prst="rect">
            <a:avLst/>
          </a:prstGeom>
          <a:solidFill>
            <a:srgbClr val="3D8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32D1EE4-0144-4FC9-B296-3ACFAA50CAB6}"/>
              </a:ext>
            </a:extLst>
          </p:cNvPr>
          <p:cNvSpPr/>
          <p:nvPr/>
        </p:nvSpPr>
        <p:spPr>
          <a:xfrm rot="10800000">
            <a:off x="7739006" y="361364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E4332-F04A-4F4C-8ABE-A62945FF1A60}"/>
              </a:ext>
            </a:extLst>
          </p:cNvPr>
          <p:cNvSpPr/>
          <p:nvPr/>
        </p:nvSpPr>
        <p:spPr>
          <a:xfrm>
            <a:off x="7683740" y="3548204"/>
            <a:ext cx="580106" cy="300947"/>
          </a:xfrm>
          <a:prstGeom prst="rect">
            <a:avLst/>
          </a:prstGeom>
          <a:solidFill>
            <a:srgbClr val="51B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4E84027-1A14-42F0-8006-CD5D88342BF9}"/>
              </a:ext>
            </a:extLst>
          </p:cNvPr>
          <p:cNvSpPr/>
          <p:nvPr/>
        </p:nvSpPr>
        <p:spPr>
          <a:xfrm rot="10800000">
            <a:off x="7739006" y="287548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4A04D-C925-4E8E-A893-5FEBB09784DB}"/>
              </a:ext>
            </a:extLst>
          </p:cNvPr>
          <p:cNvSpPr/>
          <p:nvPr/>
        </p:nvSpPr>
        <p:spPr>
          <a:xfrm>
            <a:off x="7683740" y="2798440"/>
            <a:ext cx="580106" cy="300947"/>
          </a:xfrm>
          <a:prstGeom prst="rect">
            <a:avLst/>
          </a:prstGeom>
          <a:solidFill>
            <a:srgbClr val="5AB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6949534-1BBA-4886-8985-27C073F12BA3}"/>
              </a:ext>
            </a:extLst>
          </p:cNvPr>
          <p:cNvSpPr/>
          <p:nvPr/>
        </p:nvSpPr>
        <p:spPr>
          <a:xfrm rot="5400000">
            <a:off x="6928301" y="182094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8C81-C94F-497B-B7B8-5F92301049EA}"/>
              </a:ext>
            </a:extLst>
          </p:cNvPr>
          <p:cNvSpPr/>
          <p:nvPr/>
        </p:nvSpPr>
        <p:spPr>
          <a:xfrm>
            <a:off x="6788523" y="1789403"/>
            <a:ext cx="580106" cy="300947"/>
          </a:xfrm>
          <a:prstGeom prst="rect">
            <a:avLst/>
          </a:prstGeom>
          <a:solidFill>
            <a:srgbClr val="5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6BB4D3E-3A0D-4C96-8D3A-68F5E8929F16}"/>
              </a:ext>
            </a:extLst>
          </p:cNvPr>
          <p:cNvSpPr/>
          <p:nvPr/>
        </p:nvSpPr>
        <p:spPr>
          <a:xfrm rot="5400000">
            <a:off x="4198444" y="186296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3D9AE-6C5C-4450-9381-302C59261135}"/>
              </a:ext>
            </a:extLst>
          </p:cNvPr>
          <p:cNvSpPr/>
          <p:nvPr/>
        </p:nvSpPr>
        <p:spPr>
          <a:xfrm>
            <a:off x="3946684" y="1819369"/>
            <a:ext cx="580106" cy="300947"/>
          </a:xfrm>
          <a:prstGeom prst="rect">
            <a:avLst/>
          </a:prstGeom>
          <a:solidFill>
            <a:srgbClr val="5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5AEC-2BC8-44A1-A58A-B0FCD50A9B3B}"/>
              </a:ext>
            </a:extLst>
          </p:cNvPr>
          <p:cNvSpPr txBox="1">
            <a:spLocks/>
          </p:cNvSpPr>
          <p:nvPr/>
        </p:nvSpPr>
        <p:spPr>
          <a:xfrm>
            <a:off x="2592926" y="44500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Setup a Virtual Machine</a:t>
            </a:r>
          </a:p>
          <a:p>
            <a:pPr algn="ctr"/>
            <a:r>
              <a:rPr lang="en-US" sz="1600" b="1" cap="none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(If not using a dedicated server)</a:t>
            </a:r>
            <a:endParaRPr lang="en-AU" sz="1600" b="1" cap="none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AF5A7-8E51-4FA7-8D44-B743E1D7E5D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4</a:t>
            </a:r>
            <a:endParaRPr lang="en-AU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431BE-58AE-4262-AFE3-9530CB807DF6}"/>
              </a:ext>
            </a:extLst>
          </p:cNvPr>
          <p:cNvSpPr/>
          <p:nvPr/>
        </p:nvSpPr>
        <p:spPr>
          <a:xfrm>
            <a:off x="1510338" y="1415534"/>
            <a:ext cx="4100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https://tenjin.nci.org.au/dashboard/project/instances/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5A32-9E46-4F50-BDC2-0BABAC52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89" y="1784866"/>
            <a:ext cx="1523203" cy="1482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BD0FC-9CBF-4637-8218-9040F8BB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59" y="1784866"/>
            <a:ext cx="12382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8FC3F-7C10-43AC-ACBA-CC9DC9725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69" y="1784866"/>
            <a:ext cx="2585214" cy="318295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22B093-0A69-4C52-8CBD-B4F66A8B3AB2}"/>
              </a:ext>
            </a:extLst>
          </p:cNvPr>
          <p:cNvSpPr/>
          <p:nvPr/>
        </p:nvSpPr>
        <p:spPr>
          <a:xfrm>
            <a:off x="7662962" y="5187179"/>
            <a:ext cx="2424679" cy="695143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>
                <a:solidFill>
                  <a:schemeClr val="bg1"/>
                </a:solidFill>
              </a:rPr>
              <a:t>Next: Setup GSKY server</a:t>
            </a:r>
            <a:endParaRPr lang="en-GB" sz="1600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0EBC5-FBF2-4E96-BFCA-C5D81E1BC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962" y="1784866"/>
            <a:ext cx="2445457" cy="148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75667-38B8-4CE5-A6FC-9D184F494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962" y="3463753"/>
            <a:ext cx="1495425" cy="504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E48C16-E48C-46C9-89C8-D7C0752EB540}"/>
              </a:ext>
            </a:extLst>
          </p:cNvPr>
          <p:cNvSpPr/>
          <p:nvPr/>
        </p:nvSpPr>
        <p:spPr>
          <a:xfrm>
            <a:off x="7662962" y="4166539"/>
            <a:ext cx="2445457" cy="80127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>
                <a:solidFill>
                  <a:schemeClr val="bg1"/>
                </a:solidFill>
              </a:rPr>
              <a:t>scp </a:t>
            </a:r>
            <a:r>
              <a:rPr lang="en-AU" sz="1200" i="1">
                <a:solidFill>
                  <a:schemeClr val="bg1"/>
                </a:solidFill>
              </a:rPr>
              <a:t>build_all.sh</a:t>
            </a:r>
          </a:p>
          <a:p>
            <a:r>
              <a:rPr lang="en-AU" sz="1200">
                <a:solidFill>
                  <a:schemeClr val="bg1"/>
                </a:solidFill>
              </a:rPr>
              <a:t>ssh -l username130.56.242.nn</a:t>
            </a:r>
          </a:p>
          <a:p>
            <a:r>
              <a:rPr lang="en-AU" sz="1200">
                <a:solidFill>
                  <a:schemeClr val="bg1"/>
                </a:solidFill>
              </a:rPr>
              <a:t>chmod 755 build_all.sh</a:t>
            </a:r>
          </a:p>
          <a:p>
            <a:r>
              <a:rPr lang="en-AU" sz="1200">
                <a:solidFill>
                  <a:schemeClr val="bg1"/>
                </a:solidFill>
              </a:rPr>
              <a:t>sudo </a:t>
            </a:r>
            <a:r>
              <a:rPr lang="en-AU" sz="1200" i="1">
                <a:solidFill>
                  <a:schemeClr val="bg1"/>
                </a:solidFill>
              </a:rPr>
              <a:t>./build_all.sh</a:t>
            </a:r>
            <a:endParaRPr lang="en-GB" sz="12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877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06875 0.00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7774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1.66667E-6 0.1076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00065 0.15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00039 0.116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1" grpId="0" animBg="1"/>
      <p:bldP spid="16" grpId="0" animBg="1"/>
      <p:bldP spid="15" grpId="0" animBg="1"/>
      <p:bldP spid="14" grpId="0" animBg="1"/>
      <p:bldP spid="2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ow: Up 195">
            <a:extLst>
              <a:ext uri="{FF2B5EF4-FFF2-40B4-BE49-F238E27FC236}">
                <a16:creationId xmlns:a16="http://schemas.microsoft.com/office/drawing/2014/main" id="{0075D229-1A99-422D-9872-F2D053742BFE}"/>
              </a:ext>
            </a:extLst>
          </p:cNvPr>
          <p:cNvSpPr/>
          <p:nvPr/>
        </p:nvSpPr>
        <p:spPr>
          <a:xfrm rot="10800000">
            <a:off x="9983614" y="298731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88B458-64EE-4E98-AC65-55C2F044048D}"/>
              </a:ext>
            </a:extLst>
          </p:cNvPr>
          <p:cNvSpPr/>
          <p:nvPr/>
        </p:nvSpPr>
        <p:spPr>
          <a:xfrm>
            <a:off x="9737798" y="2912147"/>
            <a:ext cx="754145" cy="360691"/>
          </a:xfrm>
          <a:prstGeom prst="rect">
            <a:avLst/>
          </a:prstGeom>
          <a:solidFill>
            <a:srgbClr val="42A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Arrow: Up 208">
            <a:extLst>
              <a:ext uri="{FF2B5EF4-FFF2-40B4-BE49-F238E27FC236}">
                <a16:creationId xmlns:a16="http://schemas.microsoft.com/office/drawing/2014/main" id="{C34046BF-6A99-490D-80B8-DC1CAEF0D975}"/>
              </a:ext>
            </a:extLst>
          </p:cNvPr>
          <p:cNvSpPr/>
          <p:nvPr/>
        </p:nvSpPr>
        <p:spPr>
          <a:xfrm rot="16200000">
            <a:off x="8984642" y="29712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4AB7CA-12D5-4C0E-B435-CB4BFF44372F}"/>
              </a:ext>
            </a:extLst>
          </p:cNvPr>
          <p:cNvSpPr/>
          <p:nvPr/>
        </p:nvSpPr>
        <p:spPr>
          <a:xfrm>
            <a:off x="8745626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Arrow: Up 211">
            <a:extLst>
              <a:ext uri="{FF2B5EF4-FFF2-40B4-BE49-F238E27FC236}">
                <a16:creationId xmlns:a16="http://schemas.microsoft.com/office/drawing/2014/main" id="{D3FA5674-1766-421D-9FFF-D98E21F98F8A}"/>
              </a:ext>
            </a:extLst>
          </p:cNvPr>
          <p:cNvSpPr/>
          <p:nvPr/>
        </p:nvSpPr>
        <p:spPr>
          <a:xfrm rot="10800000">
            <a:off x="7990230" y="293112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F321964-3A72-4379-9C87-C262F30D9565}"/>
              </a:ext>
            </a:extLst>
          </p:cNvPr>
          <p:cNvSpPr/>
          <p:nvPr/>
        </p:nvSpPr>
        <p:spPr>
          <a:xfrm>
            <a:off x="7749032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Arrow: Up 194">
            <a:extLst>
              <a:ext uri="{FF2B5EF4-FFF2-40B4-BE49-F238E27FC236}">
                <a16:creationId xmlns:a16="http://schemas.microsoft.com/office/drawing/2014/main" id="{C5665B24-8AD7-465F-8A56-3E54176D855C}"/>
              </a:ext>
            </a:extLst>
          </p:cNvPr>
          <p:cNvSpPr/>
          <p:nvPr/>
        </p:nvSpPr>
        <p:spPr>
          <a:xfrm rot="10800000">
            <a:off x="10021234" y="213737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C77A5-183A-4A9C-AAF2-50478932A3B0}"/>
              </a:ext>
            </a:extLst>
          </p:cNvPr>
          <p:cNvSpPr/>
          <p:nvPr/>
        </p:nvSpPr>
        <p:spPr>
          <a:xfrm>
            <a:off x="9751839" y="2050158"/>
            <a:ext cx="754145" cy="360691"/>
          </a:xfrm>
          <a:prstGeom prst="rect">
            <a:avLst/>
          </a:prstGeom>
          <a:solidFill>
            <a:srgbClr val="3A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Arrow: Up 193">
            <a:extLst>
              <a:ext uri="{FF2B5EF4-FFF2-40B4-BE49-F238E27FC236}">
                <a16:creationId xmlns:a16="http://schemas.microsoft.com/office/drawing/2014/main" id="{5E0834B8-6D1C-4557-99A0-20703B5B22FE}"/>
              </a:ext>
            </a:extLst>
          </p:cNvPr>
          <p:cNvSpPr/>
          <p:nvPr/>
        </p:nvSpPr>
        <p:spPr>
          <a:xfrm rot="5400000">
            <a:off x="9025947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B8BF459-3140-480B-A89B-862792BE7F8D}"/>
              </a:ext>
            </a:extLst>
          </p:cNvPr>
          <p:cNvSpPr/>
          <p:nvPr/>
        </p:nvSpPr>
        <p:spPr>
          <a:xfrm>
            <a:off x="8745626" y="2050158"/>
            <a:ext cx="754145" cy="360691"/>
          </a:xfrm>
          <a:prstGeom prst="rect">
            <a:avLst/>
          </a:prstGeom>
          <a:solidFill>
            <a:srgbClr val="4EB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9F04D85-4590-4894-9DE7-AC8D8A53EFF5}"/>
              </a:ext>
            </a:extLst>
          </p:cNvPr>
          <p:cNvSpPr/>
          <p:nvPr/>
        </p:nvSpPr>
        <p:spPr>
          <a:xfrm rot="5400000">
            <a:off x="8046288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F1A9F-BBDD-4D16-8503-1AE0EF2EC352}"/>
              </a:ext>
            </a:extLst>
          </p:cNvPr>
          <p:cNvSpPr/>
          <p:nvPr/>
        </p:nvSpPr>
        <p:spPr>
          <a:xfrm>
            <a:off x="7758769" y="205015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FFDAB05B-7DCC-4B41-99D9-C45C3A3BFF16}"/>
              </a:ext>
            </a:extLst>
          </p:cNvPr>
          <p:cNvSpPr/>
          <p:nvPr/>
        </p:nvSpPr>
        <p:spPr>
          <a:xfrm rot="5400000">
            <a:off x="705892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64789D-E5B3-4973-9956-0A3D739F1746}"/>
              </a:ext>
            </a:extLst>
          </p:cNvPr>
          <p:cNvSpPr/>
          <p:nvPr/>
        </p:nvSpPr>
        <p:spPr>
          <a:xfrm>
            <a:off x="6759996" y="2050158"/>
            <a:ext cx="754145" cy="360691"/>
          </a:xfrm>
          <a:prstGeom prst="rect">
            <a:avLst/>
          </a:prstGeom>
          <a:solidFill>
            <a:srgbClr val="5F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9135793C-3683-4095-BA02-3CF76A62F2D9}"/>
              </a:ext>
            </a:extLst>
          </p:cNvPr>
          <p:cNvSpPr/>
          <p:nvPr/>
        </p:nvSpPr>
        <p:spPr>
          <a:xfrm rot="5400000">
            <a:off x="607111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23F4D5-AF82-4CA2-A346-1DB80010710F}"/>
              </a:ext>
            </a:extLst>
          </p:cNvPr>
          <p:cNvSpPr/>
          <p:nvPr/>
        </p:nvSpPr>
        <p:spPr>
          <a:xfrm>
            <a:off x="5778321" y="2050158"/>
            <a:ext cx="754145" cy="360691"/>
          </a:xfrm>
          <a:prstGeom prst="rect">
            <a:avLst/>
          </a:prstGeom>
          <a:solidFill>
            <a:srgbClr val="68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0A2533F-C30E-4223-8393-A8067C1F1D5B}"/>
              </a:ext>
            </a:extLst>
          </p:cNvPr>
          <p:cNvSpPr/>
          <p:nvPr/>
        </p:nvSpPr>
        <p:spPr>
          <a:xfrm rot="5400000">
            <a:off x="5062236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870C60-0B8E-4C46-AE62-4107D4904030}"/>
              </a:ext>
            </a:extLst>
          </p:cNvPr>
          <p:cNvSpPr/>
          <p:nvPr/>
        </p:nvSpPr>
        <p:spPr>
          <a:xfrm>
            <a:off x="4771116" y="2050158"/>
            <a:ext cx="754145" cy="360691"/>
          </a:xfrm>
          <a:prstGeom prst="rect">
            <a:avLst/>
          </a:prstGeom>
          <a:solidFill>
            <a:srgbClr val="62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Arrow: Up 207">
            <a:extLst>
              <a:ext uri="{FF2B5EF4-FFF2-40B4-BE49-F238E27FC236}">
                <a16:creationId xmlns:a16="http://schemas.microsoft.com/office/drawing/2014/main" id="{4ED5D909-13D9-4BDC-9B9F-467BA6DEA10F}"/>
              </a:ext>
            </a:extLst>
          </p:cNvPr>
          <p:cNvSpPr/>
          <p:nvPr/>
        </p:nvSpPr>
        <p:spPr>
          <a:xfrm>
            <a:off x="8998747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15F166-3705-4055-82E9-D60C34A92E13}"/>
              </a:ext>
            </a:extLst>
          </p:cNvPr>
          <p:cNvSpPr/>
          <p:nvPr/>
        </p:nvSpPr>
        <p:spPr>
          <a:xfrm>
            <a:off x="8745626" y="3774970"/>
            <a:ext cx="754145" cy="360691"/>
          </a:xfrm>
          <a:prstGeom prst="rect">
            <a:avLst/>
          </a:prstGeom>
          <a:solidFill>
            <a:srgbClr val="44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9BD953-8264-496F-8E5B-45D61759E0F3}"/>
              </a:ext>
            </a:extLst>
          </p:cNvPr>
          <p:cNvSpPr/>
          <p:nvPr/>
        </p:nvSpPr>
        <p:spPr>
          <a:xfrm>
            <a:off x="6745914" y="2912147"/>
            <a:ext cx="754145" cy="360691"/>
          </a:xfrm>
          <a:prstGeom prst="rect">
            <a:avLst/>
          </a:prstGeom>
          <a:solidFill>
            <a:srgbClr val="5F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4B022B2C-A52A-492E-8528-64054FE27A83}"/>
              </a:ext>
            </a:extLst>
          </p:cNvPr>
          <p:cNvSpPr/>
          <p:nvPr/>
        </p:nvSpPr>
        <p:spPr>
          <a:xfrm>
            <a:off x="7012661" y="37930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44AC34-C7CE-49FA-BBAC-20D63ED05345}"/>
              </a:ext>
            </a:extLst>
          </p:cNvPr>
          <p:cNvSpPr/>
          <p:nvPr/>
        </p:nvSpPr>
        <p:spPr>
          <a:xfrm>
            <a:off x="6745914" y="3774970"/>
            <a:ext cx="754145" cy="360691"/>
          </a:xfrm>
          <a:prstGeom prst="rect">
            <a:avLst/>
          </a:prstGeom>
          <a:solidFill>
            <a:srgbClr val="58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Arrow: Up 216">
            <a:extLst>
              <a:ext uri="{FF2B5EF4-FFF2-40B4-BE49-F238E27FC236}">
                <a16:creationId xmlns:a16="http://schemas.microsoft.com/office/drawing/2014/main" id="{C9958EF5-CBC1-4884-B2CE-14F25FF7BB8A}"/>
              </a:ext>
            </a:extLst>
          </p:cNvPr>
          <p:cNvSpPr/>
          <p:nvPr/>
        </p:nvSpPr>
        <p:spPr>
          <a:xfrm>
            <a:off x="6996625" y="46893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7B77A2C-F761-4AD8-8489-2E6477A4C12D}"/>
              </a:ext>
            </a:extLst>
          </p:cNvPr>
          <p:cNvSpPr/>
          <p:nvPr/>
        </p:nvSpPr>
        <p:spPr>
          <a:xfrm>
            <a:off x="6745914" y="4649298"/>
            <a:ext cx="754145" cy="360691"/>
          </a:xfrm>
          <a:prstGeom prst="rect">
            <a:avLst/>
          </a:prstGeom>
          <a:solidFill>
            <a:srgbClr val="48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Arrow: Up 215">
            <a:extLst>
              <a:ext uri="{FF2B5EF4-FFF2-40B4-BE49-F238E27FC236}">
                <a16:creationId xmlns:a16="http://schemas.microsoft.com/office/drawing/2014/main" id="{C009D4E0-1D66-4856-8C4B-390EEDF9BC8C}"/>
              </a:ext>
            </a:extLst>
          </p:cNvPr>
          <p:cNvSpPr/>
          <p:nvPr/>
        </p:nvSpPr>
        <p:spPr>
          <a:xfrm>
            <a:off x="6932457" y="554594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F15979-C879-49C7-893C-63536A978382}"/>
              </a:ext>
            </a:extLst>
          </p:cNvPr>
          <p:cNvSpPr/>
          <p:nvPr/>
        </p:nvSpPr>
        <p:spPr>
          <a:xfrm>
            <a:off x="6745914" y="5516584"/>
            <a:ext cx="754145" cy="360691"/>
          </a:xfrm>
          <a:prstGeom prst="rect">
            <a:avLst/>
          </a:prstGeom>
          <a:solidFill>
            <a:srgbClr val="2F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Arrow: Up 214">
            <a:extLst>
              <a:ext uri="{FF2B5EF4-FFF2-40B4-BE49-F238E27FC236}">
                <a16:creationId xmlns:a16="http://schemas.microsoft.com/office/drawing/2014/main" id="{437BB688-C6D5-48AA-A783-77D7B4DDCE1D}"/>
              </a:ext>
            </a:extLst>
          </p:cNvPr>
          <p:cNvSpPr/>
          <p:nvPr/>
        </p:nvSpPr>
        <p:spPr>
          <a:xfrm rot="16200000">
            <a:off x="7982434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14C4E2-1D95-4765-8C39-957F5E126306}"/>
              </a:ext>
            </a:extLst>
          </p:cNvPr>
          <p:cNvSpPr/>
          <p:nvPr/>
        </p:nvSpPr>
        <p:spPr>
          <a:xfrm>
            <a:off x="7749032" y="5508809"/>
            <a:ext cx="754145" cy="360691"/>
          </a:xfrm>
          <a:prstGeom prst="rect">
            <a:avLst/>
          </a:prstGeom>
          <a:solidFill>
            <a:srgbClr val="29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row: Up 213">
            <a:extLst>
              <a:ext uri="{FF2B5EF4-FFF2-40B4-BE49-F238E27FC236}">
                <a16:creationId xmlns:a16="http://schemas.microsoft.com/office/drawing/2014/main" id="{7AABFF69-23A7-4B8D-853E-6D9893BC0EBC}"/>
              </a:ext>
            </a:extLst>
          </p:cNvPr>
          <p:cNvSpPr/>
          <p:nvPr/>
        </p:nvSpPr>
        <p:spPr>
          <a:xfrm rot="10800000">
            <a:off x="8025521" y="46982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8344210-DC42-471C-8FCB-2408292FEEB5}"/>
              </a:ext>
            </a:extLst>
          </p:cNvPr>
          <p:cNvSpPr/>
          <p:nvPr/>
        </p:nvSpPr>
        <p:spPr>
          <a:xfrm>
            <a:off x="7749032" y="4649298"/>
            <a:ext cx="754145" cy="360691"/>
          </a:xfrm>
          <a:prstGeom prst="rect">
            <a:avLst/>
          </a:prstGeom>
          <a:solidFill>
            <a:srgbClr val="3D8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Arrow: Up 212">
            <a:extLst>
              <a:ext uri="{FF2B5EF4-FFF2-40B4-BE49-F238E27FC236}">
                <a16:creationId xmlns:a16="http://schemas.microsoft.com/office/drawing/2014/main" id="{4253148D-DB95-4569-BBFC-BF2BD7DEB584}"/>
              </a:ext>
            </a:extLst>
          </p:cNvPr>
          <p:cNvSpPr/>
          <p:nvPr/>
        </p:nvSpPr>
        <p:spPr>
          <a:xfrm rot="10800000">
            <a:off x="8008157" y="38199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D00AC86-7CF0-4324-B819-CC2961AFC5E1}"/>
              </a:ext>
            </a:extLst>
          </p:cNvPr>
          <p:cNvSpPr/>
          <p:nvPr/>
        </p:nvSpPr>
        <p:spPr>
          <a:xfrm>
            <a:off x="7749032" y="3774970"/>
            <a:ext cx="754145" cy="360691"/>
          </a:xfrm>
          <a:prstGeom prst="rect">
            <a:avLst/>
          </a:prstGeom>
          <a:solidFill>
            <a:srgbClr val="4EA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Arrow: Up 206">
            <a:extLst>
              <a:ext uri="{FF2B5EF4-FFF2-40B4-BE49-F238E27FC236}">
                <a16:creationId xmlns:a16="http://schemas.microsoft.com/office/drawing/2014/main" id="{388A5D80-23FB-4AE9-A08F-4F46AF763859}"/>
              </a:ext>
            </a:extLst>
          </p:cNvPr>
          <p:cNvSpPr/>
          <p:nvPr/>
        </p:nvSpPr>
        <p:spPr>
          <a:xfrm>
            <a:off x="8998747" y="472499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7E5250-A3D0-4108-A3AA-B044C2B536A5}"/>
              </a:ext>
            </a:extLst>
          </p:cNvPr>
          <p:cNvSpPr/>
          <p:nvPr/>
        </p:nvSpPr>
        <p:spPr>
          <a:xfrm>
            <a:off x="8745626" y="4649298"/>
            <a:ext cx="754145" cy="360691"/>
          </a:xfrm>
          <a:prstGeom prst="rect">
            <a:avLst/>
          </a:prstGeom>
          <a:solidFill>
            <a:srgbClr val="347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id="{BBB0B4BA-C936-4284-99B9-A1E59253EBB6}"/>
              </a:ext>
            </a:extLst>
          </p:cNvPr>
          <p:cNvSpPr/>
          <p:nvPr/>
        </p:nvSpPr>
        <p:spPr>
          <a:xfrm>
            <a:off x="8998747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A7C8FC-3336-44CF-8EAE-397D23788550}"/>
              </a:ext>
            </a:extLst>
          </p:cNvPr>
          <p:cNvSpPr/>
          <p:nvPr/>
        </p:nvSpPr>
        <p:spPr>
          <a:xfrm>
            <a:off x="8745626" y="5508809"/>
            <a:ext cx="754145" cy="360691"/>
          </a:xfrm>
          <a:prstGeom prst="rect">
            <a:avLst/>
          </a:prstGeom>
          <a:solidFill>
            <a:srgbClr val="225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4F064E87-8358-4E78-8D88-06AFBF0975C9}"/>
              </a:ext>
            </a:extLst>
          </p:cNvPr>
          <p:cNvSpPr/>
          <p:nvPr/>
        </p:nvSpPr>
        <p:spPr>
          <a:xfrm rot="16200000">
            <a:off x="9975818" y="556125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13E2D-7D9F-4012-8D02-C44892286FD6}"/>
              </a:ext>
            </a:extLst>
          </p:cNvPr>
          <p:cNvSpPr/>
          <p:nvPr/>
        </p:nvSpPr>
        <p:spPr>
          <a:xfrm>
            <a:off x="9737798" y="5508809"/>
            <a:ext cx="754145" cy="360691"/>
          </a:xfrm>
          <a:prstGeom prst="rect">
            <a:avLst/>
          </a:prstGeom>
          <a:solidFill>
            <a:srgbClr val="17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1173B1F6-CC9A-4070-81F6-63B7C64663DA}"/>
              </a:ext>
            </a:extLst>
          </p:cNvPr>
          <p:cNvSpPr/>
          <p:nvPr/>
        </p:nvSpPr>
        <p:spPr>
          <a:xfrm rot="10800000">
            <a:off x="9983614" y="474087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5EF6DF-02EF-4D99-BEA2-F79A734266AC}"/>
              </a:ext>
            </a:extLst>
          </p:cNvPr>
          <p:cNvSpPr/>
          <p:nvPr/>
        </p:nvSpPr>
        <p:spPr>
          <a:xfrm>
            <a:off x="9737798" y="4649298"/>
            <a:ext cx="754145" cy="360691"/>
          </a:xfrm>
          <a:prstGeom prst="rect">
            <a:avLst/>
          </a:prstGeom>
          <a:solidFill>
            <a:srgbClr val="266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row: Up 197">
            <a:extLst>
              <a:ext uri="{FF2B5EF4-FFF2-40B4-BE49-F238E27FC236}">
                <a16:creationId xmlns:a16="http://schemas.microsoft.com/office/drawing/2014/main" id="{EF0DF919-DE5F-4B9E-BA03-E9E4621177B6}"/>
              </a:ext>
            </a:extLst>
          </p:cNvPr>
          <p:cNvSpPr/>
          <p:nvPr/>
        </p:nvSpPr>
        <p:spPr>
          <a:xfrm rot="10800000">
            <a:off x="9983614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B84CA9-1F2F-47B0-B48C-6738161F84ED}"/>
              </a:ext>
            </a:extLst>
          </p:cNvPr>
          <p:cNvSpPr/>
          <p:nvPr/>
        </p:nvSpPr>
        <p:spPr>
          <a:xfrm>
            <a:off x="9737798" y="3774970"/>
            <a:ext cx="754145" cy="360691"/>
          </a:xfrm>
          <a:prstGeom prst="rect">
            <a:avLst/>
          </a:prstGeom>
          <a:solidFill>
            <a:srgbClr val="368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BD9FD58-EA21-4233-BA29-CAE38887CE89}"/>
              </a:ext>
            </a:extLst>
          </p:cNvPr>
          <p:cNvSpPr/>
          <p:nvPr/>
        </p:nvSpPr>
        <p:spPr>
          <a:xfrm rot="5400000">
            <a:off x="405987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CC390-D58B-4977-A121-A84777E0F1AB}"/>
              </a:ext>
            </a:extLst>
          </p:cNvPr>
          <p:cNvSpPr/>
          <p:nvPr/>
        </p:nvSpPr>
        <p:spPr>
          <a:xfrm>
            <a:off x="3766498" y="2050158"/>
            <a:ext cx="754145" cy="360691"/>
          </a:xfrm>
          <a:prstGeom prst="rect">
            <a:avLst/>
          </a:prstGeom>
          <a:solidFill>
            <a:srgbClr val="54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7CE2691-1F7B-4A8C-97D0-6F98E886DFEF}"/>
              </a:ext>
            </a:extLst>
          </p:cNvPr>
          <p:cNvSpPr/>
          <p:nvPr/>
        </p:nvSpPr>
        <p:spPr>
          <a:xfrm rot="5400000">
            <a:off x="3061740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9741F-E681-4057-AC55-B6230BCEF710}"/>
              </a:ext>
            </a:extLst>
          </p:cNvPr>
          <p:cNvSpPr/>
          <p:nvPr/>
        </p:nvSpPr>
        <p:spPr>
          <a:xfrm>
            <a:off x="2779454" y="2050158"/>
            <a:ext cx="754145" cy="360691"/>
          </a:xfrm>
          <a:prstGeom prst="rect">
            <a:avLst/>
          </a:prstGeom>
          <a:solidFill>
            <a:srgbClr val="48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6C74B2-56B3-4FF6-A2C5-DDDC5C555B31}"/>
              </a:ext>
            </a:extLst>
          </p:cNvPr>
          <p:cNvGrpSpPr/>
          <p:nvPr/>
        </p:nvGrpSpPr>
        <p:grpSpPr>
          <a:xfrm>
            <a:off x="663643" y="2719126"/>
            <a:ext cx="5901179" cy="2865466"/>
            <a:chOff x="61944" y="646013"/>
            <a:chExt cx="5901179" cy="28654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BE3335-9F70-4E05-8468-2862A9200C6A}"/>
                </a:ext>
              </a:extLst>
            </p:cNvPr>
            <p:cNvSpPr txBox="1"/>
            <p:nvPr/>
          </p:nvSpPr>
          <p:spPr>
            <a:xfrm>
              <a:off x="61944" y="987711"/>
              <a:ext cx="5901179" cy="25237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Single command to setup a VM and install GSKY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Git clone the repository.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git clone </a:t>
              </a:r>
              <a:r>
                <a:rPr lang="en-US" sz="1400" i="1">
                  <a:solidFill>
                    <a:srgbClr val="002060"/>
                  </a:solidFill>
                  <a:hlinkClick r:id="rId3"/>
                </a:rPr>
                <a:t>https://github.com/nci/gsky.git</a:t>
              </a:r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CE2AD0-B5F6-4B8D-9357-35AB7AB191CA}"/>
                </a:ext>
              </a:extLst>
            </p:cNvPr>
            <p:cNvSpPr txBox="1"/>
            <p:nvPr/>
          </p:nvSpPr>
          <p:spPr>
            <a:xfrm>
              <a:off x="61944" y="646013"/>
              <a:ext cx="5901179" cy="369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‘source /home/900/user/build_all.sh’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E49C7DC-6F6C-40F2-BF7B-41285C6E2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0212"/>
              </p:ext>
            </p:extLst>
          </p:nvPr>
        </p:nvGraphicFramePr>
        <p:xfrm>
          <a:off x="1637132" y="3895571"/>
          <a:ext cx="3387942" cy="1574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961">
                  <a:extLst>
                    <a:ext uri="{9D8B030D-6E8A-4147-A177-3AD203B41FA5}">
                      <a16:colId xmlns:a16="http://schemas.microsoft.com/office/drawing/2014/main" val="2863156294"/>
                    </a:ext>
                  </a:extLst>
                </a:gridCol>
                <a:gridCol w="1084612">
                  <a:extLst>
                    <a:ext uri="{9D8B030D-6E8A-4147-A177-3AD203B41FA5}">
                      <a16:colId xmlns:a16="http://schemas.microsoft.com/office/drawing/2014/main" val="2979258376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439997071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AU" sz="1050"/>
                        <a:t>acceptance_tests/</a:t>
                      </a:r>
                    </a:p>
                    <a:p>
                      <a:r>
                        <a:rPr lang="en-AU" sz="1050"/>
                        <a:t>CITATION.md</a:t>
                      </a:r>
                    </a:p>
                    <a:p>
                      <a:r>
                        <a:rPr lang="en-AU" sz="1050"/>
                        <a:t>config_json.md</a:t>
                      </a:r>
                    </a:p>
                    <a:p>
                      <a:r>
                        <a:rPr lang="en-AU" sz="1050"/>
                        <a:t>configure*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install/</a:t>
                      </a:r>
                    </a:p>
                    <a:p>
                      <a:r>
                        <a:rPr lang="en-AU" sz="1050"/>
                        <a:t>LICENSE-2.0.txt</a:t>
                      </a:r>
                    </a:p>
                    <a:p>
                      <a:r>
                        <a:rPr lang="en-AU" sz="1050"/>
                        <a:t>Makefile.in</a:t>
                      </a:r>
                    </a:p>
                    <a:p>
                      <a:r>
                        <a:rPr lang="en-AU" sz="1050"/>
                        <a:t>mas/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static/</a:t>
                      </a:r>
                    </a:p>
                    <a:p>
                      <a:r>
                        <a:rPr lang="en-US" sz="1050"/>
                        <a:t>templates/</a:t>
                      </a:r>
                    </a:p>
                    <a:p>
                      <a:r>
                        <a:rPr lang="en-US" sz="1050"/>
                        <a:t>testsuite/</a:t>
                      </a:r>
                    </a:p>
                    <a:p>
                      <a:r>
                        <a:rPr lang="en-US" sz="1050"/>
                        <a:t>utils/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10476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r>
                        <a:rPr lang="en-AU" sz="1050"/>
                        <a:t>configure.ac</a:t>
                      </a:r>
                    </a:p>
                    <a:p>
                      <a:r>
                        <a:rPr lang="en-AU" sz="1050"/>
                        <a:t>crawl/</a:t>
                      </a:r>
                    </a:p>
                    <a:p>
                      <a:r>
                        <a:rPr lang="en-AU" sz="1050"/>
                        <a:t>data_unavailable.png</a:t>
                      </a:r>
                    </a:p>
                    <a:p>
                      <a:r>
                        <a:rPr lang="en-AU" sz="1050"/>
                        <a:t>docker/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ows.go</a:t>
                      </a:r>
                    </a:p>
                    <a:p>
                      <a:r>
                        <a:rPr lang="en-AU" sz="1050"/>
                        <a:t>ows_test.go</a:t>
                      </a:r>
                    </a:p>
                    <a:p>
                      <a:r>
                        <a:rPr lang="en-AU" sz="1050"/>
                        <a:t>processor/</a:t>
                      </a:r>
                    </a:p>
                    <a:p>
                      <a:r>
                        <a:rPr lang="en-AU" sz="1050"/>
                        <a:t>README.md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worker/</a:t>
                      </a:r>
                    </a:p>
                    <a:p>
                      <a:r>
                        <a:rPr lang="en-AU" sz="1050"/>
                        <a:t>zoom.png</a:t>
                      </a:r>
                    </a:p>
                    <a:p>
                      <a:endParaRPr lang="en-AU" sz="1050"/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0589"/>
                  </a:ext>
                </a:extLst>
              </a:tr>
            </a:tbl>
          </a:graphicData>
        </a:graphic>
      </p:graphicFrame>
      <p:sp>
        <p:nvSpPr>
          <p:cNvPr id="62" name="Title 1">
            <a:extLst>
              <a:ext uri="{FF2B5EF4-FFF2-40B4-BE49-F238E27FC236}">
                <a16:creationId xmlns:a16="http://schemas.microsoft.com/office/drawing/2014/main" id="{259DA346-BD17-4161-9069-46610BB0D0EC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GSKY server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 cap="none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High level process flow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0C625-9D9B-4945-A192-927CC4F94AE6}"/>
              </a:ext>
            </a:extLst>
          </p:cNvPr>
          <p:cNvGrpSpPr/>
          <p:nvPr/>
        </p:nvGrpSpPr>
        <p:grpSpPr>
          <a:xfrm>
            <a:off x="663643" y="2719126"/>
            <a:ext cx="5901179" cy="2829458"/>
            <a:chOff x="2910010" y="3105834"/>
            <a:chExt cx="5901179" cy="221417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A363F7-4B39-401E-B156-388CD5BDCA94}"/>
                </a:ext>
              </a:extLst>
            </p:cNvPr>
            <p:cNvSpPr txBox="1"/>
            <p:nvPr/>
          </p:nvSpPr>
          <p:spPr>
            <a:xfrm>
              <a:off x="2910010" y="3393219"/>
              <a:ext cx="5901179" cy="19267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groupremove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groupinstall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readline-devel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E17F7B-EE43-4971-AC1F-E375FA4175A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28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Pre-install dependencies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37FC25-296C-44CA-B9A4-7859775EABFE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F7231B-BAAD-4C68-9E08-B464706BFC3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JPEG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OPENJPEG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GEOS - Geometry Engine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Cartographic Projection Procedures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Zlib Data Compression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HDF4 and HDF5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NetCDF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XML C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JSON-C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GDAL with OpenJPEG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PostGreSQL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GSKY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F0297F-6074-49B1-B14A-FD4B1CCF54F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All dependencies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C0DD52-6608-494F-9960-350BC3487235}"/>
              </a:ext>
            </a:extLst>
          </p:cNvPr>
          <p:cNvGrpSpPr/>
          <p:nvPr/>
        </p:nvGrpSpPr>
        <p:grpSpPr>
          <a:xfrm>
            <a:off x="663643" y="2719126"/>
            <a:ext cx="5901179" cy="3503276"/>
            <a:chOff x="2910010" y="3105834"/>
            <a:chExt cx="5901179" cy="32976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D7CEBB-A304-4478-863D-E6A78211C7C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61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v=9c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 -q http://www.ijg.org/files/jpegsrc.v${v}.tar.gz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2097C0-0FE3-46B9-A445-51E41D5D36B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476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JPEG software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540BF4-4508-4B4D-BA63-F5895BAF1DC5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EADBEA-C8DE-4BA7-B152-1B79A08AA3A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v=2.3.0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-O openjpeg-v${v}.tar.gz https://github.com/uclouvain/openjpeg/archive/v${v}.tar.gz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openjpeg-v${v}.tar.gz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openjpeg-${v}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mkdir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cmake</a:t>
              </a:r>
              <a:r>
                <a:rPr lang="en-US" sz="1100">
                  <a:solidFill>
                    <a:srgbClr val="002060"/>
                  </a:solidFill>
                </a:rPr>
                <a:t> .. -DCMAKE_BUILD_TYPE=Release -DCMAKE_INSTALL_PREFIX="$prefix"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75C1C0-7F6A-4258-A334-E8A14D99CF5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OPENJPEG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951B81-7F64-43D4-8D64-EFA7F3A68C98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C80C98-A703-4025-B837-33B06880F84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v=3.6.2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prefix=${PREFIX:-/usr}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http://download.osgeo.org/geos/geos-${v}.tar.bz2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bunzip2 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 geos-${v}.tar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geos-${v}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11BC72-3119-4B2F-A13C-612C1B4C2B9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GEOS - Geometry Engine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E06B7-99FA-45F2-9A71-6776EE7AB59C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279090-C3D4-4B33-8D1D-65C7F50DB84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v=5.1.0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vd=1.7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http://download.osgeo.org/proj/proj-datumgrid-${vd}.zip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unzip proj-datumgrid-${vd}.zip -d proj-${v}/nad/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proj-${v}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A2092A-BFE5-4438-BF2C-C2A94A55CA0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Cartographic Projection Procedures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68EE5-822B-4165-88CA-55F0C8F3AA22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B2B426-DF0E-4451-8A63-0AFD982B92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v=1.2.8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</a:t>
              </a:r>
              <a:r>
                <a:rPr lang="en-US" sz="1200">
                  <a:solidFill>
                    <a:srgbClr val="002060"/>
                  </a:solidFill>
                </a:rPr>
                <a:t> -q ftp://ftp.unidata.ucar.edu/pub/netcdf/netcdf-4/zlib-${v}.tar.gz</a:t>
              </a: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zlib-${v}.tar.gz &amp;&amp; cd zlib-${v}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22A7AE-E014-453D-ADD6-11EED19DC386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Zlib Data Compression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42D163C-FAC3-4313-B6D8-44B1D3E7E8E5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4</a:t>
            </a:r>
            <a:endParaRPr lang="en-AU" sz="10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2A4A29-907B-482C-BDF5-660352DCC069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0BC4D6A-E100-45F5-B778-CBA4AB29529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v=4.2.13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</a:t>
              </a: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https://support.hdfgroup.org/ftp/HDF/HDF_Current/src/hdf-${v}.tar.gz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hdf-${v}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--enable-shared --disable-fortran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F8911A-1EF0-43E5-89CE-565C568CAAF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HDF4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1555A2-F24B-409C-9E59-2AD1791F898F}"/>
              </a:ext>
            </a:extLst>
          </p:cNvPr>
          <p:cNvGrpSpPr/>
          <p:nvPr/>
        </p:nvGrpSpPr>
        <p:grpSpPr>
          <a:xfrm>
            <a:off x="663643" y="2719126"/>
            <a:ext cx="5901179" cy="3452055"/>
            <a:chOff x="2910010" y="3105834"/>
            <a:chExt cx="5901179" cy="329163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7A6D38-8ED9-464C-9EE4-9483189C66A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006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v=1.8.13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ftp://ftp.unidata.ucar.edu/pub/netcdf/netcdf-4/hdf5-${v}.tar.gz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hdf5-${v}.tar.gz &amp;&amp; cd hdf5-${v}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--enable-shared --enable-hl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92E89A6-F7DF-4523-9A0B-C09F15BD232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HDF5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F3EC3A-A956-49D6-BF4D-3E3C1DBFF440}"/>
              </a:ext>
            </a:extLst>
          </p:cNvPr>
          <p:cNvGrpSpPr/>
          <p:nvPr/>
        </p:nvGrpSpPr>
        <p:grpSpPr>
          <a:xfrm>
            <a:off x="672568" y="2719126"/>
            <a:ext cx="5901179" cy="3421277"/>
            <a:chOff x="2910010" y="3105834"/>
            <a:chExt cx="5901179" cy="326228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2ABE79-0EAC-43EE-8F86-C86B202B53D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8907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v=4.1.3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http://www.unidata.ucar.edu/downloads/netcdf/ftp/netcdf-${v}.tar.gz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netcdf-${v}.tar.gz &amp;&amp; cd netcdf-${v}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./configure --enable-netcdf-4 --enable-shared --enable-dap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677C858-777E-4D04-81D2-1B38DA36C0B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Network Common Data Form</a:t>
              </a:r>
              <a:r>
                <a:rPr lang="en-AU">
                  <a:solidFill>
                    <a:srgbClr val="002060"/>
                  </a:solidFill>
                </a:rPr>
                <a:t> (</a:t>
              </a:r>
              <a:r>
                <a:rPr lang="en-AU" b="1">
                  <a:solidFill>
                    <a:srgbClr val="002060"/>
                  </a:solidFill>
                </a:rPr>
                <a:t>NetCDF</a:t>
              </a:r>
              <a:r>
                <a:rPr lang="en-US" b="1">
                  <a:solidFill>
                    <a:srgbClr val="002060"/>
                  </a:solidFill>
                </a:rPr>
                <a:t>	)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8966455-1995-4FE3-94FD-85633FB26634}"/>
              </a:ext>
            </a:extLst>
          </p:cNvPr>
          <p:cNvGrpSpPr/>
          <p:nvPr/>
        </p:nvGrpSpPr>
        <p:grpSpPr>
          <a:xfrm>
            <a:off x="672568" y="2719126"/>
            <a:ext cx="5901179" cy="3498221"/>
            <a:chOff x="2910010" y="3105834"/>
            <a:chExt cx="5901179" cy="333565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03067CF-65AC-4A04-94BB-E974C3949DA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v=2.9.8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ftp://xmlsoft.org/libxml2/libxml2-${v}.tar.gz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libxml2-${v}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E2F4C56-F53B-4B64-A0D4-2B157CD37D8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XML C parser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3DAE33-69DB-4A7A-8159-67AB0FB0DFC2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52B78C-07BD-4489-8914-BF9FCFF74D5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v=0.13.1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https://s3.amazonaws.com/json-c_releases/releases/json-c-${v}.tar.gz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json-c-${v}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AFF2C2-3249-453A-B391-582E31E17611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JSON implementation in C (JSON-C)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CAAF72-CAEA-49E5-BD4E-F0A376F379D1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FAACA5-8003-4358-8FB0-8527E35578F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4B9DD-93ED-4589-A64C-4CC31144D2C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GDAL with OpenJPEG support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5D1358-04C1-4D04-95A3-CE693DF2B0B3}"/>
              </a:ext>
            </a:extLst>
          </p:cNvPr>
          <p:cNvGrpSpPr/>
          <p:nvPr/>
        </p:nvGrpSpPr>
        <p:grpSpPr>
          <a:xfrm>
            <a:off x="672568" y="2719126"/>
            <a:ext cx="5901179" cy="3590554"/>
            <a:chOff x="2910010" y="3105834"/>
            <a:chExt cx="5901179" cy="34236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E1033E-AEA5-4A33-B1E8-E2E1D42F8A7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30521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/var/lib/pgsql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chown postgres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su - postgres -c '/usr/local/pgsql/bin/initdb -D /usr/local/pgsql/data; /usr/local/pgsql/bin/postgres -D /usr/local/pgsql/data &gt;/tmp/logfile 2&gt;&amp;1 &amp;’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BAABD0A-3BEF-450F-8052-415C07B8BF1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PostgreSQL Database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835C2B-31A5-4B9F-9691-F58A71D3E428}"/>
              </a:ext>
            </a:extLst>
          </p:cNvPr>
          <p:cNvGrpSpPr/>
          <p:nvPr/>
        </p:nvGrpSpPr>
        <p:grpSpPr>
          <a:xfrm>
            <a:off x="672568" y="2719126"/>
            <a:ext cx="5901179" cy="3436666"/>
            <a:chOff x="2910010" y="3105834"/>
            <a:chExt cx="5901179" cy="327696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544885-4C54-4180-A10E-A7F8D796A3CB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053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v=2.4.4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https://download.osgeo.org/postgis/source/postgis-${v}.tar.gz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postgis-${v}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--with-pgconfig=/usr/local/pgsql/bin/pg_config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ln -s /usr/local/lib/libgdal.so.20 /usr/local/pgsql/lib/libgdal.so.20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6E87B6-9BF9-41FF-B641-7620EF8AF73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PostGIS extension to PostgreSQL Database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710737-8B35-447B-AB7E-E1079EE1BB0D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7756BDA-DB95-4841-8819-CAECB51DF124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$prefix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$prefix/bin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C_INCLUDE_PATH=$(/usr/bin/nc-config --includedir)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C_INCLUDE_PATH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-O go.tar.gz https://dl.google.com/go/go1.10.3.linux-amd64.tar.gz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go.tar.gz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mv go 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4F2955-5688-4CB5-AAE6-0DA5B85BDF40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GO Language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E13838-66F2-4CEC-BE78-B10A678D6B1E}"/>
              </a:ext>
            </a:extLst>
          </p:cNvPr>
          <p:cNvGrpSpPr/>
          <p:nvPr/>
        </p:nvGrpSpPr>
        <p:grpSpPr>
          <a:xfrm>
            <a:off x="672568" y="2719126"/>
            <a:ext cx="5901179" cy="3444360"/>
            <a:chOff x="2910010" y="3105834"/>
            <a:chExt cx="5901179" cy="328429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A25D3A2-CC2A-4CBA-BACF-B7C02A99C716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127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GOROOT=$prefix/go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PATH="$PATH:$GOROOT/bin"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PKG_CONFIG_PATH=/usr/local/lib/pkgconfig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go get 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rm -rf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002060"/>
                  </a:solidFill>
                </a:rPr>
                <a:t>	git clone https://github.com/${repo}/gsky.git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023B44-8229-4BB4-A953-CCB8CDB4588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Build GSKY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08AB20-719A-41B4-B4CA-6EAF4E1AE521}"/>
              </a:ext>
            </a:extLst>
          </p:cNvPr>
          <p:cNvGrpSpPr/>
          <p:nvPr/>
        </p:nvGrpSpPr>
        <p:grpSpPr>
          <a:xfrm>
            <a:off x="672568" y="2719126"/>
            <a:ext cx="5901179" cy="3482831"/>
            <a:chOff x="2910010" y="3105834"/>
            <a:chExt cx="5901179" cy="332098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1E0010-D858-49DF-8609-AABC63979C61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4941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$prefix/share/gsky; mkdir -p 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$GOPATH/src/github.com/${repo}/gsky/concurrent $prefix/bin/concurrent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$GOPATH/bin/api $prefix/bin/api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$GOPATH/bin/gsky $prefix/share/gsky/gsky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$GOPATH/bin/grpc-server $prefix/share/gsky/grpc_server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$GOPATH/bin/gdal-process $prefix/share/gsky/gsky-gdal-process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$GOPATH/bin/crawl $prefix/share/gsky/gsky-crawl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srgbClr val="002060"/>
                  </a:solidFill>
                </a:rPr>
                <a:t>cp -f $GOPATH/src/github.com/${repo}/gsky/crawl/crawl_pipeline.sh $prefix/share/gsky/crawl_pipeline.sh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$GOPATH/src/github.com/${repo}/gsky/mas/db/* $prefix/share/mas/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$GOPATH/src/github.com/${repo}/gsky/*.png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$GOPATH/src/github.com/${repo}/gsky/templates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$GOPATH/src/github.com/${repo}/gsky/static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/local/gsky_temp; chown -R nobody:nobody /local/gsky_temp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8A0F4D-D785-43AE-B45B-7DBD6D9DFE4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Copy files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1D4B99F-5FEB-4E78-9777-FE681DFF2238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76E99B-E7A6-4EF6-B33F-49E73814F2F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MAS=$prefix/share/mas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LD_LIBRARY_PATH="/usr/local/lib:${LD_LIBRARY_PATH:-}"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ldconfig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PGUSER=postgres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PGDATA=/usr/local/pgsql/data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PGHOST=${PGHOST:-''}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PGPORT=${PGPORT:-5432}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$GOPATH/src/github.com/$repo/gsky/mas/api/mas.sql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cd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psql -v ON_ERROR_STOP=1 -A -t -q &lt;&lt;EOD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schema.sql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mas.sql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2C26C8-EA6C-48F4-B9F3-E6B4D6ADDA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Setup MAS database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D507178-A184-4BF8-8AB3-CD37385E7D9A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AE6EAF-BED2-485C-837B-E70ED3CE739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input=$home/gsky/install/config.json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ip=`curl ifconfig.me`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while IFS= read -r var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line=${var/OWS_IP_ADDRESS/$ip}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echo "$line" &gt;&gt; /usr/local/etc/config.json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done &lt; "$input"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ln -s /local/gsky/share/gsky /usr/local/share/gsky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790C8-9F87-4D7F-A2E7-56C02462FA7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Config file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56DC746-3B83-4559-9245-C2D70E10CDB6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0F3980-E4AA-4CB8-B239-FDBCA62D177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export LD_LIBRARY_PATH=/usr/local/lib:/usr/lib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pid=`ps -ef | grep gsky | grep -v grep | awk '{split($0,a," "); print a[2]}'`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if [ $pid ]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then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	kill $pid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fi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/local/gsky/share/gsky/gsky -p 80&amp;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C1FCE2C-06AB-4D23-A101-E45E0825DFA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Start the OWS server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BD6314C-68AA-49C9-A90B-918A93E30D8E}"/>
              </a:ext>
            </a:extLst>
          </p:cNvPr>
          <p:cNvGrpSpPr/>
          <p:nvPr/>
        </p:nvGrpSpPr>
        <p:grpSpPr>
          <a:xfrm>
            <a:off x="672568" y="2719126"/>
            <a:ext cx="5901179" cy="3651594"/>
            <a:chOff x="2910010" y="3105835"/>
            <a:chExt cx="5901179" cy="3481908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1EAA13-A762-4F8E-B8A3-EA60286A084C}"/>
                </a:ext>
              </a:extLst>
            </p:cNvPr>
            <p:cNvSpPr txBox="1"/>
            <p:nvPr/>
          </p:nvSpPr>
          <p:spPr>
            <a:xfrm>
              <a:off x="2910010" y="3462240"/>
              <a:ext cx="5901179" cy="312550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Test the running GSKY server online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Overlay the data on the map.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DCE892-D6C6-4303-8B29-F9A0A6D06909}"/>
                </a:ext>
              </a:extLst>
            </p:cNvPr>
            <p:cNvSpPr txBox="1"/>
            <p:nvPr/>
          </p:nvSpPr>
          <p:spPr>
            <a:xfrm>
              <a:off x="2910010" y="3105835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Test the OWS server on Terria MAP</a:t>
              </a:r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:a16="http://schemas.microsoft.com/office/drawing/2014/main" id="{898D3B98-5DA3-486E-AE8E-74C35C473AC9}"/>
              </a:ext>
            </a:extLst>
          </p:cNvPr>
          <p:cNvSpPr/>
          <p:nvPr/>
        </p:nvSpPr>
        <p:spPr>
          <a:xfrm>
            <a:off x="2645630" y="178349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Git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1EB2879-C64D-45CE-AFFC-E70730654A4E}"/>
              </a:ext>
            </a:extLst>
          </p:cNvPr>
          <p:cNvSpPr/>
          <p:nvPr/>
        </p:nvSpPr>
        <p:spPr>
          <a:xfrm>
            <a:off x="3639966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9D6219FA-F363-4E18-86AC-2473EA282941}"/>
              </a:ext>
            </a:extLst>
          </p:cNvPr>
          <p:cNvSpPr/>
          <p:nvPr/>
        </p:nvSpPr>
        <p:spPr>
          <a:xfrm>
            <a:off x="9621987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HDF5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0D5BECA-24F1-4E73-A2C9-8EB0927DF9A3}"/>
              </a:ext>
            </a:extLst>
          </p:cNvPr>
          <p:cNvSpPr/>
          <p:nvPr/>
        </p:nvSpPr>
        <p:spPr>
          <a:xfrm>
            <a:off x="962198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NetCDF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DEE79FD9-5672-483D-AA34-010017E5660A}"/>
              </a:ext>
            </a:extLst>
          </p:cNvPr>
          <p:cNvSpPr/>
          <p:nvPr/>
        </p:nvSpPr>
        <p:spPr>
          <a:xfrm>
            <a:off x="962198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XML-C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05275991-7046-4DB2-BAA5-4F133CE90B77}"/>
              </a:ext>
            </a:extLst>
          </p:cNvPr>
          <p:cNvSpPr/>
          <p:nvPr/>
        </p:nvSpPr>
        <p:spPr>
          <a:xfrm>
            <a:off x="8625026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JSON-C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10B9BE52-A0E9-4F63-9BBB-F219AADC145E}"/>
              </a:ext>
            </a:extLst>
          </p:cNvPr>
          <p:cNvSpPr/>
          <p:nvPr/>
        </p:nvSpPr>
        <p:spPr>
          <a:xfrm>
            <a:off x="8625026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GDAL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CFFC1E45-0618-404A-B10B-6A51453A6A54}"/>
              </a:ext>
            </a:extLst>
          </p:cNvPr>
          <p:cNvSpPr/>
          <p:nvPr/>
        </p:nvSpPr>
        <p:spPr>
          <a:xfrm>
            <a:off x="7624715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GSKY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76FD74FB-2246-45AF-BD91-7D03BD7E9199}"/>
              </a:ext>
            </a:extLst>
          </p:cNvPr>
          <p:cNvSpPr/>
          <p:nvPr/>
        </p:nvSpPr>
        <p:spPr>
          <a:xfrm>
            <a:off x="7624715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COPY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F61C84CB-B239-486E-8C16-956109C79D41}"/>
              </a:ext>
            </a:extLst>
          </p:cNvPr>
          <p:cNvSpPr/>
          <p:nvPr/>
        </p:nvSpPr>
        <p:spPr>
          <a:xfrm>
            <a:off x="7624715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MAS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7D5415A4-BC28-464B-B9DF-35283AE6485D}"/>
              </a:ext>
            </a:extLst>
          </p:cNvPr>
          <p:cNvSpPr/>
          <p:nvPr/>
        </p:nvSpPr>
        <p:spPr>
          <a:xfrm>
            <a:off x="660704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CONFIG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EA95CAB4-1978-4F29-BE69-FF20A1537283}"/>
              </a:ext>
            </a:extLst>
          </p:cNvPr>
          <p:cNvSpPr/>
          <p:nvPr/>
        </p:nvSpPr>
        <p:spPr>
          <a:xfrm>
            <a:off x="660704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OWS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09F9BD82-3B3D-4C8E-9E6D-1D319BC1FBC1}"/>
              </a:ext>
            </a:extLst>
          </p:cNvPr>
          <p:cNvSpPr/>
          <p:nvPr/>
        </p:nvSpPr>
        <p:spPr>
          <a:xfrm>
            <a:off x="6623089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Terria MAP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DAD665C9-D48C-4481-B89A-735CFF342FCE}"/>
              </a:ext>
            </a:extLst>
          </p:cNvPr>
          <p:cNvSpPr/>
          <p:nvPr/>
        </p:nvSpPr>
        <p:spPr>
          <a:xfrm>
            <a:off x="6630995" y="264805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>
                <a:solidFill>
                  <a:srgbClr val="002060"/>
                </a:solidFill>
              </a:rPr>
              <a:t>Next Slide</a:t>
            </a: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C193354F-33CC-44DA-9B3C-48024C943DEB}"/>
              </a:ext>
            </a:extLst>
          </p:cNvPr>
          <p:cNvSpPr/>
          <p:nvPr/>
        </p:nvSpPr>
        <p:spPr>
          <a:xfrm>
            <a:off x="8625026" y="35222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Postgre</a:t>
            </a:r>
          </a:p>
          <a:p>
            <a:pPr algn="ctr"/>
            <a:r>
              <a:rPr lang="en-US" sz="1100" b="1">
                <a:solidFill>
                  <a:srgbClr val="002060"/>
                </a:solidFill>
              </a:rPr>
              <a:t>SQL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97A3802-1F40-4AD9-98E5-CBF95B9D720F}"/>
              </a:ext>
            </a:extLst>
          </p:cNvPr>
          <p:cNvSpPr/>
          <p:nvPr/>
        </p:nvSpPr>
        <p:spPr>
          <a:xfrm>
            <a:off x="4634302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Deps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63DF021-3DA5-40A1-9564-5F680527AAFA}"/>
              </a:ext>
            </a:extLst>
          </p:cNvPr>
          <p:cNvSpPr/>
          <p:nvPr/>
        </p:nvSpPr>
        <p:spPr>
          <a:xfrm>
            <a:off x="5636659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7B916F5-CE77-4775-8CB1-BB173CD8D68F}"/>
              </a:ext>
            </a:extLst>
          </p:cNvPr>
          <p:cNvSpPr/>
          <p:nvPr/>
        </p:nvSpPr>
        <p:spPr>
          <a:xfrm>
            <a:off x="6630995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Open</a:t>
            </a:r>
          </a:p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67" name="Hexagon 66" descr="blah blah" title="Test">
            <a:extLst>
              <a:ext uri="{FF2B5EF4-FFF2-40B4-BE49-F238E27FC236}">
                <a16:creationId xmlns:a16="http://schemas.microsoft.com/office/drawing/2014/main" id="{D195CD7A-9B4A-4CC8-84F6-3FE272E4CD0D}"/>
              </a:ext>
            </a:extLst>
          </p:cNvPr>
          <p:cNvSpPr/>
          <p:nvPr/>
        </p:nvSpPr>
        <p:spPr>
          <a:xfrm>
            <a:off x="7624715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GEOS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7B37FDCF-5ED9-4F37-B6E8-76F152F0EE9F}"/>
              </a:ext>
            </a:extLst>
          </p:cNvPr>
          <p:cNvSpPr/>
          <p:nvPr/>
        </p:nvSpPr>
        <p:spPr>
          <a:xfrm>
            <a:off x="9621987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Zlib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C6589CA-0B80-49A6-9CAF-B428E2E00103}"/>
              </a:ext>
            </a:extLst>
          </p:cNvPr>
          <p:cNvSpPr/>
          <p:nvPr/>
        </p:nvSpPr>
        <p:spPr>
          <a:xfrm>
            <a:off x="8625026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PROJ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64692757-4B13-46F8-A78E-E1466E531C9D}"/>
              </a:ext>
            </a:extLst>
          </p:cNvPr>
          <p:cNvSpPr/>
          <p:nvPr/>
        </p:nvSpPr>
        <p:spPr>
          <a:xfrm>
            <a:off x="7624715" y="265669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GO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F2086487-64AB-4893-89EE-4C5B85E0820D}"/>
              </a:ext>
            </a:extLst>
          </p:cNvPr>
          <p:cNvSpPr/>
          <p:nvPr/>
        </p:nvSpPr>
        <p:spPr>
          <a:xfrm>
            <a:off x="8625026" y="265688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PostGIS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105EDD86-56F9-4350-88A9-B35024BA2DD1}"/>
              </a:ext>
            </a:extLst>
          </p:cNvPr>
          <p:cNvSpPr/>
          <p:nvPr/>
        </p:nvSpPr>
        <p:spPr>
          <a:xfrm>
            <a:off x="9621987" y="26516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HDF4</a:t>
            </a:r>
            <a:endParaRPr lang="en-AU" sz="1600" b="1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0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83"/>
    </mc:Choice>
    <mc:Fallback xmlns="">
      <p:transition spd="slow" advTm="142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8776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8151 -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8346 0.003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8034 -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8294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7188 -0.0004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08164 0.0034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312 0.1238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3.75E-6 0.1259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2.70833E-6 0.1298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66 0.1194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008 -1.85185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4.16667E-6 -0.1217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3.125E-6 -0.1275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156 -0.13519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08164 -0.0057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0156 0.1294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00065 0.13981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352 0.1257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0.08997 -0.00324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0521 -0.125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-0.12755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0261 -0.12083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9" grpId="0" animBg="1"/>
      <p:bldP spid="212" grpId="0" animBg="1"/>
      <p:bldP spid="195" grpId="0" animBg="1"/>
      <p:bldP spid="194" grpId="0" animBg="1"/>
      <p:bldP spid="49" grpId="0" animBg="1"/>
      <p:bldP spid="51" grpId="0" animBg="1"/>
      <p:bldP spid="53" grpId="0" animBg="1"/>
      <p:bldP spid="55" grpId="0" animBg="1"/>
      <p:bldP spid="208" grpId="0" animBg="1"/>
      <p:bldP spid="153" grpId="0" animBg="1"/>
      <p:bldP spid="217" grpId="0" animBg="1"/>
      <p:bldP spid="216" grpId="0" animBg="1"/>
      <p:bldP spid="215" grpId="0" animBg="1"/>
      <p:bldP spid="214" grpId="0" animBg="1"/>
      <p:bldP spid="213" grpId="0" animBg="1"/>
      <p:bldP spid="207" grpId="0" animBg="1"/>
      <p:bldP spid="203" grpId="0" animBg="1"/>
      <p:bldP spid="200" grpId="0" animBg="1"/>
      <p:bldP spid="199" grpId="0" animBg="1"/>
      <p:bldP spid="198" grpId="0" animBg="1"/>
      <p:bldP spid="57" grpId="0" animBg="1"/>
      <p:bldP spid="59" grpId="0" animBg="1"/>
      <p:bldP spid="61" grpId="0" animBg="1"/>
      <p:bldP spid="63" grpId="0" animBg="1"/>
      <p:bldP spid="104" grpId="0" animBg="1"/>
      <p:bldP spid="103" grpId="0" animBg="1"/>
      <p:bldP spid="109" grpId="0" animBg="1"/>
      <p:bldP spid="110" grpId="0" animBg="1"/>
      <p:bldP spid="106" grpId="0" animBg="1"/>
      <p:bldP spid="158" grpId="0" animBg="1"/>
      <p:bldP spid="156" grpId="0" animBg="1"/>
      <p:bldP spid="148" grpId="0" animBg="1"/>
      <p:bldP spid="169" grpId="0" animBg="1"/>
      <p:bldP spid="171" grpId="0" animBg="1"/>
      <p:bldP spid="182" grpId="0" animBg="1"/>
      <p:bldP spid="152" grpId="0" animBg="1"/>
      <p:bldP spid="115" grpId="0" animBg="1"/>
      <p:bldP spid="64" grpId="0" animBg="1"/>
      <p:bldP spid="65" grpId="0" animBg="1"/>
      <p:bldP spid="66" grpId="0" animBg="1"/>
      <p:bldP spid="67" grpId="0" animBg="1"/>
      <p:bldP spid="98" grpId="0" animBg="1"/>
      <p:bldP spid="68" grpId="0" animBg="1"/>
      <p:bldP spid="112" grpId="0" animBg="1"/>
      <p:bldP spid="116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Up 29">
            <a:extLst>
              <a:ext uri="{FF2B5EF4-FFF2-40B4-BE49-F238E27FC236}">
                <a16:creationId xmlns:a16="http://schemas.microsoft.com/office/drawing/2014/main" id="{DC04AEA2-34A1-4A17-8B5D-BE32787C18FC}"/>
              </a:ext>
            </a:extLst>
          </p:cNvPr>
          <p:cNvSpPr/>
          <p:nvPr/>
        </p:nvSpPr>
        <p:spPr>
          <a:xfrm rot="10800000">
            <a:off x="9346662" y="4030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A3FF89-0DCC-47D2-A4CA-508968D7E861}"/>
              </a:ext>
            </a:extLst>
          </p:cNvPr>
          <p:cNvSpPr/>
          <p:nvPr/>
        </p:nvSpPr>
        <p:spPr>
          <a:xfrm>
            <a:off x="8518596" y="3904285"/>
            <a:ext cx="1716646" cy="378664"/>
          </a:xfrm>
          <a:prstGeom prst="rect">
            <a:avLst/>
          </a:prstGeom>
          <a:solidFill>
            <a:srgbClr val="46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3226F6E5-2DC0-428A-9149-48938E20EEED}"/>
              </a:ext>
            </a:extLst>
          </p:cNvPr>
          <p:cNvSpPr/>
          <p:nvPr/>
        </p:nvSpPr>
        <p:spPr>
          <a:xfrm rot="10800000">
            <a:off x="9902797" y="474264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3BC21F-E4C2-4865-A389-AF8E317EF395}"/>
              </a:ext>
            </a:extLst>
          </p:cNvPr>
          <p:cNvSpPr/>
          <p:nvPr/>
        </p:nvSpPr>
        <p:spPr>
          <a:xfrm>
            <a:off x="9766167" y="4684269"/>
            <a:ext cx="480767" cy="426778"/>
          </a:xfrm>
          <a:prstGeom prst="rect">
            <a:avLst/>
          </a:prstGeom>
          <a:solidFill>
            <a:srgbClr val="1A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CE58C3-C590-4984-B9AC-D36808D6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54" y="4637133"/>
            <a:ext cx="3448527" cy="535963"/>
          </a:xfrm>
          <a:prstGeom prst="rect">
            <a:avLst/>
          </a:prstGeom>
        </p:spPr>
      </p:pic>
      <p:sp>
        <p:nvSpPr>
          <p:cNvPr id="44" name="Arrow: Up 43">
            <a:extLst>
              <a:ext uri="{FF2B5EF4-FFF2-40B4-BE49-F238E27FC236}">
                <a16:creationId xmlns:a16="http://schemas.microsoft.com/office/drawing/2014/main" id="{3592B56F-D9FF-48BA-90D4-F3BAD41ABA4F}"/>
              </a:ext>
            </a:extLst>
          </p:cNvPr>
          <p:cNvSpPr/>
          <p:nvPr/>
        </p:nvSpPr>
        <p:spPr>
          <a:xfrm rot="16200000">
            <a:off x="8915216" y="580570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E627F0-14AC-4EA9-B052-C10BB643FA46}"/>
              </a:ext>
            </a:extLst>
          </p:cNvPr>
          <p:cNvSpPr/>
          <p:nvPr/>
        </p:nvSpPr>
        <p:spPr>
          <a:xfrm>
            <a:off x="8870628" y="5627802"/>
            <a:ext cx="682888" cy="491814"/>
          </a:xfrm>
          <a:prstGeom prst="rect">
            <a:avLst/>
          </a:prstGeom>
          <a:solidFill>
            <a:srgbClr val="1F4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03E4A43A-2767-4744-AA82-F2C1DB185ACC}"/>
              </a:ext>
            </a:extLst>
          </p:cNvPr>
          <p:cNvSpPr/>
          <p:nvPr/>
        </p:nvSpPr>
        <p:spPr>
          <a:xfrm rot="10800000">
            <a:off x="8697017" y="332647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7900F3-21E8-4645-A537-BE29EEF2015F}"/>
              </a:ext>
            </a:extLst>
          </p:cNvPr>
          <p:cNvSpPr/>
          <p:nvPr/>
        </p:nvSpPr>
        <p:spPr>
          <a:xfrm>
            <a:off x="8517330" y="3262349"/>
            <a:ext cx="540815" cy="291166"/>
          </a:xfrm>
          <a:prstGeom prst="rect">
            <a:avLst/>
          </a:prstGeom>
          <a:solidFill>
            <a:srgbClr val="46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3E8BD7A3-C401-41EA-BB77-B3C87C471A56}"/>
              </a:ext>
            </a:extLst>
          </p:cNvPr>
          <p:cNvSpPr/>
          <p:nvPr/>
        </p:nvSpPr>
        <p:spPr>
          <a:xfrm rot="10800000">
            <a:off x="8476377" y="1637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10B43-317C-49F7-8807-D4D97BF3719B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5BDBD13-706D-4BC9-B278-18F782B047E2}"/>
              </a:ext>
            </a:extLst>
          </p:cNvPr>
          <p:cNvSpPr/>
          <p:nvPr/>
        </p:nvSpPr>
        <p:spPr>
          <a:xfrm rot="5400000">
            <a:off x="6863199" y="16242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DC562E-849E-4F91-B9B9-600E976A5B09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F68CFC21-AEC9-4873-A6AA-8ACD739B30DE}"/>
              </a:ext>
            </a:extLst>
          </p:cNvPr>
          <p:cNvSpPr/>
          <p:nvPr/>
        </p:nvSpPr>
        <p:spPr>
          <a:xfrm rot="5400000">
            <a:off x="4759451" y="16132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5179F8-AA47-41DB-8698-4FBF45FCEE9A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9865E71-2416-4D6A-9ECD-D3E5CC1C5174}"/>
              </a:ext>
            </a:extLst>
          </p:cNvPr>
          <p:cNvSpPr/>
          <p:nvPr/>
        </p:nvSpPr>
        <p:spPr>
          <a:xfrm rot="5400000">
            <a:off x="3171657" y="160261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3C9C2-DBEA-433F-8455-8F821109485F}"/>
              </a:ext>
            </a:extLst>
          </p:cNvPr>
          <p:cNvSpPr txBox="1">
            <a:spLocks/>
          </p:cNvSpPr>
          <p:nvPr/>
        </p:nvSpPr>
        <p:spPr>
          <a:xfrm>
            <a:off x="2592926" y="143342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View on Terria JS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2000" cap="none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Web-based Geospatial Catalogue Explorer</a:t>
            </a:r>
            <a:endParaRPr lang="en-GB" sz="4400" b="1" cap="none">
              <a:solidFill>
                <a:srgbClr val="002060"/>
              </a:solidFill>
            </a:endParaRPr>
          </a:p>
          <a:p>
            <a:pPr algn="ctr"/>
            <a:endParaRPr lang="en-AU" sz="1600" b="1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C64B4FC0-F8BD-4436-81BB-ED338FF34D5A}"/>
              </a:ext>
            </a:extLst>
          </p:cNvPr>
          <p:cNvSpPr/>
          <p:nvPr/>
        </p:nvSpPr>
        <p:spPr>
          <a:xfrm>
            <a:off x="9224294" y="3586880"/>
            <a:ext cx="1021587" cy="278356"/>
          </a:xfrm>
          <a:prstGeom prst="down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Title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8D498B-FD09-45E9-AF79-F4366F59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69" y="3909631"/>
            <a:ext cx="2451104" cy="1380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C48CAB-0D6D-439A-B709-03573EF8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27" y="3919059"/>
            <a:ext cx="2547363" cy="13808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52B47B-3707-448F-AB66-87B229A23E5F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Data</a:t>
            </a:r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26690B-2BB9-43DF-AF24-0E16D2999768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My Data</a:t>
            </a:r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EC9767-A3B8-4F56-BEB4-044CA009431C}"/>
              </a:ext>
            </a:extLst>
          </p:cNvPr>
          <p:cNvGrpSpPr/>
          <p:nvPr/>
        </p:nvGrpSpPr>
        <p:grpSpPr>
          <a:xfrm>
            <a:off x="2643801" y="1214026"/>
            <a:ext cx="1276350" cy="819354"/>
            <a:chOff x="1352328" y="1704222"/>
            <a:chExt cx="1276350" cy="81935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2DE3EE-DB42-45CC-9565-CDF9644D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1866" y="1894926"/>
              <a:ext cx="1057275" cy="6286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6EECD5-E42D-47CB-8E46-BD209F39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2328" y="1704222"/>
              <a:ext cx="1276350" cy="190500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0D24-A4AE-4A4F-AB01-82FFAC0EF2CE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Web Data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6CA-C19B-489F-9AE4-77D1A1D88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514" y="2290727"/>
            <a:ext cx="3318367" cy="1296153"/>
          </a:xfrm>
          <a:prstGeom prst="rect">
            <a:avLst/>
          </a:prstGeom>
        </p:spPr>
      </p:pic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30BE328B-9AA1-4B88-BE85-4CE0D7609C8A}"/>
              </a:ext>
            </a:extLst>
          </p:cNvPr>
          <p:cNvSpPr/>
          <p:nvPr/>
        </p:nvSpPr>
        <p:spPr>
          <a:xfrm>
            <a:off x="6925530" y="3491055"/>
            <a:ext cx="952286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GSKY Server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192C4C-A790-4CDD-9FA5-418A93F57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074" y="2142358"/>
            <a:ext cx="2559716" cy="17632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8AE249C-9069-4749-AD3A-BE02FAFEC5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6278" y="2151627"/>
            <a:ext cx="2459795" cy="1753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CCECA-49E0-41A3-9350-38623F93A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9028" y="5422479"/>
            <a:ext cx="2006854" cy="121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C237F3-4553-461B-97AF-548BFF6F38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958" y="3864947"/>
            <a:ext cx="2284644" cy="443083"/>
          </a:xfrm>
          <a:prstGeom prst="rect">
            <a:avLst/>
          </a:prstGeom>
        </p:spPr>
      </p:pic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7C3A433E-BE29-46BE-8E18-B4D1FF5AF963}"/>
              </a:ext>
            </a:extLst>
          </p:cNvPr>
          <p:cNvSpPr/>
          <p:nvPr/>
        </p:nvSpPr>
        <p:spPr>
          <a:xfrm>
            <a:off x="9790993" y="4251214"/>
            <a:ext cx="444249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Click</a:t>
            </a:r>
            <a:endParaRPr lang="en-GB" sz="100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0E5C3-E581-40E7-A944-61B73E35F5D1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4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1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1"/>
    </mc:Choice>
    <mc:Fallback xmlns="">
      <p:transition spd="slow" advTm="53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1299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12995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2995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91 0.1074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9 0 L 0.10195 0.0960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0052 0.1152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0091 0.11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28359 -0.18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4" grpId="0" animBg="1"/>
      <p:bldP spid="38" grpId="0" animBg="1"/>
      <p:bldP spid="29" grpId="0" animBg="1"/>
      <p:bldP spid="27" grpId="0" animBg="1"/>
      <p:bldP spid="26" grpId="0" animBg="1"/>
      <p:bldP spid="25" grpId="0" animBg="1"/>
      <p:bldP spid="14" grpId="0" animBg="1"/>
      <p:bldP spid="6" grpId="0" animBg="1"/>
      <p:bldP spid="7" grpId="0" animBg="1"/>
      <p:bldP spid="9" grpId="0" animBg="1"/>
      <p:bldP spid="12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8|2.4|1.5|2.4|1.1|1.8|2|0.6|3|2.1|0.5|3|2|0.5|4.3|2|0.6|4.6|2.1|0.5|2|2|0.5|3.3|2.2|0.5|2.4|2.1|0.6|3.7|2.2|0.6|2.8|2.2|0.6|3.3|2.4|0.6|2.7|2.2|0.6|3.4|2|0.5|2.6|2.2|0.5|2.4|2.2|0.6|2.1|2.2|0.6|3.6|2.3|0.6|1.9|2.2|0.6|3.4|2.2|0.5|2.6|2.3|0.5|2.9|2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4|2.3|0.8|2.9|0.9|1.9|1.1|1.9|1.6|2|1.9|2.8|3.3|3|2.1|4|2.1|2.8|2.3|1.5|2.5|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689</TotalTime>
  <Words>824</Words>
  <Application>Microsoft Office PowerPoint</Application>
  <PresentationFormat>Widescreen</PresentationFormat>
  <Paragraphs>392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102</cp:revision>
  <dcterms:created xsi:type="dcterms:W3CDTF">2018-11-27T22:13:48Z</dcterms:created>
  <dcterms:modified xsi:type="dcterms:W3CDTF">2018-11-28T21:18:19Z</dcterms:modified>
</cp:coreProperties>
</file>