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BD1"/>
    <a:srgbClr val="48A1BA"/>
    <a:srgbClr val="31708F"/>
    <a:srgbClr val="0E2F56"/>
    <a:srgbClr val="05234C"/>
    <a:srgbClr val="0C2C54"/>
    <a:srgbClr val="174267"/>
    <a:srgbClr val="215B7E"/>
    <a:srgbClr val="2E7E9C"/>
    <a:srgbClr val="3A9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4711" y="64001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19B9A89-59F6-4858-B469-D756EC0EF2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85" y="6333969"/>
            <a:ext cx="1094464" cy="497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i/gsky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i/gsk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rrow: Up 215">
            <a:extLst>
              <a:ext uri="{FF2B5EF4-FFF2-40B4-BE49-F238E27FC236}">
                <a16:creationId xmlns:a16="http://schemas.microsoft.com/office/drawing/2014/main" id="{C009D4E0-1D66-4856-8C4B-390EEDF9BC8C}"/>
              </a:ext>
            </a:extLst>
          </p:cNvPr>
          <p:cNvSpPr/>
          <p:nvPr/>
        </p:nvSpPr>
        <p:spPr>
          <a:xfrm>
            <a:off x="6932457" y="577053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F15979-C879-49C7-893C-63536A978382}"/>
              </a:ext>
            </a:extLst>
          </p:cNvPr>
          <p:cNvSpPr/>
          <p:nvPr/>
        </p:nvSpPr>
        <p:spPr>
          <a:xfrm>
            <a:off x="6679467" y="5741172"/>
            <a:ext cx="754145" cy="360691"/>
          </a:xfrm>
          <a:prstGeom prst="rect">
            <a:avLst/>
          </a:prstGeom>
          <a:solidFill>
            <a:srgbClr val="31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7D5415A4-BC28-464B-B9DF-35283AE6485D}"/>
              </a:ext>
            </a:extLst>
          </p:cNvPr>
          <p:cNvSpPr/>
          <p:nvPr/>
        </p:nvSpPr>
        <p:spPr>
          <a:xfrm>
            <a:off x="6542879" y="546720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CONFIG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217" name="Arrow: Up 216">
            <a:extLst>
              <a:ext uri="{FF2B5EF4-FFF2-40B4-BE49-F238E27FC236}">
                <a16:creationId xmlns:a16="http://schemas.microsoft.com/office/drawing/2014/main" id="{C9958EF5-CBC1-4884-B2CE-14F25FF7BB8A}"/>
              </a:ext>
            </a:extLst>
          </p:cNvPr>
          <p:cNvSpPr/>
          <p:nvPr/>
        </p:nvSpPr>
        <p:spPr>
          <a:xfrm>
            <a:off x="6932457" y="484974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7B77A2C-F761-4AD8-8489-2E6477A4C12D}"/>
              </a:ext>
            </a:extLst>
          </p:cNvPr>
          <p:cNvSpPr/>
          <p:nvPr/>
        </p:nvSpPr>
        <p:spPr>
          <a:xfrm>
            <a:off x="6679467" y="4800679"/>
            <a:ext cx="754145" cy="360691"/>
          </a:xfrm>
          <a:prstGeom prst="rect">
            <a:avLst/>
          </a:prstGeom>
          <a:solidFill>
            <a:srgbClr val="48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EA95CAB4-1978-4F29-BE69-FF20A1537283}"/>
              </a:ext>
            </a:extLst>
          </p:cNvPr>
          <p:cNvSpPr/>
          <p:nvPr/>
        </p:nvSpPr>
        <p:spPr>
          <a:xfrm>
            <a:off x="6542879" y="453677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OWS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44AC34-C7CE-49FA-BBAC-20D63ED05345}"/>
              </a:ext>
            </a:extLst>
          </p:cNvPr>
          <p:cNvSpPr/>
          <p:nvPr/>
        </p:nvSpPr>
        <p:spPr>
          <a:xfrm>
            <a:off x="6679467" y="3927369"/>
            <a:ext cx="754145" cy="360691"/>
          </a:xfrm>
          <a:prstGeom prst="rect">
            <a:avLst/>
          </a:prstGeom>
          <a:solidFill>
            <a:srgbClr val="58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09F9BD82-3B3D-4C8E-9E6D-1D319BC1FBC1}"/>
              </a:ext>
            </a:extLst>
          </p:cNvPr>
          <p:cNvSpPr/>
          <p:nvPr/>
        </p:nvSpPr>
        <p:spPr>
          <a:xfrm>
            <a:off x="6542879" y="36431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Terria MAP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15" name="Arrow: Up 214">
            <a:extLst>
              <a:ext uri="{FF2B5EF4-FFF2-40B4-BE49-F238E27FC236}">
                <a16:creationId xmlns:a16="http://schemas.microsoft.com/office/drawing/2014/main" id="{437BB688-C6D5-48AA-A783-77D7B4DDCE1D}"/>
              </a:ext>
            </a:extLst>
          </p:cNvPr>
          <p:cNvSpPr/>
          <p:nvPr/>
        </p:nvSpPr>
        <p:spPr>
          <a:xfrm rot="16200000">
            <a:off x="7982434" y="578528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Arrow: Up 213">
            <a:extLst>
              <a:ext uri="{FF2B5EF4-FFF2-40B4-BE49-F238E27FC236}">
                <a16:creationId xmlns:a16="http://schemas.microsoft.com/office/drawing/2014/main" id="{7AABFF69-23A7-4B8D-853E-6D9893BC0EBC}"/>
              </a:ext>
            </a:extLst>
          </p:cNvPr>
          <p:cNvSpPr/>
          <p:nvPr/>
        </p:nvSpPr>
        <p:spPr>
          <a:xfrm rot="10800000">
            <a:off x="8025521" y="485870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Arrow: Up 212">
            <a:extLst>
              <a:ext uri="{FF2B5EF4-FFF2-40B4-BE49-F238E27FC236}">
                <a16:creationId xmlns:a16="http://schemas.microsoft.com/office/drawing/2014/main" id="{4253148D-DB95-4569-BBFC-BF2BD7DEB584}"/>
              </a:ext>
            </a:extLst>
          </p:cNvPr>
          <p:cNvSpPr/>
          <p:nvPr/>
        </p:nvSpPr>
        <p:spPr>
          <a:xfrm rot="10800000">
            <a:off x="8008157" y="392417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8344210-DC42-471C-8FCB-2408292FEEB5}"/>
              </a:ext>
            </a:extLst>
          </p:cNvPr>
          <p:cNvSpPr/>
          <p:nvPr/>
        </p:nvSpPr>
        <p:spPr>
          <a:xfrm>
            <a:off x="7735071" y="4809718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Arrow: Up 202">
            <a:extLst>
              <a:ext uri="{FF2B5EF4-FFF2-40B4-BE49-F238E27FC236}">
                <a16:creationId xmlns:a16="http://schemas.microsoft.com/office/drawing/2014/main" id="{BBB0B4BA-C936-4284-99B9-A1E59253EBB6}"/>
              </a:ext>
            </a:extLst>
          </p:cNvPr>
          <p:cNvSpPr/>
          <p:nvPr/>
        </p:nvSpPr>
        <p:spPr>
          <a:xfrm>
            <a:off x="8998747" y="578528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4F064E87-8358-4E78-8D88-06AFBF0975C9}"/>
              </a:ext>
            </a:extLst>
          </p:cNvPr>
          <p:cNvSpPr/>
          <p:nvPr/>
        </p:nvSpPr>
        <p:spPr>
          <a:xfrm rot="16200000">
            <a:off x="9975818" y="578583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FA7C8FC-3336-44CF-8EAE-397D23788550}"/>
              </a:ext>
            </a:extLst>
          </p:cNvPr>
          <p:cNvSpPr/>
          <p:nvPr/>
        </p:nvSpPr>
        <p:spPr>
          <a:xfrm>
            <a:off x="8745626" y="5733397"/>
            <a:ext cx="754145" cy="360691"/>
          </a:xfrm>
          <a:prstGeom prst="rect">
            <a:avLst/>
          </a:prstGeom>
          <a:solidFill>
            <a:srgbClr val="0E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14C4E2-1D95-4765-8C39-957F5E126306}"/>
              </a:ext>
            </a:extLst>
          </p:cNvPr>
          <p:cNvSpPr/>
          <p:nvPr/>
        </p:nvSpPr>
        <p:spPr>
          <a:xfrm>
            <a:off x="7765074" y="5733397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13E2D-7D9F-4012-8D02-C44892286FD6}"/>
              </a:ext>
            </a:extLst>
          </p:cNvPr>
          <p:cNvSpPr/>
          <p:nvPr/>
        </p:nvSpPr>
        <p:spPr>
          <a:xfrm>
            <a:off x="9737798" y="5733397"/>
            <a:ext cx="754145" cy="360691"/>
          </a:xfrm>
          <a:prstGeom prst="rect">
            <a:avLst/>
          </a:prstGeom>
          <a:solidFill>
            <a:srgbClr val="052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05275991-7046-4DB2-BAA5-4F133CE90B77}"/>
              </a:ext>
            </a:extLst>
          </p:cNvPr>
          <p:cNvSpPr/>
          <p:nvPr/>
        </p:nvSpPr>
        <p:spPr>
          <a:xfrm>
            <a:off x="8617005" y="546720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JSON-C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F61C84CB-B239-486E-8C16-956109C79D41}"/>
              </a:ext>
            </a:extLst>
          </p:cNvPr>
          <p:cNvSpPr/>
          <p:nvPr/>
        </p:nvSpPr>
        <p:spPr>
          <a:xfrm>
            <a:off x="7618153" y="546720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MAS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DEE79FD9-5672-483D-AA34-010017E5660A}"/>
              </a:ext>
            </a:extLst>
          </p:cNvPr>
          <p:cNvSpPr/>
          <p:nvPr/>
        </p:nvSpPr>
        <p:spPr>
          <a:xfrm>
            <a:off x="9621987" y="546720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XML-C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07" name="Arrow: Up 206">
            <a:extLst>
              <a:ext uri="{FF2B5EF4-FFF2-40B4-BE49-F238E27FC236}">
                <a16:creationId xmlns:a16="http://schemas.microsoft.com/office/drawing/2014/main" id="{388A5D80-23FB-4AE9-A08F-4F46AF763859}"/>
              </a:ext>
            </a:extLst>
          </p:cNvPr>
          <p:cNvSpPr/>
          <p:nvPr/>
        </p:nvSpPr>
        <p:spPr>
          <a:xfrm>
            <a:off x="8998747" y="488541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17E5250-A3D0-4108-A3AA-B044C2B536A5}"/>
              </a:ext>
            </a:extLst>
          </p:cNvPr>
          <p:cNvSpPr/>
          <p:nvPr/>
        </p:nvSpPr>
        <p:spPr>
          <a:xfrm>
            <a:off x="8745626" y="4809718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10B9BE52-A0E9-4F63-9BBB-F219AADC145E}"/>
              </a:ext>
            </a:extLst>
          </p:cNvPr>
          <p:cNvSpPr/>
          <p:nvPr/>
        </p:nvSpPr>
        <p:spPr>
          <a:xfrm>
            <a:off x="8617005" y="453677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GDAL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1173B1F6-CC9A-4070-81F6-63B7C64663DA}"/>
              </a:ext>
            </a:extLst>
          </p:cNvPr>
          <p:cNvSpPr/>
          <p:nvPr/>
        </p:nvSpPr>
        <p:spPr>
          <a:xfrm rot="10800000">
            <a:off x="9983614" y="49012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5EF6DF-02EF-4D99-BEA2-F79A734266AC}"/>
              </a:ext>
            </a:extLst>
          </p:cNvPr>
          <p:cNvSpPr/>
          <p:nvPr/>
        </p:nvSpPr>
        <p:spPr>
          <a:xfrm>
            <a:off x="9737798" y="4809718"/>
            <a:ext cx="754145" cy="360691"/>
          </a:xfrm>
          <a:prstGeom prst="rect">
            <a:avLst/>
          </a:prstGeom>
          <a:solidFill>
            <a:srgbClr val="17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80D5BECA-24F1-4E73-A2C9-8EB0927DF9A3}"/>
              </a:ext>
            </a:extLst>
          </p:cNvPr>
          <p:cNvSpPr/>
          <p:nvPr/>
        </p:nvSpPr>
        <p:spPr>
          <a:xfrm>
            <a:off x="9621987" y="453677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NetCDF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98" name="Arrow: Up 197">
            <a:extLst>
              <a:ext uri="{FF2B5EF4-FFF2-40B4-BE49-F238E27FC236}">
                <a16:creationId xmlns:a16="http://schemas.microsoft.com/office/drawing/2014/main" id="{EF0DF919-DE5F-4B9E-BA03-E9E4621177B6}"/>
              </a:ext>
            </a:extLst>
          </p:cNvPr>
          <p:cNvSpPr/>
          <p:nvPr/>
        </p:nvSpPr>
        <p:spPr>
          <a:xfrm rot="10800000">
            <a:off x="9983614" y="395535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B84CA9-1F2F-47B0-B48C-6738161F84ED}"/>
              </a:ext>
            </a:extLst>
          </p:cNvPr>
          <p:cNvSpPr/>
          <p:nvPr/>
        </p:nvSpPr>
        <p:spPr>
          <a:xfrm>
            <a:off x="9737798" y="3876425"/>
            <a:ext cx="754145" cy="360691"/>
          </a:xfrm>
          <a:prstGeom prst="rect">
            <a:avLst/>
          </a:prstGeom>
          <a:solidFill>
            <a:srgbClr val="215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9D6219FA-F363-4E18-86AC-2473EA282941}"/>
              </a:ext>
            </a:extLst>
          </p:cNvPr>
          <p:cNvSpPr/>
          <p:nvPr/>
        </p:nvSpPr>
        <p:spPr>
          <a:xfrm>
            <a:off x="9621987" y="3618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HDF5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96" name="Arrow: Up 195">
            <a:extLst>
              <a:ext uri="{FF2B5EF4-FFF2-40B4-BE49-F238E27FC236}">
                <a16:creationId xmlns:a16="http://schemas.microsoft.com/office/drawing/2014/main" id="{0075D229-1A99-422D-9872-F2D053742BFE}"/>
              </a:ext>
            </a:extLst>
          </p:cNvPr>
          <p:cNvSpPr/>
          <p:nvPr/>
        </p:nvSpPr>
        <p:spPr>
          <a:xfrm rot="10800000">
            <a:off x="9983614" y="303544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88B458-64EE-4E98-AC65-55C2F044048D}"/>
              </a:ext>
            </a:extLst>
          </p:cNvPr>
          <p:cNvSpPr/>
          <p:nvPr/>
        </p:nvSpPr>
        <p:spPr>
          <a:xfrm>
            <a:off x="9737798" y="2976315"/>
            <a:ext cx="754145" cy="360691"/>
          </a:xfrm>
          <a:prstGeom prst="rect">
            <a:avLst/>
          </a:prstGeom>
          <a:solidFill>
            <a:srgbClr val="2E7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105EDD86-56F9-4350-88A9-B35024BA2DD1}"/>
              </a:ext>
            </a:extLst>
          </p:cNvPr>
          <p:cNvSpPr/>
          <p:nvPr/>
        </p:nvSpPr>
        <p:spPr>
          <a:xfrm>
            <a:off x="9621987" y="269976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HDF4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76FD74FB-2246-45AF-BD91-7D03BD7E9199}"/>
              </a:ext>
            </a:extLst>
          </p:cNvPr>
          <p:cNvSpPr/>
          <p:nvPr/>
        </p:nvSpPr>
        <p:spPr>
          <a:xfrm>
            <a:off x="7627709" y="453677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COPY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12" name="Arrow: Up 211">
            <a:extLst>
              <a:ext uri="{FF2B5EF4-FFF2-40B4-BE49-F238E27FC236}">
                <a16:creationId xmlns:a16="http://schemas.microsoft.com/office/drawing/2014/main" id="{D3FA5674-1766-421D-9FFF-D98E21F98F8A}"/>
              </a:ext>
            </a:extLst>
          </p:cNvPr>
          <p:cNvSpPr/>
          <p:nvPr/>
        </p:nvSpPr>
        <p:spPr>
          <a:xfrm rot="10800000">
            <a:off x="7990230" y="304341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D00AC86-7CF0-4324-B819-CC2961AFC5E1}"/>
              </a:ext>
            </a:extLst>
          </p:cNvPr>
          <p:cNvSpPr/>
          <p:nvPr/>
        </p:nvSpPr>
        <p:spPr>
          <a:xfrm>
            <a:off x="7735071" y="3904778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F321964-3A72-4379-9C87-C262F30D9565}"/>
              </a:ext>
            </a:extLst>
          </p:cNvPr>
          <p:cNvSpPr/>
          <p:nvPr/>
        </p:nvSpPr>
        <p:spPr>
          <a:xfrm>
            <a:off x="7735071" y="2969947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Arrow: Up 194">
            <a:extLst>
              <a:ext uri="{FF2B5EF4-FFF2-40B4-BE49-F238E27FC236}">
                <a16:creationId xmlns:a16="http://schemas.microsoft.com/office/drawing/2014/main" id="{C5665B24-8AD7-465F-8A56-3E54176D855C}"/>
              </a:ext>
            </a:extLst>
          </p:cNvPr>
          <p:cNvSpPr/>
          <p:nvPr/>
        </p:nvSpPr>
        <p:spPr>
          <a:xfrm rot="10800000">
            <a:off x="10021234" y="213737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6C77A5-183A-4A9C-AAF2-50478932A3B0}"/>
              </a:ext>
            </a:extLst>
          </p:cNvPr>
          <p:cNvSpPr/>
          <p:nvPr/>
        </p:nvSpPr>
        <p:spPr>
          <a:xfrm>
            <a:off x="9759860" y="2042137"/>
            <a:ext cx="754145" cy="360691"/>
          </a:xfrm>
          <a:prstGeom prst="rect">
            <a:avLst/>
          </a:prstGeom>
          <a:solidFill>
            <a:srgbClr val="3A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Arrow: Up 207">
            <a:extLst>
              <a:ext uri="{FF2B5EF4-FFF2-40B4-BE49-F238E27FC236}">
                <a16:creationId xmlns:a16="http://schemas.microsoft.com/office/drawing/2014/main" id="{4ED5D909-13D9-4BDC-9B9F-467BA6DEA10F}"/>
              </a:ext>
            </a:extLst>
          </p:cNvPr>
          <p:cNvSpPr/>
          <p:nvPr/>
        </p:nvSpPr>
        <p:spPr>
          <a:xfrm>
            <a:off x="8998747" y="395535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15F166-3705-4055-82E9-D60C34A92E13}"/>
              </a:ext>
            </a:extLst>
          </p:cNvPr>
          <p:cNvSpPr/>
          <p:nvPr/>
        </p:nvSpPr>
        <p:spPr>
          <a:xfrm>
            <a:off x="8745626" y="3876425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C193354F-33CC-44DA-9B3C-48024C943DEB}"/>
              </a:ext>
            </a:extLst>
          </p:cNvPr>
          <p:cNvSpPr/>
          <p:nvPr/>
        </p:nvSpPr>
        <p:spPr>
          <a:xfrm>
            <a:off x="8617005" y="3618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Postgre</a:t>
            </a:r>
          </a:p>
          <a:p>
            <a:pPr algn="ctr"/>
            <a:r>
              <a:rPr lang="en-US" sz="1100" b="1">
                <a:solidFill>
                  <a:srgbClr val="002060"/>
                </a:solidFill>
              </a:rPr>
              <a:t>SQL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94" name="Arrow: Up 193">
            <a:extLst>
              <a:ext uri="{FF2B5EF4-FFF2-40B4-BE49-F238E27FC236}">
                <a16:creationId xmlns:a16="http://schemas.microsoft.com/office/drawing/2014/main" id="{5E0834B8-6D1C-4557-99A0-20703B5B22FE}"/>
              </a:ext>
            </a:extLst>
          </p:cNvPr>
          <p:cNvSpPr/>
          <p:nvPr/>
        </p:nvSpPr>
        <p:spPr>
          <a:xfrm rot="5400000">
            <a:off x="9009905" y="211453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Arrow: Up 208">
            <a:extLst>
              <a:ext uri="{FF2B5EF4-FFF2-40B4-BE49-F238E27FC236}">
                <a16:creationId xmlns:a16="http://schemas.microsoft.com/office/drawing/2014/main" id="{C34046BF-6A99-490D-80B8-DC1CAEF0D975}"/>
              </a:ext>
            </a:extLst>
          </p:cNvPr>
          <p:cNvSpPr/>
          <p:nvPr/>
        </p:nvSpPr>
        <p:spPr>
          <a:xfrm rot="16200000">
            <a:off x="8984642" y="301941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B8BF459-3140-480B-A89B-862792BE7F8D}"/>
              </a:ext>
            </a:extLst>
          </p:cNvPr>
          <p:cNvSpPr/>
          <p:nvPr/>
        </p:nvSpPr>
        <p:spPr>
          <a:xfrm>
            <a:off x="8745626" y="2058039"/>
            <a:ext cx="754145" cy="360691"/>
          </a:xfrm>
          <a:prstGeom prst="rect">
            <a:avLst/>
          </a:prstGeom>
          <a:solidFill>
            <a:srgbClr val="4EB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4AB7CA-12D5-4C0E-B435-CB4BFF44372F}"/>
              </a:ext>
            </a:extLst>
          </p:cNvPr>
          <p:cNvSpPr/>
          <p:nvPr/>
        </p:nvSpPr>
        <p:spPr>
          <a:xfrm>
            <a:off x="8745626" y="2952457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F2086487-64AB-4893-89EE-4C5B85E0820D}"/>
              </a:ext>
            </a:extLst>
          </p:cNvPr>
          <p:cNvSpPr/>
          <p:nvPr/>
        </p:nvSpPr>
        <p:spPr>
          <a:xfrm>
            <a:off x="8617005" y="269698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PostGIS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4C6589CA-0B80-49A6-9CAF-B428E2E00103}"/>
              </a:ext>
            </a:extLst>
          </p:cNvPr>
          <p:cNvSpPr/>
          <p:nvPr/>
        </p:nvSpPr>
        <p:spPr>
          <a:xfrm>
            <a:off x="8617005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PROJ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CFFC1E45-0618-404A-B10B-6A51453A6A54}"/>
              </a:ext>
            </a:extLst>
          </p:cNvPr>
          <p:cNvSpPr/>
          <p:nvPr/>
        </p:nvSpPr>
        <p:spPr>
          <a:xfrm>
            <a:off x="7612014" y="36431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GSKY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64692757-4B13-46F8-A78E-E1466E531C9D}"/>
              </a:ext>
            </a:extLst>
          </p:cNvPr>
          <p:cNvSpPr/>
          <p:nvPr/>
        </p:nvSpPr>
        <p:spPr>
          <a:xfrm>
            <a:off x="7612014" y="2720865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GO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A9F04D85-4590-4894-9DE7-AC8D8A53EFF5}"/>
              </a:ext>
            </a:extLst>
          </p:cNvPr>
          <p:cNvSpPr/>
          <p:nvPr/>
        </p:nvSpPr>
        <p:spPr>
          <a:xfrm rot="5400000">
            <a:off x="8118477" y="211691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F1A9F-BBDD-4D16-8503-1AE0EF2EC352}"/>
              </a:ext>
            </a:extLst>
          </p:cNvPr>
          <p:cNvSpPr/>
          <p:nvPr/>
        </p:nvSpPr>
        <p:spPr>
          <a:xfrm>
            <a:off x="7758769" y="2058039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6C74B2-56B3-4FF6-A2C5-DDDC5C555B31}"/>
              </a:ext>
            </a:extLst>
          </p:cNvPr>
          <p:cNvGrpSpPr/>
          <p:nvPr/>
        </p:nvGrpSpPr>
        <p:grpSpPr>
          <a:xfrm>
            <a:off x="238530" y="2719126"/>
            <a:ext cx="5901179" cy="2865466"/>
            <a:chOff x="61944" y="646013"/>
            <a:chExt cx="5901179" cy="28654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BE3335-9F70-4E05-8468-2862A9200C6A}"/>
                </a:ext>
              </a:extLst>
            </p:cNvPr>
            <p:cNvSpPr txBox="1"/>
            <p:nvPr/>
          </p:nvSpPr>
          <p:spPr>
            <a:xfrm>
              <a:off x="61944" y="987711"/>
              <a:ext cx="5901179" cy="252376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Single command to setup a VM and install GSKY server.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Git clone the repository.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git clone </a:t>
              </a:r>
              <a:r>
                <a:rPr lang="en-US" sz="1400" i="1">
                  <a:solidFill>
                    <a:srgbClr val="002060"/>
                  </a:solidFill>
                  <a:hlinkClick r:id="rId2"/>
                </a:rPr>
                <a:t>https://github.com/nci/gsky.git</a:t>
              </a:r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CE2AD0-B5F6-4B8D-9357-35AB7AB191CA}"/>
                </a:ext>
              </a:extLst>
            </p:cNvPr>
            <p:cNvSpPr txBox="1"/>
            <p:nvPr/>
          </p:nvSpPr>
          <p:spPr>
            <a:xfrm>
              <a:off x="61944" y="646013"/>
              <a:ext cx="5901179" cy="369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‘source /home/900/user/build_all.sh’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EE49C7DC-6F6C-40F2-BF7B-41285C6E2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15929"/>
              </p:ext>
            </p:extLst>
          </p:nvPr>
        </p:nvGraphicFramePr>
        <p:xfrm>
          <a:off x="1212019" y="3895571"/>
          <a:ext cx="3387942" cy="1574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1961">
                  <a:extLst>
                    <a:ext uri="{9D8B030D-6E8A-4147-A177-3AD203B41FA5}">
                      <a16:colId xmlns:a16="http://schemas.microsoft.com/office/drawing/2014/main" val="2863156294"/>
                    </a:ext>
                  </a:extLst>
                </a:gridCol>
                <a:gridCol w="1084612">
                  <a:extLst>
                    <a:ext uri="{9D8B030D-6E8A-4147-A177-3AD203B41FA5}">
                      <a16:colId xmlns:a16="http://schemas.microsoft.com/office/drawing/2014/main" val="2979258376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439997071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r>
                        <a:rPr lang="en-AU" sz="1050"/>
                        <a:t>acceptance_tests/</a:t>
                      </a:r>
                    </a:p>
                    <a:p>
                      <a:r>
                        <a:rPr lang="en-AU" sz="1050"/>
                        <a:t>CITATION.md</a:t>
                      </a:r>
                    </a:p>
                    <a:p>
                      <a:r>
                        <a:rPr lang="en-AU" sz="1050"/>
                        <a:t>config_json.md</a:t>
                      </a:r>
                    </a:p>
                    <a:p>
                      <a:r>
                        <a:rPr lang="en-AU" sz="1050"/>
                        <a:t>configure*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install/</a:t>
                      </a:r>
                    </a:p>
                    <a:p>
                      <a:r>
                        <a:rPr lang="en-AU" sz="1050"/>
                        <a:t>LICENSE-2.0.txt</a:t>
                      </a:r>
                    </a:p>
                    <a:p>
                      <a:r>
                        <a:rPr lang="en-AU" sz="1050"/>
                        <a:t>Makefile.in</a:t>
                      </a:r>
                    </a:p>
                    <a:p>
                      <a:r>
                        <a:rPr lang="en-AU" sz="1050"/>
                        <a:t>mas/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static/</a:t>
                      </a:r>
                    </a:p>
                    <a:p>
                      <a:r>
                        <a:rPr lang="en-US" sz="1050"/>
                        <a:t>templates/</a:t>
                      </a:r>
                    </a:p>
                    <a:p>
                      <a:r>
                        <a:rPr lang="en-US" sz="1050"/>
                        <a:t>testsuite/</a:t>
                      </a:r>
                    </a:p>
                    <a:p>
                      <a:r>
                        <a:rPr lang="en-US" sz="1050"/>
                        <a:t>utils/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10476"/>
                  </a:ext>
                </a:extLst>
              </a:tr>
              <a:tr h="794923">
                <a:tc>
                  <a:txBody>
                    <a:bodyPr/>
                    <a:lstStyle/>
                    <a:p>
                      <a:r>
                        <a:rPr lang="en-AU" sz="1050"/>
                        <a:t>configure.ac</a:t>
                      </a:r>
                    </a:p>
                    <a:p>
                      <a:r>
                        <a:rPr lang="en-AU" sz="1050"/>
                        <a:t>crawl/</a:t>
                      </a:r>
                    </a:p>
                    <a:p>
                      <a:r>
                        <a:rPr lang="en-AU" sz="1050"/>
                        <a:t>data_unavailable.png</a:t>
                      </a:r>
                    </a:p>
                    <a:p>
                      <a:r>
                        <a:rPr lang="en-AU" sz="1050"/>
                        <a:t>docker/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ows.go</a:t>
                      </a:r>
                    </a:p>
                    <a:p>
                      <a:r>
                        <a:rPr lang="en-AU" sz="1050"/>
                        <a:t>ows_test.go</a:t>
                      </a:r>
                    </a:p>
                    <a:p>
                      <a:r>
                        <a:rPr lang="en-AU" sz="1050"/>
                        <a:t>processor/</a:t>
                      </a:r>
                    </a:p>
                    <a:p>
                      <a:r>
                        <a:rPr lang="en-AU" sz="1050"/>
                        <a:t>README.md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worker/</a:t>
                      </a:r>
                    </a:p>
                    <a:p>
                      <a:r>
                        <a:rPr lang="en-AU" sz="1050"/>
                        <a:t>zoom.png</a:t>
                      </a:r>
                    </a:p>
                    <a:p>
                      <a:endParaRPr lang="en-AU" sz="1050"/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0589"/>
                  </a:ext>
                </a:extLst>
              </a:tr>
            </a:tbl>
          </a:graphicData>
        </a:graphic>
      </p:graphicFrame>
      <p:sp>
        <p:nvSpPr>
          <p:cNvPr id="51" name="Arrow: Up 50">
            <a:extLst>
              <a:ext uri="{FF2B5EF4-FFF2-40B4-BE49-F238E27FC236}">
                <a16:creationId xmlns:a16="http://schemas.microsoft.com/office/drawing/2014/main" id="{FFDAB05B-7DCC-4B41-99D9-C45C3A3BFF16}"/>
              </a:ext>
            </a:extLst>
          </p:cNvPr>
          <p:cNvSpPr/>
          <p:nvPr/>
        </p:nvSpPr>
        <p:spPr>
          <a:xfrm rot="5400000">
            <a:off x="6986740" y="211644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64789D-E5B3-4973-9956-0A3D739F1746}"/>
              </a:ext>
            </a:extLst>
          </p:cNvPr>
          <p:cNvSpPr/>
          <p:nvPr/>
        </p:nvSpPr>
        <p:spPr>
          <a:xfrm>
            <a:off x="6639681" y="2058039"/>
            <a:ext cx="754145" cy="360691"/>
          </a:xfrm>
          <a:prstGeom prst="rect">
            <a:avLst/>
          </a:prstGeom>
          <a:solidFill>
            <a:srgbClr val="5F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9135793C-3683-4095-BA02-3CF76A62F2D9}"/>
              </a:ext>
            </a:extLst>
          </p:cNvPr>
          <p:cNvSpPr/>
          <p:nvPr/>
        </p:nvSpPr>
        <p:spPr>
          <a:xfrm rot="5400000">
            <a:off x="5750279" y="212424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23F4D5-AF82-4CA2-A346-1DB80010710F}"/>
              </a:ext>
            </a:extLst>
          </p:cNvPr>
          <p:cNvSpPr/>
          <p:nvPr/>
        </p:nvSpPr>
        <p:spPr>
          <a:xfrm>
            <a:off x="5361229" y="2058039"/>
            <a:ext cx="754145" cy="360691"/>
          </a:xfrm>
          <a:prstGeom prst="rect">
            <a:avLst/>
          </a:prstGeom>
          <a:solidFill>
            <a:srgbClr val="68C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40A2533F-C30E-4223-8393-A8067C1F1D5B}"/>
              </a:ext>
            </a:extLst>
          </p:cNvPr>
          <p:cNvSpPr/>
          <p:nvPr/>
        </p:nvSpPr>
        <p:spPr>
          <a:xfrm rot="5400000">
            <a:off x="4484724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870C60-0B8E-4C46-AE62-4107D4904030}"/>
              </a:ext>
            </a:extLst>
          </p:cNvPr>
          <p:cNvSpPr/>
          <p:nvPr/>
        </p:nvSpPr>
        <p:spPr>
          <a:xfrm>
            <a:off x="4089331" y="2058039"/>
            <a:ext cx="754145" cy="360691"/>
          </a:xfrm>
          <a:prstGeom prst="rect">
            <a:avLst/>
          </a:prstGeom>
          <a:solidFill>
            <a:srgbClr val="62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BD9FD58-EA21-4233-BA29-CAE38887CE89}"/>
              </a:ext>
            </a:extLst>
          </p:cNvPr>
          <p:cNvSpPr/>
          <p:nvPr/>
        </p:nvSpPr>
        <p:spPr>
          <a:xfrm rot="5400000">
            <a:off x="3233716" y="210864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CC390-D58B-4977-A121-A84777E0F1AB}"/>
              </a:ext>
            </a:extLst>
          </p:cNvPr>
          <p:cNvSpPr/>
          <p:nvPr/>
        </p:nvSpPr>
        <p:spPr>
          <a:xfrm>
            <a:off x="2828041" y="2058039"/>
            <a:ext cx="754145" cy="360691"/>
          </a:xfrm>
          <a:prstGeom prst="rect">
            <a:avLst/>
          </a:prstGeom>
          <a:solidFill>
            <a:srgbClr val="54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7CE2691-1F7B-4A8C-97D0-6F98E886DFEF}"/>
              </a:ext>
            </a:extLst>
          </p:cNvPr>
          <p:cNvSpPr/>
          <p:nvPr/>
        </p:nvSpPr>
        <p:spPr>
          <a:xfrm rot="5400000">
            <a:off x="2010989" y="211644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9741F-E681-4057-AC55-B6230BCEF710}"/>
              </a:ext>
            </a:extLst>
          </p:cNvPr>
          <p:cNvSpPr/>
          <p:nvPr/>
        </p:nvSpPr>
        <p:spPr>
          <a:xfrm>
            <a:off x="1624430" y="2058039"/>
            <a:ext cx="754145" cy="360691"/>
          </a:xfrm>
          <a:prstGeom prst="rect">
            <a:avLst/>
          </a:prstGeom>
          <a:solidFill>
            <a:srgbClr val="48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898D3B98-5DA3-486E-AE8E-74C35C473AC9}"/>
              </a:ext>
            </a:extLst>
          </p:cNvPr>
          <p:cNvSpPr/>
          <p:nvPr/>
        </p:nvSpPr>
        <p:spPr>
          <a:xfrm>
            <a:off x="1490606" y="178349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Git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59DA346-BD17-4161-9069-46610BB0D0EC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gsky server</a:t>
            </a:r>
            <a:br>
              <a:rPr lang="en-US" b="1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High level process flow</a:t>
            </a:r>
            <a:endParaRPr lang="en-AU" sz="1600" b="1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1EB2879-C64D-45CE-AFFC-E70730654A4E}"/>
              </a:ext>
            </a:extLst>
          </p:cNvPr>
          <p:cNvSpPr/>
          <p:nvPr/>
        </p:nvSpPr>
        <p:spPr>
          <a:xfrm>
            <a:off x="2741614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97A3802-1F40-4AD9-98E5-CBF95B9D720F}"/>
              </a:ext>
            </a:extLst>
          </p:cNvPr>
          <p:cNvSpPr/>
          <p:nvPr/>
        </p:nvSpPr>
        <p:spPr>
          <a:xfrm>
            <a:off x="3992622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Deps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63DF021-3DA5-40A1-9564-5F680527AAFA}"/>
              </a:ext>
            </a:extLst>
          </p:cNvPr>
          <p:cNvSpPr/>
          <p:nvPr/>
        </p:nvSpPr>
        <p:spPr>
          <a:xfrm>
            <a:off x="5243630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7B916F5-CE77-4775-8CB1-BB173CD8D68F}"/>
              </a:ext>
            </a:extLst>
          </p:cNvPr>
          <p:cNvSpPr/>
          <p:nvPr/>
        </p:nvSpPr>
        <p:spPr>
          <a:xfrm>
            <a:off x="6494638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Open</a:t>
            </a:r>
          </a:p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sz="1050" b="1">
              <a:solidFill>
                <a:srgbClr val="00206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0C625-9D9B-4945-A192-927CC4F94AE6}"/>
              </a:ext>
            </a:extLst>
          </p:cNvPr>
          <p:cNvGrpSpPr/>
          <p:nvPr/>
        </p:nvGrpSpPr>
        <p:grpSpPr>
          <a:xfrm>
            <a:off x="238530" y="2719126"/>
            <a:ext cx="5901179" cy="2829458"/>
            <a:chOff x="2910010" y="3105834"/>
            <a:chExt cx="5901179" cy="221417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A363F7-4B39-401E-B156-388CD5BDCA94}"/>
                </a:ext>
              </a:extLst>
            </p:cNvPr>
            <p:cNvSpPr txBox="1"/>
            <p:nvPr/>
          </p:nvSpPr>
          <p:spPr>
            <a:xfrm>
              <a:off x="2910010" y="3393219"/>
              <a:ext cx="5901179" cy="19267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groupremove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groupinstall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readline-devel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E17F7B-EE43-4971-AC1F-E375FA4175A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28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Pre-install dependencies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37FC25-296C-44CA-B9A4-7859775EABFE}"/>
              </a:ext>
            </a:extLst>
          </p:cNvPr>
          <p:cNvGrpSpPr/>
          <p:nvPr/>
        </p:nvGrpSpPr>
        <p:grpSpPr>
          <a:xfrm>
            <a:off x="238530" y="2719126"/>
            <a:ext cx="5901179" cy="3498221"/>
            <a:chOff x="2910010" y="3105834"/>
            <a:chExt cx="5901179" cy="333565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F7231B-BAAD-4C68-9E08-B464706BFC3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JPEG 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OPENJPEG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GEOS - Geometry Engine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Cartographic Projection Procedures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Zlib Data Compression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HDF4 and HDF5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NetCDF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XML C parser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JSON-C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GDAL with OpenJPEG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PostGreSQL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GSKY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F0297F-6074-49B1-B14A-FD4B1CCF54F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All dependencies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C0DD52-6608-494F-9960-350BC3487235}"/>
              </a:ext>
            </a:extLst>
          </p:cNvPr>
          <p:cNvGrpSpPr/>
          <p:nvPr/>
        </p:nvGrpSpPr>
        <p:grpSpPr>
          <a:xfrm>
            <a:off x="238530" y="2719126"/>
            <a:ext cx="5901179" cy="3503276"/>
            <a:chOff x="2910010" y="3105834"/>
            <a:chExt cx="5901179" cy="32976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D7CEBB-A304-4478-863D-E6A78211C7C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61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v=9c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 -q http://www.ijg.org/files/jpegsrc.v${v}.tar.gz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2097C0-0FE3-46B9-A445-51E41D5D36B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4765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JPEG software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540BF4-4508-4B4D-BA63-F5895BAF1DC5}"/>
              </a:ext>
            </a:extLst>
          </p:cNvPr>
          <p:cNvGrpSpPr/>
          <p:nvPr/>
        </p:nvGrpSpPr>
        <p:grpSpPr>
          <a:xfrm>
            <a:off x="238530" y="2719126"/>
            <a:ext cx="5901179" cy="3536601"/>
            <a:chOff x="2910010" y="3105834"/>
            <a:chExt cx="5901179" cy="306989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EADBEA-C8DE-4BA7-B152-1B79A08AA3A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v=2.3.0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-O openjpeg-v${v}.tar.gz https://github.com/uclouvain/openjpeg/archive/v${v}.tar.gz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openjpeg-v${v}.tar.gz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openjpeg-${v}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mkdir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cmake</a:t>
              </a:r>
              <a:r>
                <a:rPr lang="en-US" sz="1100">
                  <a:solidFill>
                    <a:srgbClr val="002060"/>
                  </a:solidFill>
                </a:rPr>
                <a:t> .. -DCMAKE_BUILD_TYPE=Release -DCMAKE_INSTALL_PREFIX="$prefix"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75C1C0-7F6A-4258-A334-E8A14D99CF5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OPENJPEG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951B81-7F64-43D4-8D64-EFA7F3A68C98}"/>
              </a:ext>
            </a:extLst>
          </p:cNvPr>
          <p:cNvGrpSpPr/>
          <p:nvPr/>
        </p:nvGrpSpPr>
        <p:grpSpPr>
          <a:xfrm>
            <a:off x="238530" y="2719126"/>
            <a:ext cx="5901179" cy="3536601"/>
            <a:chOff x="2910010" y="3105834"/>
            <a:chExt cx="5901179" cy="306989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C80C98-A703-4025-B837-33B06880F84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v=3.6.2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prefix=${PREFIX:-/usr}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http://download.osgeo.org/geos/geos-${v}.tar.bz2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bunzip2 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 geos-${v}.tar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geos-${v}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11BC72-3119-4B2F-A13C-612C1B4C2B9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GEOS - Geometry Engine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EE06B7-99FA-45F2-9A71-6776EE7AB59C}"/>
              </a:ext>
            </a:extLst>
          </p:cNvPr>
          <p:cNvGrpSpPr/>
          <p:nvPr/>
        </p:nvGrpSpPr>
        <p:grpSpPr>
          <a:xfrm>
            <a:off x="238530" y="2719126"/>
            <a:ext cx="5901179" cy="3498221"/>
            <a:chOff x="2910010" y="3105834"/>
            <a:chExt cx="5901179" cy="333565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279090-C3D4-4B33-8D1D-65C7F50DB84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v=5.1.0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vd=1.7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http://download.osgeo.org/proj/proj-datumgrid-${vd}.zip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unzip proj-datumgrid-${vd}.zip -d proj-${v}/nad/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proj-${v}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A2092A-BFE5-4438-BF2C-C2A94A55CA0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Cartographic Projection Procedures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568EE5-822B-4165-88CA-55F0C8F3AA22}"/>
              </a:ext>
            </a:extLst>
          </p:cNvPr>
          <p:cNvGrpSpPr/>
          <p:nvPr/>
        </p:nvGrpSpPr>
        <p:grpSpPr>
          <a:xfrm>
            <a:off x="238530" y="2719126"/>
            <a:ext cx="5901179" cy="3498221"/>
            <a:chOff x="2910010" y="3105834"/>
            <a:chExt cx="5901179" cy="33356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B2B426-DF0E-4451-8A63-0AFD982B92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v=1.2.8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</a:t>
              </a:r>
              <a:r>
                <a:rPr lang="en-US" sz="1200">
                  <a:solidFill>
                    <a:srgbClr val="002060"/>
                  </a:solidFill>
                </a:rPr>
                <a:t> -q ftp://ftp.unidata.ucar.edu/pub/netcdf/netcdf-4/zlib-${v}.tar.gz</a:t>
              </a: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zlib-${v}.tar.gz &amp;&amp; cd zlib-${v}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322A7AE-E014-453D-ADD6-11EED19DC386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Zlib Data Compression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42D163C-FAC3-4313-B6D8-44B1D3E7E8E5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7</a:t>
            </a:r>
            <a:endParaRPr lang="en-AU" sz="10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2A4A29-907B-482C-BDF5-660352DCC069}"/>
              </a:ext>
            </a:extLst>
          </p:cNvPr>
          <p:cNvGrpSpPr/>
          <p:nvPr/>
        </p:nvGrpSpPr>
        <p:grpSpPr>
          <a:xfrm>
            <a:off x="238530" y="2719126"/>
            <a:ext cx="5901179" cy="3498221"/>
            <a:chOff x="2910010" y="3105834"/>
            <a:chExt cx="5901179" cy="333565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0BC4D6A-E100-45F5-B778-CBA4AB29529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v=4.2.13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</a:t>
              </a: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https://support.hdfgroup.org/ftp/HDF/HDF_Current/src/hdf-${v}.tar.gz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hdf-${v}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--enable-shared --disable-fortran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F8911A-1EF0-43E5-89CE-565C568CAAF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HDF4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1555A2-F24B-409C-9E59-2AD1791F898F}"/>
              </a:ext>
            </a:extLst>
          </p:cNvPr>
          <p:cNvGrpSpPr/>
          <p:nvPr/>
        </p:nvGrpSpPr>
        <p:grpSpPr>
          <a:xfrm>
            <a:off x="238530" y="2719126"/>
            <a:ext cx="5901179" cy="3452055"/>
            <a:chOff x="2910010" y="3105834"/>
            <a:chExt cx="5901179" cy="329163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7A6D38-8ED9-464C-9EE4-9483189C66A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006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v=1.8.13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ftp://ftp.unidata.ucar.edu/pub/netcdf/netcdf-4/hdf5-${v}.tar.gz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hdf5-${v}.tar.gz &amp;&amp; cd hdf5-${v}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--enable-shared --enable-hl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92E89A6-F7DF-4523-9A0B-C09F15BD232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HDF5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F3EC3A-A956-49D6-BF4D-3E3C1DBFF440}"/>
              </a:ext>
            </a:extLst>
          </p:cNvPr>
          <p:cNvGrpSpPr/>
          <p:nvPr/>
        </p:nvGrpSpPr>
        <p:grpSpPr>
          <a:xfrm>
            <a:off x="247455" y="2719126"/>
            <a:ext cx="5901179" cy="3421277"/>
            <a:chOff x="2910010" y="3105834"/>
            <a:chExt cx="5901179" cy="326228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2ABE79-0EAC-43EE-8F86-C86B202B53D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89071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v=4.1.3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http://www.unidata.ucar.edu/downloads/netcdf/ftp/netcdf-${v}.tar.gz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netcdf-${v}.tar.gz &amp;&amp; cd netcdf-${v}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./configure --enable-netcdf-4 --enable-shared --enable-dap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677C858-777E-4D04-81D2-1B38DA36C0B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Network Common Data Form</a:t>
              </a:r>
              <a:r>
                <a:rPr lang="en-AU">
                  <a:solidFill>
                    <a:srgbClr val="002060"/>
                  </a:solidFill>
                </a:rPr>
                <a:t> (</a:t>
              </a:r>
              <a:r>
                <a:rPr lang="en-AU" b="1">
                  <a:solidFill>
                    <a:srgbClr val="002060"/>
                  </a:solidFill>
                </a:rPr>
                <a:t>NetCDF</a:t>
              </a:r>
              <a:r>
                <a:rPr lang="en-US" b="1">
                  <a:solidFill>
                    <a:srgbClr val="002060"/>
                  </a:solidFill>
                </a:rPr>
                <a:t>	)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8966455-1995-4FE3-94FD-85633FB26634}"/>
              </a:ext>
            </a:extLst>
          </p:cNvPr>
          <p:cNvGrpSpPr/>
          <p:nvPr/>
        </p:nvGrpSpPr>
        <p:grpSpPr>
          <a:xfrm>
            <a:off x="247455" y="2719126"/>
            <a:ext cx="5901179" cy="3498221"/>
            <a:chOff x="2910010" y="3105834"/>
            <a:chExt cx="5901179" cy="333565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03067CF-65AC-4A04-94BB-E974C3949DA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v=2.9.8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ftp://xmlsoft.org/libxml2/libxml2-${v}.tar.gz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libxml2-${v}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E2F4C56-F53B-4B64-A0D4-2B157CD37D8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XML C parser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3DAE33-69DB-4A7A-8159-67AB0FB0DFC2}"/>
              </a:ext>
            </a:extLst>
          </p:cNvPr>
          <p:cNvGrpSpPr/>
          <p:nvPr/>
        </p:nvGrpSpPr>
        <p:grpSpPr>
          <a:xfrm>
            <a:off x="247455" y="2719126"/>
            <a:ext cx="5901179" cy="3467444"/>
            <a:chOff x="2910010" y="3105834"/>
            <a:chExt cx="5901179" cy="330630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52B78C-07BD-4489-8914-BF9FCFF74D5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v=0.13.1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https://s3.amazonaws.com/json-c_releases/releases/json-c-${v}.tar.gz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json-c-${v}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4AFF2C2-3249-453A-B391-582E31E17611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JSON implementation in C (JSON-C)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CAAF72-CAEA-49E5-BD4E-F0A376F379D1}"/>
              </a:ext>
            </a:extLst>
          </p:cNvPr>
          <p:cNvGrpSpPr/>
          <p:nvPr/>
        </p:nvGrpSpPr>
        <p:grpSpPr>
          <a:xfrm>
            <a:off x="247455" y="2719126"/>
            <a:ext cx="5901179" cy="3467444"/>
            <a:chOff x="2910010" y="3105834"/>
            <a:chExt cx="5901179" cy="330630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FAACA5-8003-4358-8FB0-8527E35578F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E4B9DD-93ED-4589-A64C-4CC31144D2C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GDAL with OpenJPEG support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85D1358-04C1-4D04-95A3-CE693DF2B0B3}"/>
              </a:ext>
            </a:extLst>
          </p:cNvPr>
          <p:cNvGrpSpPr/>
          <p:nvPr/>
        </p:nvGrpSpPr>
        <p:grpSpPr>
          <a:xfrm>
            <a:off x="247455" y="2719126"/>
            <a:ext cx="5901179" cy="3590554"/>
            <a:chOff x="2910010" y="3105834"/>
            <a:chExt cx="5901179" cy="342369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4E1033E-AEA5-4A33-B1E8-E2E1D42F8A7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30521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/var/lib/pgsql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chown postgres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su - postgres -c '/usr/local/pgsql/bin/initdb -D /usr/local/pgsql/data; /usr/local/pgsql/bin/postgres -D /usr/local/pgsql/data &gt;/tmp/logfile 2&gt;&amp;1 &amp;’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BAABD0A-3BEF-450F-8052-415C07B8BF1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PostgreSQL Database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835C2B-31A5-4B9F-9691-F58A71D3E428}"/>
              </a:ext>
            </a:extLst>
          </p:cNvPr>
          <p:cNvGrpSpPr/>
          <p:nvPr/>
        </p:nvGrpSpPr>
        <p:grpSpPr>
          <a:xfrm>
            <a:off x="247455" y="2719126"/>
            <a:ext cx="5901179" cy="3436666"/>
            <a:chOff x="2910010" y="3105834"/>
            <a:chExt cx="5901179" cy="327696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544885-4C54-4180-A10E-A7F8D796A3CB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053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v=2.4.4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https://download.osgeo.org/postgis/source/postgis-${v}.tar.gz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postgis-${v}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--with-pgconfig=/usr/local/pgsql/bin/pg_config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ln -s /usr/local/lib/libgdal.so.20 /usr/local/pgsql/lib/libgdal.so.20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6E87B6-9BF9-41FF-B641-7620EF8AF73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PostGIS extension to PostgreSQL Database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710737-8B35-447B-AB7E-E1079EE1BB0D}"/>
              </a:ext>
            </a:extLst>
          </p:cNvPr>
          <p:cNvGrpSpPr/>
          <p:nvPr/>
        </p:nvGrpSpPr>
        <p:grpSpPr>
          <a:xfrm>
            <a:off x="247455" y="2719126"/>
            <a:ext cx="5901179" cy="3467444"/>
            <a:chOff x="2910010" y="3105834"/>
            <a:chExt cx="5901179" cy="330630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7756BDA-DB95-4841-8819-CAECB51DF124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$prefix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$prefix/bin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C_INCLUDE_PATH=$(/usr/bin/nc-config --includedir)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C_INCLUDE_PATH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-O go.tar.gz https://dl.google.com/go/go1.10.3.linux-amd64.tar.gz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go.tar.gz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mv go 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74F2955-5688-4CB5-AAE6-0DA5B85BDF40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GO Language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5E13838-66F2-4CEC-BE78-B10A678D6B1E}"/>
              </a:ext>
            </a:extLst>
          </p:cNvPr>
          <p:cNvGrpSpPr/>
          <p:nvPr/>
        </p:nvGrpSpPr>
        <p:grpSpPr>
          <a:xfrm>
            <a:off x="247455" y="2719126"/>
            <a:ext cx="5901179" cy="3444360"/>
            <a:chOff x="2910010" y="3105834"/>
            <a:chExt cx="5901179" cy="328429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A25D3A2-CC2A-4CBA-BACF-B7C02A99C716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127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GOROOT=$prefix/go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PATH="$PATH:$GOROOT/bin"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PKG_CONFIG_PATH=/usr/local/lib/pkgconfig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go get 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rm -rf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002060"/>
                  </a:solidFill>
                </a:rPr>
                <a:t>	git clone https://github.com/${repo}/gsky.git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023B44-8229-4BB4-A953-CCB8CDB4588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Build GSKY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408AB20-719A-41B4-B4CA-6EAF4E1AE521}"/>
              </a:ext>
            </a:extLst>
          </p:cNvPr>
          <p:cNvGrpSpPr/>
          <p:nvPr/>
        </p:nvGrpSpPr>
        <p:grpSpPr>
          <a:xfrm>
            <a:off x="247455" y="2719126"/>
            <a:ext cx="5901179" cy="3482831"/>
            <a:chOff x="2910010" y="3105834"/>
            <a:chExt cx="5901179" cy="332098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1E0010-D858-49DF-8609-AABC63979C61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4941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$prefix/share/gsky; mkdir -p 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$GOPATH/src/github.com/${repo}/gsky/concurrent $prefix/bin/concurrent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$GOPATH/bin/api $prefix/bin/api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$GOPATH/bin/gsky $prefix/share/gsky/gsky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$GOPATH/bin/grpc-server $prefix/share/gsky/grpc_server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$GOPATH/bin/gdal-process $prefix/share/gsky/gsky-gdal-process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$GOPATH/bin/crawl $prefix/share/gsky/gsky-crawl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srgbClr val="002060"/>
                  </a:solidFill>
                </a:rPr>
                <a:t>cp -f $GOPATH/src/github.com/${repo}/gsky/crawl/crawl_pipeline.sh $prefix/share/gsky/crawl_pipeline.sh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$GOPATH/src/github.com/${repo}/gsky/mas/db/* $prefix/share/mas/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$GOPATH/src/github.com/${repo}/gsky/*.png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$GOPATH/src/github.com/${repo}/gsky/templates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$GOPATH/src/github.com/${repo}/gsky/static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/local/gsky_temp; chown -R nobody:nobody /local/gsky_temp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D8A0F4D-D785-43AE-B45B-7DBD6D9DFE4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Copy files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1D4B99F-5FEB-4E78-9777-FE681DFF2238}"/>
              </a:ext>
            </a:extLst>
          </p:cNvPr>
          <p:cNvGrpSpPr/>
          <p:nvPr/>
        </p:nvGrpSpPr>
        <p:grpSpPr>
          <a:xfrm>
            <a:off x="247455" y="2719126"/>
            <a:ext cx="5901179" cy="3528998"/>
            <a:chOff x="2910010" y="3105834"/>
            <a:chExt cx="5901179" cy="3365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276E99B-E7A6-4EF6-B33F-49E73814F2F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MAS=$prefix/share/mas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LD_LIBRARY_PATH="/usr/local/lib:${LD_LIBRARY_PATH:-}"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ldconfig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PGUSER=postgres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PGDATA=/usr/local/pgsql/data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PGHOST=${PGHOST:-''}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PGPORT=${PGPORT:-5432}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$GOPATH/src/github.com/$repo/gsky/mas/api/mas.sql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cd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psql -v ON_ERROR_STOP=1 -A -t -q &lt;&lt;EOD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schema.sql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mas.sql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2C26C8-EA6C-48F4-B9F3-E6B4D6ADDA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Setup MAS database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D507178-A184-4BF8-8AB3-CD37385E7D9A}"/>
              </a:ext>
            </a:extLst>
          </p:cNvPr>
          <p:cNvGrpSpPr/>
          <p:nvPr/>
        </p:nvGrpSpPr>
        <p:grpSpPr>
          <a:xfrm>
            <a:off x="247455" y="2719126"/>
            <a:ext cx="5901179" cy="3528998"/>
            <a:chOff x="2910010" y="3105834"/>
            <a:chExt cx="5901179" cy="3365009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AE6EAF-BED2-485C-837B-E70ED3CE739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input=$home/gsky/install/config.json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ip=`curl ifconfig.me`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while IFS= read -r var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line=${var/OWS_IP_ADDRESS/$ip}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echo "$line" &gt;&gt; /usr/local/etc/config.json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done &lt; "$input"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ln -s /local/gsky/share/gsky /usr/local/share/gsky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2790C8-9F87-4D7F-A2E7-56C02462FA7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Config file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56DC746-3B83-4559-9245-C2D70E10CDB6}"/>
              </a:ext>
            </a:extLst>
          </p:cNvPr>
          <p:cNvGrpSpPr/>
          <p:nvPr/>
        </p:nvGrpSpPr>
        <p:grpSpPr>
          <a:xfrm>
            <a:off x="247455" y="2719126"/>
            <a:ext cx="5901179" cy="3528998"/>
            <a:chOff x="2910010" y="3105834"/>
            <a:chExt cx="5901179" cy="33650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0F3980-E4AA-4CB8-B239-FDBCA62D177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export LD_LIBRARY_PATH=/usr/local/lib:/usr/lib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pid=`ps -ef | grep gsky | grep -v grep | awk '{split($0,a," "); print a[2]}'`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if [ $pid ]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then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	kill $pid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fi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/local/gsky/share/gsky/gsky -p 80&amp;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C1FCE2C-06AB-4D23-A101-E45E0825DFA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Start the OWS server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BD6314C-68AA-49C9-A90B-918A93E30D8E}"/>
              </a:ext>
            </a:extLst>
          </p:cNvPr>
          <p:cNvGrpSpPr/>
          <p:nvPr/>
        </p:nvGrpSpPr>
        <p:grpSpPr>
          <a:xfrm>
            <a:off x="247455" y="2719126"/>
            <a:ext cx="5901179" cy="3559261"/>
            <a:chOff x="2910010" y="3105835"/>
            <a:chExt cx="5901179" cy="3393867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1EAA13-A762-4F8E-B8A3-EA60286A084C}"/>
                </a:ext>
              </a:extLst>
            </p:cNvPr>
            <p:cNvSpPr txBox="1"/>
            <p:nvPr/>
          </p:nvSpPr>
          <p:spPr>
            <a:xfrm>
              <a:off x="2910010" y="3462240"/>
              <a:ext cx="5901179" cy="303746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See the next slide for testing the OWS server via TerriaJS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DCE892-D6C6-4303-8B29-F9A0A6D06909}"/>
                </a:ext>
              </a:extLst>
            </p:cNvPr>
            <p:cNvSpPr txBox="1"/>
            <p:nvPr/>
          </p:nvSpPr>
          <p:spPr>
            <a:xfrm>
              <a:off x="2910010" y="3105835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Test the OWS server</a:t>
              </a:r>
            </a:p>
          </p:txBody>
        </p:sp>
      </p:grpSp>
      <p:sp>
        <p:nvSpPr>
          <p:cNvPr id="192" name="Arrow: Up 191">
            <a:extLst>
              <a:ext uri="{FF2B5EF4-FFF2-40B4-BE49-F238E27FC236}">
                <a16:creationId xmlns:a16="http://schemas.microsoft.com/office/drawing/2014/main" id="{79D6B533-461C-4B62-9AB2-94F0DD36EF87}"/>
              </a:ext>
            </a:extLst>
          </p:cNvPr>
          <p:cNvSpPr/>
          <p:nvPr/>
        </p:nvSpPr>
        <p:spPr>
          <a:xfrm rot="5400000">
            <a:off x="10406634" y="4921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Arrow: Up 196">
            <a:extLst>
              <a:ext uri="{FF2B5EF4-FFF2-40B4-BE49-F238E27FC236}">
                <a16:creationId xmlns:a16="http://schemas.microsoft.com/office/drawing/2014/main" id="{E88B62E3-3D10-4F79-8A8E-7E8E0188A5B1}"/>
              </a:ext>
            </a:extLst>
          </p:cNvPr>
          <p:cNvSpPr/>
          <p:nvPr/>
        </p:nvSpPr>
        <p:spPr>
          <a:xfrm rot="10800000">
            <a:off x="11032522" y="4988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Hexagon 66" descr="blah blah" title="Test">
            <a:extLst>
              <a:ext uri="{FF2B5EF4-FFF2-40B4-BE49-F238E27FC236}">
                <a16:creationId xmlns:a16="http://schemas.microsoft.com/office/drawing/2014/main" id="{D195CD7A-9B4A-4CC8-84F6-3FE272E4CD0D}"/>
              </a:ext>
            </a:extLst>
          </p:cNvPr>
          <p:cNvSpPr/>
          <p:nvPr/>
        </p:nvSpPr>
        <p:spPr>
          <a:xfrm>
            <a:off x="7600652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GEOS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01" name="Arrow: Up 200">
            <a:extLst>
              <a:ext uri="{FF2B5EF4-FFF2-40B4-BE49-F238E27FC236}">
                <a16:creationId xmlns:a16="http://schemas.microsoft.com/office/drawing/2014/main" id="{1C032BF6-3DAC-4679-8994-4FA4F0863079}"/>
              </a:ext>
            </a:extLst>
          </p:cNvPr>
          <p:cNvSpPr/>
          <p:nvPr/>
        </p:nvSpPr>
        <p:spPr>
          <a:xfrm rot="16200000">
            <a:off x="11555886" y="64837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Arrow: Up 201">
            <a:extLst>
              <a:ext uri="{FF2B5EF4-FFF2-40B4-BE49-F238E27FC236}">
                <a16:creationId xmlns:a16="http://schemas.microsoft.com/office/drawing/2014/main" id="{3F991D24-300A-4B6A-9798-A8CD2CCD6274}"/>
              </a:ext>
            </a:extLst>
          </p:cNvPr>
          <p:cNvSpPr/>
          <p:nvPr/>
        </p:nvSpPr>
        <p:spPr>
          <a:xfrm>
            <a:off x="11555886" y="101165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Arrow: Up 210">
            <a:extLst>
              <a:ext uri="{FF2B5EF4-FFF2-40B4-BE49-F238E27FC236}">
                <a16:creationId xmlns:a16="http://schemas.microsoft.com/office/drawing/2014/main" id="{6F99343E-9400-4B12-A86F-15E78751C09D}"/>
              </a:ext>
            </a:extLst>
          </p:cNvPr>
          <p:cNvSpPr/>
          <p:nvPr/>
        </p:nvSpPr>
        <p:spPr>
          <a:xfrm>
            <a:off x="11585544" y="13332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7B37FDCF-5ED9-4F37-B6E8-76F152F0EE9F}"/>
              </a:ext>
            </a:extLst>
          </p:cNvPr>
          <p:cNvSpPr/>
          <p:nvPr/>
        </p:nvSpPr>
        <p:spPr>
          <a:xfrm>
            <a:off x="9621987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Zlib</a:t>
            </a:r>
            <a:endParaRPr lang="en-AU" sz="16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1013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9427 0.001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09545 0.002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931 -0.0009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9427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10091 0.0046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1484 -0.0027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00065 0.1442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00144 0.1490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4.58333E-6 0.15532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00065 0.1377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09336 -0.00254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4.58333E-6 -0.14051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4.58333E-6 -0.15185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00156 -0.13519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0221 0.00371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0222 0.1794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00065 0.13981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65 0.14259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08997 -0.00324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-0.13542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4.16667E-6 -0.12755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169" grpId="0" animBg="1"/>
      <p:bldP spid="217" grpId="0" animBg="1"/>
      <p:bldP spid="171" grpId="0" animBg="1"/>
      <p:bldP spid="182" grpId="0" animBg="1"/>
      <p:bldP spid="215" grpId="0" animBg="1"/>
      <p:bldP spid="214" grpId="0" animBg="1"/>
      <p:bldP spid="213" grpId="0" animBg="1"/>
      <p:bldP spid="203" grpId="0" animBg="1"/>
      <p:bldP spid="200" grpId="0" animBg="1"/>
      <p:bldP spid="110" grpId="0" animBg="1"/>
      <p:bldP spid="148" grpId="0" animBg="1"/>
      <p:bldP spid="109" grpId="0" animBg="1"/>
      <p:bldP spid="207" grpId="0" animBg="1"/>
      <p:bldP spid="106" grpId="0" animBg="1"/>
      <p:bldP spid="199" grpId="0" animBg="1"/>
      <p:bldP spid="103" grpId="0" animBg="1"/>
      <p:bldP spid="198" grpId="0" animBg="1"/>
      <p:bldP spid="104" grpId="0" animBg="1"/>
      <p:bldP spid="196" grpId="0" animBg="1"/>
      <p:bldP spid="100" grpId="0" animBg="1"/>
      <p:bldP spid="156" grpId="0" animBg="1"/>
      <p:bldP spid="212" grpId="0" animBg="1"/>
      <p:bldP spid="195" grpId="0" animBg="1"/>
      <p:bldP spid="208" grpId="0" animBg="1"/>
      <p:bldP spid="115" grpId="0" animBg="1"/>
      <p:bldP spid="194" grpId="0" animBg="1"/>
      <p:bldP spid="209" grpId="0" animBg="1"/>
      <p:bldP spid="116" grpId="0" animBg="1"/>
      <p:bldP spid="68" grpId="0" animBg="1"/>
      <p:bldP spid="158" grpId="0" animBg="1"/>
      <p:bldP spid="112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8EEB5-4E45-4218-9FFB-1C5A51192853}"/>
              </a:ext>
            </a:extLst>
          </p:cNvPr>
          <p:cNvGrpSpPr/>
          <p:nvPr/>
        </p:nvGrpSpPr>
        <p:grpSpPr>
          <a:xfrm>
            <a:off x="61944" y="646013"/>
            <a:ext cx="5901179" cy="3727240"/>
            <a:chOff x="61944" y="646013"/>
            <a:chExt cx="5901179" cy="3727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BEA479-B050-4356-ABB5-3A7BBD066B82}"/>
                </a:ext>
              </a:extLst>
            </p:cNvPr>
            <p:cNvSpPr txBox="1"/>
            <p:nvPr/>
          </p:nvSpPr>
          <p:spPr>
            <a:xfrm>
              <a:off x="61944" y="987711"/>
              <a:ext cx="5901179" cy="338554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Single command to setup a VM and install GSKY server.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Git clone the repository.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git clone </a:t>
              </a:r>
              <a:r>
                <a:rPr lang="en-US" sz="1400" i="1">
                  <a:solidFill>
                    <a:srgbClr val="002060"/>
                  </a:solidFill>
                  <a:hlinkClick r:id="rId2"/>
                </a:rPr>
                <a:t>https://github.com/nci/gsky.git</a:t>
              </a:r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1E8370-6D82-4ED7-830C-7ABB92C759D6}"/>
                </a:ext>
              </a:extLst>
            </p:cNvPr>
            <p:cNvSpPr txBox="1"/>
            <p:nvPr/>
          </p:nvSpPr>
          <p:spPr>
            <a:xfrm>
              <a:off x="61944" y="646013"/>
              <a:ext cx="5901179" cy="369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‘source /home/900/user/build_all.sh’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DD01A8-C558-49EA-A4A6-AF6B0E0E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56738"/>
              </p:ext>
            </p:extLst>
          </p:nvPr>
        </p:nvGraphicFramePr>
        <p:xfrm>
          <a:off x="1033451" y="1984786"/>
          <a:ext cx="3387942" cy="1574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1961">
                  <a:extLst>
                    <a:ext uri="{9D8B030D-6E8A-4147-A177-3AD203B41FA5}">
                      <a16:colId xmlns:a16="http://schemas.microsoft.com/office/drawing/2014/main" val="2863156294"/>
                    </a:ext>
                  </a:extLst>
                </a:gridCol>
                <a:gridCol w="1084612">
                  <a:extLst>
                    <a:ext uri="{9D8B030D-6E8A-4147-A177-3AD203B41FA5}">
                      <a16:colId xmlns:a16="http://schemas.microsoft.com/office/drawing/2014/main" val="2979258376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439997071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r>
                        <a:rPr lang="en-AU" sz="1050"/>
                        <a:t>acceptance_tests/</a:t>
                      </a:r>
                    </a:p>
                    <a:p>
                      <a:r>
                        <a:rPr lang="en-AU" sz="1050"/>
                        <a:t>CITATION.md</a:t>
                      </a:r>
                    </a:p>
                    <a:p>
                      <a:r>
                        <a:rPr lang="en-AU" sz="1050"/>
                        <a:t>config_json.md</a:t>
                      </a:r>
                    </a:p>
                    <a:p>
                      <a:r>
                        <a:rPr lang="en-AU" sz="1050"/>
                        <a:t>configure*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install/</a:t>
                      </a:r>
                    </a:p>
                    <a:p>
                      <a:r>
                        <a:rPr lang="en-AU" sz="1050"/>
                        <a:t>LICENSE-2.0.txt</a:t>
                      </a:r>
                    </a:p>
                    <a:p>
                      <a:r>
                        <a:rPr lang="en-AU" sz="1050"/>
                        <a:t>Makefile.in</a:t>
                      </a:r>
                    </a:p>
                    <a:p>
                      <a:r>
                        <a:rPr lang="en-AU" sz="1050"/>
                        <a:t>mas/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static/</a:t>
                      </a:r>
                    </a:p>
                    <a:p>
                      <a:r>
                        <a:rPr lang="en-US" sz="1050"/>
                        <a:t>templates/</a:t>
                      </a:r>
                    </a:p>
                    <a:p>
                      <a:r>
                        <a:rPr lang="en-US" sz="1050"/>
                        <a:t>testsuite/</a:t>
                      </a:r>
                    </a:p>
                    <a:p>
                      <a:r>
                        <a:rPr lang="en-US" sz="1050"/>
                        <a:t>utils/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10476"/>
                  </a:ext>
                </a:extLst>
              </a:tr>
              <a:tr h="794923">
                <a:tc>
                  <a:txBody>
                    <a:bodyPr/>
                    <a:lstStyle/>
                    <a:p>
                      <a:r>
                        <a:rPr lang="en-AU" sz="1050"/>
                        <a:t>configure.ac</a:t>
                      </a:r>
                    </a:p>
                    <a:p>
                      <a:r>
                        <a:rPr lang="en-AU" sz="1050"/>
                        <a:t>crawl/</a:t>
                      </a:r>
                    </a:p>
                    <a:p>
                      <a:r>
                        <a:rPr lang="en-AU" sz="1050"/>
                        <a:t>data_unavailable.png</a:t>
                      </a:r>
                    </a:p>
                    <a:p>
                      <a:r>
                        <a:rPr lang="en-AU" sz="1050"/>
                        <a:t>docker/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ows.go</a:t>
                      </a:r>
                    </a:p>
                    <a:p>
                      <a:r>
                        <a:rPr lang="en-AU" sz="1050"/>
                        <a:t>ows_test.go</a:t>
                      </a:r>
                    </a:p>
                    <a:p>
                      <a:r>
                        <a:rPr lang="en-AU" sz="1050"/>
                        <a:t>processor/</a:t>
                      </a:r>
                    </a:p>
                    <a:p>
                      <a:r>
                        <a:rPr lang="en-AU" sz="1050"/>
                        <a:t>README.md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worker/</a:t>
                      </a:r>
                    </a:p>
                    <a:p>
                      <a:r>
                        <a:rPr lang="en-AU" sz="1050"/>
                        <a:t>zoom.png</a:t>
                      </a:r>
                    </a:p>
                    <a:p>
                      <a:endParaRPr lang="en-AU" sz="1050"/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6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417</TotalTime>
  <Words>723</Words>
  <Application>Microsoft Office PowerPoint</Application>
  <PresentationFormat>Widescreen</PresentationFormat>
  <Paragraphs>400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47</cp:revision>
  <dcterms:created xsi:type="dcterms:W3CDTF">2018-11-27T22:13:48Z</dcterms:created>
  <dcterms:modified xsi:type="dcterms:W3CDTF">2018-11-28T05:11:37Z</dcterms:modified>
</cp:coreProperties>
</file>