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8"/>
  </p:notesMasterIdLst>
  <p:sldIdLst>
    <p:sldId id="265" r:id="rId3"/>
    <p:sldId id="271" r:id="rId4"/>
    <p:sldId id="272" r:id="rId5"/>
    <p:sldId id="273" r:id="rId6"/>
    <p:sldId id="279" r:id="rId7"/>
    <p:sldId id="280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7D7D7"/>
    <a:srgbClr val="08ABD5"/>
    <a:srgbClr val="FFFFFF"/>
    <a:srgbClr val="FCFCFC"/>
    <a:srgbClr val="F6F6F7"/>
    <a:srgbClr val="FAFAFA"/>
    <a:srgbClr val="F9F9F9"/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BEC5-06AB-48E0-952A-026FDA33E51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4536A-0246-4EFE-BA76-1B46864B8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63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345" y="647268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6F4F-32E8-4CD6-8932-5E19B77AB4BA}"/>
              </a:ext>
            </a:extLst>
          </p:cNvPr>
          <p:cNvSpPr txBox="1"/>
          <p:nvPr userDrawn="1"/>
        </p:nvSpPr>
        <p:spPr>
          <a:xfrm>
            <a:off x="606771" y="6655244"/>
            <a:ext cx="363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2018. National Computational Infrastructure, Canberra, ACT, Australia.</a:t>
            </a:r>
            <a:endParaRPr lang="en-AU" sz="7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99323-CFA0-4E32-94B1-A40B01AECD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251181"/>
            <a:ext cx="3886200" cy="1647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37F177-F799-4EF0-B5A8-9347C3F2A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0"/>
            <a:ext cx="6858001" cy="1219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6FAE38-974F-4A93-96D4-62D4F26C8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403581"/>
            <a:ext cx="3886200" cy="164779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F076-6E8D-48BD-BB78-27996FDE916E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3C3-4FD6-4E15-A2FC-68448FB46BF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A03E-80A5-466A-B4B4-2B8FCC7E2AE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CE4-31EE-4F2B-B744-8EA83E1FE85E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D72-7ED1-4AE3-A5D5-6F68728C4781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CE1-EB77-408D-8750-22984ACCA118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08-357A-4172-8503-D86CDAB57223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A79B-37D8-44DC-BE4B-FEEEB5E6613B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1233-3B64-4F2F-A1EF-1138A199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B092-CC52-4D20-9AA6-90549AFB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F616-C954-473E-829E-5EBBB6AE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490-2D5D-49CA-895D-DF8F73B3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A932-25B6-4433-B49F-04B372C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20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CE45-70E5-4CC1-AD8D-279F056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49F-AA96-434A-8690-AA41595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E689-A9F6-44A5-AC23-41647BA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EF16-C9AC-4782-884B-DF1436B5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A379-610C-4439-996D-3AB961E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007D-6BCD-43A3-816F-9B9944EEE7DD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7BC70-E094-4F80-822B-639F9FC162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8" y="-2667176"/>
            <a:ext cx="6858001" cy="1219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8B7A6E-F2EF-4B10-9AB9-26C7F22B2D14}"/>
              </a:ext>
            </a:extLst>
          </p:cNvPr>
          <p:cNvSpPr/>
          <p:nvPr userDrawn="1"/>
        </p:nvSpPr>
        <p:spPr>
          <a:xfrm>
            <a:off x="-1" y="885825"/>
            <a:ext cx="12192001" cy="537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60167-090C-46DC-B89E-F3C030B23A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" y="66589"/>
            <a:ext cx="1775065" cy="752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DFB6F7-5E71-4B9F-8491-B3166C1B073E}"/>
              </a:ext>
            </a:extLst>
          </p:cNvPr>
          <p:cNvSpPr txBox="1"/>
          <p:nvPr userDrawn="1"/>
        </p:nvSpPr>
        <p:spPr>
          <a:xfrm>
            <a:off x="10728086" y="6402663"/>
            <a:ext cx="1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nci.org.au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0C6-1873-4272-BAB7-F52E42B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DCA46-7A3A-408E-BA3F-56FE7630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041B-44A2-49F0-9E07-7D99DE7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F613-A0FD-4EAF-B712-3B08C3B5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2506-132C-401A-BE06-A6741095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23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EBB0-4140-4FD3-AF23-4E5D8367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4BF9-B59A-402D-BDC4-6E82265E9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5B9E-0C48-463F-9EB3-C1A147F5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CD23-8362-439E-AEE1-2A8EEB40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65A6-C13A-48CC-9261-7CDD968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DE39-F0CE-416E-A714-9DAB2F9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50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051F-CCC7-4099-89AC-940FFC26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41F2-1CB9-449F-AE4F-4A19FC6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B6C1-23B4-4236-B5C8-D3841CC9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626C4-A45F-4392-9DBC-1F596B03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CD91-99BB-4C51-A3E2-5B174D47B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C38E9-A62F-4E2C-9BE1-1C4B4D8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3A78-B2E5-42DF-B9D1-25E769B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C628E-D9D2-4E6B-A349-CCD20D5D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623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CEBE-A319-4DE9-B8A5-01E4DD6A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582F9-5666-4B7F-9250-CFBCCB58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3CCF8-9C44-4489-B2BB-990AB9A6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6FD9-C0DC-49D2-A8EB-2DCAC6B7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59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815AF-EA87-42E0-93E5-9A763F42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254BB-6E67-4A2F-A50E-8113BD07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1617-B293-4A3D-A15B-87724DD7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3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F1A-1D2A-4BAA-B6F8-47628A53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9EC4-2610-47C1-8048-2F42E58F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A855-A365-4AD0-AC25-FEBC5075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968B-8FB5-4936-AD6B-917A6EF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1CA8-6201-47EB-AF24-24C2BC5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2793-881E-4942-A2EB-7778B25A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9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F866-3E6F-4945-A762-47F06EA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A54C8-6E2B-4080-80B2-B4E661C44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A923-734B-4855-B9EC-B6B07723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CFF3-A0E0-409F-AD4F-748A1C2A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F752-B966-4198-985E-B718133A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8C59-D33E-4A69-A458-F7A03B7A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205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6C06-0BDA-44D0-8851-7ECD800B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6BE2-5F1D-40BC-939F-378D6344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5D36-02B4-4F56-89B9-C0183CB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2F3-F026-41F5-88DF-80280CD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71E5-C8A4-4014-B98C-94A48849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17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BFFB4-7155-4469-BD5D-61BFC4BB1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57D0-0F9E-4910-93BF-E455327E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DBDD-900B-40B9-A630-138374B6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EE0C-82B6-4970-81CE-6F2F2691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B818-01C5-4C82-BA16-7BEEEFC4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4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D80-684F-43EC-BD8A-3313B4EC3815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2021-F3A0-43D8-B6B3-AE7BBAB9890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AF0-B7DD-4DE1-A9F5-91BE63737632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5E4-564C-4728-AEFB-C8F906AA693D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3BD-B35C-46C6-B7B7-E519136B132D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E4D-16D2-4652-AD24-ABC7C4E21225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FB6C-937C-401A-B23B-FFE1848A43F3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AB179A-3664-45B4-AF75-5A588F18B660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FB6DE-9E16-4A2E-8802-F35E9910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937-2BA0-439E-8ED0-4BAF13A2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BE96-5141-4EE8-9029-6A76ED02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E524-FD8D-452D-9C72-0AC53F7701F7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1EB9-6445-4FD9-BB72-A7C19DE2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1E42-3B40-4A82-B6FA-EC5EB89CF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9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hredds/dodsC/gsky/gsky_test.nc?Band1%5b0:1:0%5d%5b0:1: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nci/Data-Training/blob/master/NCI_Autumn_Training/05_Python_Data_Examples_I/Python_NetCDF_Landsat8.ipyn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ows/geoglam?service=WCS&amp;request=GetCoverage&amp;version=1.0.0&amp;format=GeoTIFF&amp;crs=EPSG:4326&amp;width=1024&amp;height=782&amp;coverage=global:c6:monthly_anom_frac_cover&amp;bbox=111.97265625000001,-44.02442151965934,156.44531250000003,-10.055402736564236&amp;time=2018-10-01T00:00:00.000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://130.56.242.16/terria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11" Type="http://schemas.openxmlformats.org/officeDocument/2006/relationships/image" Target="../media/image35.png"/><Relationship Id="rId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F4C3-8F00-4737-9462-E2D81D36D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58" y="2457940"/>
            <a:ext cx="8689976" cy="941752"/>
          </a:xfrm>
        </p:spPr>
        <p:txBody>
          <a:bodyPr>
            <a:normAutofit/>
          </a:bodyPr>
          <a:lstStyle/>
          <a:p>
            <a:r>
              <a:rPr lang="en-US" sz="6000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GSKY as OPeNDAP service</a:t>
            </a:r>
            <a:endParaRPr lang="en-AU" sz="6000" b="1" cap="none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64928-6661-4389-821D-7D0F1094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552938"/>
          </a:xfrm>
        </p:spPr>
        <p:txBody>
          <a:bodyPr>
            <a:normAutofit/>
          </a:bodyPr>
          <a:lstStyle/>
          <a:p>
            <a:r>
              <a:rPr lang="en-US" sz="2400" b="1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and Techical Details</a:t>
            </a:r>
            <a:endParaRPr lang="en-AU" sz="2400" b="1" cap="non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05DAD-3B5F-428A-B82F-8AA0ADFC6368}"/>
              </a:ext>
            </a:extLst>
          </p:cNvPr>
          <p:cNvSpPr/>
          <p:nvPr/>
        </p:nvSpPr>
        <p:spPr>
          <a:xfrm>
            <a:off x="7817" y="6582091"/>
            <a:ext cx="5005054" cy="256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latin typeface="Calibri" panose="020F0502020204030204" pitchFamily="34" charset="0"/>
                <a:cs typeface="Calibri" panose="020F0502020204030204" pitchFamily="34" charset="0"/>
              </a:rPr>
              <a:t>Copyright © 2019 by National Computational Infrastructure, Canberra, ACT, Australia. Author: Dr. Arapaut V. Sivaprasad</a:t>
            </a:r>
            <a:endParaRPr lang="en-AU" sz="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8B5D4-56FB-48FC-A943-531E9876BE9D}"/>
              </a:ext>
            </a:extLst>
          </p:cNvPr>
          <p:cNvSpPr txBox="1"/>
          <p:nvPr/>
        </p:nvSpPr>
        <p:spPr>
          <a:xfrm>
            <a:off x="11183815" y="6658713"/>
            <a:ext cx="1000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Feb, 2019</a:t>
            </a:r>
            <a:endParaRPr lang="en-AU" sz="7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E312E-A9A4-4761-9FDF-059F10658F52}"/>
              </a:ext>
            </a:extLst>
          </p:cNvPr>
          <p:cNvSpPr txBox="1"/>
          <p:nvPr/>
        </p:nvSpPr>
        <p:spPr>
          <a:xfrm>
            <a:off x="2261507" y="4784271"/>
            <a:ext cx="7347857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l"/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collection of thoughts, ideas, code snippets and working examples to demonstrate the intended service. It is  an evolving document and will change considerably over time.</a:t>
            </a:r>
          </a:p>
          <a:p>
            <a:pPr algn="l"/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test these you will need: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SSH tunnel to 130.56.242.15 (see slide 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config file to load the data (e.g. geoglam.json; content is given in slide 6)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VDI login session.</a:t>
            </a:r>
            <a:endParaRPr lang="en-AU" sz="120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50"/>
    </mc:Choice>
    <mc:Fallback>
      <p:transition spd="slow" advTm="64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QGIS (desktop)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</a:t>
            </a:r>
            <a:endParaRPr lang="en-AU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2C75C5-C1E4-4885-88C0-20926539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12" y="1067847"/>
            <a:ext cx="1295238" cy="5142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964E4A9-3C9C-4643-B4A2-2E3DB2B5F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97" y="1572608"/>
            <a:ext cx="314286" cy="2666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0D7397-5564-46A2-9B86-914C59F96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573" y="1162050"/>
            <a:ext cx="3331002" cy="16036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01622-76BC-4F7E-BB70-DC0A4456C838}"/>
              </a:ext>
            </a:extLst>
          </p:cNvPr>
          <p:cNvSpPr txBox="1"/>
          <p:nvPr/>
        </p:nvSpPr>
        <p:spPr>
          <a:xfrm>
            <a:off x="236764" y="1045029"/>
            <a:ext cx="393518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For QGIS, the file can be saved in either *.nc or *.tiff format.</a:t>
            </a:r>
            <a:endParaRPr lang="en-AU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3C449-6B9D-47C3-A652-5F6F7DC2DC69}"/>
              </a:ext>
            </a:extLst>
          </p:cNvPr>
          <p:cNvSpPr/>
          <p:nvPr/>
        </p:nvSpPr>
        <p:spPr>
          <a:xfrm>
            <a:off x="6551974" y="1263350"/>
            <a:ext cx="195674" cy="85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8A6A4C3-470D-4E14-8088-A02CCCCF3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574" y="2814702"/>
            <a:ext cx="3327636" cy="10143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54D9C46-A269-4203-A941-3F3A13335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4573" y="3874427"/>
            <a:ext cx="3327637" cy="10313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29C9B6-1B3C-47F9-A6C8-6C4EFB389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757" y="2065425"/>
            <a:ext cx="4287192" cy="33489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2439C5B-2C4B-4A47-B29C-5752FDEF93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4573" y="4989647"/>
            <a:ext cx="2047619" cy="10761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4133070-3516-4551-BD8B-CF09AED3B5E0}"/>
              </a:ext>
            </a:extLst>
          </p:cNvPr>
          <p:cNvSpPr/>
          <p:nvPr/>
        </p:nvSpPr>
        <p:spPr>
          <a:xfrm>
            <a:off x="6074573" y="3004457"/>
            <a:ext cx="260913" cy="110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39A661-2DCA-4D30-83DE-3EF8CEFABC5F}"/>
              </a:ext>
            </a:extLst>
          </p:cNvPr>
          <p:cNvSpPr/>
          <p:nvPr/>
        </p:nvSpPr>
        <p:spPr>
          <a:xfrm>
            <a:off x="6253842" y="3503411"/>
            <a:ext cx="424543" cy="121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60DCB7-06BE-46AB-ACF2-73691C1C652C}"/>
              </a:ext>
            </a:extLst>
          </p:cNvPr>
          <p:cNvSpPr/>
          <p:nvPr/>
        </p:nvSpPr>
        <p:spPr>
          <a:xfrm>
            <a:off x="8507186" y="3649470"/>
            <a:ext cx="886860" cy="145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FC7060-06CF-4F9C-9A82-5A7AF0063540}"/>
              </a:ext>
            </a:extLst>
          </p:cNvPr>
          <p:cNvSpPr/>
          <p:nvPr/>
        </p:nvSpPr>
        <p:spPr>
          <a:xfrm>
            <a:off x="6074573" y="4392769"/>
            <a:ext cx="399706" cy="1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A44FD0-0211-455D-9AD3-62BDDAF6F02A}"/>
              </a:ext>
            </a:extLst>
          </p:cNvPr>
          <p:cNvSpPr/>
          <p:nvPr/>
        </p:nvSpPr>
        <p:spPr>
          <a:xfrm>
            <a:off x="8058600" y="4702629"/>
            <a:ext cx="1332000" cy="13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95B7B8-5BAA-4CB9-8A7C-B923602F5900}"/>
              </a:ext>
            </a:extLst>
          </p:cNvPr>
          <p:cNvSpPr/>
          <p:nvPr/>
        </p:nvSpPr>
        <p:spPr>
          <a:xfrm>
            <a:off x="6264807" y="5535386"/>
            <a:ext cx="182179" cy="160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34"/>
    </mc:Choice>
    <mc:Fallback>
      <p:transition spd="slow" advTm="35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3D3053-3F46-45F0-87A5-21AD09F0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7" y="2256306"/>
            <a:ext cx="1922400" cy="24192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QGIS (VDI)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6" y="5870124"/>
            <a:ext cx="3502479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Technical and Code Change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511E-D544-47B6-B63D-57636413F5EC}"/>
              </a:ext>
            </a:extLst>
          </p:cNvPr>
          <p:cNvSpPr txBox="1"/>
          <p:nvPr/>
        </p:nvSpPr>
        <p:spPr>
          <a:xfrm>
            <a:off x="520037" y="1505191"/>
            <a:ext cx="424790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FTP the saved NetCDF or TIFF file to your home dir on VDI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QGIS under VDI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A1510-8193-44B2-ABDD-934A3A9FE570}"/>
              </a:ext>
            </a:extLst>
          </p:cNvPr>
          <p:cNvSpPr/>
          <p:nvPr/>
        </p:nvSpPr>
        <p:spPr>
          <a:xfrm>
            <a:off x="520037" y="2569527"/>
            <a:ext cx="701255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92631-11A3-409D-B07A-B674AC1F4661}"/>
              </a:ext>
            </a:extLst>
          </p:cNvPr>
          <p:cNvSpPr/>
          <p:nvPr/>
        </p:nvSpPr>
        <p:spPr>
          <a:xfrm>
            <a:off x="520037" y="3633106"/>
            <a:ext cx="578790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D2277-C0DA-4D3F-9BCC-CDE1BD91E8C3}"/>
              </a:ext>
            </a:extLst>
          </p:cNvPr>
          <p:cNvSpPr/>
          <p:nvPr/>
        </p:nvSpPr>
        <p:spPr>
          <a:xfrm>
            <a:off x="1605013" y="4147451"/>
            <a:ext cx="462643" cy="15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B5AC8D-7DD4-44E9-9275-01AFAA193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03" y="2256306"/>
            <a:ext cx="3211200" cy="5492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9BEEB2-4CD6-4267-AB51-90502E998660}"/>
              </a:ext>
            </a:extLst>
          </p:cNvPr>
          <p:cNvSpPr/>
          <p:nvPr/>
        </p:nvSpPr>
        <p:spPr>
          <a:xfrm>
            <a:off x="2651331" y="2264470"/>
            <a:ext cx="263319" cy="111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172B8-823E-4000-A9A2-037870B4D32E}"/>
              </a:ext>
            </a:extLst>
          </p:cNvPr>
          <p:cNvSpPr/>
          <p:nvPr/>
        </p:nvSpPr>
        <p:spPr>
          <a:xfrm>
            <a:off x="2767693" y="2544352"/>
            <a:ext cx="432707" cy="107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B17DC-A358-4CED-BFE8-B97E934302E0}"/>
              </a:ext>
            </a:extLst>
          </p:cNvPr>
          <p:cNvSpPr/>
          <p:nvPr/>
        </p:nvSpPr>
        <p:spPr>
          <a:xfrm>
            <a:off x="4710792" y="2667328"/>
            <a:ext cx="873578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E602F3-9AD5-42AC-9C61-0453D8607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03" y="2853975"/>
            <a:ext cx="1561905" cy="457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AC4ED7-4E36-4EB5-869F-A62CDAC673A5}"/>
              </a:ext>
            </a:extLst>
          </p:cNvPr>
          <p:cNvSpPr/>
          <p:nvPr/>
        </p:nvSpPr>
        <p:spPr>
          <a:xfrm>
            <a:off x="2640103" y="3098874"/>
            <a:ext cx="1474697" cy="166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91CB9E-4239-4A78-9418-1718AFDF5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317" y="2984126"/>
            <a:ext cx="1568580" cy="3342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7842B7-1B96-4B81-A9D8-322F05F9D54D}"/>
              </a:ext>
            </a:extLst>
          </p:cNvPr>
          <p:cNvSpPr/>
          <p:nvPr/>
        </p:nvSpPr>
        <p:spPr>
          <a:xfrm>
            <a:off x="5102677" y="3033110"/>
            <a:ext cx="732724" cy="229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CBF8845-F2C3-4633-AEBF-3149707D3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003" y="3369436"/>
            <a:ext cx="3209524" cy="11428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B6C175E-E306-4621-9FF4-0E3E4445B0D6}"/>
              </a:ext>
            </a:extLst>
          </p:cNvPr>
          <p:cNvSpPr/>
          <p:nvPr/>
        </p:nvSpPr>
        <p:spPr>
          <a:xfrm>
            <a:off x="2865664" y="3966655"/>
            <a:ext cx="163285" cy="15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5008B0-093D-4CC6-821C-712D5BDFAB92}"/>
              </a:ext>
            </a:extLst>
          </p:cNvPr>
          <p:cNvSpPr/>
          <p:nvPr/>
        </p:nvSpPr>
        <p:spPr>
          <a:xfrm>
            <a:off x="5045529" y="3710298"/>
            <a:ext cx="732724" cy="18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51874A-7F59-4EBA-938A-67ABDDFC9BEB}"/>
              </a:ext>
            </a:extLst>
          </p:cNvPr>
          <p:cNvGrpSpPr/>
          <p:nvPr/>
        </p:nvGrpSpPr>
        <p:grpSpPr>
          <a:xfrm>
            <a:off x="2608861" y="4548736"/>
            <a:ext cx="3226540" cy="1250630"/>
            <a:chOff x="2608861" y="4548736"/>
            <a:chExt cx="3226540" cy="125063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48F3C63-BC0C-40B9-9BEB-F97DD608D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8861" y="5466033"/>
              <a:ext cx="3226540" cy="33333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B806A5A-7CFE-4A4B-A70A-F1F0E4CB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8861" y="4548736"/>
              <a:ext cx="3226540" cy="8723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8726031-18F8-480D-939B-2C824D3EC3B8}"/>
              </a:ext>
            </a:extLst>
          </p:cNvPr>
          <p:cNvSpPr/>
          <p:nvPr/>
        </p:nvSpPr>
        <p:spPr>
          <a:xfrm>
            <a:off x="4376057" y="4980214"/>
            <a:ext cx="726620" cy="15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CD3A22-0319-4936-8BAD-AA78E03F72BC}"/>
              </a:ext>
            </a:extLst>
          </p:cNvPr>
          <p:cNvSpPr/>
          <p:nvPr/>
        </p:nvSpPr>
        <p:spPr>
          <a:xfrm>
            <a:off x="4457700" y="5250945"/>
            <a:ext cx="310243" cy="135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1B3997-A3A0-4893-BEA4-00E85A87C6DD}"/>
              </a:ext>
            </a:extLst>
          </p:cNvPr>
          <p:cNvSpPr/>
          <p:nvPr/>
        </p:nvSpPr>
        <p:spPr>
          <a:xfrm>
            <a:off x="5094513" y="5527221"/>
            <a:ext cx="432707" cy="222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2F82F33-9477-4B52-8F27-1CB5F3BA68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6789" y="3956252"/>
            <a:ext cx="623376" cy="1731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3EB35E-B257-4306-A6AD-6D8293EF57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8893" y="2264470"/>
            <a:ext cx="3914286" cy="3038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619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49"/>
    </mc:Choice>
    <mc:Fallback>
      <p:transition spd="slow" advTm="53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2" grpId="0" animBg="1"/>
      <p:bldP spid="3" grpId="0" animBg="1"/>
      <p:bldP spid="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8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4675415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section is the information for programmers!</a:t>
            </a:r>
            <a:endParaRPr lang="en-AU" sz="10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 and Code Change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Contd…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13F5C-A271-4DE9-AFDD-1B0DB0BD6700}"/>
              </a:ext>
            </a:extLst>
          </p:cNvPr>
          <p:cNvSpPr txBox="1"/>
          <p:nvPr/>
        </p:nvSpPr>
        <p:spPr>
          <a:xfrm>
            <a:off x="1031421" y="1234099"/>
            <a:ext cx="8945336" cy="23006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The DAP-GSKY service adapts the code for WCS Coverage.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A call like below is processed and the output is saved in NetCDF format.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ttp://localhost:8080/ows/geoglam?service=WCS&amp;request=GetCoverage&amp;version=1.0.0&amp;format=GeoTIFF&amp;crs=EPSG:4326&amp;width=1024&amp; height=782&amp;coverage=global:c6%3Amonthly_anom_frac_cover&amp;bbox=lon1,lat1,lon2,lat2&amp;time=2018-10-01T00:00:00.000Z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>
                <a:latin typeface="Calibri" panose="020F0502020204030204" pitchFamily="34" charset="0"/>
                <a:cs typeface="Calibri" panose="020F0502020204030204" pitchFamily="34" charset="0"/>
              </a:rPr>
              <a:t>`gdalinfo aggregate_netcdf.nc`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Driver: netCDF/Network Common Data Format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This can be opened in both QGIS and Panoply.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AU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The output file can also be saved and used as *.tiff, in which case the driver is different.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>
                <a:latin typeface="Calibri" panose="020F0502020204030204" pitchFamily="34" charset="0"/>
                <a:cs typeface="Calibri" panose="020F0502020204030204" pitchFamily="34" charset="0"/>
              </a:rPr>
              <a:t>`gdalinfo aggregate_netcdf.tiff`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Driver: HDF5Image/HDF5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his can be opened in QGIS but not in Panoply.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AD55B-59D1-450F-8AC4-AB67C11E3F9B}"/>
              </a:ext>
            </a:extLst>
          </p:cNvPr>
          <p:cNvSpPr txBox="1"/>
          <p:nvPr/>
        </p:nvSpPr>
        <p:spPr>
          <a:xfrm>
            <a:off x="1031421" y="3673929"/>
            <a:ext cx="8945336" cy="17697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CODE Changes: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pt-BR" sz="1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generalHandler</a:t>
            </a:r>
            <a: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100" b="1">
                <a:latin typeface="Calibri" panose="020F0502020204030204" pitchFamily="34" charset="0"/>
                <a:cs typeface="Calibri" panose="020F0502020204030204" pitchFamily="34" charset="0"/>
              </a:rPr>
              <a:t>	case "WCS":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>
                <a:latin typeface="Calibri" panose="020F0502020204030204" pitchFamily="34" charset="0"/>
                <a:cs typeface="Calibri" panose="020F0502020204030204" pitchFamily="34" charset="0"/>
              </a:rPr>
              <a:t>1312:	</a:t>
            </a:r>
            <a:r>
              <a:rPr lang="pt-BR" sz="1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query["format"][0] = "netcdf" </a:t>
            </a:r>
            <a:r>
              <a:rPr lang="pt-BR" sz="1000">
                <a:latin typeface="Calibri" panose="020F0502020204030204" pitchFamily="34" charset="0"/>
                <a:cs typeface="Calibri" panose="020F0502020204030204" pitchFamily="34" charset="0"/>
              </a:rPr>
              <a:t>// AVS: Save the file as NetCDF (*.nc) on the server and as HDF5Image/HDF5 on PC (*nc or *.tiff)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>
                <a:latin typeface="Calibri" panose="020F0502020204030204" pitchFamily="34" charset="0"/>
                <a:cs typeface="Calibri" panose="020F0502020204030204" pitchFamily="34" charset="0"/>
              </a:rPr>
              <a:t>		params, err := utils.WCSParamsChecker(query, reWCSMap)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pt-BR" sz="1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serveWCS</a:t>
            </a:r>
            <a: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  <a:t>	case "GetCoverage":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>
                <a:latin typeface="Calibri" panose="020F0502020204030204" pitchFamily="34" charset="0"/>
                <a:cs typeface="Calibri" panose="020F0502020204030204" pitchFamily="34" charset="0"/>
              </a:rPr>
              <a:t>1006:	</a:t>
            </a:r>
            <a:r>
              <a:rPr lang="pt-BR" sz="1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os.Rename(masterTempFile, "/home/900/avs900/OpenDAP/aggregate_netcdf.nc") </a:t>
            </a:r>
            <a:r>
              <a:rPr lang="pt-BR" sz="1000">
                <a:latin typeface="Calibri" panose="020F0502020204030204" pitchFamily="34" charset="0"/>
                <a:cs typeface="Calibri" panose="020F0502020204030204" pitchFamily="34" charset="0"/>
              </a:rPr>
              <a:t>// AVS: Save as NetCDF for use within VDI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>
                <a:latin typeface="Calibri" panose="020F0502020204030204" pitchFamily="34" charset="0"/>
                <a:cs typeface="Calibri" panose="020F0502020204030204" pitchFamily="34" charset="0"/>
              </a:rPr>
              <a:t>1007:		</a:t>
            </a:r>
            <a:r>
              <a:rPr lang="pt-BR" sz="1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 = os.Chmod("/home/900/avs900/OpenDAP/aggregate_netcdf.nc", 0644)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//os.Rename(masterTempFile, "/usr/local/tds/apache-tomcat-8.5.35/content/thredds/public/gsky/gsky_test.nc") </a:t>
            </a:r>
            <a:r>
              <a:rPr lang="pt-BR" sz="9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AVS: For use with THREDDS</a:t>
            </a:r>
            <a:endParaRPr lang="pt-BR" sz="10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17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43"/>
    </mc:Choice>
    <mc:Fallback>
      <p:transition spd="slow" advTm="21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4675415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section is the information for programmers!</a:t>
            </a:r>
            <a:endParaRPr lang="en-AU" sz="10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 and Code Change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Contd…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13F5C-A271-4DE9-AFDD-1B0DB0BD6700}"/>
              </a:ext>
            </a:extLst>
          </p:cNvPr>
          <p:cNvSpPr txBox="1"/>
          <p:nvPr/>
        </p:nvSpPr>
        <p:spPr>
          <a:xfrm>
            <a:off x="1031421" y="1274919"/>
            <a:ext cx="8945336" cy="20236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DAP-GSKY service adapts the code for WCS Coverage.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A call like below is processed and the output is saved in NetCDF format.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80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AU" sz="800">
                <a:latin typeface="Calibri" panose="020F0502020204030204" pitchFamily="34" charset="0"/>
                <a:cs typeface="Calibri" panose="020F0502020204030204" pitchFamily="34" charset="0"/>
              </a:rPr>
              <a:t>ttp://localhost:8080/ows/geoglam?service=WCS&amp;request=GetCoverage&amp;version=1.0.0&amp;format=GeoTIFF&amp;crs=EPSG:4326&amp;width=1024&amp; height=782&amp;coverage=global:c6%3Amonthly_anom_frac_cover&amp;bbox=lon1,lat1,lon2,lat2&amp;time=2018-10-01T00:00:00.000Z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`gdalinfo aggregate_netcdf.nc`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Driver: netCDF/Network Common Data Format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This can be opened in both QGIS and Panoply.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output file can also be saved and used as *.tiff, in which case the driver is different.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`gdalinfo aggregate_netcdf.tiff`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sz="800">
                <a:latin typeface="Calibri" panose="020F0502020204030204" pitchFamily="34" charset="0"/>
                <a:cs typeface="Calibri" panose="020F0502020204030204" pitchFamily="34" charset="0"/>
              </a:rPr>
              <a:t>Driver: HDF5Image/HDF5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8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AU" sz="800">
                <a:latin typeface="Calibri" panose="020F0502020204030204" pitchFamily="34" charset="0"/>
                <a:cs typeface="Calibri" panose="020F0502020204030204" pitchFamily="34" charset="0"/>
              </a:rPr>
              <a:t>his can be opened in QGIS but not in Panoply.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AD55B-59D1-450F-8AC4-AB67C11E3F9B}"/>
              </a:ext>
            </a:extLst>
          </p:cNvPr>
          <p:cNvSpPr txBox="1"/>
          <p:nvPr/>
        </p:nvSpPr>
        <p:spPr>
          <a:xfrm>
            <a:off x="1031421" y="3339194"/>
            <a:ext cx="8945336" cy="21313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Code changes in</a:t>
            </a: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/local/gsky/gopath/src/github.com/nci/gsky/ows.go</a:t>
            </a: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58:	dap = flag.Bool("dap", true, "For DAP-GSKY Service.")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pt-BR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generalHandler</a:t>
            </a: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00" b="1">
                <a:latin typeface="Calibri" panose="020F0502020204030204" pitchFamily="34" charset="0"/>
                <a:cs typeface="Calibri" panose="020F0502020204030204" pitchFamily="34" charset="0"/>
              </a:rPr>
              <a:t>	case "WCS":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	if (*dap) {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		query["format"][0] = "netcdf")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pt-BR" sz="1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pt-BR" sz="105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serveWCS</a:t>
            </a: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	case "</a:t>
            </a:r>
            <a:r>
              <a:rPr lang="pt-BR" sz="1050" b="1">
                <a:latin typeface="Calibri" panose="020F0502020204030204" pitchFamily="34" charset="0"/>
                <a:cs typeface="Calibri" panose="020F0502020204030204" pitchFamily="34" charset="0"/>
              </a:rPr>
              <a:t>GetCoverage</a:t>
            </a:r>
            <a:r>
              <a:rPr lang="pt-BR" sz="105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pt-BR" sz="800">
                <a:latin typeface="Calibri" panose="020F0502020204030204" pitchFamily="34" charset="0"/>
                <a:cs typeface="Calibri" panose="020F0502020204030204" pitchFamily="34" charset="0"/>
              </a:rPr>
              <a:t>1037:	 </a:t>
            </a:r>
            <a:r>
              <a:rPr lang="pt-BR" sz="900">
                <a:latin typeface="Calibri" panose="020F0502020204030204" pitchFamily="34" charset="0"/>
                <a:cs typeface="Calibri" panose="020F0502020204030204" pitchFamily="34" charset="0"/>
              </a:rPr>
              <a:t>Save_aggregate_netcdf (masterTempFile)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09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12"/>
    </mc:Choice>
    <mc:Fallback>
      <p:transition spd="slow" advTm="21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4675415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section is the information for programmers!</a:t>
            </a:r>
            <a:endParaRPr lang="en-AU" sz="10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 and Code Change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of Slides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13F5C-A271-4DE9-AFDD-1B0DB0BD6700}"/>
              </a:ext>
            </a:extLst>
          </p:cNvPr>
          <p:cNvSpPr txBox="1"/>
          <p:nvPr/>
        </p:nvSpPr>
        <p:spPr>
          <a:xfrm>
            <a:off x="1031421" y="1299411"/>
            <a:ext cx="8945336" cy="146193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Code changes in</a:t>
            </a: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/local/gsky/gopath/src/github.com/nci/gsky/ows.go</a:t>
            </a:r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func </a:t>
            </a:r>
            <a:r>
              <a:rPr lang="en-AU" sz="900" b="1">
                <a:latin typeface="Calibri" panose="020F0502020204030204" pitchFamily="34" charset="0"/>
                <a:cs typeface="Calibri" panose="020F0502020204030204" pitchFamily="34" charset="0"/>
              </a:rPr>
              <a:t>Save_aggregate_netcdf</a:t>
            </a: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(masterTempFile string) {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source, err := os.Open(masterTempFile)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defer source.Close()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dst := "/tmp/aggregate_netcdf.nc"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destination, err := os.Create(dst)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defer destination.Close()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	nBytes, err := io.Copy(destination, source)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AU" sz="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04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78"/>
    </mc:Choice>
    <mc:Fallback>
      <p:transition spd="slow" advTm="11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3A37FE6-33D6-4A5C-A5A7-D46CC267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950" y="220664"/>
            <a:ext cx="7391400" cy="407987"/>
          </a:xfrm>
        </p:spPr>
        <p:txBody>
          <a:bodyPr>
            <a:normAutofit fontScale="90000"/>
          </a:bodyPr>
          <a:lstStyle/>
          <a:p>
            <a:r>
              <a:rPr lang="en-US" altLang="en-US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ヒラギノ角ゴ Pro W3" pitchFamily="-102" charset="-128"/>
              </a:rPr>
              <a:t>Acknowledgements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DCBA946B-AC4F-476A-9CF7-6CE72589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117725"/>
            <a:ext cx="172243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9">
            <a:extLst>
              <a:ext uri="{FF2B5EF4-FFF2-40B4-BE49-F238E27FC236}">
                <a16:creationId xmlns:a16="http://schemas.microsoft.com/office/drawing/2014/main" id="{220CE06C-D275-4CE9-81E5-0BCFE22E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4103689"/>
            <a:ext cx="21367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1">
            <a:extLst>
              <a:ext uri="{FF2B5EF4-FFF2-40B4-BE49-F238E27FC236}">
                <a16:creationId xmlns:a16="http://schemas.microsoft.com/office/drawing/2014/main" id="{BDB9F88C-A48A-45CC-A1C5-5459C56D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9" y="4103689"/>
            <a:ext cx="1654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3">
            <a:extLst>
              <a:ext uri="{FF2B5EF4-FFF2-40B4-BE49-F238E27FC236}">
                <a16:creationId xmlns:a16="http://schemas.microsoft.com/office/drawing/2014/main" id="{08A84A2F-53EA-4AE9-9C2D-F9D7118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222751"/>
            <a:ext cx="190658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5">
            <a:extLst>
              <a:ext uri="{FF2B5EF4-FFF2-40B4-BE49-F238E27FC236}">
                <a16:creationId xmlns:a16="http://schemas.microsoft.com/office/drawing/2014/main" id="{74295E65-23E2-4F56-A523-B8B26644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2117726"/>
            <a:ext cx="22272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8">
            <a:extLst>
              <a:ext uri="{FF2B5EF4-FFF2-40B4-BE49-F238E27FC236}">
                <a16:creationId xmlns:a16="http://schemas.microsoft.com/office/drawing/2014/main" id="{3A0BF576-543A-40EF-8D7B-9D262378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297113"/>
            <a:ext cx="261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5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3"/>
    </mc:Choice>
    <mc:Fallback>
      <p:transition spd="slow" advTm="49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ADB91-CAEC-4F19-B459-3464402E86C1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73479" y="1681163"/>
            <a:ext cx="6022521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none">
                <a:latin typeface="Calibri" panose="020F0502020204030204" pitchFamily="34" charset="0"/>
                <a:cs typeface="Calibri" panose="020F0502020204030204" pitchFamily="34" charset="0"/>
              </a:rPr>
              <a:t>The OPeNDAP service in GSKY is very similar to WCS.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How the OPeNDAP service works now (prototype):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GSKY client (e.g. TerriaMap) sends BBox and time (among other things).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GSKY finds the data from several data files and saves as a NetCDF file.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The NetCDF file is opened in Panoply, iPython, QGIS, etc. under desktop or VDI.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How the OPeNDAP service should work in production: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OPeNDAP client (e.g. iPython, Panoply, Ferret, etc.) will send lat/lon as in e.g. below.</a:t>
            </a:r>
          </a:p>
          <a:p>
            <a:pPr lvl="3"/>
            <a:r>
              <a:rPr lang="en-US" sz="800" cap="none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http://localhost:8080/thredds/dodsC/gsky/gsky_test.nc?Band1[0:1:0][0:1:0</a:t>
            </a:r>
            <a:r>
              <a:rPr lang="en-US" sz="800" cap="none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GSKY converts the above into a BBox.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Call the </a:t>
            </a:r>
            <a:r>
              <a:rPr lang="en-US" sz="1000" b="1" cap="none">
                <a:latin typeface="Calibri" panose="020F0502020204030204" pitchFamily="34" charset="0"/>
                <a:cs typeface="Calibri" panose="020F0502020204030204" pitchFamily="34" charset="0"/>
              </a:rPr>
              <a:t>service=WCS</a:t>
            </a:r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 (or similar) to get the slice from different files in the data set.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Create and send a combined NetCDF.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The OPeNDAP client interprets and/or plots the data.</a:t>
            </a:r>
          </a:p>
          <a:p>
            <a:pPr lvl="2"/>
            <a:endParaRPr lang="en-AU" sz="1000" cap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BFA1793-1646-4CDF-9343-9B78F9E55CAB}"/>
              </a:ext>
            </a:extLst>
          </p:cNvPr>
          <p:cNvSpPr txBox="1">
            <a:spLocks/>
          </p:cNvSpPr>
          <p:nvPr/>
        </p:nvSpPr>
        <p:spPr>
          <a:xfrm>
            <a:off x="6204857" y="1681163"/>
            <a:ext cx="5181600" cy="3738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>
                <a:latin typeface="Calibri" panose="020F0502020204030204" pitchFamily="34" charset="0"/>
                <a:cs typeface="Calibri" panose="020F0502020204030204" pitchFamily="34" charset="0"/>
              </a:rPr>
              <a:t>Things to consider: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There should be two sets of lat/lon to form a bounding box</a:t>
            </a:r>
            <a:r>
              <a:rPr lang="en-US" sz="1400" cap="none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Thredds server can send only a range (true?)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The BBox must be converted into meters from degrees.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Already know the formula to convert lat/lon to meters. 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Must insert it as a function in GSKY.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Python and Panoply do not like the format of the URL sent by thredds.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They do not accept the lat/lon values as sent by thredds.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Must find out or devise a new input URL.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The same may apply to other clients.</a:t>
            </a:r>
          </a:p>
          <a:p>
            <a:pPr lvl="1"/>
            <a:r>
              <a:rPr lang="en-US" sz="1100" b="1" cap="none">
                <a:latin typeface="Calibri" panose="020F0502020204030204" pitchFamily="34" charset="0"/>
                <a:cs typeface="Calibri" panose="020F0502020204030204" pitchFamily="34" charset="0"/>
              </a:rPr>
              <a:t>Will there be a TerriaMap-like client for OPeNDAP ?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Do we make them?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HTTP-based interface is very easy to do.</a:t>
            </a:r>
          </a:p>
          <a:p>
            <a:pPr lvl="2"/>
            <a:r>
              <a:rPr lang="en-US" sz="1000" cap="none">
                <a:latin typeface="Calibri" panose="020F0502020204030204" pitchFamily="34" charset="0"/>
                <a:cs typeface="Calibri" panose="020F0502020204030204" pitchFamily="34" charset="0"/>
              </a:rPr>
              <a:t>Will Panoply or other such software be useful?</a:t>
            </a:r>
            <a:endParaRPr lang="en-AU" sz="1000" cap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DA58B-BCFB-487C-9A1D-8808CFF1C352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A73D4-E493-4535-A5BA-E604CAF8808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Background</a:t>
            </a:r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04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55"/>
    </mc:Choice>
    <mc:Fallback>
      <p:transition spd="slow" advTm="22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Contd…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1C09E-C02A-4BFD-8347-8269D36FA997}"/>
              </a:ext>
            </a:extLst>
          </p:cNvPr>
          <p:cNvSpPr txBox="1"/>
          <p:nvPr/>
        </p:nvSpPr>
        <p:spPr>
          <a:xfrm>
            <a:off x="718457" y="1322614"/>
            <a:ext cx="10736036" cy="12926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Notebook</a:t>
            </a: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File can be specified as PATH…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#path = '/g/data2/rs0/datacube/002/LS8_OLI_NBART/-10_-28/LS8_OLI_NBART_3577_-10_-28_2013_v1493805443.nc’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path = '/home/900/avs900/OpenDAP/aggregate_netcdf.nc’</a:t>
            </a:r>
          </a:p>
          <a:p>
            <a:pPr lvl="1"/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Or as URL…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url = 'http://dapds00.nci.org.au/thredds/dodsC/rs0/datacube/002/LS8_OLI_NBART/-10_-28/LS8_OLI_NBART_3577_-10_-28_2013_v1493805443.nc'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C817D-6E4C-410B-B3C4-EDD706D5C1FC}"/>
              </a:ext>
            </a:extLst>
          </p:cNvPr>
          <p:cNvSpPr txBox="1"/>
          <p:nvPr/>
        </p:nvSpPr>
        <p:spPr>
          <a:xfrm>
            <a:off x="718457" y="2686050"/>
            <a:ext cx="10736036" cy="20005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>
                <a:latin typeface="Calibri" panose="020F0502020204030204" pitchFamily="34" charset="0"/>
                <a:cs typeface="Calibri" panose="020F0502020204030204" pitchFamily="34" charset="0"/>
              </a:rPr>
              <a:t>f = Dataset(path, ‘r’)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&lt;type 'netCDF4._netCDF4.Dataset'&gt;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group (NETCDF4_CLASSIC data model, file format HDF5):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Conventions: CF-1.5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GDAL: GDAL 2.3.1, released 2018/06/22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history: Wed Feb 20 10:54:50 2019: GDAL Create( /tmp/raster_029080650, ... )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dimensions(sizes): lon(1024), lat(785)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variables(dimensions): int8 Band1(lat,lon), |S1 crs(), float64 lat(lat), float64 lon(lon)</a:t>
            </a:r>
          </a:p>
          <a:p>
            <a:pPr lvl="1"/>
            <a:r>
              <a:rPr lang="en-AU" sz="105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groups: </a:t>
            </a:r>
            <a:endParaRPr lang="en-AU" sz="120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5DE4E4-9CFA-4EA9-B88B-29E5E55C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3059510"/>
            <a:ext cx="4600000" cy="9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D9E7BC-9887-49EE-9B72-A176D5E6AD0C}"/>
              </a:ext>
            </a:extLst>
          </p:cNvPr>
          <p:cNvSpPr txBox="1"/>
          <p:nvPr/>
        </p:nvSpPr>
        <p:spPr>
          <a:xfrm>
            <a:off x="718457" y="971550"/>
            <a:ext cx="1073603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The generated NetCDF file can be examined with iPython Notebok, Panoply or QGIS.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6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81"/>
    </mc:Choice>
    <mc:Fallback>
      <p:transition spd="slow" advTm="23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Setup Environments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F6974-F706-431C-8112-18A7876DC2BB}"/>
              </a:ext>
            </a:extLst>
          </p:cNvPr>
          <p:cNvSpPr txBox="1"/>
          <p:nvPr/>
        </p:nvSpPr>
        <p:spPr>
          <a:xfrm>
            <a:off x="547007" y="1257300"/>
            <a:ext cx="10793186" cy="10849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An example GSKY call </a:t>
            </a: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URL</a:t>
            </a: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http://localhost:8080/ows/geoglam?service=</a:t>
            </a:r>
            <a:r>
              <a:rPr lang="en-AU" sz="105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WCS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&amp;request=</a:t>
            </a:r>
            <a:r>
              <a:rPr lang="en-AU" sz="105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GetCoverage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&amp;version=1.0.0&amp;format=</a:t>
            </a:r>
            <a:r>
              <a:rPr lang="en-AU" sz="105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GeoTIFF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&amp;crs=EPSG:4326&amp;width=1024&amp;height=782&amp;coverage=global:c6:monthly_anom_frac_cover&amp;bbox=111.97265625000001,-44.02442151965934,156.44531250000003,-10.055402736564236&amp;time=2018-10-01T00:00:00.000Z</a:t>
            </a:r>
          </a:p>
          <a:p>
            <a:pPr lvl="1"/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The above call c</a:t>
            </a:r>
            <a:r>
              <a:rPr lang="en-AU" sz="1100">
                <a:latin typeface="Calibri" panose="020F0502020204030204" pitchFamily="34" charset="0"/>
                <a:cs typeface="Calibri" panose="020F0502020204030204" pitchFamily="34" charset="0"/>
              </a:rPr>
              <a:t>reates a NetCDF file on the VM </a:t>
            </a: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that runs GSKY server</a:t>
            </a:r>
            <a:r>
              <a:rPr lang="en-AU" sz="110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1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/tmp/aggregate_netcdf.nc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Creates a NetCDF/GeoTIFF file on local PC: </a:t>
            </a:r>
            <a:r>
              <a:rPr lang="en-US" sz="11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global-c6-monthly_anom_frac_cover.2018-10-01T00_00_00.000Z.nc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88393-ACDA-4A46-AC7C-34B3B67C49BA}"/>
              </a:ext>
            </a:extLst>
          </p:cNvPr>
          <p:cNvSpPr txBox="1"/>
          <p:nvPr/>
        </p:nvSpPr>
        <p:spPr>
          <a:xfrm>
            <a:off x="547007" y="2449289"/>
            <a:ext cx="10793186" cy="10541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Path is accepted as a NetCDF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Must be on the VDI login machine (i.e. in a directory on raijin)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The *.nc file is created on the VM that runs GSKY server as well as on your local PC.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How to get it across to the VDI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i="1">
                <a:latin typeface="Calibri" panose="020F0502020204030204" pitchFamily="34" charset="0"/>
                <a:cs typeface="Calibri" panose="020F0502020204030204" pitchFamily="34" charset="0"/>
              </a:rPr>
              <a:t>rsync </a:t>
            </a:r>
            <a:r>
              <a:rPr lang="en-US" sz="1000" i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/tmp/aggregate_netcdf.nc </a:t>
            </a:r>
            <a:r>
              <a:rPr lang="en-US" sz="1000" i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avs900@vdi-n24.nci.org.au:/home/900/avs900/OpenDAP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A4D17-511C-4D33-86E4-E5572A7A0A56}"/>
              </a:ext>
            </a:extLst>
          </p:cNvPr>
          <p:cNvSpPr txBox="1"/>
          <p:nvPr/>
        </p:nvSpPr>
        <p:spPr>
          <a:xfrm>
            <a:off x="547007" y="3608764"/>
            <a:ext cx="10793186" cy="5924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How to specify a URL to point to the NetCDF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THREDDS server can do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</a:rPr>
              <a:t>ore about it later…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507FF-6C44-4B1D-9A1A-0978A6C8F5ED}"/>
              </a:ext>
            </a:extLst>
          </p:cNvPr>
          <p:cNvSpPr txBox="1"/>
          <p:nvPr/>
        </p:nvSpPr>
        <p:spPr>
          <a:xfrm>
            <a:off x="547007" y="4457700"/>
            <a:ext cx="4310743" cy="10464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How to use the service: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Setup a port forwarding from your PC (slide 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Create a config file on your PC (slide 6)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Open TerriaMap website (slide 7).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Open the above config as ‘My Data | Local Data’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Load the layer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6E793-408E-42C1-9885-09A7BCBF89CE}"/>
              </a:ext>
            </a:extLst>
          </p:cNvPr>
          <p:cNvSpPr txBox="1"/>
          <p:nvPr/>
        </p:nvSpPr>
        <p:spPr>
          <a:xfrm>
            <a:off x="5078185" y="4457700"/>
            <a:ext cx="4620986" cy="123110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How to use the service (Contd…):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Click ‘Export’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Shift drag to draw an outline.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Save the NetCDF on your PC and use with Panoply or QGIS (slides  8,10)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FTP to your VDI home dir.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Open with VDI/Panoply or VDI/QGIS (slides  9,11)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Code changes and info for programmers (slides 12-14)</a:t>
            </a:r>
            <a:endParaRPr lang="en-AU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A79B-F6FA-4139-849D-A81BCBA23FE1}"/>
              </a:ext>
            </a:extLst>
          </p:cNvPr>
          <p:cNvSpPr txBox="1"/>
          <p:nvPr/>
        </p:nvSpPr>
        <p:spPr>
          <a:xfrm>
            <a:off x="547007" y="914400"/>
            <a:ext cx="1079318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Running the DAP-GSKY service and creating the NetCDF file.</a:t>
            </a:r>
            <a:endParaRPr lang="en-AU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65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02"/>
    </mc:Choice>
    <mc:Fallback>
      <p:transition spd="slow" advTm="55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6" grpId="0" animBg="1"/>
      <p:bldP spid="7" grpId="0" animBg="1"/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7700C-DEFB-4B5A-B754-B246A7D2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46" y="1958547"/>
            <a:ext cx="2780952" cy="26095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889910"/>
            <a:ext cx="818414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Setup Port forwarding</a:t>
            </a:r>
          </a:p>
          <a:p>
            <a:b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GSKY server listens on port 8080, but this port is not open to the outside network. You will need an SSH tunnel to access the server.</a:t>
            </a: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See instructions below to setup the tunnel.</a:t>
            </a: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Start Putty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Setup an SSH tunnel as below.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Add new forwarded port: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Source port: any free port on your local PC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Destination: localhost:port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Best to use the same number for both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Click Add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Save the session as e.g. ssh_tunnel_8080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Login to the GSKY/Thredds server at 130.56.242.19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1000" u="sng">
                <a:latin typeface="Calibri" panose="020F0502020204030204" pitchFamily="34" charset="0"/>
                <a:cs typeface="Calibri" panose="020F0502020204030204" pitchFamily="34" charset="0"/>
              </a:rPr>
              <a:t>xxx900@130.56.242.19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Leave the login shell running.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Setup Environment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54306-D59E-4013-BAAB-AC991B403B93}"/>
              </a:ext>
            </a:extLst>
          </p:cNvPr>
          <p:cNvGrpSpPr/>
          <p:nvPr/>
        </p:nvGrpSpPr>
        <p:grpSpPr>
          <a:xfrm>
            <a:off x="5143916" y="1965013"/>
            <a:ext cx="1123950" cy="1552575"/>
            <a:chOff x="5519472" y="4318906"/>
            <a:chExt cx="1123950" cy="1552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4F101B-5EDD-4CC8-96F6-7BE9BDA0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9472" y="4318906"/>
              <a:ext cx="1123950" cy="15525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1BD2AD-78CF-41A9-990F-9647F8FE8217}"/>
                </a:ext>
              </a:extLst>
            </p:cNvPr>
            <p:cNvSpPr/>
            <p:nvPr/>
          </p:nvSpPr>
          <p:spPr>
            <a:xfrm>
              <a:off x="6071508" y="5392893"/>
              <a:ext cx="410936" cy="15882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E08BF01-862B-43E7-8839-8AFB4EA69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367" y="4713173"/>
            <a:ext cx="3565378" cy="1552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1FFA62-A14E-47EB-AE56-C6B27D210DB0}"/>
              </a:ext>
            </a:extLst>
          </p:cNvPr>
          <p:cNvSpPr/>
          <p:nvPr/>
        </p:nvSpPr>
        <p:spPr>
          <a:xfrm>
            <a:off x="5695952" y="3039000"/>
            <a:ext cx="410936" cy="15882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209B11-D427-4A0C-9F9D-3BA3620E2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308" y="1523779"/>
            <a:ext cx="801858" cy="1993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4A5D63-2B33-4679-BEFA-E8CE1030D8B1}"/>
              </a:ext>
            </a:extLst>
          </p:cNvPr>
          <p:cNvSpPr/>
          <p:nvPr/>
        </p:nvSpPr>
        <p:spPr>
          <a:xfrm>
            <a:off x="4437597" y="3259612"/>
            <a:ext cx="255159" cy="1193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06F8A-A3FF-4CA4-A9E0-562EE0ECD7E8}"/>
              </a:ext>
            </a:extLst>
          </p:cNvPr>
          <p:cNvSpPr/>
          <p:nvPr/>
        </p:nvSpPr>
        <p:spPr>
          <a:xfrm>
            <a:off x="7320056" y="3698465"/>
            <a:ext cx="288000" cy="144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1E258C-E69F-4C0E-BCCD-86708F944A3F}"/>
              </a:ext>
            </a:extLst>
          </p:cNvPr>
          <p:cNvSpPr/>
          <p:nvPr/>
        </p:nvSpPr>
        <p:spPr>
          <a:xfrm>
            <a:off x="7320056" y="3961738"/>
            <a:ext cx="684000" cy="144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CF8A04-6B57-4599-BF7B-0A7ADF118509}"/>
              </a:ext>
            </a:extLst>
          </p:cNvPr>
          <p:cNvSpPr/>
          <p:nvPr/>
        </p:nvSpPr>
        <p:spPr>
          <a:xfrm>
            <a:off x="8414196" y="3690650"/>
            <a:ext cx="565289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F3397-7DF3-42A9-A681-C8B1ECDC9FB4}"/>
              </a:ext>
            </a:extLst>
          </p:cNvPr>
          <p:cNvSpPr/>
          <p:nvPr/>
        </p:nvSpPr>
        <p:spPr>
          <a:xfrm>
            <a:off x="5530388" y="4891559"/>
            <a:ext cx="1476000" cy="180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B9E71-55A4-41D9-9A9E-B6730CA90042}"/>
              </a:ext>
            </a:extLst>
          </p:cNvPr>
          <p:cNvSpPr/>
          <p:nvPr/>
        </p:nvSpPr>
        <p:spPr>
          <a:xfrm>
            <a:off x="6486770" y="3046815"/>
            <a:ext cx="1172307" cy="1588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C54DB2-07DF-4F7C-A932-209F6E74E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340" y="3662690"/>
            <a:ext cx="1149526" cy="5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8BC95DB-7D35-43B7-9227-D56CF3F7CE6F}"/>
              </a:ext>
            </a:extLst>
          </p:cNvPr>
          <p:cNvSpPr/>
          <p:nvPr/>
        </p:nvSpPr>
        <p:spPr>
          <a:xfrm>
            <a:off x="5369434" y="3857539"/>
            <a:ext cx="432000" cy="144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9009A9-6979-40FA-AD2F-415D49129100}"/>
              </a:ext>
            </a:extLst>
          </p:cNvPr>
          <p:cNvGrpSpPr/>
          <p:nvPr/>
        </p:nvGrpSpPr>
        <p:grpSpPr>
          <a:xfrm>
            <a:off x="9175625" y="1958547"/>
            <a:ext cx="2790476" cy="3714286"/>
            <a:chOff x="9175625" y="1958547"/>
            <a:chExt cx="2790476" cy="37142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0DC86F-A732-46E5-980A-B21CF6777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75625" y="1958547"/>
              <a:ext cx="2790476" cy="371428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E9E4A77-655D-4739-809E-B7ACDC9EDAC9}"/>
                </a:ext>
              </a:extLst>
            </p:cNvPr>
            <p:cNvSpPr/>
            <p:nvPr/>
          </p:nvSpPr>
          <p:spPr>
            <a:xfrm>
              <a:off x="9306731" y="3751386"/>
              <a:ext cx="1702761" cy="8596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EFAF503-4D83-4BFB-9CDA-813A320FFD50}"/>
              </a:ext>
            </a:extLst>
          </p:cNvPr>
          <p:cNvSpPr/>
          <p:nvPr/>
        </p:nvSpPr>
        <p:spPr>
          <a:xfrm>
            <a:off x="9304697" y="3496247"/>
            <a:ext cx="828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52F327-1A76-437B-B7B5-DAB46E72B900}"/>
              </a:ext>
            </a:extLst>
          </p:cNvPr>
          <p:cNvSpPr/>
          <p:nvPr/>
        </p:nvSpPr>
        <p:spPr>
          <a:xfrm>
            <a:off x="9323757" y="2559130"/>
            <a:ext cx="684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5B50FC-DBD1-4E91-BE94-A1AE71BA8922}"/>
              </a:ext>
            </a:extLst>
          </p:cNvPr>
          <p:cNvSpPr/>
          <p:nvPr/>
        </p:nvSpPr>
        <p:spPr>
          <a:xfrm>
            <a:off x="11222403" y="2558781"/>
            <a:ext cx="180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0A68E2-9165-4689-AF5A-D5E094B51D14}"/>
              </a:ext>
            </a:extLst>
          </p:cNvPr>
          <p:cNvSpPr/>
          <p:nvPr/>
        </p:nvSpPr>
        <p:spPr>
          <a:xfrm>
            <a:off x="11245570" y="4007623"/>
            <a:ext cx="565289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16C2A6-7AFA-4098-B79C-FAAB616B6810}"/>
              </a:ext>
            </a:extLst>
          </p:cNvPr>
          <p:cNvSpPr/>
          <p:nvPr/>
        </p:nvSpPr>
        <p:spPr>
          <a:xfrm>
            <a:off x="10332343" y="5447658"/>
            <a:ext cx="756000" cy="1747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Contd…</a:t>
            </a:r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20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165"/>
    </mc:Choice>
    <mc:Fallback>
      <p:transition spd="slow" advTm="65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12" grpId="0" animBg="1"/>
      <p:bldP spid="35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501E7F-8139-439E-BDFC-275E8A0D9C12}"/>
              </a:ext>
            </a:extLst>
          </p:cNvPr>
          <p:cNvSpPr/>
          <p:nvPr/>
        </p:nvSpPr>
        <p:spPr>
          <a:xfrm>
            <a:off x="1069521" y="2506436"/>
            <a:ext cx="3951515" cy="190227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46754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2. Create a configuration file</a:t>
            </a:r>
          </a:p>
          <a:p>
            <a:b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A local file is used as configuration in the version of DAP-GSKY described here. This file should reside on your local PC/Mac.</a:t>
            </a: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File name: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geoglam.json</a:t>
            </a:r>
          </a:p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CONTENTS of geoglam.json:</a:t>
            </a:r>
          </a:p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"catalog": [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"name":"GEOGLAM",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"type": "wms",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"url": "http://localhost:8080/ows/geoglam",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"layers": "global:c6:monthly_anom_frac_cover",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"linkedWcsUrl": "http://localhost:8080/ows/geoglam",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    "linkedWcsCoverage": "global:c6:monthly_anom_frac_cover"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    ]</a:t>
            </a:r>
          </a:p>
          <a:p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Create a plain text file, e.g. c:\gsky\geoglam.json, with the above content.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Locate and load this file when GSKY starts.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278532" y="146819"/>
            <a:ext cx="79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Setup Environment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FDE2CF-2ABD-4C34-A8F0-BE659CC85547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DAP-GSKY Operation</a:t>
            </a:r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86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45"/>
    </mc:Choice>
    <mc:Fallback>
      <p:transition spd="slow" advTm="14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DAP-GSKY Operation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6" y="5731329"/>
            <a:ext cx="3554953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View in Panoply on Desktop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39ABD-8C3E-4F11-8F12-C9555F90FC8A}"/>
              </a:ext>
            </a:extLst>
          </p:cNvPr>
          <p:cNvSpPr txBox="1"/>
          <p:nvPr/>
        </p:nvSpPr>
        <p:spPr>
          <a:xfrm>
            <a:off x="759279" y="1183821"/>
            <a:ext cx="324122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TerriaMap: </a:t>
            </a:r>
            <a:r>
              <a:rPr lang="en-US" sz="1000" b="1" i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http://130.56.242.16/terria/</a:t>
            </a:r>
            <a:endParaRPr lang="en-US" sz="12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2AD1F-83F2-4383-B957-6F4E4D50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36" y="1098510"/>
            <a:ext cx="3285714" cy="4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800CC-5215-4FB4-BBBE-E4A9404A15AE}"/>
              </a:ext>
            </a:extLst>
          </p:cNvPr>
          <p:cNvSpPr/>
          <p:nvPr/>
        </p:nvSpPr>
        <p:spPr>
          <a:xfrm>
            <a:off x="6670221" y="1183821"/>
            <a:ext cx="342900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52FDE-8621-4969-9CF0-38C44EFD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836" y="1589998"/>
            <a:ext cx="1878262" cy="432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493C3-FDB7-4A85-A169-41E4AA4DB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837" y="2085858"/>
            <a:ext cx="1878262" cy="3390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CA8EAA-EE2D-4950-9B2C-B7CAA852BBE5}"/>
              </a:ext>
            </a:extLst>
          </p:cNvPr>
          <p:cNvSpPr/>
          <p:nvPr/>
        </p:nvSpPr>
        <p:spPr>
          <a:xfrm>
            <a:off x="3873360" y="2135585"/>
            <a:ext cx="832757" cy="25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63160-16B6-425B-B8EC-CAB5D4114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837" y="2490817"/>
            <a:ext cx="1878261" cy="3254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F9FB47-410E-4BA6-9FE5-1FC5A4E36C05}"/>
              </a:ext>
            </a:extLst>
          </p:cNvPr>
          <p:cNvSpPr/>
          <p:nvPr/>
        </p:nvSpPr>
        <p:spPr>
          <a:xfrm>
            <a:off x="4583653" y="2621946"/>
            <a:ext cx="326571" cy="154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3BB52-A2FE-4FBA-AEEE-EB2B0D565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1835" y="2886348"/>
            <a:ext cx="1878261" cy="4568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E75B3A-72AF-41AD-A54A-81B0FDC253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8220" y="1572299"/>
            <a:ext cx="2024873" cy="4928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CACD3C-4880-45C8-92E4-26AB15435C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8220" y="2135585"/>
            <a:ext cx="2024874" cy="3497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B802209-BFB2-4721-ADBD-57FB046440A5}"/>
              </a:ext>
            </a:extLst>
          </p:cNvPr>
          <p:cNvSpPr/>
          <p:nvPr/>
        </p:nvSpPr>
        <p:spPr>
          <a:xfrm>
            <a:off x="9033235" y="2211748"/>
            <a:ext cx="177872" cy="19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657FB1-A6C2-4DD0-80C2-516A547F86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8220" y="2574852"/>
            <a:ext cx="2054073" cy="1797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FB8754-E74F-4DAC-8FB6-75F46C9E65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1835" y="3538526"/>
            <a:ext cx="3085714" cy="2857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DF565F-83B0-4FAF-9ACA-47D408624935}"/>
              </a:ext>
            </a:extLst>
          </p:cNvPr>
          <p:cNvSpPr/>
          <p:nvPr/>
        </p:nvSpPr>
        <p:spPr>
          <a:xfrm>
            <a:off x="5770179" y="3563882"/>
            <a:ext cx="441434" cy="23612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F3813-9FB8-43FA-8F3A-6E17D0FAFE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1835" y="3933766"/>
            <a:ext cx="2019048" cy="12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CAABEE-360F-4758-B3AC-D6ED12D33774}"/>
              </a:ext>
            </a:extLst>
          </p:cNvPr>
          <p:cNvSpPr/>
          <p:nvPr/>
        </p:nvSpPr>
        <p:spPr>
          <a:xfrm>
            <a:off x="7380513" y="2605618"/>
            <a:ext cx="1850743" cy="17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5ED7B3-E6CB-4203-A4EF-42571930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5942" y="2568603"/>
            <a:ext cx="2057143" cy="49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C6D63A-9173-4986-8D1D-473193C93F34}"/>
              </a:ext>
            </a:extLst>
          </p:cNvPr>
          <p:cNvSpPr txBox="1"/>
          <p:nvPr/>
        </p:nvSpPr>
        <p:spPr>
          <a:xfrm>
            <a:off x="489857" y="1722664"/>
            <a:ext cx="3085714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Creating an aggregate NetCDF file for a chosen region on the map will be as follows:</a:t>
            </a:r>
          </a:p>
          <a:p>
            <a:pPr algn="l"/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Open a local data file in TerriaMap.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Click ‘Export’.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Shift-drag an area.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Save the file as ‘filename.nc’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Choose File format as ‘All Files (*.*)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resulting file can be treated as both NetCDF and GeoTIFF.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The *.nc file alone can be opened in Panoply.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Both *.nc and *.tiff can be opened in QGIS.</a:t>
            </a: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1AB589-A3C3-49CA-8A4B-3540412FA1C7}"/>
              </a:ext>
            </a:extLst>
          </p:cNvPr>
          <p:cNvSpPr/>
          <p:nvPr/>
        </p:nvSpPr>
        <p:spPr>
          <a:xfrm>
            <a:off x="3808163" y="3976008"/>
            <a:ext cx="1482294" cy="210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511B8B-D66D-4C91-A1CE-BF5C7046369A}"/>
              </a:ext>
            </a:extLst>
          </p:cNvPr>
          <p:cNvSpPr/>
          <p:nvPr/>
        </p:nvSpPr>
        <p:spPr>
          <a:xfrm>
            <a:off x="4583653" y="2971800"/>
            <a:ext cx="976226" cy="285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6D41-D5D9-4F03-87F7-FAC58AC3F778}"/>
              </a:ext>
            </a:extLst>
          </p:cNvPr>
          <p:cNvSpPr/>
          <p:nvPr/>
        </p:nvSpPr>
        <p:spPr>
          <a:xfrm>
            <a:off x="10123714" y="2847011"/>
            <a:ext cx="673029" cy="186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1A5AD2-E749-4426-975C-E2E2AEF4395E}"/>
              </a:ext>
            </a:extLst>
          </p:cNvPr>
          <p:cNvSpPr/>
          <p:nvPr/>
        </p:nvSpPr>
        <p:spPr>
          <a:xfrm>
            <a:off x="10123713" y="2617883"/>
            <a:ext cx="1116000" cy="186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44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69"/>
    </mc:Choice>
    <mc:Fallback>
      <p:transition spd="slow" advTm="50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5" grpId="0" animBg="1"/>
      <p:bldP spid="9" grpId="0" animBg="1"/>
      <p:bldP spid="11" grpId="0" animBg="1"/>
      <p:bldP spid="16" grpId="0" animBg="1"/>
      <p:bldP spid="19" grpId="0" animBg="1"/>
      <p:bldP spid="2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Panoply (desktop)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595992" y="5347607"/>
            <a:ext cx="3854431" cy="365125"/>
          </a:xfrm>
          <a:prstGeom prst="roundRect">
            <a:avLst/>
          </a:prstGeom>
          <a:gradFill flip="none" rotWithShape="1">
            <a:gsLst>
              <a:gs pos="0">
                <a:srgbClr val="08ABD5">
                  <a:shade val="30000"/>
                  <a:satMod val="115000"/>
                </a:srgbClr>
              </a:gs>
              <a:gs pos="50000">
                <a:srgbClr val="08ABD5">
                  <a:shade val="67500"/>
                  <a:satMod val="115000"/>
                </a:srgbClr>
              </a:gs>
              <a:gs pos="100000">
                <a:srgbClr val="08ABD5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8A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View in Panoply under the VDI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31985-5A7B-4ECE-96D3-0F3A88D5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09" y="1113773"/>
            <a:ext cx="1238095" cy="4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6996D-E416-43C8-ABAC-3B5D13CE2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709" y="1607859"/>
            <a:ext cx="295238" cy="257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AF1E21-D409-49F6-8751-B66C2ADC6388}"/>
              </a:ext>
            </a:extLst>
          </p:cNvPr>
          <p:cNvSpPr txBox="1"/>
          <p:nvPr/>
        </p:nvSpPr>
        <p:spPr>
          <a:xfrm>
            <a:off x="595993" y="1151164"/>
            <a:ext cx="271870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Panoply on desktop</a:t>
            </a:r>
            <a:endParaRPr lang="en-AU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2CF75-2006-43B3-A0ED-9D1E5395CCF9}"/>
              </a:ext>
            </a:extLst>
          </p:cNvPr>
          <p:cNvSpPr txBox="1"/>
          <p:nvPr/>
        </p:nvSpPr>
        <p:spPr>
          <a:xfrm>
            <a:off x="595993" y="1580440"/>
            <a:ext cx="507818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Panoply by NASA is a 	Java-based program that runs on Windows, Mac and Linux. There is a VDI-integrated version, if you do not have a desktop version. Viewing the NetCDF file is exactly the same way on both.</a:t>
            </a:r>
            <a:endParaRPr lang="en-AU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37DA4-FC7A-4955-A559-87C025DAB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265" y="1113773"/>
            <a:ext cx="1457143" cy="17571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FD8F7-72F7-4A61-8D82-8414B7661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869" y="1113773"/>
            <a:ext cx="2190476" cy="9142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B153CB-8C43-42A0-9096-CCE458BD7861}"/>
              </a:ext>
            </a:extLst>
          </p:cNvPr>
          <p:cNvSpPr/>
          <p:nvPr/>
        </p:nvSpPr>
        <p:spPr>
          <a:xfrm>
            <a:off x="9021536" y="1814478"/>
            <a:ext cx="498021" cy="203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00045-8156-4B2E-AE81-EAA9732A9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6869" y="2265560"/>
            <a:ext cx="2192400" cy="6018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6F9DB2-2AD9-40A9-A80A-6BAB8A8633D2}"/>
              </a:ext>
            </a:extLst>
          </p:cNvPr>
          <p:cNvSpPr/>
          <p:nvPr/>
        </p:nvSpPr>
        <p:spPr>
          <a:xfrm>
            <a:off x="9666514" y="2313788"/>
            <a:ext cx="1151165" cy="22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741C7C-BFC2-4372-98AE-61E692A1E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992" y="2426818"/>
            <a:ext cx="2260605" cy="25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5A36EB-0A5A-4649-B038-2CD1CE913EE7}"/>
              </a:ext>
            </a:extLst>
          </p:cNvPr>
          <p:cNvSpPr/>
          <p:nvPr/>
        </p:nvSpPr>
        <p:spPr>
          <a:xfrm>
            <a:off x="938893" y="4253593"/>
            <a:ext cx="636814" cy="187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CA0AD3-6FF3-48D1-9D30-42FE90553AF9}"/>
              </a:ext>
            </a:extLst>
          </p:cNvPr>
          <p:cNvSpPr/>
          <p:nvPr/>
        </p:nvSpPr>
        <p:spPr>
          <a:xfrm>
            <a:off x="669471" y="2979964"/>
            <a:ext cx="571500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5364B3-58FF-4CEF-97F3-4F9FB908A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8519" y="2426818"/>
            <a:ext cx="3481062" cy="12027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D6076C-4999-4124-836B-3C3AD78B7D7F}"/>
              </a:ext>
            </a:extLst>
          </p:cNvPr>
          <p:cNvSpPr/>
          <p:nvPr/>
        </p:nvSpPr>
        <p:spPr>
          <a:xfrm>
            <a:off x="2997279" y="2856688"/>
            <a:ext cx="144985" cy="123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5C2EC-60C3-4E30-B091-AEFAC8282A37}"/>
              </a:ext>
            </a:extLst>
          </p:cNvPr>
          <p:cNvSpPr/>
          <p:nvPr/>
        </p:nvSpPr>
        <p:spPr>
          <a:xfrm>
            <a:off x="5404757" y="3347357"/>
            <a:ext cx="432707" cy="15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C3EDE8-1B6B-4C16-99D2-987C066AF7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3265" y="3155478"/>
            <a:ext cx="1552381" cy="11333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32C710-E5A4-499D-AB03-A3869D2939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43918" y="3156118"/>
            <a:ext cx="1866667" cy="49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C95187-7976-4E3E-A3BE-0FC50C8C0904}"/>
              </a:ext>
            </a:extLst>
          </p:cNvPr>
          <p:cNvSpPr/>
          <p:nvPr/>
        </p:nvSpPr>
        <p:spPr>
          <a:xfrm>
            <a:off x="9799628" y="3420740"/>
            <a:ext cx="416379" cy="16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D94A16-E69F-49D2-A471-BC9CE01D73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1887" y="3806477"/>
            <a:ext cx="1866667" cy="1632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64D975-2FD9-43D2-AF3E-53480659FB1B}"/>
              </a:ext>
            </a:extLst>
          </p:cNvPr>
          <p:cNvSpPr/>
          <p:nvPr/>
        </p:nvSpPr>
        <p:spPr>
          <a:xfrm>
            <a:off x="10692883" y="3834941"/>
            <a:ext cx="107507" cy="122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D8AEF0-0BC0-43F0-8332-79DE5357DF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1887" y="4130380"/>
            <a:ext cx="1868400" cy="1584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D51B85-28F4-4355-8BB1-C133C7C1A7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3265" y="3155478"/>
            <a:ext cx="1551600" cy="1149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095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76"/>
    </mc:Choice>
    <mc:Fallback>
      <p:transition spd="slow" advTm="53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0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DB2F-2A0D-4224-AAD7-06B6CB2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8A17-BC2D-40B1-B85A-20AB3B0AFA94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View in Panoply (VDI)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B7D208-DBD0-41FB-BA69-94E84FB2E2C6}"/>
              </a:ext>
            </a:extLst>
          </p:cNvPr>
          <p:cNvSpPr/>
          <p:nvPr/>
        </p:nvSpPr>
        <p:spPr>
          <a:xfrm>
            <a:off x="318407" y="5731329"/>
            <a:ext cx="3126922" cy="365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Next: View in QGIS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511E-D544-47B6-B63D-57636413F5EC}"/>
              </a:ext>
            </a:extLst>
          </p:cNvPr>
          <p:cNvSpPr txBox="1"/>
          <p:nvPr/>
        </p:nvSpPr>
        <p:spPr>
          <a:xfrm>
            <a:off x="520037" y="1497035"/>
            <a:ext cx="410279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FTP the saved NetCDF file to your home dir on VDI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Start Panoply under VDI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ADC1-475F-4E52-A1DE-CCF93A96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7" y="2256306"/>
            <a:ext cx="1921984" cy="23891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AA1510-8193-44B2-ABDD-934A3A9FE570}"/>
              </a:ext>
            </a:extLst>
          </p:cNvPr>
          <p:cNvSpPr/>
          <p:nvPr/>
        </p:nvSpPr>
        <p:spPr>
          <a:xfrm>
            <a:off x="520037" y="2561363"/>
            <a:ext cx="701255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392631-11A3-409D-B07A-B674AC1F4661}"/>
              </a:ext>
            </a:extLst>
          </p:cNvPr>
          <p:cNvSpPr/>
          <p:nvPr/>
        </p:nvSpPr>
        <p:spPr>
          <a:xfrm>
            <a:off x="520037" y="3608614"/>
            <a:ext cx="578790" cy="134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D2277-C0DA-4D3F-9BCC-CDE1BD91E8C3}"/>
              </a:ext>
            </a:extLst>
          </p:cNvPr>
          <p:cNvSpPr/>
          <p:nvPr/>
        </p:nvSpPr>
        <p:spPr>
          <a:xfrm>
            <a:off x="1605013" y="3943351"/>
            <a:ext cx="462643" cy="15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F6A02-2B0F-441A-A08E-F2F9F90F8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80" y="1497035"/>
            <a:ext cx="2809524" cy="31904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7EDF37-508F-4F89-9D8F-3F6EA69648B4}"/>
              </a:ext>
            </a:extLst>
          </p:cNvPr>
          <p:cNvSpPr/>
          <p:nvPr/>
        </p:nvSpPr>
        <p:spPr>
          <a:xfrm>
            <a:off x="5164644" y="3869881"/>
            <a:ext cx="628650" cy="130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62FE0-4AD9-45F6-8818-7BA63C681774}"/>
              </a:ext>
            </a:extLst>
          </p:cNvPr>
          <p:cNvSpPr/>
          <p:nvPr/>
        </p:nvSpPr>
        <p:spPr>
          <a:xfrm>
            <a:off x="4919715" y="2669730"/>
            <a:ext cx="481693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8811A8-B7E0-4017-A38D-8207DD4E3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444" y="1493973"/>
            <a:ext cx="3567320" cy="1779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C58C0E-2808-4A03-81A5-53158808D40C}"/>
              </a:ext>
            </a:extLst>
          </p:cNvPr>
          <p:cNvSpPr/>
          <p:nvPr/>
        </p:nvSpPr>
        <p:spPr>
          <a:xfrm>
            <a:off x="10001252" y="2849335"/>
            <a:ext cx="6286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4A319E-81C0-40D7-B60C-725052084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694" y="2256306"/>
            <a:ext cx="2107135" cy="6815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0A1BE4-E5BB-4677-B438-88811055D66C}"/>
              </a:ext>
            </a:extLst>
          </p:cNvPr>
          <p:cNvSpPr/>
          <p:nvPr/>
        </p:nvSpPr>
        <p:spPr>
          <a:xfrm>
            <a:off x="2612571" y="2775857"/>
            <a:ext cx="1232808" cy="16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9BEA1-37CC-475A-89E6-861864197EB2}"/>
              </a:ext>
            </a:extLst>
          </p:cNvPr>
          <p:cNvSpPr/>
          <p:nvPr/>
        </p:nvSpPr>
        <p:spPr>
          <a:xfrm>
            <a:off x="7969245" y="2065564"/>
            <a:ext cx="1385891" cy="19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7C5283-DE47-4EB6-8BB2-3B80490DE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444" y="3539964"/>
            <a:ext cx="1552381" cy="1133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FEFC26-890A-4282-BA94-47CFB959D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097" y="3540604"/>
            <a:ext cx="1866667" cy="49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7A6866-D5B9-4010-8F6A-4DEF10BDE0E8}"/>
              </a:ext>
            </a:extLst>
          </p:cNvPr>
          <p:cNvSpPr/>
          <p:nvPr/>
        </p:nvSpPr>
        <p:spPr>
          <a:xfrm>
            <a:off x="10376807" y="3805226"/>
            <a:ext cx="416379" cy="16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59E1DE-C9AA-4A0F-A4C0-D39D225E46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9066" y="4190963"/>
            <a:ext cx="1866667" cy="1632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09FB8D-54BC-4423-9ECF-D248E44086DA}"/>
              </a:ext>
            </a:extLst>
          </p:cNvPr>
          <p:cNvSpPr/>
          <p:nvPr/>
        </p:nvSpPr>
        <p:spPr>
          <a:xfrm>
            <a:off x="11270062" y="4219427"/>
            <a:ext cx="107507" cy="122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73DE21-A30A-402A-B444-188685A187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9066" y="4514866"/>
            <a:ext cx="1868400" cy="1584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E4E2C0-3D22-4722-B833-82057BADAB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0444" y="3539964"/>
            <a:ext cx="1551600" cy="1149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98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30"/>
    </mc:Choice>
    <mc:Fallback>
      <p:transition spd="slow" advTm="49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2" grpId="0" animBg="1"/>
      <p:bldP spid="3" grpId="0" animBg="1"/>
      <p:bldP spid="7" grpId="0" animBg="1"/>
      <p:bldP spid="10" grpId="0" animBg="1"/>
      <p:bldP spid="11" grpId="0" animBg="1"/>
      <p:bldP spid="14" grpId="0" animBg="1"/>
      <p:bldP spid="18" grpId="0" animBg="1"/>
      <p:bldP spid="19" grpId="0" animBg="1"/>
      <p:bldP spid="22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.4|3.9|2.7|2.8|1.9|2.7|2.8|2.5|1.5|2.8|1.2|3.4|1.6|3|1.8|2.9|2.1|2.7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5.7|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6.7|8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6|4.8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0.1|9.2|4.5|9|1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3.8|3|2.5|2.1|2.5|1.8|2.5|2.5|2.4|1|2.1|2.7|2.4|2.5|2.6|2.7|2.9|3.2|1.7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2|2.7|1.9|1.4|1.8|2.8|2.7|3.5|2.9|2.1|3.1|2.8|2.2|2.6|1.7|2.5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.5|1.1|1|2.2|1.3|2.4|1.3|2.4|1.3|2.8|2.5|1.3|2.5|2.6|1.7|1.8|2.4|1.8|2.5|1.4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5|2.7|2.6|2.4|2.4|1.2|2.4|1.7|2.5|2.5|1.2|2.4|2.5|1.7|1.7|2.5|0.9|2.4|2.7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0.8|0.8|1.4|2.5|1.1|2.6|2.5|2.4|1.4|2.4|2.4|1.2|2.7|1.9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3175">
          <a:solidFill>
            <a:schemeClr val="tx1"/>
          </a:solidFill>
        </a:ln>
      </a:spPr>
      <a:bodyPr wrap="square" rtlCol="0">
        <a:spAutoFit/>
      </a:bodyPr>
      <a:lstStyle>
        <a:defPPr marL="171450" indent="-171450" algn="l">
          <a:buFont typeface="Arial" panose="020B0604020202020204" pitchFamily="34" charset="0"/>
          <a:buChar char="•"/>
          <a:defRPr sz="120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AF4D9E3-E1C9-40B3-8E0C-096B21B3D0C0}" vid="{48EA457E-F5DB-4C1D-B085-B6F3525955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AF4D9E3-E1C9-40B3-8E0C-096B21B3D0C0}" vid="{5EB82708-1EBF-40DE-9190-11AC785AE6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NCI_Template</Template>
  <TotalTime>17389</TotalTime>
  <Words>1721</Words>
  <Application>Microsoft Office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ヒラギノ角ゴ Pro W3</vt:lpstr>
      <vt:lpstr>Droplet</vt:lpstr>
      <vt:lpstr>Custom Design</vt:lpstr>
      <vt:lpstr>GSKY as OPeNDAP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Arapaut Sivaprasad</dc:creator>
  <cp:lastModifiedBy>Arapaut Sivaprasad</cp:lastModifiedBy>
  <cp:revision>76</cp:revision>
  <dcterms:created xsi:type="dcterms:W3CDTF">2019-02-08T03:14:22Z</dcterms:created>
  <dcterms:modified xsi:type="dcterms:W3CDTF">2019-03-04T01:07:50Z</dcterms:modified>
</cp:coreProperties>
</file>