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65" r:id="rId3"/>
    <p:sldId id="261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290E3296-B7B4-42DD-B846-F3B8867F48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8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0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5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23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7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10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0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60678-1178-49CC-A0B2-BAC54CE10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07703-722A-4771-9331-9A19AF488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5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24/11/2018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1028" name="Picture 1" descr="Corp-PPT-foo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56238"/>
            <a:ext cx="12192000" cy="14017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 </a:t>
            </a:r>
            <a:endParaRPr lang="en-AU" b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98F0-0BE8-47EB-9D3B-39BD4364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31666"/>
          </a:xfrm>
        </p:spPr>
        <p:txBody>
          <a:bodyPr/>
          <a:lstStyle/>
          <a:p>
            <a:r>
              <a:rPr lang="en-US"/>
              <a:t>Process flow of the crawling and ingestion process</a:t>
            </a:r>
          </a:p>
          <a:p>
            <a:r>
              <a:rPr lang="en-US"/>
              <a:t>Pre-requisite: Setup a virtual machine</a:t>
            </a:r>
          </a:p>
          <a:p>
            <a:r>
              <a:rPr lang="en-US"/>
              <a:t>Details are in: </a:t>
            </a:r>
            <a:r>
              <a:rPr lang="en-US" b="1"/>
              <a:t>GSKY_Crawl_MAS.docx</a:t>
            </a:r>
          </a:p>
          <a:p>
            <a:r>
              <a:rPr lang="en-US"/>
              <a:t>Next two slides will animate the crawling and ingestion of data… </a:t>
            </a:r>
          </a:p>
          <a:p>
            <a:pPr lvl="1"/>
            <a:r>
              <a:rPr lang="en-US"/>
              <a:t>Into the MAS database</a:t>
            </a:r>
            <a:endParaRPr lang="en-AU"/>
          </a:p>
          <a:p>
            <a:endParaRPr lang="en-AU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9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9207">
        <p15:prstTrans prst="drape"/>
      </p:transition>
    </mc:Choice>
    <mc:Fallback xmlns="">
      <p:transition spd="slow" advTm="192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exagon 47">
            <a:extLst>
              <a:ext uri="{FF2B5EF4-FFF2-40B4-BE49-F238E27FC236}">
                <a16:creationId xmlns:a16="http://schemas.microsoft.com/office/drawing/2014/main" id="{1457E7FD-97BE-40D6-BB72-2AB5AE4E4192}"/>
              </a:ext>
            </a:extLst>
          </p:cNvPr>
          <p:cNvSpPr/>
          <p:nvPr/>
        </p:nvSpPr>
        <p:spPr>
          <a:xfrm>
            <a:off x="6203076" y="153396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6A4348-6DF2-4422-9BC4-C63D38F834B3}"/>
              </a:ext>
            </a:extLst>
          </p:cNvPr>
          <p:cNvSpPr/>
          <p:nvPr/>
        </p:nvSpPr>
        <p:spPr>
          <a:xfrm>
            <a:off x="6553501" y="2525683"/>
            <a:ext cx="256905" cy="20768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BEB1DBB-E819-46F0-B92A-860E7488B6B5}"/>
              </a:ext>
            </a:extLst>
          </p:cNvPr>
          <p:cNvSpPr/>
          <p:nvPr/>
        </p:nvSpPr>
        <p:spPr>
          <a:xfrm>
            <a:off x="6205577" y="228057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A8CF38-5DF5-451A-9F65-CB718D7A0869}"/>
              </a:ext>
            </a:extLst>
          </p:cNvPr>
          <p:cNvSpPr/>
          <p:nvPr/>
        </p:nvSpPr>
        <p:spPr>
          <a:xfrm>
            <a:off x="6535972" y="3262927"/>
            <a:ext cx="256905" cy="20768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6C56E80-F45D-4A6F-B359-E1AB498AA8DE}"/>
              </a:ext>
            </a:extLst>
          </p:cNvPr>
          <p:cNvSpPr/>
          <p:nvPr/>
        </p:nvSpPr>
        <p:spPr>
          <a:xfrm>
            <a:off x="6205577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B8D5A48-BF87-4749-8A72-D01F1A43FB05}"/>
              </a:ext>
            </a:extLst>
          </p:cNvPr>
          <p:cNvSpPr/>
          <p:nvPr/>
        </p:nvSpPr>
        <p:spPr>
          <a:xfrm>
            <a:off x="6545396" y="3980238"/>
            <a:ext cx="256905" cy="20768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E6E2976-1094-4C5F-AEDB-FCAF0B5A72EC}"/>
              </a:ext>
            </a:extLst>
          </p:cNvPr>
          <p:cNvSpPr/>
          <p:nvPr/>
        </p:nvSpPr>
        <p:spPr>
          <a:xfrm>
            <a:off x="6205577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60EA3-A293-43ED-A3CD-7C8578596B6D}"/>
              </a:ext>
            </a:extLst>
          </p:cNvPr>
          <p:cNvSpPr txBox="1"/>
          <p:nvPr/>
        </p:nvSpPr>
        <p:spPr>
          <a:xfrm>
            <a:off x="6051211" y="1747370"/>
            <a:ext cx="12614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ingest.sh</a:t>
            </a:r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062A3FC-E7BE-407C-B26D-8687E375DA49}"/>
              </a:ext>
            </a:extLst>
          </p:cNvPr>
          <p:cNvSpPr/>
          <p:nvPr/>
        </p:nvSpPr>
        <p:spPr>
          <a:xfrm>
            <a:off x="4454457" y="4122623"/>
            <a:ext cx="256905" cy="20768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D80D6-2D9C-49D8-9F8B-F950A406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046" y="3363776"/>
            <a:ext cx="3133725" cy="21050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2742" y="1155448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NC filename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2743" y="903985"/>
            <a:ext cx="90322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Type: gdal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2742" y="660473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45635" y="2450081"/>
            <a:ext cx="16783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 crawled into TSV file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03060" y="75831"/>
            <a:ext cx="5027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the data files</a:t>
            </a:r>
          </a:p>
        </p:txBody>
      </p:sp>
      <p:cxnSp>
        <p:nvCxnSpPr>
          <p:cNvPr id="64" name="Straight Arrow Connector 63"/>
          <p:cNvCxnSpPr>
            <a:cxnSpLocks/>
            <a:stCxn id="33" idx="1"/>
            <a:endCxn id="21" idx="6"/>
          </p:cNvCxnSpPr>
          <p:nvPr/>
        </p:nvCxnSpPr>
        <p:spPr>
          <a:xfrm flipH="1" flipV="1">
            <a:off x="4873655" y="970554"/>
            <a:ext cx="759088" cy="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587861" y="676821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715085" y="892425"/>
            <a:ext cx="263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 Fields to be added to the TSV 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NC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/>
              <a:t>crawl.sh</a:t>
            </a:r>
            <a:endParaRPr lang="en-GB" sz="14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0A5B87-D4A6-42C7-B5AD-D17CD1B27BAD}"/>
              </a:ext>
            </a:extLst>
          </p:cNvPr>
          <p:cNvSpPr txBox="1"/>
          <p:nvPr/>
        </p:nvSpPr>
        <p:spPr>
          <a:xfrm>
            <a:off x="7213370" y="2981068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Create a list of *.nc files</a:t>
            </a:r>
            <a:endParaRPr lang="en-GB" sz="9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7A7694-6281-4B70-A151-22E78D506235}"/>
              </a:ext>
            </a:extLst>
          </p:cNvPr>
          <p:cNvSpPr txBox="1"/>
          <p:nvPr/>
        </p:nvSpPr>
        <p:spPr>
          <a:xfrm>
            <a:off x="7213370" y="4120837"/>
            <a:ext cx="347662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buFontTx/>
              <a:buChar char="-"/>
            </a:pPr>
            <a:r>
              <a:rPr lang="en-US" sz="700"/>
              <a:t>/local/gsky/bin:/local/gsky/share/mas:/local/gsky/share/gsky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/g/data2/tc43/</a:t>
            </a:r>
            <a:r>
              <a:rPr lang="en-US" sz="700" err="1"/>
              <a:t>modis</a:t>
            </a:r>
            <a:r>
              <a:rPr lang="en-US" sz="700"/>
              <a:t>-fc/v310/tiles/8-day/cover/</a:t>
            </a:r>
          </a:p>
          <a:p>
            <a:pPr marL="171450" indent="-171450">
              <a:buFontTx/>
              <a:buChar char="-"/>
            </a:pPr>
            <a:r>
              <a:rPr lang="en-US" sz="700"/>
              <a:t>/home/900/avs900/</a:t>
            </a:r>
            <a:r>
              <a:rPr lang="en-US" sz="700" err="1"/>
              <a:t>crawl_outputs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2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/local/lib</a:t>
            </a:r>
          </a:p>
          <a:p>
            <a:pPr marL="171450" indent="-171450">
              <a:buFontTx/>
              <a:buChar char="-"/>
            </a:pPr>
            <a:r>
              <a:rPr lang="en-US" sz="700"/>
              <a:t>Postgres</a:t>
            </a:r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</a:t>
            </a:r>
            <a:r>
              <a:rPr lang="en-US" sz="700" err="1"/>
              <a:t>pgsql</a:t>
            </a:r>
            <a:r>
              <a:rPr lang="en-US" sz="700"/>
              <a:t>/data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</a:t>
            </a:r>
          </a:p>
          <a:p>
            <a:pPr marL="171450" indent="-171450">
              <a:buFontTx/>
              <a:buChar char="-"/>
            </a:pPr>
            <a:r>
              <a:rPr lang="en-US" sz="700"/>
              <a:t>tc43</a:t>
            </a:r>
            <a:endParaRPr lang="en-GB" sz="7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FEA47C-492A-4F4F-B218-AA9F0C914186}"/>
              </a:ext>
            </a:extLst>
          </p:cNvPr>
          <p:cNvSpPr txBox="1"/>
          <p:nvPr/>
        </p:nvSpPr>
        <p:spPr>
          <a:xfrm>
            <a:off x="7213370" y="3205307"/>
            <a:ext cx="3476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AU" sz="600"/>
              <a:t>_g_data2_tc43_modis-fc_v310_tiles_8-day_cover.filelist</a:t>
            </a:r>
          </a:p>
          <a:p>
            <a:r>
              <a:rPr lang="en-AU" sz="600" b="0"/>
              <a:t>/g/data2/tc43/modis-fc/v310/tiles/8-day/cover/FC.v310.MCD43A4.h23v09.2008.006.nc</a:t>
            </a:r>
          </a:p>
          <a:p>
            <a:r>
              <a:rPr lang="en-AU" sz="600" b="0"/>
              <a:t>/g/data2/tc43/modis-fc/v310/tiles/8-day/cover/FC.v310.MCD43A4.h03v06.2016.006.nc</a:t>
            </a:r>
          </a:p>
          <a:p>
            <a:endParaRPr lang="en-AU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20D3FB-BFE6-440B-A553-9FBFC4857471}"/>
              </a:ext>
            </a:extLst>
          </p:cNvPr>
          <p:cNvSpPr txBox="1"/>
          <p:nvPr/>
        </p:nvSpPr>
        <p:spPr>
          <a:xfrm>
            <a:off x="7213370" y="2112354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‘gsky-crawl’ to create TSV file</a:t>
            </a:r>
            <a:endParaRPr lang="en-GB" sz="9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36CC2-E505-4CCA-8E04-A50C33FB3ED5}"/>
              </a:ext>
            </a:extLst>
          </p:cNvPr>
          <p:cNvSpPr txBox="1"/>
          <p:nvPr/>
        </p:nvSpPr>
        <p:spPr>
          <a:xfrm>
            <a:off x="7213370" y="2336593"/>
            <a:ext cx="3476624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 b="1"/>
              <a:t>_g_data2_tc43_modis-fc_v310_tiles_8-day_cover_gdal.tsv.gz</a:t>
            </a:r>
          </a:p>
          <a:p>
            <a:r>
              <a:rPr lang="en-GB" sz="600"/>
              <a:t>/g/data2/tc43/…/FC.v310….2011.006.nc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r>
              <a:rPr lang="en-GB" sz="600"/>
              <a:t>/g/data2/tc43/…/FC.v310….2014.006.nc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endParaRPr lang="en-GB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37669-C3F3-48C1-8677-2D8973728D99}"/>
              </a:ext>
            </a:extLst>
          </p:cNvPr>
          <p:cNvSpPr txBox="1"/>
          <p:nvPr/>
        </p:nvSpPr>
        <p:spPr>
          <a:xfrm>
            <a:off x="7212890" y="1476219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‘ingest.sh’ to enter the data into database</a:t>
            </a:r>
            <a:endParaRPr lang="en-GB" sz="9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A2DEC6-AA49-4EFB-A332-E286D3CF3475}"/>
              </a:ext>
            </a:extLst>
          </p:cNvPr>
          <p:cNvSpPr txBox="1"/>
          <p:nvPr/>
        </p:nvSpPr>
        <p:spPr>
          <a:xfrm>
            <a:off x="7212890" y="1700458"/>
            <a:ext cx="3476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/>
              <a:t>This process is described in the next slide</a:t>
            </a:r>
            <a:endParaRPr lang="en-GB" sz="700"/>
          </a:p>
          <a:p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BA4288-78E0-4AD7-B0B8-F4EAB1C4DABD}"/>
              </a:ext>
            </a:extLst>
          </p:cNvPr>
          <p:cNvSpPr txBox="1"/>
          <p:nvPr/>
        </p:nvSpPr>
        <p:spPr>
          <a:xfrm>
            <a:off x="7212890" y="3803842"/>
            <a:ext cx="3476624" cy="3077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/>
              <a:t>PATH | CRAWL_DIR | CRAWL_OUTPUT_DIR | CRAWL_CONC_LIMIT | LD_LIBRARY_PATH | PGUSER | PGDATA | GPATH | </a:t>
            </a:r>
            <a:r>
              <a:rPr lang="en-GB" sz="700"/>
              <a:t>SHARD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22D094-0F16-4C75-8EB8-FC2DFCF0CFE4}"/>
              </a:ext>
            </a:extLst>
          </p:cNvPr>
          <p:cNvSpPr txBox="1"/>
          <p:nvPr/>
        </p:nvSpPr>
        <p:spPr>
          <a:xfrm>
            <a:off x="6053712" y="2478085"/>
            <a:ext cx="12614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gsky-crawl</a:t>
            </a:r>
            <a:br>
              <a:rPr lang="en-AU" sz="800"/>
            </a:br>
            <a:r>
              <a:rPr lang="en-AU" sz="800"/>
              <a:t>(gdal)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CD8623-430F-4466-9C3B-8E638961EDB2}"/>
              </a:ext>
            </a:extLst>
          </p:cNvPr>
          <p:cNvSpPr txBox="1"/>
          <p:nvPr/>
        </p:nvSpPr>
        <p:spPr>
          <a:xfrm>
            <a:off x="6053712" y="3264011"/>
            <a:ext cx="12614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crawl_pipeline.sh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158703-8EEB-4838-8147-14A70BBA201E}"/>
              </a:ext>
            </a:extLst>
          </p:cNvPr>
          <p:cNvSpPr txBox="1"/>
          <p:nvPr/>
        </p:nvSpPr>
        <p:spPr>
          <a:xfrm>
            <a:off x="6290219" y="3962674"/>
            <a:ext cx="8420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Environment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87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953">
        <p15:prstTrans prst="drape"/>
      </p:transition>
    </mc:Choice>
    <mc:Fallback xmlns="">
      <p:transition spd="slow" advTm="349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17148 -0.02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0078 -0.104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0143 -0.107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16328 -0.1900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1539 -0.2180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16289 -0.209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0052 -0.1097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6" grpId="0" animBg="1"/>
      <p:bldP spid="93" grpId="0" animBg="1"/>
      <p:bldP spid="5" grpId="0" animBg="1"/>
      <p:bldP spid="3" grpId="0" animBg="1"/>
      <p:bldP spid="10" grpId="0" animBg="1"/>
      <p:bldP spid="91" grpId="0" animBg="1"/>
      <p:bldP spid="84" grpId="0" animBg="1"/>
      <p:bldP spid="85" grpId="0" animBg="1"/>
      <p:bldP spid="86" grpId="0" animBg="1"/>
      <p:bldP spid="42" grpId="0" animBg="1"/>
      <p:bldP spid="43" grpId="0" animBg="1"/>
      <p:bldP spid="50" grpId="0" animBg="1"/>
      <p:bldP spid="51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229097" y="1406362"/>
            <a:ext cx="3362968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di_hash | di_parent | di_name | di_ctime | di_mtime | di_atime | di_mode | di_inode | di_uid | di_gid | di_user | di_group | di_count | di_size</a:t>
            </a:r>
            <a:endParaRPr lang="en-GB" sz="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229097" y="1697363"/>
            <a:ext cx="33629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399ab…b2d3f   |             | g        | | | | | | | | | | 0  | 0</a:t>
            </a:r>
            <a:endParaRPr lang="en-GB" sz="700"/>
          </a:p>
          <a:p>
            <a:r>
              <a:rPr lang="en-US" sz="700"/>
              <a:t>d835f…91ded | 399af…b2d3f | data2    | | | | | | | | | | 11 | 28672</a:t>
            </a:r>
            <a:endParaRPr lang="en-GB" sz="700"/>
          </a:p>
          <a:p>
            <a:r>
              <a:rPr lang="en-US" sz="700"/>
              <a:t>de66a…bac77 | d835f…91ded | tc43     | | | | | | | | | | 10 | 24576</a:t>
            </a:r>
            <a:endParaRPr lang="en-GB" sz="700"/>
          </a:p>
          <a:p>
            <a:r>
              <a:rPr lang="en-US" sz="700"/>
              <a:t>34165…9580b | de66a…bac77 | modis-fc | | | | | | | | | | 9  | 20480</a:t>
            </a:r>
            <a:endParaRPr lang="en-GB" sz="700"/>
          </a:p>
          <a:p>
            <a:r>
              <a:rPr lang="en-US" sz="700"/>
              <a:t>8e3a9…70ca5  | 34165…9580b | v310     | | | | | | | | | | 8  | 16384</a:t>
            </a:r>
            <a:endParaRPr lang="en-GB" sz="700"/>
          </a:p>
          <a:p>
            <a:r>
              <a:rPr lang="en-US" sz="700"/>
              <a:t>54228…f4848  | 8e3a9…70ca5 | tiles    | | | | | | | | | | 7  | 12288</a:t>
            </a:r>
            <a:endParaRPr lang="en-GB" sz="700"/>
          </a:p>
          <a:p>
            <a:r>
              <a:rPr lang="en-US" sz="700"/>
              <a:t>3bd50…ba59b | 54228…f4848 | 8-day    | | | | | | | | | | 6  | 8192</a:t>
            </a:r>
            <a:endParaRPr lang="en-GB" sz="700"/>
          </a:p>
          <a:p>
            <a:r>
              <a:rPr lang="en-US" sz="700"/>
              <a:t>055ec…36d04  | 3bd50…ba59b | cover    | | | | | | | | | | 5  | 4096</a:t>
            </a:r>
            <a:endParaRPr lang="en-GB" sz="700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B7F0D894-A0B9-4266-A2EE-F14FF9EEC243}"/>
              </a:ext>
            </a:extLst>
          </p:cNvPr>
          <p:cNvSpPr/>
          <p:nvPr/>
        </p:nvSpPr>
        <p:spPr>
          <a:xfrm>
            <a:off x="552460" y="335124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3101837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163EB41-1435-4A18-97AF-99A99560094F}"/>
              </a:ext>
            </a:extLst>
          </p:cNvPr>
          <p:cNvSpPr/>
          <p:nvPr/>
        </p:nvSpPr>
        <p:spPr>
          <a:xfrm>
            <a:off x="534859" y="942913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62859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E77AF73E-0C34-4241-9EB1-DC07CE8EDC4D}"/>
              </a:ext>
            </a:extLst>
          </p:cNvPr>
          <p:cNvSpPr/>
          <p:nvPr/>
        </p:nvSpPr>
        <p:spPr>
          <a:xfrm>
            <a:off x="7732886" y="248036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17522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DE952326-CC64-4121-AA66-FCC4F73AD524}"/>
              </a:ext>
            </a:extLst>
          </p:cNvPr>
          <p:cNvSpPr/>
          <p:nvPr/>
        </p:nvSpPr>
        <p:spPr>
          <a:xfrm>
            <a:off x="7707348" y="329504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51C5CB11-1210-4220-996B-8CAF3DAEE764}"/>
              </a:ext>
            </a:extLst>
          </p:cNvPr>
          <p:cNvSpPr/>
          <p:nvPr/>
        </p:nvSpPr>
        <p:spPr>
          <a:xfrm>
            <a:off x="7689891" y="401078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959F9-5473-4D21-A5F6-FA0AD8600440}"/>
              </a:ext>
            </a:extLst>
          </p:cNvPr>
          <p:cNvSpPr txBox="1"/>
          <p:nvPr/>
        </p:nvSpPr>
        <p:spPr>
          <a:xfrm>
            <a:off x="6575116" y="5264008"/>
            <a:ext cx="48455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NOTE:</a:t>
            </a:r>
          </a:p>
          <a:p>
            <a:r>
              <a:rPr lang="en-AU" sz="900"/>
              <a:t>The process flows are approximate and shows the overall process. For example, paths are not created entirely from metadata. See the document for details.</a:t>
            </a:r>
            <a:endParaRPr lang="en-GB" sz="900"/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75116" y="4674980"/>
            <a:ext cx="17095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Trigger functions add data to other tables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4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73655" y="970554"/>
            <a:ext cx="845405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408751" y="698627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603158" y="914231"/>
            <a:ext cx="2195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4214806"/>
            <a:ext cx="7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metadata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D7D49-E68C-47EB-B844-E67AFF048C5C}"/>
              </a:ext>
            </a:extLst>
          </p:cNvPr>
          <p:cNvSpPr txBox="1"/>
          <p:nvPr/>
        </p:nvSpPr>
        <p:spPr>
          <a:xfrm>
            <a:off x="7538794" y="3461965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paths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BD5E96-CCBD-40AA-8E5B-C68C5CC71861}"/>
              </a:ext>
            </a:extLst>
          </p:cNvPr>
          <p:cNvSpPr txBox="1"/>
          <p:nvPr/>
        </p:nvSpPr>
        <p:spPr>
          <a:xfrm>
            <a:off x="7533327" y="271371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tallies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34C03-E577-4196-B20C-3F0C2E51C4E6}"/>
              </a:ext>
            </a:extLst>
          </p:cNvPr>
          <p:cNvSpPr txBox="1"/>
          <p:nvPr/>
        </p:nvSpPr>
        <p:spPr>
          <a:xfrm>
            <a:off x="8363443" y="4044247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md_hash | md_ingested | md_type | md_json</a:t>
            </a:r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1DA850-B95A-4946-9037-BF671E26E7D1}"/>
              </a:ext>
            </a:extLst>
          </p:cNvPr>
          <p:cNvSpPr txBox="1"/>
          <p:nvPr/>
        </p:nvSpPr>
        <p:spPr>
          <a:xfrm>
            <a:off x="8363443" y="2837282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pa_hash | pa_ingested | pa_type | pa_path | pa_parents</a:t>
            </a:r>
            <a:endParaRPr lang="en-GB" sz="7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254061"/>
            <a:ext cx="3057244" cy="7848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US"/>
              <a:t>- bd788deb-fa0d-ebea-1dac-a2c5999a364c</a:t>
            </a:r>
            <a:endParaRPr lang="en-GB"/>
          </a:p>
          <a:p>
            <a:r>
              <a:rPr lang="en-US"/>
              <a:t>- 2018-11-21 15:01:34.395869+11</a:t>
            </a:r>
            <a:endParaRPr lang="en-GB"/>
          </a:p>
          <a:p>
            <a:r>
              <a:rPr lang="en-US"/>
              <a:t>- gdal</a:t>
            </a:r>
            <a:endParaRPr lang="en-GB"/>
          </a:p>
          <a:p>
            <a:r>
              <a:rPr lang="en-US"/>
              <a:t>- {"filename": "/g/data2/tc43…”… -1]}]}</a:t>
            </a:r>
            <a:endParaRPr lang="en-GB"/>
          </a:p>
          <a:p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4AF64D-0525-4F23-B0FB-5D42FA926024}"/>
              </a:ext>
            </a:extLst>
          </p:cNvPr>
          <p:cNvSpPr txBox="1"/>
          <p:nvPr/>
        </p:nvSpPr>
        <p:spPr>
          <a:xfrm>
            <a:off x="8363443" y="3045619"/>
            <a:ext cx="305724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- e2a71936-e060-3431-e0af-c4c1e0d7a926</a:t>
            </a:r>
          </a:p>
          <a:p>
            <a:r>
              <a:rPr lang="en-GB"/>
              <a:t>- 2018-11-22 13:40:47.980522+11</a:t>
            </a:r>
          </a:p>
          <a:p>
            <a:r>
              <a:rPr lang="en-GB"/>
              <a:t>- null</a:t>
            </a:r>
          </a:p>
          <a:p>
            <a:r>
              <a:rPr lang="en-GB"/>
              <a:t>- /g/data2/tc43/…/FC.v310.M...h1...2018.006.nc</a:t>
            </a:r>
          </a:p>
          <a:p>
            <a:r>
              <a:rPr lang="en-US"/>
              <a:t>- {399ab314-4e5e-e928-7ec4,…}</a:t>
            </a:r>
            <a:endParaRPr lang="en-GB"/>
          </a:p>
          <a:p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315C93-BFF2-4831-B42E-E7C38ADC2820}"/>
              </a:ext>
            </a:extLst>
          </p:cNvPr>
          <p:cNvSpPr txBox="1"/>
          <p:nvPr/>
        </p:nvSpPr>
        <p:spPr>
          <a:xfrm>
            <a:off x="8363443" y="1487573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ta_hash | ta_count | ta_size </a:t>
            </a:r>
            <a:endParaRPr lang="en-GB" sz="7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38305-83CE-4E54-88A1-4782B326C978}"/>
              </a:ext>
            </a:extLst>
          </p:cNvPr>
          <p:cNvSpPr txBox="1"/>
          <p:nvPr/>
        </p:nvSpPr>
        <p:spPr>
          <a:xfrm>
            <a:off x="8363443" y="169455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 055ec5de-6554-e594-8a5c-e13507336d04 |         5 |      4096</a:t>
            </a:r>
          </a:p>
          <a:p>
            <a:r>
              <a:rPr lang="en-GB"/>
              <a:t> 3bd50de5-2ae0-e0a0-4ea4-e4a7fb3ba59b |         6 |      8192</a:t>
            </a:r>
          </a:p>
          <a:p>
            <a:r>
              <a:rPr lang="en-GB"/>
              <a:t> 54228a91-ae5c-70d4-3cae-2636f74f4848   |         7 |   12288</a:t>
            </a:r>
          </a:p>
          <a:p>
            <a:r>
              <a:rPr lang="en-GB"/>
              <a:t> 8e3a9b64-c866-8b77-ee2f-1a9e9fe70ca5   |         8 |   16384</a:t>
            </a:r>
          </a:p>
          <a:p>
            <a:r>
              <a:rPr lang="en-GB"/>
              <a:t> 34165e3c-6722-8c77-94ac-670a9a49580b  |         9 |   20480</a:t>
            </a:r>
          </a:p>
          <a:p>
            <a:r>
              <a:rPr lang="en-GB"/>
              <a:t> de66a1b3-29bc-fad4-1996-ac08d4dbac77  |       10 |   24576</a:t>
            </a:r>
          </a:p>
          <a:p>
            <a:r>
              <a:rPr lang="en-GB"/>
              <a:t> d835f4d1-b7a9-9857-5fe4-166118e91ded  |       11 |   28672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299585" y="1128230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directories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3601476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polygons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165241"/>
            <a:ext cx="2526648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ed289005-7578-3180-3b86-8b20a3d9c755 | {"2017-01-01 11:00:00+11”,…} | 2017-01-01 11:00:00+11 | 2017-12-27 11:00:00+11 | </a:t>
            </a:r>
            <a:r>
              <a:rPr lang="en-US" sz="700" err="1"/>
              <a:t>bare_soil</a:t>
            </a:r>
            <a:r>
              <a:rPr lang="en-US" sz="700"/>
              <a:t> | 463.50584396298467 | -463.50584396298467 | 0103000…9734941 </a:t>
            </a:r>
            <a:endParaRPr lang="en-GB" sz="700"/>
          </a:p>
          <a:p>
            <a:endParaRPr lang="en-GB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80428"/>
            <a:ext cx="252664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 err="1"/>
              <a:t>po_</a:t>
            </a:r>
            <a:r>
              <a:rPr lang="en-US" sz="600"/>
              <a:t>hash | </a:t>
            </a:r>
            <a:r>
              <a:rPr lang="en-US" sz="600" err="1"/>
              <a:t>po_</a:t>
            </a:r>
            <a:r>
              <a:rPr lang="en-US" sz="600"/>
              <a:t>stamps | </a:t>
            </a:r>
            <a:r>
              <a:rPr lang="en-US" sz="600" err="1"/>
              <a:t>po_min_</a:t>
            </a:r>
            <a:r>
              <a:rPr lang="en-US" sz="600"/>
              <a:t>stamp | </a:t>
            </a:r>
            <a:r>
              <a:rPr lang="en-US" sz="600" err="1"/>
              <a:t>po_max_</a:t>
            </a:r>
            <a:r>
              <a:rPr lang="en-US" sz="600"/>
              <a:t>stamp | </a:t>
            </a:r>
            <a:r>
              <a:rPr lang="en-US" sz="600" err="1"/>
              <a:t>po_</a:t>
            </a:r>
            <a:r>
              <a:rPr lang="en-US" sz="600"/>
              <a:t>name | </a:t>
            </a:r>
            <a:r>
              <a:rPr lang="en-US" sz="600" err="1"/>
              <a:t>po_pixel_</a:t>
            </a:r>
            <a:r>
              <a:rPr lang="en-US" sz="600"/>
              <a:t>x | </a:t>
            </a:r>
            <a:r>
              <a:rPr lang="en-US" sz="600" err="1"/>
              <a:t>po_pixel_</a:t>
            </a:r>
            <a:r>
              <a:rPr lang="en-US" sz="600"/>
              <a:t>y | </a:t>
            </a:r>
            <a:r>
              <a:rPr lang="en-US" sz="600" err="1"/>
              <a:t>po_</a:t>
            </a:r>
            <a:r>
              <a:rPr lang="en-US" sz="600"/>
              <a:t>polygon</a:t>
            </a:r>
            <a:endParaRPr lang="en-GB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2BABE-D050-452C-A42B-EF7145888072}"/>
              </a:ext>
            </a:extLst>
          </p:cNvPr>
          <p:cNvSpPr txBox="1"/>
          <p:nvPr/>
        </p:nvSpPr>
        <p:spPr>
          <a:xfrm>
            <a:off x="182259" y="339798"/>
            <a:ext cx="1215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8363443" y="1245574"/>
            <a:ext cx="591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Tables</a:t>
            </a:r>
            <a:endParaRPr lang="en-GB" sz="9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163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05">
        <p15:prstTrans prst="drape"/>
      </p:transition>
    </mc:Choice>
    <mc:Fallback xmlns="">
      <p:transition spd="slow" advTm="475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1.48148E-6 L 0.00026 -0.114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0169 -0.117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139 L -0.59062 -0.23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0117 0.3523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55443 0.27732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4" grpId="0" animBg="1"/>
      <p:bldP spid="90" grpId="0" animBg="1"/>
      <p:bldP spid="85" grpId="0" animBg="1"/>
      <p:bldP spid="84" grpId="0" animBg="1"/>
      <p:bldP spid="38" grpId="0" animBg="1"/>
      <p:bldP spid="41" grpId="0"/>
      <p:bldP spid="5" grpId="0" animBg="1"/>
      <p:bldP spid="3" grpId="0" animBg="1"/>
      <p:bldP spid="1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9" grpId="0" animBg="1"/>
      <p:bldP spid="91" grpId="0" animBg="1"/>
      <p:bldP spid="42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29000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55506" y="1109356"/>
            <a:ext cx="242420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07941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01524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6A1420-81B8-4106-B4AA-C21062C5D092}"/>
              </a:ext>
            </a:extLst>
          </p:cNvPr>
          <p:cNvSpPr txBox="1"/>
          <p:nvPr/>
        </p:nvSpPr>
        <p:spPr>
          <a:xfrm>
            <a:off x="5654903" y="1831836"/>
            <a:ext cx="2424200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1155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4904" y="2501136"/>
            <a:ext cx="2424200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3966155"/>
            <a:ext cx="76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/>
              <a:t>Function ingest_line()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ingest_line()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5649588" y="2503358"/>
            <a:ext cx="2424200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/>
              <a:t>create function ingest_line()</a:t>
            </a:r>
          </a:p>
          <a:p>
            <a:pPr marL="285750" lvl="1"/>
            <a:r>
              <a:rPr lang="en-AU" sz="700"/>
              <a:t>create temporary mymetadata</a:t>
            </a:r>
          </a:p>
          <a:p>
            <a:pPr marL="285750" lvl="1"/>
            <a:r>
              <a:rPr lang="en-AU" sz="700"/>
              <a:t>create temporary mypaths</a:t>
            </a:r>
          </a:p>
          <a:p>
            <a:pPr marL="285750" lvl="1"/>
            <a:r>
              <a:rPr lang="en-GB" sz="700"/>
              <a:t>create trigger ingest before insert on ingest</a:t>
            </a:r>
            <a:endParaRPr lang="en-GB"/>
          </a:p>
          <a:p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4903" y="1833597"/>
            <a:ext cx="2424200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/>
              <a:t>function ingest_line()</a:t>
            </a:r>
          </a:p>
          <a:p>
            <a:pPr marL="285750" lvl="1"/>
            <a:r>
              <a:rPr lang="en-AU" sz="700"/>
              <a:t>insert into mymetadata </a:t>
            </a:r>
          </a:p>
          <a:p>
            <a:pPr marL="285750" lvl="1"/>
            <a:r>
              <a:rPr lang="en-AU" sz="700"/>
              <a:t>   ( md_hash, md_type,  md_json )</a:t>
            </a:r>
          </a:p>
          <a:p>
            <a:pPr marL="285750" lvl="1"/>
            <a:endParaRPr lang="en-AU" sz="700"/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mymetadata</a:t>
              </a:r>
              <a:endParaRPr lang="en-GB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1927098"/>
            <a:ext cx="2406428" cy="12772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458A96-AD0F-4113-8C3E-78BE11515BCD}"/>
              </a:ext>
            </a:extLst>
          </p:cNvPr>
          <p:cNvGrpSpPr/>
          <p:nvPr/>
        </p:nvGrpSpPr>
        <p:grpSpPr>
          <a:xfrm>
            <a:off x="370127" y="1876294"/>
            <a:ext cx="2406428" cy="1332545"/>
            <a:chOff x="370127" y="1675769"/>
            <a:chExt cx="2406428" cy="133254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1873704"/>
              <a:ext cx="240642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/>
                <a:t>pa_hash | pa_type | pa_path</a:t>
              </a:r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2069553"/>
              <a:ext cx="240642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1675769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2485094"/>
              <a:ext cx="24064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706" y="3612346"/>
            <a:ext cx="240642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/>
              <a:t>Trigger: ingested</a:t>
            </a:r>
          </a:p>
          <a:p>
            <a:pPr marL="0" indent="0">
              <a:buNone/>
            </a:pPr>
            <a:endParaRPr lang="en-AU" b="1"/>
          </a:p>
          <a:p>
            <a:pPr marL="0" indent="0">
              <a:buNone/>
            </a:pPr>
            <a:r>
              <a:rPr lang="en-AU" sz="1200" b="1"/>
              <a:t>See next slide</a:t>
            </a:r>
            <a:endParaRPr lang="en-GB" sz="12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932E9F-06BF-419D-859B-C6EED2CCDE17}"/>
              </a:ext>
            </a:extLst>
          </p:cNvPr>
          <p:cNvSpPr txBox="1"/>
          <p:nvPr/>
        </p:nvSpPr>
        <p:spPr>
          <a:xfrm>
            <a:off x="355505" y="1109355"/>
            <a:ext cx="242420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/>
              <a:t>function ingest_line()</a:t>
            </a:r>
          </a:p>
          <a:p>
            <a:pPr marL="285750" lvl="1"/>
            <a:r>
              <a:rPr lang="en-AU" sz="700"/>
              <a:t>insert into mypaths </a:t>
            </a:r>
          </a:p>
          <a:p>
            <a:pPr marL="285750" lvl="1"/>
            <a:r>
              <a:rPr lang="en-AU" sz="700"/>
              <a:t>   ( pa_hash, pa_type, pa_path )</a:t>
            </a:r>
          </a:p>
        </p:txBody>
      </p:sp>
      <p:sp>
        <p:nvSpPr>
          <p:cNvPr id="97" name="Arrow: Up 96">
            <a:extLst>
              <a:ext uri="{FF2B5EF4-FFF2-40B4-BE49-F238E27FC236}">
                <a16:creationId xmlns:a16="http://schemas.microsoft.com/office/drawing/2014/main" id="{C7727B64-EAE4-4A27-AD7B-4FD38047CFAC}"/>
              </a:ext>
            </a:extLst>
          </p:cNvPr>
          <p:cNvSpPr/>
          <p:nvPr/>
        </p:nvSpPr>
        <p:spPr>
          <a:xfrm rot="5400000">
            <a:off x="7828005" y="57147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452464" y="4248097"/>
            <a:ext cx="1077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endParaRPr lang="en-AU" sz="1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9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05">
        <p15:prstTrans prst="drape"/>
      </p:transition>
    </mc:Choice>
    <mc:Fallback xmlns="">
      <p:transition spd="slow" advTm="475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167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06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891 -0.0002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26602 -0.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692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4.16667E-6 0.1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98" grpId="0" animBg="1"/>
      <p:bldP spid="95" grpId="0" animBg="1"/>
      <p:bldP spid="70" grpId="0" animBg="1"/>
      <p:bldP spid="69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11" grpId="0" animBg="1"/>
      <p:bldP spid="83" grpId="0" animBg="1"/>
      <p:bldP spid="10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9|4.5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8|2.7|1.8|1.9|2.3|1.3|1.6|2.6|2.4|2.6|2.4|1|1.6|3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2|2|2.9|2.8|2.7|1.5|1.5|2.6|1.1|1|2.5|0.9|1.1|2.7|2.8|2|1.4|1.4|2.1|0.9|0.9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2|2|2.9|2.8|2.7|1.5|1.5|2.6|1.1|1|2.5|0.9|1.1|2.7|2.8|2|1.4|1.4|2.1|0.9|0.9|2.3"/>
</p:tagLst>
</file>

<file path=ppt/theme/theme1.xml><?xml version="1.0" encoding="utf-8"?>
<a:theme xmlns:a="http://schemas.openxmlformats.org/drawingml/2006/main" name="91783 DEWNR PPT Nov 2012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Tahoma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B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ajorFont>
      <a:min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Arial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M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1507</Words>
  <Application>Microsoft Office PowerPoint</Application>
  <PresentationFormat>Widescreen</PresentationFormat>
  <Paragraphs>183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Century Gothic</vt:lpstr>
      <vt:lpstr>Segoe UI</vt:lpstr>
      <vt:lpstr>Trebuchet MS</vt:lpstr>
      <vt:lpstr>Wingdings 3</vt:lpstr>
      <vt:lpstr>91783 DEWNR PPT Nov 2012 V3</vt:lpstr>
      <vt:lpstr>Wisp</vt:lpstr>
      <vt:lpstr>Crawling and Ingestion </vt:lpstr>
      <vt:lpstr>PowerPoint Presentation</vt:lpstr>
      <vt:lpstr>PowerPoint Presentation</vt:lpstr>
      <vt:lpstr>PowerPoint Presentation</vt:lpstr>
    </vt:vector>
  </TitlesOfParts>
  <Company>DEWNR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122</cp:revision>
  <dcterms:created xsi:type="dcterms:W3CDTF">2015-08-17T06:58:19Z</dcterms:created>
  <dcterms:modified xsi:type="dcterms:W3CDTF">2018-11-24T04:48:15Z</dcterms:modified>
</cp:coreProperties>
</file>