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1"/>
  </p:notesMasterIdLst>
  <p:sldIdLst>
    <p:sldId id="265" r:id="rId3"/>
    <p:sldId id="266" r:id="rId4"/>
    <p:sldId id="269" r:id="rId5"/>
    <p:sldId id="270" r:id="rId6"/>
    <p:sldId id="271" r:id="rId7"/>
    <p:sldId id="273" r:id="rId8"/>
    <p:sldId id="272"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CFC"/>
    <a:srgbClr val="08ABD5"/>
    <a:srgbClr val="F6F6F7"/>
    <a:srgbClr val="E6E6E6"/>
    <a:srgbClr val="FAFAFA"/>
    <a:srgbClr val="F9F9F9"/>
    <a:srgbClr val="F2F2F2"/>
    <a:srgbClr val="D7D7D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14/12/2018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dirty="0"/>
              <a:t>‹#›</a:t>
            </a:fld>
            <a:endParaRPr lang="en-US" dirty="0"/>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dirty="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12/14/2018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12/14/2018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12/14/2018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nbviewer.jupyter.org/github/nci/Data-Training/blob/master/NCI_Autumn_Training/05_Python_Data_Examples_I/Python_NetcdfSubset_Examples.ipynb" TargetMode="External"/><Relationship Id="rId3" Type="http://schemas.openxmlformats.org/officeDocument/2006/relationships/hyperlink" Target="http://dapds00.nci.org.au/thredds/catalogs/rr9/collection/dataset/ANUClimate_v1-0_rainfall_daily_0-01deg_1970-2014.html?dataset=ANUClimate_v1-0_rainfall_daily_0-01deg_1970-2014_agg" TargetMode="External"/><Relationship Id="rId7" Type="http://schemas.openxmlformats.org/officeDocument/2006/relationships/hyperlink" Target="https://nbviewer.jupyter.org/github/nci/Data-Training/blob/master/NCI_Autumn_Training/05_Python_Data_Examples_I/Python_Siphon_I.ipynb"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nbviewer.jupyter.org/github/nci/Data-Training/blob/master/NCI_Autumn_Training/01_Data_Services/NetcdfSubset_Examples.ipynb" TargetMode="External"/><Relationship Id="rId5" Type="http://schemas.openxmlformats.org/officeDocument/2006/relationships/hyperlink" Target="https://nbviewer.jupyter.org/github/nci/Data-Training/blob/master/NCI_Autumn_Training/01_Data_Services/THREDDS_OPeNDAP.ipynb" TargetMode="External"/><Relationship Id="rId4" Type="http://schemas.openxmlformats.org/officeDocument/2006/relationships/hyperlink" Target="https://nbviewer.jupyter.org/github/nci/Data-Training/blob/master/NCI_Autumn_Training/05_Python_Data_Examples_I/Python_DataAccessBasics.ipynb"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dap.nci.org.au/thredds/remoteCatalogService?catalog=http://dapds00.nci.org.au/thredds/catalog/ub8/global/GPP/Yebra2015/monthly/catalog.xml" TargetMode="External"/><Relationship Id="rId7" Type="http://schemas.openxmlformats.org/officeDocument/2006/relationships/hyperlink" Target="https://github.com/asivapra/gsky/blob/master/Documents/ows/GSKY_Developer_Guide.ppsx"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github.com/asivapra/gsky/blob/master/Documents/ows/GSKY_OWS_Server.ppsx" TargetMode="External"/><Relationship Id="rId5" Type="http://schemas.openxmlformats.org/officeDocument/2006/relationships/hyperlink" Target="https://github.com/asivapra/gsky/blob/master/Documents/ows/GSKY_OWS_Server.docx"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hyperlink" Target="http://dap.nci.org.au/thredds/remoteCatalogService?catalog=http://dapds00.nci.org.au/thredds/catalog/ub8/global/GPP/Yebra2015/monthly/catalog.xml" TargetMode="External"/><Relationship Id="rId3" Type="http://schemas.openxmlformats.org/officeDocument/2006/relationships/hyperlink" Target="https://github.com/asivapra/gsky/blob/master/Documents/ows/GSKY_User_Guide.ppsx" TargetMode="External"/><Relationship Id="rId7" Type="http://schemas.openxmlformats.org/officeDocument/2006/relationships/hyperlink" Target="https://www.unidata.ucar.edu/software/thredds/current/tds/tutorial/CatalogPrimer.html"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130.56.242.16:8888/g/data2/tc43/modis-fc/v310/tiles/monthly/anomalies?intersects&amp;metadata=gdal&amp;time=2018-10-01T00:00:00.000Z&amp;until=2018-10-09T00:00:00.000Z&amp;srs=EPSG:3857&amp;wkt=POLYGON%20((16280475.528516%20-2504688.542849,%2017532819.799941%20-2504688.542849,%2017532819.799941%20-1252344.271424,%2016280475.528516%20-1252344.271424,%2016280475.528516%20-2504688.542849))&amp;namespace=bare_soil&amp;nseg=2&amp;limit=-1" TargetMode="External"/><Relationship Id="rId5" Type="http://schemas.openxmlformats.org/officeDocument/2006/relationships/image" Target="../media/image7.png"/><Relationship Id="rId4" Type="http://schemas.openxmlformats.org/officeDocument/2006/relationships/hyperlink" Target="https://github.com/asivapra/gsky/blob/master/Documents/ows/GSKY_Developer_Guide.ppsx" TargetMode="Externa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www.webgenie.com/TerriaMap/" TargetMode="Externa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F4C3-8F00-4737-9462-E2D81D36D621}"/>
              </a:ext>
            </a:extLst>
          </p:cNvPr>
          <p:cNvSpPr>
            <a:spLocks noGrp="1"/>
          </p:cNvSpPr>
          <p:nvPr>
            <p:ph type="ctrTitle"/>
          </p:nvPr>
        </p:nvSpPr>
        <p:spPr>
          <a:xfrm>
            <a:off x="1672858" y="2457940"/>
            <a:ext cx="8689976" cy="941752"/>
          </a:xfrm>
        </p:spPr>
        <p:txBody>
          <a:bodyPr>
            <a:noAutofit/>
          </a:bodyPr>
          <a:lstStyle/>
          <a:p>
            <a:r>
              <a:rPr 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Connecting GSKY with THREDDS</a:t>
            </a:r>
            <a:endParaRPr lang="en-AU"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a:extLst>
              <a:ext uri="{FF2B5EF4-FFF2-40B4-BE49-F238E27FC236}">
                <a16:creationId xmlns:a16="http://schemas.microsoft.com/office/drawing/2014/main" id="{60164928-6661-4389-821D-7D0F1094AE71}"/>
              </a:ext>
            </a:extLst>
          </p:cNvPr>
          <p:cNvSpPr>
            <a:spLocks noGrp="1"/>
          </p:cNvSpPr>
          <p:nvPr>
            <p:ph type="subTitle" idx="1"/>
          </p:nvPr>
        </p:nvSpPr>
        <p:spPr>
          <a:xfrm>
            <a:off x="1751012" y="3631760"/>
            <a:ext cx="8689976" cy="552938"/>
          </a:xfrm>
        </p:spPr>
        <p:txBody>
          <a:bodyPr>
            <a:normAutofit fontScale="92500"/>
          </a:bodyPr>
          <a:lstStyle/>
          <a:p>
            <a:r>
              <a:rPr lang="en-AU" sz="2400" b="1" cap="none">
                <a:effectLst>
                  <a:outerShdw blurRad="38100" dist="38100" dir="2700000" algn="tl">
                    <a:srgbClr val="000000">
                      <a:alpha val="43137"/>
                    </a:srgbClr>
                  </a:outerShdw>
                </a:effectLst>
              </a:rPr>
              <a:t>Some thoughts on creating TerriaMap-GSKY-THREDDS communication</a:t>
            </a:r>
          </a:p>
        </p:txBody>
      </p:sp>
      <p:sp>
        <p:nvSpPr>
          <p:cNvPr id="5" name="Rectangle 4">
            <a:extLst>
              <a:ext uri="{FF2B5EF4-FFF2-40B4-BE49-F238E27FC236}">
                <a16:creationId xmlns:a16="http://schemas.microsoft.com/office/drawing/2014/main" id="{4E805DAD-3B5F-428A-B82F-8AA0ADFC6368}"/>
              </a:ext>
            </a:extLst>
          </p:cNvPr>
          <p:cNvSpPr/>
          <p:nvPr/>
        </p:nvSpPr>
        <p:spPr>
          <a:xfrm>
            <a:off x="7817" y="6582091"/>
            <a:ext cx="4095261"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latin typeface="Calibri" panose="020F0502020204030204" pitchFamily="34" charset="0"/>
                <a:cs typeface="Calibri" panose="020F0502020204030204" pitchFamily="34" charset="0"/>
              </a:rPr>
              <a:t>Copyright © 2018 by National Computational Infrastructure, Canberra, ACT, Australia.</a:t>
            </a:r>
            <a:endParaRPr lang="en-AU" sz="70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797D558-CE01-46F0-AA37-72614AC319BE}"/>
              </a:ext>
            </a:extLst>
          </p:cNvPr>
          <p:cNvSpPr txBox="1"/>
          <p:nvPr/>
        </p:nvSpPr>
        <p:spPr>
          <a:xfrm>
            <a:off x="9462047" y="6582091"/>
            <a:ext cx="2703444" cy="215444"/>
          </a:xfrm>
          <a:prstGeom prst="rect">
            <a:avLst/>
          </a:prstGeom>
          <a:noFill/>
        </p:spPr>
        <p:txBody>
          <a:bodyPr wrap="square" rtlCol="0">
            <a:spAutoFit/>
          </a:bodyPr>
          <a:lstStyle/>
          <a:p>
            <a:r>
              <a:rPr lang="en-US" sz="800">
                <a:solidFill>
                  <a:schemeClr val="bg1"/>
                </a:solidFill>
              </a:rPr>
              <a:t>Prepared by: Arapaut V. Sivaprasad on 12 December, 2018</a:t>
            </a:r>
            <a:endParaRPr lang="en-AU" sz="800">
              <a:solidFill>
                <a:schemeClr val="bg1"/>
              </a:solidFill>
            </a:endParaRPr>
          </a:p>
        </p:txBody>
      </p:sp>
      <p:sp>
        <p:nvSpPr>
          <p:cNvPr id="8" name="TextBox 7">
            <a:extLst>
              <a:ext uri="{FF2B5EF4-FFF2-40B4-BE49-F238E27FC236}">
                <a16:creationId xmlns:a16="http://schemas.microsoft.com/office/drawing/2014/main" id="{92361843-3838-447E-A3CC-DEBCC3FE84E5}"/>
              </a:ext>
            </a:extLst>
          </p:cNvPr>
          <p:cNvSpPr txBox="1"/>
          <p:nvPr/>
        </p:nvSpPr>
        <p:spPr>
          <a:xfrm>
            <a:off x="3559163" y="4439139"/>
            <a:ext cx="5354254" cy="369332"/>
          </a:xfrm>
          <a:prstGeom prst="rect">
            <a:avLst/>
          </a:prstGeom>
          <a:noFill/>
        </p:spPr>
        <p:txBody>
          <a:bodyPr wrap="square" rtlCol="0">
            <a:spAutoFit/>
          </a:bodyPr>
          <a:lstStyle/>
          <a:p>
            <a:r>
              <a:rPr lang="en-US"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Best viewed as a ‘slideshow’ from the top menu</a:t>
            </a:r>
            <a:endParaRPr lang="en-AU"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Background</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906450"/>
            <a:ext cx="10487770" cy="5478423"/>
          </a:xfrm>
          <a:prstGeom prst="rect">
            <a:avLst/>
          </a:prstGeom>
          <a:noFill/>
        </p:spPr>
        <p:txBody>
          <a:bodyPr wrap="square" rtlCol="0">
            <a:spAutoFit/>
          </a:bodyPr>
          <a:lstStyle/>
          <a:p>
            <a:r>
              <a:rPr lang="en-AU" sz="1000" b="1">
                <a:latin typeface="Calibri" panose="020F0502020204030204" pitchFamily="34" charset="0"/>
                <a:cs typeface="Calibri" panose="020F0502020204030204" pitchFamily="34" charset="0"/>
              </a:rPr>
              <a:t>Summary around DAP-like gsky service: </a:t>
            </a:r>
            <a:r>
              <a:rPr lang="en-AU" sz="1000">
                <a:latin typeface="Calibri" panose="020F0502020204030204" pitchFamily="34" charset="0"/>
                <a:cs typeface="Calibri" panose="020F0502020204030204" pitchFamily="34" charset="0"/>
              </a:rPr>
              <a:t>(</a:t>
            </a:r>
            <a:r>
              <a:rPr lang="en-AU" sz="1000" b="1">
                <a:latin typeface="Calibri" panose="020F0502020204030204" pitchFamily="34" charset="0"/>
                <a:cs typeface="Calibri" panose="020F0502020204030204" pitchFamily="34" charset="0"/>
              </a:rPr>
              <a:t>Ref</a:t>
            </a:r>
            <a:r>
              <a:rPr lang="en-AU" sz="1000">
                <a:latin typeface="Calibri" panose="020F0502020204030204" pitchFamily="34" charset="0"/>
                <a:cs typeface="Calibri" panose="020F0502020204030204" pitchFamily="34" charset="0"/>
              </a:rPr>
              <a:t>: </a:t>
            </a:r>
            <a:r>
              <a:rPr lang="en-AU" sz="1000" i="1">
                <a:latin typeface="Calibri" panose="020F0502020204030204" pitchFamily="34" charset="0"/>
                <a:cs typeface="Calibri" panose="020F0502020204030204" pitchFamily="34" charset="0"/>
              </a:rPr>
              <a:t>Email from Kelsey on 5/12/2018: </a:t>
            </a:r>
            <a:r>
              <a:rPr lang="en-US" sz="1000" i="1">
                <a:latin typeface="Calibri" panose="020F0502020204030204" pitchFamily="34" charset="0"/>
                <a:cs typeface="Calibri" panose="020F0502020204030204" pitchFamily="34" charset="0"/>
              </a:rPr>
              <a:t>Fwd: GSKY OPeNDAP/Subsetting thoughts</a:t>
            </a:r>
            <a:r>
              <a:rPr lang="en-US" sz="1000">
                <a:latin typeface="Calibri" panose="020F0502020204030204" pitchFamily="34" charset="0"/>
                <a:cs typeface="Calibri" panose="020F0502020204030204" pitchFamily="34" charset="0"/>
              </a:rPr>
              <a:t>)</a:t>
            </a:r>
            <a:endParaRPr lang="en-AU" sz="1000">
              <a:latin typeface="Calibri" panose="020F0502020204030204" pitchFamily="34" charset="0"/>
              <a:cs typeface="Calibri" panose="020F0502020204030204" pitchFamily="34" charset="0"/>
            </a:endParaRPr>
          </a:p>
          <a:p>
            <a:pPr lvl="0"/>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currently offers OGC options (WMS, WCS) that allow a user to view/discover data through a map request (WMS) and then also select that same data for download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However, there is a gap that (currently) neither our GSKY or THREDDS server can meet in terms of data access options: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is great for discovering and downloading predefined products and does the complex/time-consuming spatial aggregation behind the scenes. But it is lacking in terms of allowing more flexible queries to the lower-level data contained in the dataset (such as they would from working with it direct on the filesystem or through our THREDDS server). Accessing the netcdf or tiff contents means a user has more options, can compute their own composites, etc.</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is basically the opposite case. It allows a user to access the contents but only in a file based manner but lacks the complex aggregation GSKY offers. (Though it should be noted it does do aggregation across time fairly well in most cases but terrible with spatial aggregations, can't do it in the way needed.)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could potentially fill this gap by offering a DAP-like service to an endpoint that acts like the aggregated "file" for the dataset. Similar to how our THREDDS aggregated endpoints work. E.g., </a:t>
            </a:r>
            <a:r>
              <a:rPr lang="en-AU" sz="1000" u="sng">
                <a:latin typeface="Calibri" panose="020F0502020204030204" pitchFamily="34" charset="0"/>
                <a:cs typeface="Calibri" panose="020F0502020204030204" pitchFamily="34" charset="0"/>
                <a:hlinkClick r:id="rId3"/>
              </a:rPr>
              <a:t>http://dapds00.nci.org.au/thredds/catalogs/rr9/collection/dataset/ANUClimate_v1-0_rainfall_daily_0-01deg_1970-2014.html?dataset=ANUClimate_v1-0_rainfall_daily_0-01deg_1970-2014_agg</a:t>
            </a:r>
            <a:r>
              <a:rPr lang="en-AU" sz="1000">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example, with a DAP endpoint a user can access contents of this aggregated "file" remotely from many tools just as though they were working direct on the filesystem. You feed the endpoint into tools in the exact manner as you were inputing a file path.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Here's a very simple example of using DAP from a python notebook: </a:t>
            </a:r>
            <a:r>
              <a:rPr lang="en-AU" sz="1000" u="sng">
                <a:latin typeface="Calibri" panose="020F0502020204030204" pitchFamily="34" charset="0"/>
                <a:cs typeface="Calibri" panose="020F0502020204030204" pitchFamily="34" charset="0"/>
                <a:hlinkClick r:id="rId4"/>
              </a:rPr>
              <a:t>https://nbviewer.jupyter.org/github/nci/Data-Training/blob/master/NCI_Autumn_Training/05_Python_Data_Examples_I/Python_DataAccessBasics.ipynb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a collection like DEA, this could be really useful because it would allow users to work more natively with the actual band data vs having to use the predefined composites. It's a super easy way to subset/extract data compared with WCS. No special query needed or "middleman" tool needed to construct the query to then call it like you need to do with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also offers another service very similar to DAP- the Netcdf Subset Service (NCSS). NCSS starts to look more similar to a WCS request as it allows for the query to be in lat/lon/time units vs index-based ones. I think it's a bit more flexible than WCS personally, probably because it's not part of a standardised body like OGC.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To see the format of DAP and NCSS requests, follow these notebooks to make a request through the webpage form. It'll then display what the format looks like: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DAP request thru webpage interface: </a:t>
            </a:r>
            <a:r>
              <a:rPr lang="en-AU" sz="1000" u="sng">
                <a:latin typeface="Calibri" panose="020F0502020204030204" pitchFamily="34" charset="0"/>
                <a:cs typeface="Calibri" panose="020F0502020204030204" pitchFamily="34" charset="0"/>
                <a:hlinkClick r:id="rId5"/>
              </a:rPr>
              <a:t>https://nbviewer.jupyter.org/github/nci/Data-Training/blob/master/NCI_Autumn_Training/01_Data_Services/THREDDS_OPeNDAP.ipynb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NCSS request thru webpage interface: </a:t>
            </a:r>
            <a:r>
              <a:rPr lang="en-AU" sz="1000" u="sng">
                <a:latin typeface="Calibri" panose="020F0502020204030204" pitchFamily="34" charset="0"/>
                <a:cs typeface="Calibri" panose="020F0502020204030204" pitchFamily="34" charset="0"/>
                <a:hlinkClick r:id="rId6"/>
              </a:rPr>
              <a:t>https://nbviewer.jupyter.org/github/nci/Data-Training/blob/master/NCI_Autumn_Training/01_Data_Services/NetcdfSubset_Examples.ipynb</a:t>
            </a:r>
            <a:r>
              <a:rPr lang="en-AU" sz="1000">
                <a:latin typeface="Calibri" panose="020F0502020204030204" pitchFamily="34" charset="0"/>
                <a:cs typeface="Calibri" panose="020F0502020204030204" pitchFamily="34" charset="0"/>
              </a:rPr>
              <a:t>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Lastly, possible pro of following the DAP protocol standard is that it would work across heaps of netcdf-based tools/packages. Depending on goals/aims of gsky this could be beneficial. Would certainly set ourselves up well for tackling climate-based data collections. (And I'm sure there are cons that we'll think of too but will leave it to this for now! ;)) </a:t>
            </a:r>
          </a:p>
          <a:p>
            <a:br>
              <a:rPr lang="en-AU" sz="1000">
                <a:latin typeface="Calibri" panose="020F0502020204030204" pitchFamily="34" charset="0"/>
                <a:cs typeface="Calibri" panose="020F0502020204030204" pitchFamily="34" charset="0"/>
              </a:rPr>
            </a:br>
            <a:r>
              <a:rPr lang="en-AU" sz="1000">
                <a:latin typeface="Calibri" panose="020F0502020204030204" pitchFamily="34" charset="0"/>
                <a:cs typeface="Calibri" panose="020F0502020204030204" pitchFamily="34" charset="0"/>
              </a:rPr>
              <a:t>Some additional Python versions of these services: </a:t>
            </a:r>
            <a:br>
              <a:rPr lang="en-AU" sz="1000">
                <a:latin typeface="Calibri" panose="020F0502020204030204" pitchFamily="34" charset="0"/>
                <a:cs typeface="Calibri" panose="020F0502020204030204" pitchFamily="34" charset="0"/>
              </a:rPr>
            </a:br>
            <a:br>
              <a:rPr lang="en-AU" sz="1000">
                <a:latin typeface="Calibri" panose="020F0502020204030204" pitchFamily="34" charset="0"/>
                <a:cs typeface="Calibri" panose="020F0502020204030204" pitchFamily="34" charset="0"/>
              </a:rPr>
            </a:br>
            <a:r>
              <a:rPr lang="en-AU" sz="1000" u="sng">
                <a:latin typeface="Calibri" panose="020F0502020204030204" pitchFamily="34" charset="0"/>
                <a:cs typeface="Calibri" panose="020F0502020204030204" pitchFamily="34" charset="0"/>
                <a:hlinkClick r:id="rId7"/>
              </a:rPr>
              <a:t>https://nbviewer.jupyter.org/github/nci/Data-Training/blob/master/NCI_Autumn_Training/05_Python_Data_Examples_I/Python_Siphon_I.ipynb</a:t>
            </a:r>
            <a:br>
              <a:rPr lang="en-AU" sz="1000">
                <a:latin typeface="Calibri" panose="020F0502020204030204" pitchFamily="34" charset="0"/>
                <a:cs typeface="Calibri" panose="020F0502020204030204" pitchFamily="34" charset="0"/>
              </a:rPr>
            </a:br>
            <a:r>
              <a:rPr lang="en-AU" sz="1000" u="sng">
                <a:latin typeface="Calibri" panose="020F0502020204030204" pitchFamily="34" charset="0"/>
                <a:cs typeface="Calibri" panose="020F0502020204030204" pitchFamily="34" charset="0"/>
                <a:hlinkClick r:id="rId8"/>
              </a:rPr>
              <a:t>https://nbviewer.jupyter.org/github/nci/Data-Training/blob/master/NCI_Autumn_Training/05_Python_Data_Examples_I/Python_NetcdfSubset_Examples.ipynb</a:t>
            </a:r>
            <a:endParaRPr lang="en-AU" sz="1000">
              <a:latin typeface="Calibri" panose="020F0502020204030204" pitchFamily="34" charset="0"/>
              <a:cs typeface="Calibri" panose="020F0502020204030204" pitchFamily="34" charset="0"/>
            </a:endParaRPr>
          </a:p>
          <a:p>
            <a:br>
              <a:rPr lang="en-AU" sz="1000">
                <a:latin typeface="Calibri" panose="020F0502020204030204" pitchFamily="34" charset="0"/>
                <a:cs typeface="Calibri" panose="020F0502020204030204" pitchFamily="34" charset="0"/>
              </a:rPr>
            </a:br>
            <a:endParaRPr lang="en-AU" sz="10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Objective</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3340134"/>
            <a:ext cx="4023360" cy="861774"/>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Action Plan</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aggregates through GSKY/TerriaMap</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list of the component NetCDF files from such display.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Auto-generate the THREDDS catalog.</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Open a new window to display it.</a:t>
            </a:r>
            <a:endParaRPr lang="en-AU" sz="100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86A990E-85E8-40CA-80DC-86D4260A0EE3}"/>
              </a:ext>
            </a:extLst>
          </p:cNvPr>
          <p:cNvSpPr txBox="1"/>
          <p:nvPr/>
        </p:nvSpPr>
        <p:spPr>
          <a:xfrm>
            <a:off x="993913" y="1272207"/>
            <a:ext cx="6294410" cy="553998"/>
          </a:xfrm>
          <a:prstGeom prst="rect">
            <a:avLst/>
          </a:prstGeom>
          <a:noFill/>
        </p:spPr>
        <p:txBody>
          <a:bodyPr wrap="square" rtlCol="0">
            <a:spAutoFit/>
          </a:bodyPr>
          <a:lstStyle/>
          <a:p>
            <a:pPr algn="just"/>
            <a:r>
              <a:rPr lang="en-US" sz="1000">
                <a:latin typeface="Calibri" panose="020F0502020204030204" pitchFamily="34" charset="0"/>
                <a:cs typeface="Calibri" panose="020F0502020204030204" pitchFamily="34" charset="0"/>
              </a:rPr>
              <a:t>From the very preliminary discussions with Ben and Kelsey, I understand that there is a need to provide data files through THREDDS in a way that combines the power of GSKY. Instead of just showing the aggregate tiles on screen, it would be useful if the component files in the aggregation could be downloaded via </a:t>
            </a:r>
            <a:r>
              <a:rPr lang="en-US" sz="1000">
                <a:latin typeface="Calibri" panose="020F0502020204030204" pitchFamily="34" charset="0"/>
                <a:cs typeface="Calibri" panose="020F0502020204030204" pitchFamily="34" charset="0"/>
                <a:hlinkClick r:id="rId3"/>
              </a:rPr>
              <a:t>THREDDS</a:t>
            </a:r>
            <a:r>
              <a:rPr lang="en-US" sz="1000">
                <a:latin typeface="Calibri" panose="020F0502020204030204" pitchFamily="34" charset="0"/>
                <a:cs typeface="Calibri" panose="020F0502020204030204" pitchFamily="34" charset="0"/>
              </a:rPr>
              <a:t> as in the picture below.</a:t>
            </a:r>
            <a:endParaRPr lang="en-AU" sz="100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93CC0FA-ECC9-459C-870D-F36D0D6C29EC}"/>
              </a:ext>
            </a:extLst>
          </p:cNvPr>
          <p:cNvPicPr>
            <a:picLocks noChangeAspect="1"/>
          </p:cNvPicPr>
          <p:nvPr/>
        </p:nvPicPr>
        <p:blipFill>
          <a:blip r:embed="rId4"/>
          <a:stretch>
            <a:fillRect/>
          </a:stretch>
        </p:blipFill>
        <p:spPr>
          <a:xfrm>
            <a:off x="7319583" y="2883793"/>
            <a:ext cx="3923017" cy="2251801"/>
          </a:xfrm>
          <a:prstGeom prst="rect">
            <a:avLst/>
          </a:prstGeom>
          <a:ln w="3175">
            <a:solidFill>
              <a:schemeClr val="tx1"/>
            </a:solidFill>
          </a:ln>
        </p:spPr>
      </p:pic>
      <p:sp>
        <p:nvSpPr>
          <p:cNvPr id="5" name="TextBox 4">
            <a:extLst>
              <a:ext uri="{FF2B5EF4-FFF2-40B4-BE49-F238E27FC236}">
                <a16:creationId xmlns:a16="http://schemas.microsoft.com/office/drawing/2014/main" id="{0F42A2F7-C0E8-487E-B70C-6BF2E3A9DB47}"/>
              </a:ext>
            </a:extLst>
          </p:cNvPr>
          <p:cNvSpPr txBox="1"/>
          <p:nvPr/>
        </p:nvSpPr>
        <p:spPr>
          <a:xfrm>
            <a:off x="993913" y="2250223"/>
            <a:ext cx="6194067" cy="954107"/>
          </a:xfrm>
          <a:prstGeom prst="rect">
            <a:avLst/>
          </a:prstGeom>
          <a:solidFill>
            <a:schemeClr val="bg1">
              <a:lumMod val="95000"/>
            </a:schemeClr>
          </a:solidFill>
          <a:ln w="3175">
            <a:solidFill>
              <a:schemeClr val="tx1"/>
            </a:solidFill>
          </a:ln>
        </p:spPr>
        <p:txBody>
          <a:bodyPr wrap="square" rtlCol="0">
            <a:spAutoFit/>
          </a:bodyPr>
          <a:lstStyle/>
          <a:p>
            <a:pPr algn="just"/>
            <a:r>
              <a:rPr lang="en-US" sz="800" b="1">
                <a:latin typeface="Calibri" panose="020F0502020204030204" pitchFamily="34" charset="0"/>
                <a:cs typeface="Calibri" panose="020F0502020204030204" pitchFamily="34" charset="0"/>
              </a:rPr>
              <a:t>DISCLAIMER</a:t>
            </a:r>
          </a:p>
          <a:p>
            <a:pPr algn="just"/>
            <a:r>
              <a:rPr lang="en-US" sz="800">
                <a:latin typeface="Calibri" panose="020F0502020204030204" pitchFamily="34" charset="0"/>
                <a:cs typeface="Calibri" panose="020F0502020204030204" pitchFamily="34" charset="0"/>
              </a:rPr>
              <a:t>My understanding about the objective is very patchy, and the solution I propose could be way off target. If I am right, however, there appears to be very little work to achieve it. I have documented the </a:t>
            </a:r>
            <a:r>
              <a:rPr lang="en-US" sz="800">
                <a:latin typeface="Calibri" panose="020F0502020204030204" pitchFamily="34" charset="0"/>
                <a:cs typeface="Calibri" panose="020F0502020204030204" pitchFamily="34" charset="0"/>
                <a:hlinkClick r:id="rId5"/>
              </a:rPr>
              <a:t>GSKY</a:t>
            </a:r>
            <a:r>
              <a:rPr lang="en-US" sz="800">
                <a:latin typeface="Calibri" panose="020F0502020204030204" pitchFamily="34" charset="0"/>
                <a:cs typeface="Calibri" panose="020F0502020204030204" pitchFamily="34" charset="0"/>
              </a:rPr>
              <a:t> </a:t>
            </a:r>
            <a:r>
              <a:rPr lang="en-US" sz="800">
                <a:latin typeface="Calibri" panose="020F0502020204030204" pitchFamily="34" charset="0"/>
                <a:cs typeface="Calibri" panose="020F0502020204030204" pitchFamily="34" charset="0"/>
                <a:hlinkClick r:id="rId6"/>
              </a:rPr>
              <a:t>service</a:t>
            </a:r>
            <a:r>
              <a:rPr lang="en-US" sz="800">
                <a:latin typeface="Calibri" panose="020F0502020204030204" pitchFamily="34" charset="0"/>
                <a:cs typeface="Calibri" panose="020F0502020204030204" pitchFamily="34" charset="0"/>
              </a:rPr>
              <a:t> and the </a:t>
            </a:r>
            <a:r>
              <a:rPr lang="en-US" sz="800">
                <a:latin typeface="Calibri" panose="020F0502020204030204" pitchFamily="34" charset="0"/>
                <a:cs typeface="Calibri" panose="020F0502020204030204" pitchFamily="34" charset="0"/>
                <a:hlinkClick r:id="rId7"/>
              </a:rPr>
              <a:t>GSKY/TerriaMap </a:t>
            </a:r>
            <a:r>
              <a:rPr lang="en-US" sz="800">
                <a:latin typeface="Calibri" panose="020F0502020204030204" pitchFamily="34" charset="0"/>
                <a:cs typeface="Calibri" panose="020F0502020204030204" pitchFamily="34" charset="0"/>
              </a:rPr>
              <a:t>conversation after studying the codes for both. It appears that minimal changes in TerriaMap and GSKY codes will enable us to get the list of files that go into the aggregate map. TerriaMap is open source. I have played with it and believe that after sorting out some server issues it can be installed locally and then be able to change the code to suit. This, however, has not been tested. I am reasonably confident to change the GSKY code to achieve our aim. My current knowledge about Thredds is minimal too and, hence, there may be logical errors in the proposal.</a:t>
            </a:r>
            <a:endParaRPr lang="en-AU" sz="80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898F6E1-D659-420A-8BA2-A84238E42A6B}"/>
              </a:ext>
            </a:extLst>
          </p:cNvPr>
          <p:cNvPicPr>
            <a:picLocks noChangeAspect="1"/>
          </p:cNvPicPr>
          <p:nvPr/>
        </p:nvPicPr>
        <p:blipFill>
          <a:blip r:embed="rId8"/>
          <a:stretch>
            <a:fillRect/>
          </a:stretch>
        </p:blipFill>
        <p:spPr>
          <a:xfrm>
            <a:off x="5084073" y="3436805"/>
            <a:ext cx="1364436" cy="986756"/>
          </a:xfrm>
          <a:prstGeom prst="rect">
            <a:avLst/>
          </a:prstGeom>
        </p:spPr>
      </p:pic>
      <p:sp>
        <p:nvSpPr>
          <p:cNvPr id="7" name="Arrow: Right 6">
            <a:extLst>
              <a:ext uri="{FF2B5EF4-FFF2-40B4-BE49-F238E27FC236}">
                <a16:creationId xmlns:a16="http://schemas.microsoft.com/office/drawing/2014/main" id="{00CE16A0-2190-4B65-BBDC-FC307979401F}"/>
              </a:ext>
            </a:extLst>
          </p:cNvPr>
          <p:cNvSpPr/>
          <p:nvPr/>
        </p:nvSpPr>
        <p:spPr>
          <a:xfrm>
            <a:off x="6559826" y="3874273"/>
            <a:ext cx="614903" cy="196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DA0EC63B-EA89-476C-932B-2E8472F07F70}"/>
              </a:ext>
            </a:extLst>
          </p:cNvPr>
          <p:cNvSpPr/>
          <p:nvPr/>
        </p:nvSpPr>
        <p:spPr>
          <a:xfrm>
            <a:off x="6032389" y="4071068"/>
            <a:ext cx="127221" cy="111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646D4B8A-DD31-49E7-B8D0-51E80DEA484E}"/>
              </a:ext>
            </a:extLst>
          </p:cNvPr>
          <p:cNvSpPr txBox="1"/>
          <p:nvPr/>
        </p:nvSpPr>
        <p:spPr>
          <a:xfrm>
            <a:off x="993913" y="970061"/>
            <a:ext cx="4344436" cy="369332"/>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High level objective</a:t>
            </a:r>
            <a:endParaRPr lang="en-AU">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39330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Plan of action</a:t>
            </a:r>
          </a:p>
        </p:txBody>
      </p:sp>
      <p:sp>
        <p:nvSpPr>
          <p:cNvPr id="6" name="TextBox 5">
            <a:extLst>
              <a:ext uri="{FF2B5EF4-FFF2-40B4-BE49-F238E27FC236}">
                <a16:creationId xmlns:a16="http://schemas.microsoft.com/office/drawing/2014/main" id="{82786200-AEF1-4A57-B39D-3DCAD62BFB42}"/>
              </a:ext>
            </a:extLst>
          </p:cNvPr>
          <p:cNvSpPr txBox="1"/>
          <p:nvPr/>
        </p:nvSpPr>
        <p:spPr>
          <a:xfrm>
            <a:off x="1113259" y="1073428"/>
            <a:ext cx="8062463" cy="261610"/>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View </a:t>
            </a:r>
            <a:r>
              <a:rPr lang="en-AU" sz="1050" b="1">
                <a:latin typeface="Calibri" panose="020F0502020204030204" pitchFamily="34" charset="0"/>
                <a:cs typeface="Calibri" panose="020F0502020204030204" pitchFamily="34" charset="0"/>
                <a:hlinkClick r:id="rId3" tooltip="GSKY_User_Guide.ppsx"/>
              </a:rPr>
              <a:t>GSKY_User_Guide.ppsx</a:t>
            </a:r>
            <a:r>
              <a:rPr lang="en-AU" sz="1050" b="1">
                <a:latin typeface="Calibri" panose="020F0502020204030204" pitchFamily="34" charset="0"/>
                <a:cs typeface="Calibri" panose="020F0502020204030204" pitchFamily="34" charset="0"/>
              </a:rPr>
              <a:t> or </a:t>
            </a:r>
            <a:r>
              <a:rPr lang="en-AU" sz="1050" b="1">
                <a:latin typeface="Calibri" panose="020F0502020204030204" pitchFamily="34" charset="0"/>
                <a:cs typeface="Calibri" panose="020F0502020204030204" pitchFamily="34" charset="0"/>
                <a:hlinkClick r:id="rId4" tooltip="GSKY_Developer_Guide.ppsx"/>
              </a:rPr>
              <a:t>GSKY_Developer_Guide.ppsx</a:t>
            </a:r>
            <a:r>
              <a:rPr lang="en-AU" sz="1050" b="1">
                <a:latin typeface="Calibri" panose="020F0502020204030204" pitchFamily="34" charset="0"/>
                <a:cs typeface="Calibri" panose="020F0502020204030204" pitchFamily="34" charset="0"/>
              </a:rPr>
              <a:t> to run GSKY/TerriaMap to display something like below.</a:t>
            </a:r>
          </a:p>
        </p:txBody>
      </p:sp>
      <p:pic>
        <p:nvPicPr>
          <p:cNvPr id="7" name="Picture 6">
            <a:extLst>
              <a:ext uri="{FF2B5EF4-FFF2-40B4-BE49-F238E27FC236}">
                <a16:creationId xmlns:a16="http://schemas.microsoft.com/office/drawing/2014/main" id="{A0E6AEF4-B7C7-4DC3-88AC-2CC93F23A412}"/>
              </a:ext>
            </a:extLst>
          </p:cNvPr>
          <p:cNvPicPr>
            <a:picLocks noChangeAspect="1"/>
          </p:cNvPicPr>
          <p:nvPr/>
        </p:nvPicPr>
        <p:blipFill>
          <a:blip r:embed="rId5"/>
          <a:stretch>
            <a:fillRect/>
          </a:stretch>
        </p:blipFill>
        <p:spPr>
          <a:xfrm>
            <a:off x="7550715" y="1356732"/>
            <a:ext cx="1708928" cy="1235892"/>
          </a:xfrm>
          <a:prstGeom prst="rect">
            <a:avLst/>
          </a:prstGeom>
        </p:spPr>
      </p:pic>
      <p:sp>
        <p:nvSpPr>
          <p:cNvPr id="8" name="Rectangle 7">
            <a:extLst>
              <a:ext uri="{FF2B5EF4-FFF2-40B4-BE49-F238E27FC236}">
                <a16:creationId xmlns:a16="http://schemas.microsoft.com/office/drawing/2014/main" id="{B3EE9DD6-5524-4A61-9760-C4DB586F5772}"/>
              </a:ext>
            </a:extLst>
          </p:cNvPr>
          <p:cNvSpPr/>
          <p:nvPr/>
        </p:nvSpPr>
        <p:spPr>
          <a:xfrm>
            <a:off x="8740222" y="2239036"/>
            <a:ext cx="159342" cy="12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A669A201-697A-40D1-9F6D-6B6415AEC31F}"/>
              </a:ext>
            </a:extLst>
          </p:cNvPr>
          <p:cNvSpPr txBox="1"/>
          <p:nvPr/>
        </p:nvSpPr>
        <p:spPr>
          <a:xfrm>
            <a:off x="1113259" y="2005372"/>
            <a:ext cx="6297434" cy="127727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 flow</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Let us say, we want the files that make up the square area in the map on right.</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When drawing the square, with “Shift-mouse drag”, several calls go to the GSKY server.</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Each call aggregates the data from several source (*.nc) files and sends as a PNG image.</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By modifying the GSKY code, we can get the list of files gathered by each call.</a:t>
            </a:r>
          </a:p>
        </p:txBody>
      </p:sp>
      <p:sp>
        <p:nvSpPr>
          <p:cNvPr id="11" name="TextBox 10">
            <a:extLst>
              <a:ext uri="{FF2B5EF4-FFF2-40B4-BE49-F238E27FC236}">
                <a16:creationId xmlns:a16="http://schemas.microsoft.com/office/drawing/2014/main" id="{FE338601-D289-4798-9400-AC668142B677}"/>
              </a:ext>
            </a:extLst>
          </p:cNvPr>
          <p:cNvSpPr txBox="1"/>
          <p:nvPr/>
        </p:nvSpPr>
        <p:spPr>
          <a:xfrm>
            <a:off x="1113259" y="3815997"/>
            <a:ext cx="6297434" cy="1892826"/>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Plan outline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the request=xxx in TerriaMap from ‘GetMap’ to ‘GetThredds’</a:t>
            </a:r>
          </a:p>
          <a:p>
            <a:pPr marL="628650" lvl="1"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a:t>
            </a:r>
            <a:r>
              <a:rPr lang="en-US" sz="900" i="1">
                <a:solidFill>
                  <a:srgbClr val="FF0000"/>
                </a:solidFill>
                <a:highlight>
                  <a:srgbClr val="FFFF00"/>
                </a:highlight>
                <a:latin typeface="Calibri" panose="020F0502020204030204" pitchFamily="34" charset="0"/>
                <a:cs typeface="Calibri" panose="020F0502020204030204" pitchFamily="34" charset="0"/>
              </a:rPr>
              <a:t>GetThredds</a:t>
            </a:r>
            <a:r>
              <a:rPr lang="en-US" sz="900" i="1">
                <a:latin typeface="Calibri" panose="020F0502020204030204" pitchFamily="34" charset="0"/>
                <a:cs typeface="Calibri" panose="020F0502020204030204" pitchFamily="34" charset="0"/>
              </a:rPr>
              <a:t>&amp;layers=&amp;bbox=15…</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Implement “case GetThredds” in “func serveWMS” in GSKY (ows.go)</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Perhaps it must be added under “func serveWCS”, but I am not yet sure how it works from the web data.</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or add the following </a:t>
            </a:r>
            <a:r>
              <a:rPr lang="en-US" sz="1000">
                <a:latin typeface="Calibri" panose="020F0502020204030204" pitchFamily="34" charset="0"/>
                <a:cs typeface="Calibri" panose="020F0502020204030204" pitchFamily="34" charset="0"/>
                <a:hlinkClick r:id="rId6"/>
              </a:rPr>
              <a:t>call</a:t>
            </a:r>
            <a:r>
              <a:rPr lang="en-US" sz="1000">
                <a:latin typeface="Calibri" panose="020F0502020204030204" pitchFamily="34" charset="0"/>
                <a:cs typeface="Calibri" panose="020F0502020204030204" pitchFamily="34" charset="0"/>
              </a:rPr>
              <a:t> (example) to the MAS server:</a:t>
            </a:r>
          </a:p>
          <a:p>
            <a:pPr marL="628650" lvl="1"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http://10.0.1.210:8888/g/data2/tc43/modis-fc/v310/tiles/monthly/anomalies?intersects&amp;metadata=gdal&amp;time... &amp;wkt=POLYGON&amp;namespace=…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Parse the return JSON object to get the array, “files”.</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a:t>
            </a:r>
            <a:r>
              <a:rPr lang="en-US" sz="1000">
                <a:latin typeface="Calibri" panose="020F0502020204030204" pitchFamily="34" charset="0"/>
                <a:cs typeface="Calibri" panose="020F0502020204030204" pitchFamily="34" charset="0"/>
                <a:hlinkClick r:id="rId7"/>
              </a:rPr>
              <a:t>Thredds catalog</a:t>
            </a:r>
            <a:r>
              <a:rPr lang="en-US" sz="1000">
                <a:latin typeface="Calibri" panose="020F0502020204030204" pitchFamily="34" charset="0"/>
                <a:cs typeface="Calibri" panose="020F0502020204030204" pitchFamily="34" charset="0"/>
              </a:rPr>
              <a:t> using the file list and save it for external access.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Send it as a </a:t>
            </a:r>
            <a:r>
              <a:rPr lang="en-US" sz="1000">
                <a:latin typeface="Calibri" panose="020F0502020204030204" pitchFamily="34" charset="0"/>
                <a:cs typeface="Calibri" panose="020F0502020204030204" pitchFamily="34" charset="0"/>
                <a:hlinkClick r:id="rId8"/>
              </a:rPr>
              <a:t>URL</a:t>
            </a:r>
            <a:r>
              <a:rPr lang="en-US" sz="1000">
                <a:latin typeface="Calibri" panose="020F0502020204030204" pitchFamily="34" charset="0"/>
                <a:cs typeface="Calibri" panose="020F0502020204030204" pitchFamily="34" charset="0"/>
              </a:rPr>
              <a:t> to TerriaMap for display as a link or show its output overlaid on the map.</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should display, as shown on the right, the links to download the *.nc files.</a:t>
            </a:r>
          </a:p>
        </p:txBody>
      </p:sp>
      <p:pic>
        <p:nvPicPr>
          <p:cNvPr id="12" name="Picture 11">
            <a:extLst>
              <a:ext uri="{FF2B5EF4-FFF2-40B4-BE49-F238E27FC236}">
                <a16:creationId xmlns:a16="http://schemas.microsoft.com/office/drawing/2014/main" id="{58F88E75-F7A9-4630-9860-7B87AC81BEB0}"/>
              </a:ext>
            </a:extLst>
          </p:cNvPr>
          <p:cNvPicPr>
            <a:picLocks noChangeAspect="1"/>
          </p:cNvPicPr>
          <p:nvPr/>
        </p:nvPicPr>
        <p:blipFill>
          <a:blip r:embed="rId9"/>
          <a:stretch>
            <a:fillRect/>
          </a:stretch>
        </p:blipFill>
        <p:spPr>
          <a:xfrm>
            <a:off x="7550715" y="2650746"/>
            <a:ext cx="3923017" cy="2251801"/>
          </a:xfrm>
          <a:prstGeom prst="rect">
            <a:avLst/>
          </a:prstGeom>
          <a:ln w="3175">
            <a:solidFill>
              <a:schemeClr val="tx1"/>
            </a:solidFill>
          </a:ln>
        </p:spPr>
      </p:pic>
      <p:sp>
        <p:nvSpPr>
          <p:cNvPr id="9" name="Rectangle 8">
            <a:extLst>
              <a:ext uri="{FF2B5EF4-FFF2-40B4-BE49-F238E27FC236}">
                <a16:creationId xmlns:a16="http://schemas.microsoft.com/office/drawing/2014/main" id="{A57529A8-3F30-4F1C-8606-151E24576E05}"/>
              </a:ext>
            </a:extLst>
          </p:cNvPr>
          <p:cNvSpPr/>
          <p:nvPr/>
        </p:nvSpPr>
        <p:spPr>
          <a:xfrm>
            <a:off x="7550715" y="4977517"/>
            <a:ext cx="3923017" cy="73130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Calibri" panose="020F0502020204030204" pitchFamily="34" charset="0"/>
                <a:cs typeface="Calibri" panose="020F0502020204030204" pitchFamily="34" charset="0"/>
              </a:rPr>
              <a:t>See next slides for thoughts on  coding.</a:t>
            </a:r>
            <a:endParaRPr lang="en-AU" sz="1600">
              <a:solidFill>
                <a:schemeClr val="tx1"/>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3CAECAD-B365-4D87-96CB-333C14C187A1}"/>
              </a:ext>
            </a:extLst>
          </p:cNvPr>
          <p:cNvSpPr txBox="1"/>
          <p:nvPr/>
        </p:nvSpPr>
        <p:spPr>
          <a:xfrm>
            <a:off x="1113259" y="1606163"/>
            <a:ext cx="6297432" cy="369332"/>
          </a:xfrm>
          <a:prstGeom prst="rect">
            <a:avLst/>
          </a:prstGeom>
          <a:noFill/>
        </p:spPr>
        <p:txBody>
          <a:bodyPr wrap="square" rtlCol="0">
            <a:spAutoFit/>
          </a:bodyPr>
          <a:lstStyle/>
          <a:p>
            <a:r>
              <a:rPr lang="en-US"/>
              <a:t>How GSKY works now</a:t>
            </a:r>
            <a:endParaRPr lang="en-AU"/>
          </a:p>
        </p:txBody>
      </p:sp>
      <p:sp>
        <p:nvSpPr>
          <p:cNvPr id="15" name="TextBox 14">
            <a:extLst>
              <a:ext uri="{FF2B5EF4-FFF2-40B4-BE49-F238E27FC236}">
                <a16:creationId xmlns:a16="http://schemas.microsoft.com/office/drawing/2014/main" id="{E67525C9-5F35-4525-9018-E11A5B271F49}"/>
              </a:ext>
            </a:extLst>
          </p:cNvPr>
          <p:cNvSpPr txBox="1"/>
          <p:nvPr/>
        </p:nvSpPr>
        <p:spPr>
          <a:xfrm>
            <a:off x="1113259" y="3429000"/>
            <a:ext cx="6297433" cy="369332"/>
          </a:xfrm>
          <a:prstGeom prst="rect">
            <a:avLst/>
          </a:prstGeom>
          <a:noFill/>
        </p:spPr>
        <p:txBody>
          <a:bodyPr wrap="square" rtlCol="0">
            <a:spAutoFit/>
          </a:bodyPr>
          <a:lstStyle/>
          <a:p>
            <a:r>
              <a:rPr lang="en-US"/>
              <a:t>How to connect GSKY with Thredds</a:t>
            </a:r>
            <a:endParaRPr lang="en-AU"/>
          </a:p>
        </p:txBody>
      </p:sp>
    </p:spTree>
    <p:custDataLst>
      <p:tags r:id="rId1"/>
    </p:custDataLst>
    <p:extLst>
      <p:ext uri="{BB962C8B-B14F-4D97-AF65-F5344CB8AC3E}">
        <p14:creationId xmlns:p14="http://schemas.microsoft.com/office/powerpoint/2010/main" val="226457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fade">
                                      <p:cBhvr>
                                        <p:cTn id="31" dur="500"/>
                                        <p:tgtEl>
                                          <p:spTgt spid="1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1" end="1"/>
                                            </p:txEl>
                                          </p:spTgt>
                                        </p:tgtEl>
                                        <p:attrNameLst>
                                          <p:attrName>style.visibility</p:attrName>
                                        </p:attrNameLst>
                                      </p:cBhvr>
                                      <p:to>
                                        <p:strVal val="visible"/>
                                      </p:to>
                                    </p:set>
                                    <p:animEffect transition="in" filter="fade">
                                      <p:cBhvr>
                                        <p:cTn id="36" dur="500"/>
                                        <p:tgtEl>
                                          <p:spTgt spid="1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animEffect transition="in" filter="fade">
                                      <p:cBhvr>
                                        <p:cTn id="39" dur="500"/>
                                        <p:tgtEl>
                                          <p:spTgt spid="11">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Effect transition="in" filter="fade">
                                      <p:cBhvr>
                                        <p:cTn id="44" dur="500"/>
                                        <p:tgtEl>
                                          <p:spTgt spid="11">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1">
                                            <p:txEl>
                                              <p:pRg st="4" end="4"/>
                                            </p:txEl>
                                          </p:spTgt>
                                        </p:tgtEl>
                                        <p:attrNameLst>
                                          <p:attrName>style.visibility</p:attrName>
                                        </p:attrNameLst>
                                      </p:cBhvr>
                                      <p:to>
                                        <p:strVal val="visible"/>
                                      </p:to>
                                    </p:set>
                                    <p:animEffect transition="in" filter="fade">
                                      <p:cBhvr>
                                        <p:cTn id="47" dur="500"/>
                                        <p:tgtEl>
                                          <p:spTgt spid="1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500"/>
                                        <p:tgtEl>
                                          <p:spTgt spid="11">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1">
                                            <p:txEl>
                                              <p:pRg st="6" end="6"/>
                                            </p:txEl>
                                          </p:spTgt>
                                        </p:tgtEl>
                                        <p:attrNameLst>
                                          <p:attrName>style.visibility</p:attrName>
                                        </p:attrNameLst>
                                      </p:cBhvr>
                                      <p:to>
                                        <p:strVal val="visible"/>
                                      </p:to>
                                    </p:set>
                                    <p:animEffect transition="in" filter="fade">
                                      <p:cBhvr>
                                        <p:cTn id="55" dur="500"/>
                                        <p:tgtEl>
                                          <p:spTgt spid="11">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1">
                                            <p:txEl>
                                              <p:pRg st="7" end="7"/>
                                            </p:txEl>
                                          </p:spTgt>
                                        </p:tgtEl>
                                        <p:attrNameLst>
                                          <p:attrName>style.visibility</p:attrName>
                                        </p:attrNameLst>
                                      </p:cBhvr>
                                      <p:to>
                                        <p:strVal val="visible"/>
                                      </p:to>
                                    </p:set>
                                    <p:animEffect transition="in" filter="fade">
                                      <p:cBhvr>
                                        <p:cTn id="60" dur="500"/>
                                        <p:tgtEl>
                                          <p:spTgt spid="11">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1">
                                            <p:txEl>
                                              <p:pRg st="8" end="8"/>
                                            </p:txEl>
                                          </p:spTgt>
                                        </p:tgtEl>
                                        <p:attrNameLst>
                                          <p:attrName>style.visibility</p:attrName>
                                        </p:attrNameLst>
                                      </p:cBhvr>
                                      <p:to>
                                        <p:strVal val="visible"/>
                                      </p:to>
                                    </p:set>
                                    <p:animEffect transition="in" filter="fade">
                                      <p:cBhvr>
                                        <p:cTn id="65" dur="500"/>
                                        <p:tgtEl>
                                          <p:spTgt spid="11">
                                            <p:txEl>
                                              <p:pRg st="8" end="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11">
                                            <p:txEl>
                                              <p:pRg st="9" end="9"/>
                                            </p:txEl>
                                          </p:spTgt>
                                        </p:tgtEl>
                                        <p:attrNameLst>
                                          <p:attrName>style.visibility</p:attrName>
                                        </p:attrNameLst>
                                      </p:cBhvr>
                                      <p:to>
                                        <p:strVal val="visible"/>
                                      </p:to>
                                    </p:set>
                                    <p:animEffect transition="in" filter="fade">
                                      <p:cBhvr>
                                        <p:cTn id="68" dur="500"/>
                                        <p:tgtEl>
                                          <p:spTgt spid="11">
                                            <p:txEl>
                                              <p:pRg st="9" end="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11">
                                            <p:txEl>
                                              <p:pRg st="10" end="10"/>
                                            </p:txEl>
                                          </p:spTgt>
                                        </p:tgtEl>
                                        <p:attrNameLst>
                                          <p:attrName>style.visibility</p:attrName>
                                        </p:attrNameLst>
                                      </p:cBhvr>
                                      <p:to>
                                        <p:strVal val="visible"/>
                                      </p:to>
                                    </p:set>
                                    <p:animEffect transition="in" filter="fade">
                                      <p:cBhvr>
                                        <p:cTn id="71" dur="500"/>
                                        <p:tgtEl>
                                          <p:spTgt spid="11">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Technical Challenges</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It doesn’t look like there are too many hurdles, but some learning curve is involved.</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1240401" y="1860605"/>
            <a:ext cx="5971429" cy="4062651"/>
          </a:xfrm>
          <a:prstGeom prst="rect">
            <a:avLst/>
          </a:prstGeom>
          <a:noFill/>
        </p:spPr>
        <p:txBody>
          <a:bodyPr wrap="square" rtlCol="0">
            <a:spAutoFit/>
          </a:bodyPr>
          <a:lstStyle/>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Compiling and installing Terria webserver on the Tenjin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Already know how to compile and install TerriaJS.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Not yet sure how to access Terria from a web browser on the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Successfully built it on my personal server (well, with errors!):</a:t>
            </a:r>
            <a:br>
              <a:rPr lang="en-US" sz="1000">
                <a:latin typeface="Calibri" panose="020F0502020204030204" pitchFamily="34" charset="0"/>
                <a:cs typeface="Calibri" panose="020F0502020204030204" pitchFamily="34" charset="0"/>
              </a:rPr>
            </a:br>
            <a:r>
              <a:rPr lang="en-US" sz="1000">
                <a:latin typeface="Calibri" panose="020F0502020204030204" pitchFamily="34" charset="0"/>
                <a:cs typeface="Calibri" panose="020F0502020204030204" pitchFamily="34" charset="0"/>
              </a:rPr>
              <a:t>     </a:t>
            </a:r>
            <a:r>
              <a:rPr lang="en-US" sz="1000">
                <a:latin typeface="Calibri" panose="020F0502020204030204" pitchFamily="34" charset="0"/>
                <a:cs typeface="Calibri" panose="020F0502020204030204" pitchFamily="34" charset="0"/>
                <a:hlinkClick r:id="rId3"/>
              </a:rPr>
              <a:t>http://www.webgenie.com/TerriaMap/</a:t>
            </a:r>
            <a:r>
              <a:rPr lang="en-US" sz="1000">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Changing the code in Terria</a:t>
            </a:r>
          </a:p>
          <a:p>
            <a:pPr marL="628650" lvl="1" indent="-171450">
              <a:buFont typeface="Arial" panose="020B0604020202020204" pitchFamily="34" charset="0"/>
              <a:buChar char="•"/>
            </a:pPr>
            <a:r>
              <a:rPr lang="en-US" sz="900" b="1">
                <a:latin typeface="Calibri" panose="020F0502020204030204" pitchFamily="34" charset="0"/>
                <a:cs typeface="Calibri" panose="020F0502020204030204" pitchFamily="34" charset="0"/>
              </a:rPr>
              <a:t>In TerriaJS-specs.js:</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58026:    function UrlTemplateImageryProvider(options){</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57999: url : 'this.url?tiled=true&amp;…&amp;service=WMS&amp;version=1.1.1&amp;request=GetMap&amp;</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Still to work out how it handles the returned data.</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Changing the code in GSKY</a:t>
            </a:r>
          </a:p>
          <a:p>
            <a:pPr marL="628650" lvl="1" indent="-171450">
              <a:buFont typeface="Arial" panose="020B0604020202020204" pitchFamily="34" charset="0"/>
              <a:buChar char="•"/>
            </a:pPr>
            <a:r>
              <a:rPr lang="en-US" sz="900" b="1">
                <a:latin typeface="Calibri" panose="020F0502020204030204" pitchFamily="34" charset="0"/>
                <a:cs typeface="Calibri" panose="020F0502020204030204" pitchFamily="34" charset="0"/>
              </a:rPr>
              <a:t>In ows.go:</a:t>
            </a:r>
            <a:br>
              <a:rPr lang="en-US" sz="900" b="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case "GetMap":</a:t>
            </a:r>
            <a:br>
              <a:rPr lang="en-US" sz="900" i="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  geoReq := &amp;proc.GeoTileRequest{</a:t>
            </a:r>
            <a:br>
              <a:rPr lang="en-US" sz="900" i="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  case res := &lt;-tp.Process(geoReq, *verbose):</a:t>
            </a:r>
            <a:br>
              <a:rPr lang="en-US" sz="900" i="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  out, err := utils.EncodePNG(norm, styleLayer.Palette)</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Still to work out: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Get the raw data as a JSON.</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Store the Thredds catalog.</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Where is the Thredds server? If not on VM, how to upload the catalog?</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Or, build a Thredds server on the VM ?</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Display it as a link on Terria.</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Display the return data from Thredds in a new window.</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Distinguish a WMS service from the Thredds service.</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Perhaps use the same method as in WCS, but work it out for web data url.</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Or, use the WMS request to do both the display and Thredds.</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Any copyright issue(s) with modifying Terria or TerriaMap?</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New (proposed) name: TerriaGSKY  or TerriaNCI ?</a:t>
            </a:r>
            <a:endParaRPr lang="en-AU" sz="9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81216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19" end="19"/>
                                            </p:txEl>
                                          </p:spTgt>
                                        </p:tgtEl>
                                        <p:attrNameLst>
                                          <p:attrName>style.visibility</p:attrName>
                                        </p:attrNameLst>
                                      </p:cBhvr>
                                      <p:to>
                                        <p:strVal val="visible"/>
                                      </p:to>
                                    </p:set>
                                    <p:animEffect transition="in" filter="fade">
                                      <p:cBhvr>
                                        <p:cTn id="72" dur="500"/>
                                        <p:tgtEl>
                                          <p:spTgt spid="3">
                                            <p:txEl>
                                              <p:pRg st="19" end="19"/>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3">
                                            <p:txEl>
                                              <p:pRg st="20" end="20"/>
                                            </p:txEl>
                                          </p:spTgt>
                                        </p:tgtEl>
                                        <p:attrNameLst>
                                          <p:attrName>style.visibility</p:attrName>
                                        </p:attrNameLst>
                                      </p:cBhvr>
                                      <p:to>
                                        <p:strVal val="visible"/>
                                      </p:to>
                                    </p:set>
                                    <p:animEffect transition="in" filter="fade">
                                      <p:cBhvr>
                                        <p:cTn id="75" dur="500"/>
                                        <p:tgtEl>
                                          <p:spTgt spid="3">
                                            <p:txEl>
                                              <p:pRg st="20" end="20"/>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3">
                                            <p:txEl>
                                              <p:pRg st="21" end="21"/>
                                            </p:txEl>
                                          </p:spTgt>
                                        </p:tgtEl>
                                        <p:attrNameLst>
                                          <p:attrName>style.visibility</p:attrName>
                                        </p:attrNameLst>
                                      </p:cBhvr>
                                      <p:to>
                                        <p:strVal val="visible"/>
                                      </p:to>
                                    </p:set>
                                    <p:animEffect transition="in" filter="fade">
                                      <p:cBhvr>
                                        <p:cTn id="78" dur="500"/>
                                        <p:tgtEl>
                                          <p:spTgt spid="3">
                                            <p:txEl>
                                              <p:pRg st="21" end="2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3">
                                            <p:txEl>
                                              <p:pRg st="22" end="22"/>
                                            </p:txEl>
                                          </p:spTgt>
                                        </p:tgtEl>
                                        <p:attrNameLst>
                                          <p:attrName>style.visibility</p:attrName>
                                        </p:attrNameLst>
                                      </p:cBhvr>
                                      <p:to>
                                        <p:strVal val="visible"/>
                                      </p:to>
                                    </p:set>
                                    <p:animEffect transition="in" filter="fade">
                                      <p:cBhvr>
                                        <p:cTn id="81"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Prototyping</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A quick way to try it out without modifications to Terria…</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1240401" y="1860605"/>
            <a:ext cx="5971429" cy="3170099"/>
          </a:xfrm>
          <a:prstGeom prst="rect">
            <a:avLst/>
          </a:prstGeom>
          <a:noFill/>
        </p:spPr>
        <p:txBody>
          <a:bodyPr wrap="square" rtlCol="0">
            <a:spAutoFit/>
          </a:bodyPr>
          <a:lstStyle/>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Keep everything the same as of now.</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the ows.go and its packages alone.</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‘request=GetMap’ call from TerriaMap.</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will send the map data as of now, plus process the results for Thredds.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Parse the results returned from the MAS server to get a file-list.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the Thredds catalog and save it somewhere.</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Test it manually.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Pre-requisites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Thredds server on the VM.</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Benefits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Quick and easy.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Can work out bugs and pitfalls.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No interference with third party software (Terria).</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Next steps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Install Terria on the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Modify Terria code to just add a link to view the Thredds catalog.</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can be like the ‘Export’ link, but using a Thredds URL.</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should take only minimal changes (I hope) in Terria.</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Work out a way to push the catalog to the NCI Thredds server.</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Must also be able to delete the catalog after the user session ends.</a:t>
            </a:r>
          </a:p>
        </p:txBody>
      </p:sp>
    </p:spTree>
    <p:custDataLst>
      <p:tags r:id="rId1"/>
    </p:custDataLst>
    <p:extLst>
      <p:ext uri="{BB962C8B-B14F-4D97-AF65-F5344CB8AC3E}">
        <p14:creationId xmlns:p14="http://schemas.microsoft.com/office/powerpoint/2010/main" val="265173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5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500"/>
                                        <p:tgtEl>
                                          <p:spTgt spid="3">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Outcome</a:t>
            </a:r>
          </a:p>
        </p:txBody>
      </p:sp>
      <p:pic>
        <p:nvPicPr>
          <p:cNvPr id="4" name="Picture 3">
            <a:extLst>
              <a:ext uri="{FF2B5EF4-FFF2-40B4-BE49-F238E27FC236}">
                <a16:creationId xmlns:a16="http://schemas.microsoft.com/office/drawing/2014/main" id="{C4DD6E09-86CF-4579-8C3B-746882A1673F}"/>
              </a:ext>
            </a:extLst>
          </p:cNvPr>
          <p:cNvPicPr>
            <a:picLocks noChangeAspect="1"/>
          </p:cNvPicPr>
          <p:nvPr/>
        </p:nvPicPr>
        <p:blipFill>
          <a:blip r:embed="rId3"/>
          <a:stretch>
            <a:fillRect/>
          </a:stretch>
        </p:blipFill>
        <p:spPr>
          <a:xfrm>
            <a:off x="5648741" y="1486899"/>
            <a:ext cx="1720650" cy="1219490"/>
          </a:xfrm>
          <a:prstGeom prst="rect">
            <a:avLst/>
          </a:prstGeom>
        </p:spPr>
      </p:pic>
      <p:sp>
        <p:nvSpPr>
          <p:cNvPr id="5" name="Arrow: Pentagon 4">
            <a:extLst>
              <a:ext uri="{FF2B5EF4-FFF2-40B4-BE49-F238E27FC236}">
                <a16:creationId xmlns:a16="http://schemas.microsoft.com/office/drawing/2014/main" id="{814BFCC4-42BD-46E8-80F3-E58B1489A994}"/>
              </a:ext>
            </a:extLst>
          </p:cNvPr>
          <p:cNvSpPr/>
          <p:nvPr/>
        </p:nvSpPr>
        <p:spPr>
          <a:xfrm>
            <a:off x="1304014" y="165387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Load a layer and get to this display</a:t>
            </a:r>
            <a:endParaRPr lang="en-AU" sz="1400">
              <a:solidFill>
                <a:schemeClr val="tx1"/>
              </a:solidFill>
              <a:latin typeface="Calibri" panose="020F0502020204030204" pitchFamily="34" charset="0"/>
              <a:cs typeface="Calibri" panose="020F0502020204030204" pitchFamily="34" charset="0"/>
            </a:endParaRPr>
          </a:p>
        </p:txBody>
      </p:sp>
      <p:sp>
        <p:nvSpPr>
          <p:cNvPr id="7" name="Arrow: Pentagon 6">
            <a:extLst>
              <a:ext uri="{FF2B5EF4-FFF2-40B4-BE49-F238E27FC236}">
                <a16:creationId xmlns:a16="http://schemas.microsoft.com/office/drawing/2014/main" id="{65246F70-A485-4050-823A-51B4119A0B89}"/>
              </a:ext>
            </a:extLst>
          </p:cNvPr>
          <p:cNvSpPr/>
          <p:nvPr/>
        </p:nvSpPr>
        <p:spPr>
          <a:xfrm>
            <a:off x="1304013" y="204893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Draw a square (Shift-drag)</a:t>
            </a:r>
            <a:endParaRPr lang="en-AU" sz="1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7ECE73C-7808-44EB-B58D-7F5067FC3B5F}"/>
              </a:ext>
            </a:extLst>
          </p:cNvPr>
          <p:cNvSpPr/>
          <p:nvPr/>
        </p:nvSpPr>
        <p:spPr>
          <a:xfrm>
            <a:off x="6949440" y="2369490"/>
            <a:ext cx="143124" cy="143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Pentagon 8">
            <a:extLst>
              <a:ext uri="{FF2B5EF4-FFF2-40B4-BE49-F238E27FC236}">
                <a16:creationId xmlns:a16="http://schemas.microsoft.com/office/drawing/2014/main" id="{DB38EF37-CE40-4D65-BFEF-8A5AD4C6D049}"/>
              </a:ext>
            </a:extLst>
          </p:cNvPr>
          <p:cNvSpPr/>
          <p:nvPr/>
        </p:nvSpPr>
        <p:spPr>
          <a:xfrm>
            <a:off x="1304013" y="267458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Pass the ‘</a:t>
            </a:r>
            <a:r>
              <a:rPr lang="en-US" sz="1400" i="1">
                <a:solidFill>
                  <a:schemeClr val="tx1"/>
                </a:solidFill>
                <a:latin typeface="Calibri" panose="020F0502020204030204" pitchFamily="34" charset="0"/>
                <a:cs typeface="Calibri" panose="020F0502020204030204" pitchFamily="34" charset="0"/>
              </a:rPr>
              <a:t>request=GetThredds</a:t>
            </a:r>
            <a:r>
              <a:rPr lang="en-US" sz="1400">
                <a:solidFill>
                  <a:schemeClr val="tx1"/>
                </a:solidFill>
                <a:latin typeface="Calibri" panose="020F0502020204030204" pitchFamily="34" charset="0"/>
                <a:cs typeface="Calibri" panose="020F0502020204030204" pitchFamily="34" charset="0"/>
              </a:rPr>
              <a:t>’ to GSKY by Terria</a:t>
            </a:r>
            <a:endParaRPr lang="en-AU" sz="1400">
              <a:solidFill>
                <a:schemeClr val="tx1"/>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889C9E6C-F213-41FB-B055-34C2D402A4FA}"/>
              </a:ext>
            </a:extLst>
          </p:cNvPr>
          <p:cNvSpPr txBox="1"/>
          <p:nvPr/>
        </p:nvSpPr>
        <p:spPr>
          <a:xfrm>
            <a:off x="5648741" y="2730239"/>
            <a:ext cx="5379718" cy="230832"/>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http://130.56.242.15/ows/geoglam?time=2... &amp;service=WMS&amp;request=</a:t>
            </a:r>
            <a:r>
              <a:rPr lang="en-US" sz="900" i="1">
                <a:highlight>
                  <a:srgbClr val="FFFF00"/>
                </a:highlight>
                <a:latin typeface="Calibri" panose="020F0502020204030204" pitchFamily="34" charset="0"/>
                <a:cs typeface="Calibri" panose="020F0502020204030204" pitchFamily="34" charset="0"/>
              </a:rPr>
              <a:t>GetThredds</a:t>
            </a:r>
            <a:r>
              <a:rPr lang="en-US" sz="900" i="1">
                <a:latin typeface="Calibri" panose="020F0502020204030204" pitchFamily="34" charset="0"/>
                <a:cs typeface="Calibri" panose="020F0502020204030204" pitchFamily="34" charset="0"/>
              </a:rPr>
              <a:t>&amp;layers=&amp;bbox=15…</a:t>
            </a:r>
          </a:p>
        </p:txBody>
      </p:sp>
      <p:sp>
        <p:nvSpPr>
          <p:cNvPr id="12" name="Arrow: Pentagon 11">
            <a:extLst>
              <a:ext uri="{FF2B5EF4-FFF2-40B4-BE49-F238E27FC236}">
                <a16:creationId xmlns:a16="http://schemas.microsoft.com/office/drawing/2014/main" id="{CCEC4923-286E-484F-B7B8-9108C187001E}"/>
              </a:ext>
            </a:extLst>
          </p:cNvPr>
          <p:cNvSpPr/>
          <p:nvPr/>
        </p:nvSpPr>
        <p:spPr>
          <a:xfrm>
            <a:off x="1304013" y="308013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Get the list of files</a:t>
            </a:r>
            <a:endParaRPr lang="en-AU" sz="1400">
              <a:solidFill>
                <a:schemeClr val="tx1"/>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E960DDDB-8008-4DDD-8149-6BF1B2F1255C}"/>
              </a:ext>
            </a:extLst>
          </p:cNvPr>
          <p:cNvSpPr txBox="1"/>
          <p:nvPr/>
        </p:nvSpPr>
        <p:spPr>
          <a:xfrm>
            <a:off x="5648741" y="2979078"/>
            <a:ext cx="5379718" cy="507831"/>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"files": [</a:t>
            </a:r>
          </a:p>
          <a:p>
            <a:r>
              <a:rPr lang="en-US" sz="900" i="1">
                <a:latin typeface="Calibri" panose="020F0502020204030204" pitchFamily="34" charset="0"/>
                <a:cs typeface="Calibri" panose="020F0502020204030204" pitchFamily="34" charset="0"/>
              </a:rPr>
              <a:t>"/g/data2/tc43/modis-fc/v310/tiles/monthly/anomalies/FC_Mean_Diff.v310.MCD43A4.h31v10.2018.006.nc", </a:t>
            </a:r>
          </a:p>
          <a:p>
            <a:r>
              <a:rPr lang="en-US" sz="900" i="1">
                <a:latin typeface="Calibri" panose="020F0502020204030204" pitchFamily="34" charset="0"/>
                <a:cs typeface="Calibri" panose="020F0502020204030204" pitchFamily="34" charset="0"/>
              </a:rPr>
              <a:t>"/g/data2/tc43/modis-fc/v310/tiles/monthly/anomalies/FC_Mean_Diff.v310.MCD43A4.h31v11.2018.006.nc", ]</a:t>
            </a:r>
          </a:p>
        </p:txBody>
      </p:sp>
      <p:grpSp>
        <p:nvGrpSpPr>
          <p:cNvPr id="30" name="Group 29">
            <a:extLst>
              <a:ext uri="{FF2B5EF4-FFF2-40B4-BE49-F238E27FC236}">
                <a16:creationId xmlns:a16="http://schemas.microsoft.com/office/drawing/2014/main" id="{216A56CC-A18C-4399-84DD-CBE0EFEC9FE9}"/>
              </a:ext>
            </a:extLst>
          </p:cNvPr>
          <p:cNvGrpSpPr/>
          <p:nvPr/>
        </p:nvGrpSpPr>
        <p:grpSpPr>
          <a:xfrm>
            <a:off x="1280157" y="3517310"/>
            <a:ext cx="7054816" cy="1281655"/>
            <a:chOff x="1280157" y="3517310"/>
            <a:chExt cx="6235551" cy="1281655"/>
          </a:xfrm>
        </p:grpSpPr>
        <p:sp>
          <p:nvSpPr>
            <p:cNvPr id="14" name="Callout: Down Arrow 13">
              <a:extLst>
                <a:ext uri="{FF2B5EF4-FFF2-40B4-BE49-F238E27FC236}">
                  <a16:creationId xmlns:a16="http://schemas.microsoft.com/office/drawing/2014/main" id="{2EF3F417-C15E-4AF4-98B2-09D4FFAAAE6A}"/>
                </a:ext>
              </a:extLst>
            </p:cNvPr>
            <p:cNvSpPr/>
            <p:nvPr/>
          </p:nvSpPr>
          <p:spPr>
            <a:xfrm>
              <a:off x="1296057" y="3517310"/>
              <a:ext cx="6219651" cy="369332"/>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Create a Thredds catalog, with multiple datasets, and save as ‘</a:t>
              </a:r>
              <a:r>
                <a:rPr lang="en-US" sz="1400" i="1">
                  <a:solidFill>
                    <a:schemeClr val="tx1"/>
                  </a:solidFill>
                  <a:latin typeface="Calibri" panose="020F0502020204030204" pitchFamily="34" charset="0"/>
                  <a:cs typeface="Calibri" panose="020F0502020204030204" pitchFamily="34" charset="0"/>
                </a:rPr>
                <a:t>sessionID.xml’</a:t>
              </a:r>
              <a:endParaRPr lang="en-AU" sz="1400" i="1">
                <a:solidFill>
                  <a:schemeClr val="tx1"/>
                </a:solidFill>
                <a:latin typeface="Calibri" panose="020F0502020204030204" pitchFamily="34" charset="0"/>
                <a:cs typeface="Calibri" panose="020F0502020204030204" pitchFamily="34" charset="0"/>
              </a:endParaRPr>
            </a:p>
          </p:txBody>
        </p:sp>
        <p:sp>
          <p:nvSpPr>
            <p:cNvPr id="17" name="Rectangle 3">
              <a:extLst>
                <a:ext uri="{FF2B5EF4-FFF2-40B4-BE49-F238E27FC236}">
                  <a16:creationId xmlns:a16="http://schemas.microsoft.com/office/drawing/2014/main" id="{34DE53DA-538B-443C-B259-80EDD5249CB6}"/>
                </a:ext>
              </a:extLst>
            </p:cNvPr>
            <p:cNvSpPr>
              <a:spLocks noChangeArrowheads="1"/>
            </p:cNvSpPr>
            <p:nvPr/>
          </p:nvSpPr>
          <p:spPr bwMode="auto">
            <a:xfrm>
              <a:off x="1280157" y="3932101"/>
              <a:ext cx="6219651" cy="866864"/>
            </a:xfrm>
            <a:prstGeom prst="rect">
              <a:avLst/>
            </a:prstGeom>
            <a:solidFill>
              <a:srgbClr val="FAF8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333333"/>
                  </a:solidFill>
                  <a:effectLst/>
                  <a:latin typeface="Lucida Console" panose="020B0609040504020204" pitchFamily="49" charset="0"/>
                </a:rPr>
                <a:t>&lt;?xml version="1.0" ?&gt; </a:t>
              </a:r>
            </a:p>
            <a:p>
              <a:pPr lvl="0" defTabSz="914400" eaLnBrk="0" fontAlgn="base" hangingPunct="0">
                <a:spcBef>
                  <a:spcPct val="0"/>
                </a:spcBef>
                <a:spcAft>
                  <a:spcPct val="0"/>
                </a:spcAft>
              </a:pPr>
              <a:r>
                <a:rPr kumimoji="0" lang="en-US" altLang="en-US" sz="800" b="0" i="0" u="none" strike="noStrike" cap="none" normalizeH="0" baseline="0">
                  <a:ln>
                    <a:noFill/>
                  </a:ln>
                  <a:solidFill>
                    <a:srgbClr val="333333"/>
                  </a:solidFill>
                  <a:effectLst/>
                  <a:latin typeface="Lucida Console" panose="020B0609040504020204" pitchFamily="49" charset="0"/>
                </a:rPr>
                <a:t> &lt;</a:t>
              </a:r>
              <a:r>
                <a:rPr kumimoji="0" lang="en-US" altLang="en-US" sz="800" b="1" i="0" u="none" strike="noStrike" cap="none" normalizeH="0" baseline="0">
                  <a:ln>
                    <a:noFill/>
                  </a:ln>
                  <a:solidFill>
                    <a:srgbClr val="333333"/>
                  </a:solidFill>
                  <a:effectLst/>
                  <a:latin typeface="Lucida Console" panose="020B0609040504020204" pitchFamily="49" charset="0"/>
                </a:rPr>
                <a:t>catalog</a:t>
              </a:r>
              <a:r>
                <a:rPr kumimoji="0" lang="en-US" altLang="en-US" sz="800" b="0" i="0" u="none" strike="noStrike" cap="none" normalizeH="0" baseline="0">
                  <a:ln>
                    <a:noFill/>
                  </a:ln>
                  <a:solidFill>
                    <a:srgbClr val="333333"/>
                  </a:solidFill>
                  <a:effectLst/>
                  <a:latin typeface="Lucida Console" panose="020B0609040504020204" pitchFamily="49" charset="0"/>
                </a:rPr>
                <a:t> </a:t>
              </a:r>
              <a:r>
                <a:rPr kumimoji="0" lang="en-US" altLang="en-US" sz="800" b="1" i="0" u="none" strike="noStrike" cap="none" normalizeH="0" baseline="0">
                  <a:ln>
                    <a:noFill/>
                  </a:ln>
                  <a:solidFill>
                    <a:srgbClr val="333333"/>
                  </a:solidFill>
                  <a:effectLst/>
                  <a:latin typeface="Lucida Console" panose="020B0609040504020204" pitchFamily="49" charset="0"/>
                </a:rPr>
                <a:t>xmlns</a:t>
              </a:r>
              <a:r>
                <a:rPr kumimoji="0" lang="en-US" altLang="en-US" sz="800" b="0" i="0" u="none" strike="noStrike" cap="none" normalizeH="0" baseline="0">
                  <a:ln>
                    <a:noFill/>
                  </a:ln>
                  <a:solidFill>
                    <a:srgbClr val="333333"/>
                  </a:solidFill>
                  <a:effectLst/>
                  <a:latin typeface="Lucida Console" panose="020B0609040504020204" pitchFamily="49" charset="0"/>
                </a:rPr>
                <a:t>="http://</a:t>
              </a:r>
              <a:r>
                <a:rPr lang="en-AU" sz="800"/>
                <a:t>dap.nci.org.au</a:t>
              </a:r>
              <a:r>
                <a:rPr kumimoji="0" lang="en-US" altLang="en-US" sz="800" b="0" i="0" u="none" strike="noStrike" cap="none" normalizeH="0" baseline="0">
                  <a:ln>
                    <a:noFill/>
                  </a:ln>
                  <a:solidFill>
                    <a:srgbClr val="333333"/>
                  </a:solidFill>
                  <a:effectLst/>
                  <a:latin typeface="Lucida Console" panose="020B0609040504020204" pitchFamily="49" charset="0"/>
                </a:rPr>
                <a:t>/namespaces/thredds/InvCatalog/v1.0"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333333"/>
                  </a:solidFill>
                  <a:effectLst/>
                  <a:latin typeface="Lucida Console" panose="020B0609040504020204" pitchFamily="49" charset="0"/>
                </a:rPr>
                <a:t>  &lt;</a:t>
              </a:r>
              <a:r>
                <a:rPr kumimoji="0" lang="en-US" altLang="en-US" sz="800" b="1" i="0" u="none" strike="noStrike" cap="none" normalizeH="0" baseline="0">
                  <a:ln>
                    <a:noFill/>
                  </a:ln>
                  <a:solidFill>
                    <a:srgbClr val="333333"/>
                  </a:solidFill>
                  <a:effectLst/>
                  <a:latin typeface="Lucida Console" panose="020B0609040504020204" pitchFamily="49" charset="0"/>
                </a:rPr>
                <a:t>service</a:t>
              </a:r>
              <a:r>
                <a:rPr kumimoji="0" lang="en-US" altLang="en-US" sz="800" b="0" i="0" u="none" strike="noStrike" cap="none" normalizeH="0" baseline="0">
                  <a:ln>
                    <a:noFill/>
                  </a:ln>
                  <a:solidFill>
                    <a:srgbClr val="333333"/>
                  </a:solidFill>
                  <a:effectLst/>
                  <a:latin typeface="Lucida Console" panose="020B0609040504020204" pitchFamily="49" charset="0"/>
                </a:rPr>
                <a:t> name="</a:t>
              </a:r>
              <a:r>
                <a:rPr kumimoji="0" lang="en-US" altLang="en-US" sz="800" b="1" i="0" u="none" strike="noStrike" cap="none" normalizeH="0" baseline="0">
                  <a:ln>
                    <a:noFill/>
                  </a:ln>
                  <a:solidFill>
                    <a:srgbClr val="333333"/>
                  </a:solidFill>
                  <a:effectLst/>
                  <a:latin typeface="Lucida Console" panose="020B0609040504020204" pitchFamily="49" charset="0"/>
                </a:rPr>
                <a:t>odap</a:t>
              </a:r>
              <a:r>
                <a:rPr kumimoji="0" lang="en-US" altLang="en-US" sz="800" b="0" i="0" u="none" strike="noStrike" cap="none" normalizeH="0" baseline="0">
                  <a:ln>
                    <a:noFill/>
                  </a:ln>
                  <a:solidFill>
                    <a:srgbClr val="333333"/>
                  </a:solidFill>
                  <a:effectLst/>
                  <a:latin typeface="Lucida Console" panose="020B0609040504020204" pitchFamily="49" charset="0"/>
                </a:rPr>
                <a:t>" serviceType="</a:t>
              </a:r>
              <a:r>
                <a:rPr kumimoji="0" lang="en-US" altLang="en-US" sz="800" b="1" i="0" u="none" strike="noStrike" cap="none" normalizeH="0" baseline="0">
                  <a:ln>
                    <a:noFill/>
                  </a:ln>
                  <a:solidFill>
                    <a:srgbClr val="333333"/>
                  </a:solidFill>
                  <a:effectLst/>
                  <a:latin typeface="Lucida Console" panose="020B0609040504020204" pitchFamily="49" charset="0"/>
                </a:rPr>
                <a:t>OpenDAP</a:t>
              </a:r>
              <a:r>
                <a:rPr kumimoji="0" lang="en-US" altLang="en-US" sz="800" b="0" i="0" u="none" strike="noStrike" cap="none" normalizeH="0" baseline="0">
                  <a:ln>
                    <a:noFill/>
                  </a:ln>
                  <a:solidFill>
                    <a:srgbClr val="333333"/>
                  </a:solidFill>
                  <a:effectLst/>
                  <a:latin typeface="Lucida Console" panose="020B0609040504020204" pitchFamily="49" charset="0"/>
                </a:rPr>
                <a:t>" base="/geoglam/user/" /&gt; </a:t>
              </a:r>
            </a:p>
            <a:p>
              <a:pPr lvl="0" defTabSz="914400" eaLnBrk="0" fontAlgn="base" hangingPunct="0">
                <a:spcBef>
                  <a:spcPct val="0"/>
                </a:spcBef>
                <a:spcAft>
                  <a:spcPct val="0"/>
                </a:spcAft>
              </a:pPr>
              <a:r>
                <a:rPr lang="en-US" altLang="en-US" sz="800">
                  <a:solidFill>
                    <a:srgbClr val="333333"/>
                  </a:solidFill>
                  <a:latin typeface="Lucida Console" panose="020B0609040504020204" pitchFamily="49" charset="0"/>
                </a:rPr>
                <a:t> </a:t>
              </a:r>
              <a:r>
                <a:rPr kumimoji="0" lang="en-US" altLang="en-US" sz="800" b="0" i="0" u="none" strike="noStrike" cap="none" normalizeH="0" baseline="0">
                  <a:ln>
                    <a:noFill/>
                  </a:ln>
                  <a:solidFill>
                    <a:srgbClr val="333333"/>
                  </a:solidFill>
                  <a:effectLst/>
                  <a:latin typeface="Lucida Console" panose="020B0609040504020204" pitchFamily="49" charset="0"/>
                </a:rPr>
                <a:t> &lt;</a:t>
              </a:r>
              <a:r>
                <a:rPr kumimoji="0" lang="en-US" altLang="en-US" sz="800" b="1" i="0" u="none" strike="noStrike" cap="none" normalizeH="0" baseline="0">
                  <a:ln>
                    <a:noFill/>
                  </a:ln>
                  <a:solidFill>
                    <a:srgbClr val="333333"/>
                  </a:solidFill>
                  <a:effectLst/>
                  <a:latin typeface="Lucida Console" panose="020B0609040504020204" pitchFamily="49" charset="0"/>
                </a:rPr>
                <a:t>dataset</a:t>
              </a:r>
              <a:r>
                <a:rPr kumimoji="0" lang="en-US" altLang="en-US" sz="800" b="0" i="0" u="none" strike="noStrike" cap="none" normalizeH="0" baseline="0">
                  <a:ln>
                    <a:noFill/>
                  </a:ln>
                  <a:solidFill>
                    <a:srgbClr val="333333"/>
                  </a:solidFill>
                  <a:effectLst/>
                  <a:latin typeface="Lucida Console" panose="020B0609040504020204" pitchFamily="49" charset="0"/>
                </a:rPr>
                <a:t> name="</a:t>
              </a:r>
              <a:r>
                <a:rPr lang="en-US" altLang="en-US" sz="800" b="1">
                  <a:solidFill>
                    <a:srgbClr val="333333"/>
                  </a:solidFill>
                  <a:latin typeface="Lucida Console" panose="020B0609040504020204" pitchFamily="49" charset="0"/>
                </a:rPr>
                <a:t>GEOGLAM Anomaly Fractional Cover C6</a:t>
              </a:r>
              <a:r>
                <a:rPr kumimoji="0" lang="en-US" altLang="en-US" sz="800" b="0" i="0" u="none" strike="noStrike" cap="none" normalizeH="0" baseline="0">
                  <a:ln>
                    <a:noFill/>
                  </a:ln>
                  <a:solidFill>
                    <a:srgbClr val="333333"/>
                  </a:solidFill>
                  <a:effectLst/>
                  <a:latin typeface="Lucida Console" panose="020B0609040504020204" pitchFamily="49" charset="0"/>
                </a:rPr>
                <a:t>" serviceName="</a:t>
              </a:r>
              <a:r>
                <a:rPr kumimoji="0" lang="en-US" altLang="en-US" sz="800" b="1" i="0" u="none" strike="noStrike" cap="none" normalizeH="0" baseline="0">
                  <a:ln>
                    <a:noFill/>
                  </a:ln>
                  <a:solidFill>
                    <a:srgbClr val="333333"/>
                  </a:solidFill>
                  <a:effectLst/>
                  <a:latin typeface="Lucida Console" panose="020B0609040504020204" pitchFamily="49" charset="0"/>
                </a:rPr>
                <a:t>odap</a:t>
              </a:r>
              <a:r>
                <a:rPr kumimoji="0" lang="en-US" altLang="en-US" sz="800" b="0" i="0" u="none" strike="noStrike" cap="none" normalizeH="0" baseline="0">
                  <a:ln>
                    <a:noFill/>
                  </a:ln>
                  <a:solidFill>
                    <a:srgbClr val="333333"/>
                  </a:solidFill>
                  <a:effectLst/>
                  <a:latin typeface="Lucida Console" panose="020B0609040504020204" pitchFamily="49" charset="0"/>
                </a:rPr>
                <a:t>" </a:t>
              </a:r>
            </a:p>
            <a:p>
              <a:pPr lvl="0" defTabSz="914400" eaLnBrk="0" fontAlgn="base" hangingPunct="0">
                <a:spcBef>
                  <a:spcPct val="0"/>
                </a:spcBef>
                <a:spcAft>
                  <a:spcPct val="0"/>
                </a:spcAft>
              </a:pPr>
              <a:r>
                <a:rPr lang="en-US" altLang="en-US" sz="800">
                  <a:solidFill>
                    <a:srgbClr val="333333"/>
                  </a:solidFill>
                  <a:latin typeface="Lucida Console" panose="020B0609040504020204" pitchFamily="49" charset="0"/>
                </a:rPr>
                <a:t>    </a:t>
              </a:r>
              <a:r>
                <a:rPr kumimoji="0" lang="en-US" altLang="en-US" sz="800" b="0" i="0" u="none" strike="noStrike" cap="none" normalizeH="0" baseline="0">
                  <a:ln>
                    <a:noFill/>
                  </a:ln>
                  <a:solidFill>
                    <a:srgbClr val="333333"/>
                  </a:solidFill>
                  <a:effectLst/>
                  <a:latin typeface="Lucida Console" panose="020B0609040504020204" pitchFamily="49" charset="0"/>
                </a:rPr>
                <a:t>urlPath=“</a:t>
              </a:r>
              <a:r>
                <a:rPr lang="en-US" sz="800" i="1">
                  <a:latin typeface="Calibri" panose="020F0502020204030204" pitchFamily="34" charset="0"/>
                  <a:cs typeface="Calibri" panose="020F0502020204030204" pitchFamily="34" charset="0"/>
                </a:rPr>
                <a:t>/tc43/modis-fc/v310/tiles/monthly/anomalies/FC_Mean_Diff.v310.MCD43A4.h31v10.2018.006.nc</a:t>
              </a:r>
              <a:r>
                <a:rPr kumimoji="0" lang="en-US" altLang="en-US" sz="800" b="0" i="0" u="none" strike="noStrike" cap="none" normalizeH="0" baseline="0">
                  <a:ln>
                    <a:noFill/>
                  </a:ln>
                  <a:solidFill>
                    <a:srgbClr val="333333"/>
                  </a:solidFill>
                  <a:effectLst/>
                  <a:latin typeface="Lucida Console" panose="020B0609040504020204" pitchFamily="49" charset="0"/>
                </a:rPr>
                <a:t>" ID=“20181212.nc"/&gt;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333333"/>
                  </a:solidFill>
                  <a:effectLst/>
                  <a:latin typeface="Lucida Console" panose="020B0609040504020204" pitchFamily="49" charset="0"/>
                </a:rPr>
                <a:t> &lt;/</a:t>
              </a:r>
              <a:r>
                <a:rPr kumimoji="0" lang="en-US" altLang="en-US" sz="800" b="1" i="0" u="none" strike="noStrike" cap="none" normalizeH="0" baseline="0">
                  <a:ln>
                    <a:noFill/>
                  </a:ln>
                  <a:solidFill>
                    <a:srgbClr val="333333"/>
                  </a:solidFill>
                  <a:effectLst/>
                  <a:latin typeface="Lucida Console" panose="020B0609040504020204" pitchFamily="49" charset="0"/>
                </a:rPr>
                <a:t>catalog</a:t>
              </a:r>
              <a:r>
                <a:rPr kumimoji="0" lang="en-US" altLang="en-US" sz="800" b="0" i="0" u="none" strike="noStrike" cap="none" normalizeH="0" baseline="0">
                  <a:ln>
                    <a:noFill/>
                  </a:ln>
                  <a:solidFill>
                    <a:srgbClr val="333333"/>
                  </a:solidFill>
                  <a:effectLst/>
                  <a:latin typeface="Lucida Console" panose="020B0609040504020204" pitchFamily="49" charset="0"/>
                </a:rPr>
                <a:t>&gt;</a:t>
              </a:r>
              <a:r>
                <a:rPr kumimoji="0" lang="en-US" altLang="en-US" sz="7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grpSp>
      <p:grpSp>
        <p:nvGrpSpPr>
          <p:cNvPr id="31" name="Group 30">
            <a:extLst>
              <a:ext uri="{FF2B5EF4-FFF2-40B4-BE49-F238E27FC236}">
                <a16:creationId xmlns:a16="http://schemas.microsoft.com/office/drawing/2014/main" id="{5090A16C-A089-4A7F-A01F-815331B90940}"/>
              </a:ext>
            </a:extLst>
          </p:cNvPr>
          <p:cNvGrpSpPr/>
          <p:nvPr/>
        </p:nvGrpSpPr>
        <p:grpSpPr>
          <a:xfrm>
            <a:off x="1284135" y="4920511"/>
            <a:ext cx="7050838" cy="369332"/>
            <a:chOff x="1284135" y="4920511"/>
            <a:chExt cx="7050838" cy="369332"/>
          </a:xfrm>
        </p:grpSpPr>
        <p:sp>
          <p:nvSpPr>
            <p:cNvPr id="19" name="Arrow: Pentagon 18">
              <a:extLst>
                <a:ext uri="{FF2B5EF4-FFF2-40B4-BE49-F238E27FC236}">
                  <a16:creationId xmlns:a16="http://schemas.microsoft.com/office/drawing/2014/main" id="{1AD2EC76-13DB-4AE9-919A-4A393F7C508E}"/>
                </a:ext>
              </a:extLst>
            </p:cNvPr>
            <p:cNvSpPr/>
            <p:nvPr/>
          </p:nvSpPr>
          <p:spPr>
            <a:xfrm>
              <a:off x="1284135" y="492051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Construct a URL</a:t>
              </a:r>
              <a:endParaRPr lang="en-AU" sz="140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7F6BE84B-8FF5-47B9-B1B1-8642FB8B751E}"/>
                </a:ext>
              </a:extLst>
            </p:cNvPr>
            <p:cNvSpPr txBox="1"/>
            <p:nvPr/>
          </p:nvSpPr>
          <p:spPr>
            <a:xfrm>
              <a:off x="5593082" y="4946051"/>
              <a:ext cx="2741891" cy="307777"/>
            </a:xfrm>
            <a:prstGeom prst="rect">
              <a:avLst/>
            </a:prstGeom>
            <a:noFill/>
            <a:ln w="3175">
              <a:solidFill>
                <a:schemeClr val="tx1"/>
              </a:solidFill>
            </a:ln>
          </p:spPr>
          <p:txBody>
            <a:bodyPr wrap="square" rtlCol="0">
              <a:spAutoFit/>
            </a:bodyPr>
            <a:lstStyle/>
            <a:p>
              <a:r>
                <a:rPr lang="en-AU" sz="700">
                  <a:latin typeface="Calibri" panose="020F0502020204030204" pitchFamily="34" charset="0"/>
                  <a:cs typeface="Calibri" panose="020F0502020204030204" pitchFamily="34" charset="0"/>
                </a:rPr>
                <a:t>http://dap.nci.org.au/thredds/remoteCatalogService?catalog=http://dapds00.nci.org.au/thredds/catalogs/gsky/</a:t>
              </a:r>
              <a:r>
                <a:rPr lang="en-AU" sz="700" i="1">
                  <a:latin typeface="Calibri" panose="020F0502020204030204" pitchFamily="34" charset="0"/>
                  <a:cs typeface="Calibri" panose="020F0502020204030204" pitchFamily="34" charset="0"/>
                </a:rPr>
                <a:t>sessionID.xml</a:t>
              </a:r>
            </a:p>
          </p:txBody>
        </p:sp>
      </p:grpSp>
      <p:grpSp>
        <p:nvGrpSpPr>
          <p:cNvPr id="32" name="Group 31">
            <a:extLst>
              <a:ext uri="{FF2B5EF4-FFF2-40B4-BE49-F238E27FC236}">
                <a16:creationId xmlns:a16="http://schemas.microsoft.com/office/drawing/2014/main" id="{23CD2A88-0181-46C6-88B0-CC6FFB5F531E}"/>
              </a:ext>
            </a:extLst>
          </p:cNvPr>
          <p:cNvGrpSpPr/>
          <p:nvPr/>
        </p:nvGrpSpPr>
        <p:grpSpPr>
          <a:xfrm>
            <a:off x="1280157" y="5329310"/>
            <a:ext cx="7054816" cy="428625"/>
            <a:chOff x="1280157" y="5329310"/>
            <a:chExt cx="7054816" cy="428625"/>
          </a:xfrm>
        </p:grpSpPr>
        <p:sp>
          <p:nvSpPr>
            <p:cNvPr id="21" name="Arrow: Pentagon 20">
              <a:extLst>
                <a:ext uri="{FF2B5EF4-FFF2-40B4-BE49-F238E27FC236}">
                  <a16:creationId xmlns:a16="http://schemas.microsoft.com/office/drawing/2014/main" id="{6039C4D1-9C85-4A5E-9417-F7DB61AED612}"/>
                </a:ext>
              </a:extLst>
            </p:cNvPr>
            <p:cNvSpPr/>
            <p:nvPr/>
          </p:nvSpPr>
          <p:spPr>
            <a:xfrm>
              <a:off x="1280157" y="532931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Send the URL back to Terria</a:t>
              </a:r>
              <a:endParaRPr lang="en-AU" sz="1400">
                <a:solidFill>
                  <a:schemeClr val="tx1"/>
                </a:solidFill>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4EEA3EAC-5BAA-4655-871C-CB0FAC84E82B}"/>
                </a:ext>
              </a:extLst>
            </p:cNvPr>
            <p:cNvPicPr>
              <a:picLocks noChangeAspect="1"/>
            </p:cNvPicPr>
            <p:nvPr/>
          </p:nvPicPr>
          <p:blipFill>
            <a:blip r:embed="rId4"/>
            <a:stretch>
              <a:fillRect/>
            </a:stretch>
          </p:blipFill>
          <p:spPr>
            <a:xfrm>
              <a:off x="5593082" y="5329310"/>
              <a:ext cx="2741891" cy="428625"/>
            </a:xfrm>
            <a:prstGeom prst="rect">
              <a:avLst/>
            </a:prstGeom>
          </p:spPr>
        </p:pic>
      </p:grpSp>
      <p:sp>
        <p:nvSpPr>
          <p:cNvPr id="22" name="Rectangle 21">
            <a:extLst>
              <a:ext uri="{FF2B5EF4-FFF2-40B4-BE49-F238E27FC236}">
                <a16:creationId xmlns:a16="http://schemas.microsoft.com/office/drawing/2014/main" id="{15284EBE-82CE-4F2F-88A0-79A7BA4CB7C0}"/>
              </a:ext>
            </a:extLst>
          </p:cNvPr>
          <p:cNvSpPr/>
          <p:nvPr/>
        </p:nvSpPr>
        <p:spPr>
          <a:xfrm>
            <a:off x="7265724" y="5454594"/>
            <a:ext cx="654074" cy="282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rgbClr val="FFFF00"/>
                </a:solidFill>
                <a:latin typeface="Calibri" panose="020F0502020204030204" pitchFamily="34" charset="0"/>
                <a:cs typeface="Calibri" panose="020F0502020204030204" pitchFamily="34" charset="0"/>
              </a:rPr>
              <a:t>Thredds</a:t>
            </a:r>
            <a:endParaRPr lang="en-AU" sz="1000" b="1">
              <a:solidFill>
                <a:srgbClr val="FFFF00"/>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DA461723-9842-4D78-8ABD-89B245FBBFBE}"/>
              </a:ext>
            </a:extLst>
          </p:cNvPr>
          <p:cNvSpPr/>
          <p:nvPr/>
        </p:nvSpPr>
        <p:spPr>
          <a:xfrm>
            <a:off x="270343" y="914400"/>
            <a:ext cx="10392355" cy="52097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If on the right track with expectations, below is how it should go. </a:t>
            </a:r>
            <a:endParaRPr lang="en-AU">
              <a:solidFill>
                <a:schemeClr val="tx1"/>
              </a:solidFill>
            </a:endParaRPr>
          </a:p>
        </p:txBody>
      </p:sp>
      <p:grpSp>
        <p:nvGrpSpPr>
          <p:cNvPr id="28" name="Group 27">
            <a:extLst>
              <a:ext uri="{FF2B5EF4-FFF2-40B4-BE49-F238E27FC236}">
                <a16:creationId xmlns:a16="http://schemas.microsoft.com/office/drawing/2014/main" id="{8BBB806B-0B76-45E1-BEDE-B0123A67B392}"/>
              </a:ext>
            </a:extLst>
          </p:cNvPr>
          <p:cNvGrpSpPr/>
          <p:nvPr/>
        </p:nvGrpSpPr>
        <p:grpSpPr>
          <a:xfrm>
            <a:off x="1280156" y="3512888"/>
            <a:ext cx="9748303" cy="2599476"/>
            <a:chOff x="1280156" y="3512888"/>
            <a:chExt cx="9748303" cy="2599476"/>
          </a:xfrm>
        </p:grpSpPr>
        <p:pic>
          <p:nvPicPr>
            <p:cNvPr id="24" name="Picture 23">
              <a:extLst>
                <a:ext uri="{FF2B5EF4-FFF2-40B4-BE49-F238E27FC236}">
                  <a16:creationId xmlns:a16="http://schemas.microsoft.com/office/drawing/2014/main" id="{32D6906A-8689-4801-98F3-DBB17476F8E4}"/>
                </a:ext>
              </a:extLst>
            </p:cNvPr>
            <p:cNvPicPr>
              <a:picLocks noChangeAspect="1"/>
            </p:cNvPicPr>
            <p:nvPr/>
          </p:nvPicPr>
          <p:blipFill>
            <a:blip r:embed="rId5"/>
            <a:stretch>
              <a:fillRect/>
            </a:stretch>
          </p:blipFill>
          <p:spPr>
            <a:xfrm>
              <a:off x="8429729" y="3512888"/>
              <a:ext cx="2598730" cy="2245048"/>
            </a:xfrm>
            <a:prstGeom prst="rect">
              <a:avLst/>
            </a:prstGeom>
            <a:ln w="3175">
              <a:solidFill>
                <a:schemeClr val="tx1"/>
              </a:solidFill>
            </a:ln>
          </p:spPr>
        </p:pic>
        <p:sp>
          <p:nvSpPr>
            <p:cNvPr id="27" name="Arrow: Pentagon 26">
              <a:extLst>
                <a:ext uri="{FF2B5EF4-FFF2-40B4-BE49-F238E27FC236}">
                  <a16:creationId xmlns:a16="http://schemas.microsoft.com/office/drawing/2014/main" id="{D18FD897-33DB-42AE-9402-8EE9B97A46BF}"/>
                </a:ext>
              </a:extLst>
            </p:cNvPr>
            <p:cNvSpPr/>
            <p:nvPr/>
          </p:nvSpPr>
          <p:spPr>
            <a:xfrm>
              <a:off x="1280156" y="574303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User clicks a link to see the NCI Thredds catalog</a:t>
              </a:r>
              <a:endParaRPr lang="en-AU" sz="1400">
                <a:solidFill>
                  <a:schemeClr val="tx1"/>
                </a:solidFill>
                <a:latin typeface="Calibri" panose="020F0502020204030204" pitchFamily="34" charset="0"/>
                <a:cs typeface="Calibri" panose="020F0502020204030204" pitchFamily="34" charset="0"/>
              </a:endParaRPr>
            </a:p>
          </p:txBody>
        </p:sp>
      </p:grpSp>
      <p:sp>
        <p:nvSpPr>
          <p:cNvPr id="29" name="Rectangle 28">
            <a:extLst>
              <a:ext uri="{FF2B5EF4-FFF2-40B4-BE49-F238E27FC236}">
                <a16:creationId xmlns:a16="http://schemas.microsoft.com/office/drawing/2014/main" id="{E3024585-CF69-4DE6-A32D-238E34351A83}"/>
              </a:ext>
            </a:extLst>
          </p:cNvPr>
          <p:cNvSpPr/>
          <p:nvPr/>
        </p:nvSpPr>
        <p:spPr>
          <a:xfrm>
            <a:off x="5593082" y="5783913"/>
            <a:ext cx="5435377"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Delete the catalog when the user session ends</a:t>
            </a:r>
            <a:endParaRPr lang="en-AU" sz="1400">
              <a:solidFill>
                <a:schemeClr val="tx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6045821-CC21-4E9A-8EBD-E3BB10F1BB10}"/>
              </a:ext>
            </a:extLst>
          </p:cNvPr>
          <p:cNvSpPr txBox="1"/>
          <p:nvPr/>
        </p:nvSpPr>
        <p:spPr>
          <a:xfrm>
            <a:off x="7651262" y="1486899"/>
            <a:ext cx="3377197" cy="553998"/>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Time estimates (if plan is approved)</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5 working days for the prototype.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10 more days to the deployment of v1.0.0</a:t>
            </a:r>
          </a:p>
        </p:txBody>
      </p:sp>
    </p:spTree>
    <p:custDataLst>
      <p:tags r:id="rId1"/>
    </p:custDataLst>
    <p:extLst>
      <p:ext uri="{BB962C8B-B14F-4D97-AF65-F5344CB8AC3E}">
        <p14:creationId xmlns:p14="http://schemas.microsoft.com/office/powerpoint/2010/main" val="218114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0" fill="hold"/>
                                        <p:tgtEl>
                                          <p:spTgt spid="4"/>
                                        </p:tgtEl>
                                        <p:attrNameLst>
                                          <p:attrName>ppt_w</p:attrName>
                                        </p:attrNameLst>
                                      </p:cBhvr>
                                      <p:tavLst>
                                        <p:tav tm="0">
                                          <p:val>
                                            <p:fltVal val="0"/>
                                          </p:val>
                                        </p:tav>
                                        <p:tav tm="100000">
                                          <p:val>
                                            <p:strVal val="#ppt_w"/>
                                          </p:val>
                                        </p:tav>
                                      </p:tavLst>
                                    </p:anim>
                                    <p:anim calcmode="lin" valueType="num">
                                      <p:cBhvr>
                                        <p:cTn id="13" dur="3000" fill="hold"/>
                                        <p:tgtEl>
                                          <p:spTgt spid="4"/>
                                        </p:tgtEl>
                                        <p:attrNameLst>
                                          <p:attrName>ppt_h</p:attrName>
                                        </p:attrNameLst>
                                      </p:cBhvr>
                                      <p:tavLst>
                                        <p:tav tm="0">
                                          <p:val>
                                            <p:fltVal val="0"/>
                                          </p:val>
                                        </p:tav>
                                        <p:tav tm="100000">
                                          <p:val>
                                            <p:strVal val="#ppt_h"/>
                                          </p:val>
                                        </p:tav>
                                      </p:tavLst>
                                    </p:anim>
                                    <p:anim calcmode="lin" valueType="num">
                                      <p:cBhvr>
                                        <p:cTn id="14" dur="3000" fill="hold"/>
                                        <p:tgtEl>
                                          <p:spTgt spid="4"/>
                                        </p:tgtEl>
                                        <p:attrNameLst>
                                          <p:attrName>style.rotation</p:attrName>
                                        </p:attrNameLst>
                                      </p:cBhvr>
                                      <p:tavLst>
                                        <p:tav tm="0">
                                          <p:val>
                                            <p:fltVal val="90"/>
                                          </p:val>
                                        </p:tav>
                                        <p:tav tm="100000">
                                          <p:val>
                                            <p:fltVal val="0"/>
                                          </p:val>
                                        </p:tav>
                                      </p:tavLst>
                                    </p:anim>
                                    <p:animEffect transition="in" filter="fade">
                                      <p:cBhvr>
                                        <p:cTn id="15" dur="3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3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30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3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30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3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3000"/>
                                        <p:tgtEl>
                                          <p:spTgt spid="22"/>
                                        </p:tgtEl>
                                      </p:cBhvr>
                                    </p:animEffect>
                                    <p:anim calcmode="lin" valueType="num">
                                      <p:cBhvr>
                                        <p:cTn id="62" dur="3000" fill="hold"/>
                                        <p:tgtEl>
                                          <p:spTgt spid="22"/>
                                        </p:tgtEl>
                                        <p:attrNameLst>
                                          <p:attrName>ppt_w</p:attrName>
                                        </p:attrNameLst>
                                      </p:cBhvr>
                                      <p:tavLst>
                                        <p:tav tm="0" fmla="#ppt_w*sin(2.5*pi*$)">
                                          <p:val>
                                            <p:fltVal val="0"/>
                                          </p:val>
                                        </p:tav>
                                        <p:tav tm="100000">
                                          <p:val>
                                            <p:fltVal val="1"/>
                                          </p:val>
                                        </p:tav>
                                      </p:tavLst>
                                    </p:anim>
                                    <p:anim calcmode="lin" valueType="num">
                                      <p:cBhvr>
                                        <p:cTn id="63" dur="3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9" grpId="0" animBg="1"/>
      <p:bldP spid="10" grpId="0" animBg="1"/>
      <p:bldP spid="12" grpId="0" animBg="1"/>
      <p:bldP spid="13" grpId="0" animBg="1"/>
      <p:bldP spid="22" grpId="0" animBg="1"/>
      <p:bldP spid="29"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5|10.3|5.2|4.1|5"/>
</p:tagLst>
</file>

<file path=ppt/tags/tag2.xml><?xml version="1.0" encoding="utf-8"?>
<p:tagLst xmlns:a="http://schemas.openxmlformats.org/drawingml/2006/main" xmlns:r="http://schemas.openxmlformats.org/officeDocument/2006/relationships" xmlns:p="http://schemas.openxmlformats.org/presentationml/2006/main">
  <p:tag name="TIMING" val="|0.5|10.3|5.2|4.1|5"/>
</p:tagLst>
</file>

<file path=ppt/tags/tag3.xml><?xml version="1.0" encoding="utf-8"?>
<p:tagLst xmlns:a="http://schemas.openxmlformats.org/drawingml/2006/main" xmlns:r="http://schemas.openxmlformats.org/officeDocument/2006/relationships" xmlns:p="http://schemas.openxmlformats.org/presentationml/2006/main">
  <p:tag name="TIMING" val="|0.5|10.3|5.2|4.1|5"/>
</p:tagLst>
</file>

<file path=ppt/tags/tag4.xml><?xml version="1.0" encoding="utf-8"?>
<p:tagLst xmlns:a="http://schemas.openxmlformats.org/drawingml/2006/main" xmlns:r="http://schemas.openxmlformats.org/officeDocument/2006/relationships" xmlns:p="http://schemas.openxmlformats.org/presentationml/2006/main">
  <p:tag name="TIMING" val="|0.5|10.3|5.2|4.1|5"/>
</p:tagLst>
</file>

<file path=ppt/tags/tag5.xml><?xml version="1.0" encoding="utf-8"?>
<p:tagLst xmlns:a="http://schemas.openxmlformats.org/drawingml/2006/main" xmlns:r="http://schemas.openxmlformats.org/officeDocument/2006/relationships" xmlns:p="http://schemas.openxmlformats.org/presentationml/2006/main">
  <p:tag name="TIMING" val="|0.5|10.3|5.2|4.1|5"/>
</p:tagLst>
</file>

<file path=ppt/tags/tag6.xml><?xml version="1.0" encoding="utf-8"?>
<p:tagLst xmlns:a="http://schemas.openxmlformats.org/drawingml/2006/main" xmlns:r="http://schemas.openxmlformats.org/officeDocument/2006/relationships" xmlns:p="http://schemas.openxmlformats.org/presentationml/2006/main">
  <p:tag name="TIMING" val="|0.5|10.3|5.2|4.1|5"/>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391</TotalTime>
  <Words>1393</Words>
  <Application>Microsoft Office PowerPoint</Application>
  <PresentationFormat>Widescreen</PresentationFormat>
  <Paragraphs>131</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Lucida Console</vt:lpstr>
      <vt:lpstr>Tw Cen MT</vt:lpstr>
      <vt:lpstr>ヒラギノ角ゴ Pro W3</vt:lpstr>
      <vt:lpstr>Droplet</vt:lpstr>
      <vt:lpstr>Custom Design</vt:lpstr>
      <vt:lpstr>Connecting GSKY with THREDDS</vt:lpstr>
      <vt:lpstr>PowerPoint Presentation</vt:lpstr>
      <vt:lpstr>PowerPoint Presentation</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79</cp:revision>
  <dcterms:created xsi:type="dcterms:W3CDTF">2018-12-13T03:55:37Z</dcterms:created>
  <dcterms:modified xsi:type="dcterms:W3CDTF">2018-12-13T22:21:34Z</dcterms:modified>
</cp:coreProperties>
</file>