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9"/>
  </p:notesMasterIdLst>
  <p:sldIdLst>
    <p:sldId id="265" r:id="rId3"/>
    <p:sldId id="266" r:id="rId4"/>
    <p:sldId id="270" r:id="rId5"/>
    <p:sldId id="269" r:id="rId6"/>
    <p:sldId id="27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CFC"/>
    <a:srgbClr val="08ABD5"/>
    <a:srgbClr val="F6F6F7"/>
    <a:srgbClr val="E6E6E6"/>
    <a:srgbClr val="FAFAFA"/>
    <a:srgbClr val="F9F9F9"/>
    <a:srgbClr val="F2F2F2"/>
    <a:srgbClr val="D7D7D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6T23:18:47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1,'4'0,"28"0,13 0,2 0,1 0,-4 0,-1 0,-5 0,-4 0,-1 0,-2 0,2 0,2 0,11 0,2 0,4 0,-3 0,-6 0,-6 0,-6 0,-1 0,0 0,-3 0,-2 0,0 0,-2 0,3 0,2 0,3 0,0 0,3 0,0 0,-7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6T23:18:47.3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47,'4'0,"9"0,6 0,8 0,2 0,1 0,-1 0,-1 0,-3 0,8 0,0 0,0 0,1 0,7 0,0 0,1 0,-3 0,-4 0,-5 0,-2 0,-4 0,-1 0,0 0,-1-3,-1-3,1 2,4 0,6 1,0-3,0 0,-3 1,-2 1,3 1,-1 2,-1 0,6 1,1 0,7 0,3 8,-2 7,0 0,0 5,-4 4,-4 1,-5 4,-2 1,-8 0,-6-2,-5-2,-5-1,-3-2,-2 0,0 0,0-1,0 1,0-1,0 1,-3 7,-1 3,-4-1,0-1,1-3,-1-2,-4-5,-7-3,-8-4,-6-5,-22-3,-15 1,-9-2,-1 0,5-2,12-1,5-1,8 3,10 1,7 0,7-1,-1-2,0 0,3-2,0 1,1-1,1 0,0-1,-4 1,0 0,-4 0,-1 0,6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BEC5-06AB-48E0-952A-026FDA33E51C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4536A-0246-4EFE-BA76-1B46864B87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63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345" y="6472681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6F4F-32E8-4CD6-8932-5E19B77AB4BA}"/>
              </a:ext>
            </a:extLst>
          </p:cNvPr>
          <p:cNvSpPr txBox="1"/>
          <p:nvPr userDrawn="1"/>
        </p:nvSpPr>
        <p:spPr>
          <a:xfrm>
            <a:off x="606771" y="6655244"/>
            <a:ext cx="3639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2018. National Computational Infrastructure, Canberra, ACT, Australia.</a:t>
            </a:r>
            <a:endParaRPr lang="en-AU" sz="7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99323-CFA0-4E32-94B1-A40B01AECD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251181"/>
            <a:ext cx="3886200" cy="1647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37F177-F799-4EF0-B5A8-9347C3F2A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667000"/>
            <a:ext cx="6858001" cy="1219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6FAE38-974F-4A93-96D4-62D4F26C8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403581"/>
            <a:ext cx="3886200" cy="164779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F076-6E8D-48BD-BB78-27996FDE916E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3C3-4FD6-4E15-A2FC-68448FB46BFB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A03E-80A5-466A-B4B4-2B8FCC7E2AEA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4CE4-31EE-4F2B-B744-8EA83E1FE85E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D72-7ED1-4AE3-A5D5-6F68728C4781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CE1-EB77-408D-8750-22984ACCA118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08-357A-4172-8503-D86CDAB57223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A79B-37D8-44DC-BE4B-FEEEB5E6613B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1233-3B64-4F2F-A1EF-1138A199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B092-CC52-4D20-9AA6-90549AFB4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F616-C954-473E-829E-5EBBB6AE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E490-2D5D-49CA-895D-DF8F73B3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A932-25B6-4433-B49F-04B372C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20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CE45-70E5-4CC1-AD8D-279F0562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49F-AA96-434A-8690-AA415959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E689-A9F6-44A5-AC23-41647BA9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EF16-C9AC-4782-884B-DF1436B5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A379-610C-4439-996D-3AB961E3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007D-6BCD-43A3-816F-9B9944EEE7DD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7BC70-E094-4F80-822B-639F9FC162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8" y="-2667176"/>
            <a:ext cx="6858001" cy="1219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8B7A6E-F2EF-4B10-9AB9-26C7F22B2D14}"/>
              </a:ext>
            </a:extLst>
          </p:cNvPr>
          <p:cNvSpPr/>
          <p:nvPr userDrawn="1"/>
        </p:nvSpPr>
        <p:spPr>
          <a:xfrm>
            <a:off x="-1" y="885825"/>
            <a:ext cx="12192001" cy="537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60167-090C-46DC-B89E-F3C030B23A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4" y="66589"/>
            <a:ext cx="1775065" cy="7526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DFB6F7-5E71-4B9F-8491-B3166C1B073E}"/>
              </a:ext>
            </a:extLst>
          </p:cNvPr>
          <p:cNvSpPr txBox="1"/>
          <p:nvPr userDrawn="1"/>
        </p:nvSpPr>
        <p:spPr>
          <a:xfrm>
            <a:off x="10728086" y="6402663"/>
            <a:ext cx="1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nci.org.au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0C6-1873-4272-BAB7-F52E42B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DCA46-7A3A-408E-BA3F-56FE7630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041B-44A2-49F0-9E07-7D99DE7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F613-A0FD-4EAF-B712-3B08C3B5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2506-132C-401A-BE06-A6741095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23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EBB0-4140-4FD3-AF23-4E5D8367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4BF9-B59A-402D-BDC4-6E82265E9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5B9E-0C48-463F-9EB3-C1A147F5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8CD23-8362-439E-AEE1-2A8EEB40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65A6-C13A-48CC-9261-7CDD9685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DE39-F0CE-416E-A714-9DAB2F9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950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051F-CCC7-4099-89AC-940FFC26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41F2-1CB9-449F-AE4F-4A19FC6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B6C1-23B4-4236-B5C8-D3841CC9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626C4-A45F-4392-9DBC-1F596B03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CD91-99BB-4C51-A3E2-5B174D47B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C38E9-A62F-4E2C-9BE1-1C4B4D86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3A78-B2E5-42DF-B9D1-25E769B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C628E-D9D2-4E6B-A349-CCD20D5D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623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CEBE-A319-4DE9-B8A5-01E4DD6A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582F9-5666-4B7F-9250-CFBCCB58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3CCF8-9C44-4489-B2BB-990AB9A6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26FD9-C0DC-49D2-A8EB-2DCAC6B7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559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815AF-EA87-42E0-93E5-9A763F42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254BB-6E67-4A2F-A50E-8113BD07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1617-B293-4A3D-A15B-87724DD7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39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F1A-1D2A-4BAA-B6F8-47628A53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9EC4-2610-47C1-8048-2F42E58F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A855-A365-4AD0-AC25-FEBC5075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968B-8FB5-4936-AD6B-917A6EF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1CA8-6201-47EB-AF24-24C2BC5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2793-881E-4942-A2EB-7778B25A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39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F866-3E6F-4945-A762-47F06EA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A54C8-6E2B-4080-80B2-B4E661C44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A923-734B-4855-B9EC-B6B077237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CFF3-A0E0-409F-AD4F-748A1C2A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F752-B966-4198-985E-B718133A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8C59-D33E-4A69-A458-F7A03B7A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205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6C06-0BDA-44D0-8851-7ECD800B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C6BE2-5F1D-40BC-939F-378D6344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5D36-02B4-4F56-89B9-C0183CB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2F3-F026-41F5-88DF-80280CD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771E5-C8A4-4014-B98C-94A48849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17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BFFB4-7155-4469-BD5D-61BFC4BB1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57D0-0F9E-4910-93BF-E455327E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DBDD-900B-40B9-A630-138374B6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EE0C-82B6-4970-81CE-6F2F2691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B818-01C5-4C82-BA16-7BEEEFC4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4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BD80-684F-43EC-BD8A-3313B4EC3815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2021-F3A0-43D8-B6B3-AE7BBAB9890A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9AF0-B7DD-4DE1-A9F5-91BE63737632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85E4-564C-4728-AEFB-C8F906AA693D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A3BD-B35C-46C6-B7B7-E519136B132D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E4D-16D2-4652-AD24-ABC7C4E21225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FB6C-937C-401A-B23B-FFE1848A43F3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AB179A-3664-45B4-AF75-5A588F18B660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FB6DE-9E16-4A2E-8802-F35E9910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937-2BA0-439E-8ED0-4BAF13A2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BE96-5141-4EE8-9029-6A76ED02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E524-FD8D-452D-9C72-0AC53F7701F7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1EB9-6445-4FD9-BB72-A7C19DE2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1E42-3B40-4A82-B6FA-EC5EB89CF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046D-B5E2-406B-9EEF-1309C8AC3D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92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hyperlink" Target="http://tomcat.apache.org/download-80.cgi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hyperlink" Target="https://www.unidata.ucar.edu/software/thredds/v4.6/tds/tutorial/Getting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.xml"/><Relationship Id="rId5" Type="http://schemas.openxmlformats.org/officeDocument/2006/relationships/hyperlink" Target="mailto:avs900@130.56.242.15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localhost:8080/" TargetMode="External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hredds/catalog.html" TargetMode="External"/><Relationship Id="rId2" Type="http://schemas.openxmlformats.org/officeDocument/2006/relationships/hyperlink" Target="ftp://ftp.unidata.ucar.edu/pub/thredds/4.6/current/thredds.w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thredds/catalo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F4C3-8F00-4737-9462-E2D81D36D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58" y="2457940"/>
            <a:ext cx="8689976" cy="941752"/>
          </a:xfrm>
        </p:spPr>
        <p:txBody>
          <a:bodyPr>
            <a:normAutofit/>
          </a:bodyPr>
          <a:lstStyle/>
          <a:p>
            <a:r>
              <a:rPr lang="en-US" sz="6000" b="1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Setting up Thredds Server</a:t>
            </a:r>
            <a:endParaRPr lang="en-AU" sz="6000" b="1" cap="none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64928-6661-4389-821D-7D0F1094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552938"/>
          </a:xfrm>
        </p:spPr>
        <p:txBody>
          <a:bodyPr>
            <a:normAutofit/>
          </a:bodyPr>
          <a:lstStyle/>
          <a:p>
            <a:r>
              <a:rPr lang="en-AU" sz="2400" b="1" cap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setup Tomcat and Thredds server on the 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805DAD-3B5F-428A-B82F-8AA0ADFC6368}"/>
              </a:ext>
            </a:extLst>
          </p:cNvPr>
          <p:cNvSpPr/>
          <p:nvPr/>
        </p:nvSpPr>
        <p:spPr>
          <a:xfrm>
            <a:off x="7817" y="6582091"/>
            <a:ext cx="4095261" cy="256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latin typeface="Calibri" panose="020F0502020204030204" pitchFamily="34" charset="0"/>
                <a:cs typeface="Calibri" panose="020F0502020204030204" pitchFamily="34" charset="0"/>
              </a:rPr>
              <a:t>Copyright © 2018 by National Computational Infrastructure, Canberra, ACT, Australia.</a:t>
            </a:r>
            <a:endParaRPr lang="en-AU" sz="7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8B5D4-56FB-48FC-A943-531E9876BE9D}"/>
              </a:ext>
            </a:extLst>
          </p:cNvPr>
          <p:cNvSpPr txBox="1"/>
          <p:nvPr/>
        </p:nvSpPr>
        <p:spPr>
          <a:xfrm>
            <a:off x="11183815" y="6658713"/>
            <a:ext cx="1000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Month, 2018</a:t>
            </a:r>
            <a:endParaRPr lang="en-AU" sz="70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1"/>
    </mc:Choice>
    <mc:Fallback xmlns="">
      <p:transition spd="slow" advTm="65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95EE0D8-2A93-4697-B99B-8060F8234D7C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Install Java SE Development kit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3F99F-75E0-4107-8141-52620EA0D431}"/>
              </a:ext>
            </a:extLst>
          </p:cNvPr>
          <p:cNvSpPr txBox="1"/>
          <p:nvPr/>
        </p:nvSpPr>
        <p:spPr>
          <a:xfrm>
            <a:off x="1031421" y="1738991"/>
            <a:ext cx="108802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AU" sz="2000" b="1">
                <a:latin typeface="Calibri" panose="020F0502020204030204" pitchFamily="34" charset="0"/>
                <a:cs typeface="Calibri" panose="020F0502020204030204" pitchFamily="34" charset="0"/>
              </a:rPr>
              <a:t>nstall Java SE Development kit 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05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https://www.oracle.com/technetwork/java/javase/downloads/jdk8-downloads-2133151.html</a:t>
            </a: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rpm install j</a:t>
            </a:r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dk-8u192-linux-x64.rpm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ix a bug in jdk8 so that Tomcat wil run: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cd /usr/java/latest/jre/lib/security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vi java.security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Change 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117: securerandom.source=file:/dev/random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to:  securerandom.source=file:/dev/</a:t>
            </a:r>
            <a:r>
              <a:rPr lang="en-US" sz="105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./u</a:t>
            </a: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590E50-8172-4F50-A72B-1220F240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41" y="2466425"/>
            <a:ext cx="3314054" cy="12393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9151F4-6E68-42A1-98BD-72F1C755CECC}"/>
              </a:ext>
            </a:extLst>
          </p:cNvPr>
          <p:cNvSpPr/>
          <p:nvPr/>
        </p:nvSpPr>
        <p:spPr>
          <a:xfrm>
            <a:off x="1918607" y="3424237"/>
            <a:ext cx="391886" cy="7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08"/>
    </mc:Choice>
    <mc:Fallback xmlns="">
      <p:transition spd="slow" advTm="333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F407-E38F-48B5-A82B-5A5754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77F4-523A-40E2-9D88-50C6C1ACC7E4}"/>
              </a:ext>
            </a:extLst>
          </p:cNvPr>
          <p:cNvSpPr txBox="1"/>
          <p:nvPr/>
        </p:nvSpPr>
        <p:spPr>
          <a:xfrm>
            <a:off x="1031421" y="987878"/>
            <a:ext cx="10880272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Ref: 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https://www.unidata.ucar.edu/software/thredds/v4.6/tds/tutorial/GettingStarted.html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AU" sz="2000" b="1">
                <a:latin typeface="Calibri" panose="020F0502020204030204" pitchFamily="34" charset="0"/>
                <a:cs typeface="Calibri" panose="020F0502020204030204" pitchFamily="34" charset="0"/>
              </a:rPr>
              <a:t>nstall Tomcat for THREDDS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 current version of the Tomcat 8 servlet container.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Transfer to /usr/local/tds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Untar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cd /usr/local/tds/apache-tomcat-8.5.35/bin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Start Tomcat: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./startup.sh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Stop Tomcat: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./shutdown.sh</a:t>
            </a:r>
          </a:p>
          <a:p>
            <a:pPr lvl="1"/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  <a:t>Setup Port forwarding:</a:t>
            </a:r>
            <a:br>
              <a:rPr lang="en-US" sz="1050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Only the port 80 is open on the VM, and that too within the NCI network. Tomcat listens on port 8080. In order to test, we need to setup a port forwarding so that a call to </a:t>
            </a: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http://localhost:8080</a:t>
            </a: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 will display the Tomcat browser. In order to do it, we must use an SSH session to the server where Tomcat is running.</a:t>
            </a: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cs typeface="Calibri" panose="020F0502020204030204" pitchFamily="34" charset="0"/>
              </a:rPr>
              <a:t>Start Putty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Add an SSH tunnel as below.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Source port: any free port on your local PC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Destination: localhost:port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Best to use the same number for both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Click Add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Save the session as e.g. ssh_8080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Login as normal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1000" u="sng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avs900@130.56.242.15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Leave the login shell running.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Now, </a:t>
            </a:r>
            <a:r>
              <a:rPr lang="en-US" sz="1000" u="sng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http://localhost:8080</a:t>
            </a: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 will open the Tomcat browser.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5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387C5D-9BC4-444C-A404-3A77FC8AA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00" y="3918858"/>
            <a:ext cx="2695575" cy="108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A1A3B-0912-41AC-8DE6-1C6DD4F35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900" y="5100298"/>
            <a:ext cx="2695575" cy="6000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B323720-5A1F-4754-890B-B4004BFDEE45}"/>
              </a:ext>
            </a:extLst>
          </p:cNvPr>
          <p:cNvGrpSpPr/>
          <p:nvPr/>
        </p:nvGrpSpPr>
        <p:grpSpPr>
          <a:xfrm>
            <a:off x="9198853" y="3918858"/>
            <a:ext cx="2304626" cy="801250"/>
            <a:chOff x="9198853" y="3918858"/>
            <a:chExt cx="2304626" cy="801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00F66B-AD06-4318-BA9D-83F83CA7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98853" y="3918858"/>
              <a:ext cx="2304626" cy="80125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508F9B-36C7-4A38-87D3-7B053F5ACF85}"/>
                    </a:ext>
                  </a:extLst>
                </p14:cNvPr>
                <p14:cNvContentPartPr/>
                <p14:nvPr/>
              </p14:nvContentPartPr>
              <p14:xfrm>
                <a:off x="10987135" y="4579428"/>
                <a:ext cx="4122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508F9B-36C7-4A38-87D3-7B053F5ACF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33135" y="4471788"/>
                  <a:ext cx="51984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23160B-0B10-4263-A128-20EB7AA0E18E}"/>
                  </a:ext>
                </a:extLst>
              </p14:cNvPr>
              <p14:cNvContentPartPr/>
              <p14:nvPr/>
            </p14:nvContentPartPr>
            <p14:xfrm>
              <a:off x="9609248" y="4579428"/>
              <a:ext cx="524880" cy="262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23160B-0B10-4263-A128-20EB7AA0E1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55248" y="4471788"/>
                <a:ext cx="63252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447C5BB-E649-4AEC-9199-D77DEC660B99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Install Tomcat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54306-D59E-4013-BAAB-AC991B403B93}"/>
              </a:ext>
            </a:extLst>
          </p:cNvPr>
          <p:cNvGrpSpPr/>
          <p:nvPr/>
        </p:nvGrpSpPr>
        <p:grpSpPr>
          <a:xfrm>
            <a:off x="5143916" y="3918858"/>
            <a:ext cx="1123950" cy="1552575"/>
            <a:chOff x="5519472" y="4318906"/>
            <a:chExt cx="1123950" cy="1552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4F101B-5EDD-4CC8-96F6-7BE9BDA0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9472" y="4318906"/>
              <a:ext cx="1123950" cy="155257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1BD2AD-78CF-41A9-990F-9647F8FE8217}"/>
                </a:ext>
              </a:extLst>
            </p:cNvPr>
            <p:cNvSpPr/>
            <p:nvPr/>
          </p:nvSpPr>
          <p:spPr>
            <a:xfrm>
              <a:off x="6071508" y="5392893"/>
              <a:ext cx="410936" cy="158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982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1BB6-FDED-4947-9331-49FC26E442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11820"/>
            <a:ext cx="10363826" cy="5236580"/>
          </a:xfrm>
        </p:spPr>
        <p:txBody>
          <a:bodyPr>
            <a:normAutofit/>
          </a:bodyPr>
          <a:lstStyle/>
          <a:p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Download</a:t>
            </a:r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</a:rPr>
              <a:t> the TDS WAR file from Unidata's web site.</a:t>
            </a:r>
          </a:p>
          <a:p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</a:rPr>
              <a:t>Put ‘thredds.war’ in the Tomcat webapps directory.</a:t>
            </a:r>
          </a:p>
          <a:p>
            <a:pPr lvl="1"/>
            <a:r>
              <a:rPr lang="en-US" sz="850" cap="none">
                <a:latin typeface="Calibri" panose="020F0502020204030204" pitchFamily="34" charset="0"/>
                <a:cs typeface="Calibri" panose="020F0502020204030204" pitchFamily="34" charset="0"/>
              </a:rPr>
              <a:t>/usr/local/tds/apache-tomcat-8.5.35/webapps</a:t>
            </a:r>
          </a:p>
          <a:p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</a:rPr>
              <a:t>Start Tomcat if it is not already running.</a:t>
            </a:r>
          </a:p>
          <a:p>
            <a:pPr lvl="1"/>
            <a:r>
              <a:rPr lang="en-US" sz="900" cap="none">
                <a:latin typeface="Calibri" panose="020F0502020204030204" pitchFamily="34" charset="0"/>
                <a:cs typeface="Calibri" panose="020F0502020204030204" pitchFamily="34" charset="0"/>
              </a:rPr>
              <a:t>/usr/local/tds/apache-tomcat-8.5.35/bin/startup.sh</a:t>
            </a:r>
          </a:p>
          <a:p>
            <a:pPr lvl="1"/>
            <a:r>
              <a:rPr lang="en-US" sz="850" cap="none">
                <a:latin typeface="Calibri" panose="020F0502020204030204" pitchFamily="34" charset="0"/>
                <a:cs typeface="Calibri" panose="020F0502020204030204" pitchFamily="34" charset="0"/>
              </a:rPr>
              <a:t># ps -ef | grep tomcat | grep -v grep</a:t>
            </a:r>
          </a:p>
          <a:p>
            <a:pPr lvl="1"/>
            <a:r>
              <a:rPr lang="en-US" sz="850" cap="none">
                <a:latin typeface="Calibri" panose="020F0502020204030204" pitchFamily="34" charset="0"/>
                <a:cs typeface="Calibri" panose="020F0502020204030204" pitchFamily="34" charset="0"/>
              </a:rPr>
              <a:t>root      4805     1  1 09:34 pts/2    00:01:03 /usr/java/jdk1.8.0_192-amd64/bin/java -Djava.util.logging.config.file=/usr/local/tds/apache-tomcat-8.5.35/conf/logging.properties -Djava.util.logging.manager=org.apache.juli.ClassLoaderLogManager -Dtds.content.root.path=/usr/local/tds/apache-tomcat-8.5.35/content -d64 -Xmx4096m -Xms512m -server -ea -XX:+HeapDumpOnOutOfMemoryError -Djava.awt.headless=true -Djava.util.prefs.systemRoot=/usr/local/tds/apache-tomcat-8.5.35/content/thredds/javaUtilPrefs -Djava.util.prefs.userRoot=/usr/local/tds/apache-tomcat-8.5.35/content/thredds/javaUtilPrefs -Djdk.tls.ephemeralDHKeySize=2048 -Djava.protocol.handler.pkgs=org.apache.catalina.webresources -Dorg.apache.catalina.security.SecurityListener.UMASK=0027 -Dignore.endorsed.dirs= -classpath /usr/local/tds/apache-tomcat-8.5.35/bin/bootstrap.jar:/usr/local/tds/apache-tomcat-8.5.35/bin/tomcat-juli.jar -Dcatalina.base=/usr/local/tds/apache-tomcat-8.5.35 -Dcatalina.home=/usr/local/tds/apache-tomcat-8.5.35 -Djava.io.tmpdir=/usr/local/tds/apache-tomcat-8.5.35/temp org.apache.catalina.startup.Bootstrap start</a:t>
            </a:r>
          </a:p>
          <a:p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</a:rPr>
              <a:t>Wait a few seconds for thredds.war to be unpacked by Tomcat</a:t>
            </a:r>
          </a:p>
          <a:p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</a:rPr>
              <a:t>ls -l /usr/local/tds/apache-tomcat-8.5.35/webapps:</a:t>
            </a:r>
          </a:p>
          <a:p>
            <a:pPr lvl="1"/>
            <a:r>
              <a:rPr lang="en-US" sz="850" cap="none">
                <a:latin typeface="Calibri" panose="020F0502020204030204" pitchFamily="34" charset="0"/>
                <a:cs typeface="Calibri" panose="020F0502020204030204" pitchFamily="34" charset="0"/>
              </a:rPr>
              <a:t>drwxr-x---.  8 root root 4.0K Dec 17 09:40 thredds</a:t>
            </a:r>
          </a:p>
          <a:p>
            <a:pPr lvl="1"/>
            <a:r>
              <a:rPr lang="en-US" sz="850" cap="none">
                <a:latin typeface="Calibri" panose="020F0502020204030204" pitchFamily="34" charset="0"/>
                <a:cs typeface="Calibri" panose="020F0502020204030204" pitchFamily="34" charset="0"/>
              </a:rPr>
              <a:t>-rw-r--r--.  1 root root  63M Dec 17 09:40 thredds.war</a:t>
            </a:r>
          </a:p>
          <a:p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</a:rPr>
              <a:t>Access Thredds: </a:t>
            </a:r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http://localhost:8080/thredds/catalog.html</a:t>
            </a:r>
            <a:r>
              <a:rPr lang="en-US" sz="1050" cap="none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050" cap="none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050" cap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4B0C0-06E3-436D-B0B2-7363C090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1D22A-1241-4911-96E0-3B9BB59FB2BD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Install Thredds Server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0F5F0-2AF3-4BFB-A5FC-734230D7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830" y="4355646"/>
            <a:ext cx="3090863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2DE07-C958-43AF-8371-589EF228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3371E-5A66-458F-B583-E1C41F537C79}"/>
              </a:ext>
            </a:extLst>
          </p:cNvPr>
          <p:cNvSpPr txBox="1"/>
          <p:nvPr/>
        </p:nvSpPr>
        <p:spPr>
          <a:xfrm>
            <a:off x="2037840" y="182880"/>
            <a:ext cx="72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GSKY to Thredds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5E7D64-61ED-4320-93EF-E57E2D4EB129}"/>
              </a:ext>
            </a:extLst>
          </p:cNvPr>
          <p:cNvSpPr/>
          <p:nvPr/>
        </p:nvSpPr>
        <p:spPr>
          <a:xfrm>
            <a:off x="1064078" y="901479"/>
            <a:ext cx="916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Config file: /usr/local/tds/apache-tomcat-8.5.35/content/thredds/catalog.xml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A8F8E-7F2A-4A68-ACE9-EB04CB1FAA31}"/>
              </a:ext>
            </a:extLst>
          </p:cNvPr>
          <p:cNvSpPr txBox="1"/>
          <p:nvPr/>
        </p:nvSpPr>
        <p:spPr>
          <a:xfrm>
            <a:off x="1191986" y="1229992"/>
            <a:ext cx="10086240" cy="25853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&lt;?xml version="1.0" encoding="UTF-8"?&gt;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&lt;catalog name="THREDDS Server Default Catalog : Thredds Data Server for GSKY" xmlns="http://www.unidata.ucar.edu/namespaces/thredds/InvCatalog/v1.0" xmlns:xlink="http://www.w3.org/1999/xlink" xmlns:xsi="http://www.w3.org/2001/XMLSchema-instance" xsi:schemaLocation="http://www.unidata.ucar.edu/namespaces/thredds/InvCatalog/v1.0 http://www.unidata.ucar.edu/schemas/thredds/InvCatalog.1.0.6.xsd"&gt;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&lt;service name="all" base="" serviceType="compound"&gt;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&lt;service name="odap" serviceType="OpenDAP" base="/thredds/dodsC/" /&gt; 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&lt;service name="http" serviceType="HTTPServer" base="/thredds/fileServer/" /&gt;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&lt;/service&gt;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&lt;datasetScan name="NC Files" ID="gsky" path="gsky" location="content/gsky"&gt;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&lt;metadata inherited="true"&gt;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  &lt;serviceName&gt;all&lt;/serviceName&gt;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  &lt;dataType&gt;Grid&lt;/dataType&gt;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&lt;/metadata&gt;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&lt;filter&gt;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  &lt;include wildcard="*.nc"/&gt;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  &lt;/filter&gt;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  &lt;/datasetScan&gt;</a:t>
            </a:r>
          </a:p>
          <a:p>
            <a:r>
              <a:rPr lang="en-AU" sz="900">
                <a:latin typeface="Calibri" panose="020F0502020204030204" pitchFamily="34" charset="0"/>
                <a:cs typeface="Calibri" panose="020F0502020204030204" pitchFamily="34" charset="0"/>
              </a:rPr>
              <a:t>&lt;/catalog&gt;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FAD39-6548-40D0-9DE1-740D78E72CBF}"/>
              </a:ext>
            </a:extLst>
          </p:cNvPr>
          <p:cNvSpPr txBox="1"/>
          <p:nvPr/>
        </p:nvSpPr>
        <p:spPr>
          <a:xfrm>
            <a:off x="1191986" y="3845384"/>
            <a:ext cx="903786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The ‘dodC’ and ‘fileserver’ are unchangeable.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Soft links to the *.nc files in ‘/g/data…’ are to be made in ‘/usr/local/tds/apache-tomcat-8.5.35/content/thredds/public/gsky’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Or, the files can be copied to that 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Any syntax error in the config file will crash Tomcat.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After changing the config file, Tomcat must be stopped and restarted.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000">
                <a:latin typeface="Calibri" panose="020F0502020204030204" pitchFamily="34" charset="0"/>
                <a:cs typeface="Calibri" panose="020F0502020204030204" pitchFamily="34" charset="0"/>
              </a:rPr>
              <a:t>/usr/local/tds/apache-tomcat-8.5.35/bin/shutdown.sh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/usr/local/tds/apache-tomcat-8.5.35/bin/startup.sh</a:t>
            </a:r>
            <a:endParaRPr lang="en-AU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187C0-C10D-4D56-A2F0-AABFAA87699E}"/>
              </a:ext>
            </a:extLst>
          </p:cNvPr>
          <p:cNvSpPr txBox="1"/>
          <p:nvPr/>
        </p:nvSpPr>
        <p:spPr>
          <a:xfrm>
            <a:off x="1191986" y="5209643"/>
            <a:ext cx="9037864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>
                <a:latin typeface="Calibri" panose="020F0502020204030204" pitchFamily="34" charset="0"/>
                <a:cs typeface="Calibri" panose="020F0502020204030204" pitchFamily="34" charset="0"/>
              </a:rPr>
              <a:t>How to work: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Create and place the catalog.xml in the right directory. e.g. /usr/local/tds/apache-tomcat-8.5.35/content/thredds/catalog.xml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Stop and restart Tomcat.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Copy the *.nc files or create soft links in the gsky directory.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Access the Thredds catalog at: </a:t>
            </a: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http://localhost:8080/thredds/catalog.html</a:t>
            </a: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Calibri" panose="020F0502020204030204" pitchFamily="34" charset="0"/>
                <a:cs typeface="Calibri" panose="020F0502020204030204" pitchFamily="34" charset="0"/>
              </a:rPr>
              <a:t>No need to restart Tomcat or reload the thredds catalog. The added files will be automatically picked up.</a:t>
            </a:r>
          </a:p>
        </p:txBody>
      </p:sp>
    </p:spTree>
    <p:extLst>
      <p:ext uri="{BB962C8B-B14F-4D97-AF65-F5344CB8AC3E}">
        <p14:creationId xmlns:p14="http://schemas.microsoft.com/office/powerpoint/2010/main" val="362715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3A37FE6-33D6-4A5C-A5A7-D46CC267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950" y="220664"/>
            <a:ext cx="7391400" cy="407987"/>
          </a:xfrm>
        </p:spPr>
        <p:txBody>
          <a:bodyPr>
            <a:normAutofit fontScale="90000"/>
          </a:bodyPr>
          <a:lstStyle/>
          <a:p>
            <a:r>
              <a:rPr lang="en-US" altLang="en-US" b="1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ヒラギノ角ゴ Pro W3" pitchFamily="-102" charset="-128"/>
              </a:rPr>
              <a:t>Acknowledgements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DCBA946B-AC4F-476A-9CF7-6CE725898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117725"/>
            <a:ext cx="172243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9">
            <a:extLst>
              <a:ext uri="{FF2B5EF4-FFF2-40B4-BE49-F238E27FC236}">
                <a16:creationId xmlns:a16="http://schemas.microsoft.com/office/drawing/2014/main" id="{220CE06C-D275-4CE9-81E5-0BCFE22E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4103689"/>
            <a:ext cx="21367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1">
            <a:extLst>
              <a:ext uri="{FF2B5EF4-FFF2-40B4-BE49-F238E27FC236}">
                <a16:creationId xmlns:a16="http://schemas.microsoft.com/office/drawing/2014/main" id="{BDB9F88C-A48A-45CC-A1C5-5459C56D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9" y="4103689"/>
            <a:ext cx="165417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3">
            <a:extLst>
              <a:ext uri="{FF2B5EF4-FFF2-40B4-BE49-F238E27FC236}">
                <a16:creationId xmlns:a16="http://schemas.microsoft.com/office/drawing/2014/main" id="{08A84A2F-53EA-4AE9-9C2D-F9D7118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222751"/>
            <a:ext cx="190658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5">
            <a:extLst>
              <a:ext uri="{FF2B5EF4-FFF2-40B4-BE49-F238E27FC236}">
                <a16:creationId xmlns:a16="http://schemas.microsoft.com/office/drawing/2014/main" id="{74295E65-23E2-4F56-A523-B8B26644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2117726"/>
            <a:ext cx="22272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8">
            <a:extLst>
              <a:ext uri="{FF2B5EF4-FFF2-40B4-BE49-F238E27FC236}">
                <a16:creationId xmlns:a16="http://schemas.microsoft.com/office/drawing/2014/main" id="{3A0BF576-543A-40EF-8D7B-9D262378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2297113"/>
            <a:ext cx="261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45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.3|5.2|4.1|5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AF4D9E3-E1C9-40B3-8E0C-096B21B3D0C0}" vid="{48EA457E-F5DB-4C1D-B085-B6F3525955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AF4D9E3-E1C9-40B3-8E0C-096B21B3D0C0}" vid="{5EB82708-1EBF-40DE-9190-11AC785AE6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NCI_Template</Template>
  <TotalTime>571</TotalTime>
  <Words>629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ヒラギノ角ゴ Pro W3</vt:lpstr>
      <vt:lpstr>Droplet</vt:lpstr>
      <vt:lpstr>Custom Design</vt:lpstr>
      <vt:lpstr>Setting up Thredds Server</vt:lpstr>
      <vt:lpstr>PowerPoint Presentation</vt:lpstr>
      <vt:lpstr>PowerPoint Presentation</vt:lpstr>
      <vt:lpstr>PowerPoint Presentation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Arapaut Sivaprasad</dc:creator>
  <cp:lastModifiedBy>Arapaut Sivaprasad</cp:lastModifiedBy>
  <cp:revision>21</cp:revision>
  <dcterms:created xsi:type="dcterms:W3CDTF">2018-12-16T22:49:22Z</dcterms:created>
  <dcterms:modified xsi:type="dcterms:W3CDTF">2018-12-17T23:45:45Z</dcterms:modified>
</cp:coreProperties>
</file>