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Lst>
  <p:notesMasterIdLst>
    <p:notesMasterId r:id="rId13"/>
  </p:notesMasterIdLst>
  <p:sldIdLst>
    <p:sldId id="265" r:id="rId3"/>
    <p:sldId id="266" r:id="rId4"/>
    <p:sldId id="269" r:id="rId5"/>
    <p:sldId id="270" r:id="rId6"/>
    <p:sldId id="273" r:id="rId7"/>
    <p:sldId id="271" r:id="rId8"/>
    <p:sldId id="272" r:id="rId9"/>
    <p:sldId id="278" r:id="rId10"/>
    <p:sldId id="276"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CFCFC"/>
    <a:srgbClr val="08ABD5"/>
    <a:srgbClr val="F6F6F7"/>
    <a:srgbClr val="E6E6E6"/>
    <a:srgbClr val="FAFAFA"/>
    <a:srgbClr val="F9F9F9"/>
    <a:srgbClr val="F2F2F2"/>
    <a:srgbClr val="D7D7D7"/>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0" d="100"/>
          <a:sy n="120" d="100"/>
        </p:scale>
        <p:origin x="174" y="8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DBEC5-06AB-48E0-952A-026FDA33E51C}" type="datetimeFigureOut">
              <a:rPr lang="en-AU" smtClean="0"/>
              <a:t>21/12/2018</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B4536A-0246-4EFE-BA76-1B46864B8729}" type="slidenum">
              <a:rPr lang="en-AU" smtClean="0"/>
              <a:t>‹#›</a:t>
            </a:fld>
            <a:endParaRPr lang="en-AU"/>
          </a:p>
        </p:txBody>
      </p:sp>
    </p:spTree>
    <p:extLst>
      <p:ext uri="{BB962C8B-B14F-4D97-AF65-F5344CB8AC3E}">
        <p14:creationId xmlns:p14="http://schemas.microsoft.com/office/powerpoint/2010/main" val="3960634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5"/>
            <a:ext cx="8689976" cy="2509213"/>
          </a:xfrm>
        </p:spPr>
        <p:txBody>
          <a:bodyPr anchor="b">
            <a:normAutofit/>
          </a:bodyPr>
          <a:lstStyle>
            <a:lvl1pPr algn="ctr">
              <a:defRPr sz="4800">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latin typeface="Calibri" panose="020F0502020204030204" pitchFamily="34" charset="0"/>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Slide Number Placeholder 5"/>
          <p:cNvSpPr>
            <a:spLocks noGrp="1"/>
          </p:cNvSpPr>
          <p:nvPr>
            <p:ph type="sldNum" sz="quarter" idx="12"/>
          </p:nvPr>
        </p:nvSpPr>
        <p:spPr>
          <a:xfrm>
            <a:off x="11403345" y="6472681"/>
            <a:ext cx="764215" cy="365125"/>
          </a:xfrm>
        </p:spPr>
        <p:txBody>
          <a:bodyPr/>
          <a:lstStyle/>
          <a:p>
            <a:fld id="{6D22F896-40B5-4ADD-8801-0D06FADFA095}" type="slidenum">
              <a:rPr lang="en-US" dirty="0"/>
              <a:t>‹#›</a:t>
            </a:fld>
            <a:endParaRPr lang="en-US" dirty="0"/>
          </a:p>
        </p:txBody>
      </p:sp>
      <p:sp>
        <p:nvSpPr>
          <p:cNvPr id="9" name="TextBox 8">
            <a:extLst>
              <a:ext uri="{FF2B5EF4-FFF2-40B4-BE49-F238E27FC236}">
                <a16:creationId xmlns:a16="http://schemas.microsoft.com/office/drawing/2014/main" id="{2E946F4F-32E8-4CD6-8932-5E19B77AB4BA}"/>
              </a:ext>
            </a:extLst>
          </p:cNvPr>
          <p:cNvSpPr txBox="1"/>
          <p:nvPr userDrawn="1"/>
        </p:nvSpPr>
        <p:spPr>
          <a:xfrm>
            <a:off x="606771" y="6655244"/>
            <a:ext cx="3639226" cy="200055"/>
          </a:xfrm>
          <a:prstGeom prst="rect">
            <a:avLst/>
          </a:prstGeom>
          <a:noFill/>
        </p:spPr>
        <p:txBody>
          <a:bodyPr wrap="square" rtlCol="0">
            <a:spAutoFit/>
          </a:bodyPr>
          <a:lstStyle/>
          <a:p>
            <a:r>
              <a:rPr lang="en-US" sz="700">
                <a:solidFill>
                  <a:schemeClr val="tx1">
                    <a:lumMod val="50000"/>
                    <a:lumOff val="50000"/>
                  </a:schemeClr>
                </a:solidFill>
                <a:latin typeface="Calibri" panose="020F0502020204030204" pitchFamily="34" charset="0"/>
                <a:cs typeface="Calibri" panose="020F0502020204030204" pitchFamily="34" charset="0"/>
              </a:rPr>
              <a:t>Copyright © 2018. National Computational Infrastructure, Canberra, ACT, Australia.</a:t>
            </a:r>
            <a:endParaRPr lang="en-AU" sz="700">
              <a:solidFill>
                <a:schemeClr val="tx1">
                  <a:lumMod val="50000"/>
                  <a:lumOff val="50000"/>
                </a:schemeClr>
              </a:solidFill>
              <a:latin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49699323-CFA0-4E32-94B1-A40B01AECDD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74000" y="251181"/>
            <a:ext cx="3886200" cy="1647795"/>
          </a:xfrm>
          <a:prstGeom prst="rect">
            <a:avLst/>
          </a:prstGeom>
        </p:spPr>
      </p:pic>
      <p:pic>
        <p:nvPicPr>
          <p:cNvPr id="17" name="Picture 16">
            <a:extLst>
              <a:ext uri="{FF2B5EF4-FFF2-40B4-BE49-F238E27FC236}">
                <a16:creationId xmlns:a16="http://schemas.microsoft.com/office/drawing/2014/main" id="{6C37F177-F799-4EF0-B5A8-9347C3F2A44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2666999" y="-2667000"/>
            <a:ext cx="6858001" cy="12192000"/>
          </a:xfrm>
          <a:prstGeom prst="rect">
            <a:avLst/>
          </a:prstGeom>
        </p:spPr>
      </p:pic>
      <p:pic>
        <p:nvPicPr>
          <p:cNvPr id="18" name="Picture 17">
            <a:extLst>
              <a:ext uri="{FF2B5EF4-FFF2-40B4-BE49-F238E27FC236}">
                <a16:creationId xmlns:a16="http://schemas.microsoft.com/office/drawing/2014/main" id="{F96FAE38-974F-4A93-96D4-62D4F26C8F3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26400" y="403581"/>
            <a:ext cx="3886200" cy="1647795"/>
          </a:xfrm>
          <a:prstGeom prst="rect">
            <a:avLst/>
          </a:prstGeom>
        </p:spPr>
      </p:pic>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ADAF076-6E8D-48BD-BB78-27996FDE916E}" type="datetime1">
              <a:rPr lang="en-US" smtClean="0"/>
              <a:t>12/21/2018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D463C3-4FD6-4E15-A2FC-68448FB46BFB}" type="datetime1">
              <a:rPr lang="en-US" smtClean="0"/>
              <a:t>12/21/2018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FCA03E-80A5-466A-B4B4-2B8FCC7E2AEA}" type="datetime1">
              <a:rPr lang="en-US" smtClean="0"/>
              <a:t>12/21/2018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C04CE4-31EE-4F2B-B744-8EA83E1FE85E}" type="datetime1">
              <a:rPr lang="en-US" smtClean="0"/>
              <a:t>12/21/2018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E53FD72-7ED1-4AE3-A5D5-6F68728C4781}" type="datetime1">
              <a:rPr lang="en-US" smtClean="0"/>
              <a:t>12/21/2018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B065CE1-EB77-408D-8750-22984ACCA118}" type="datetime1">
              <a:rPr lang="en-US" smtClean="0"/>
              <a:t>12/21/2018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D43F08-357A-4172-8503-D86CDAB57223}" type="datetime1">
              <a:rPr lang="en-US" smtClean="0"/>
              <a:t>12/21/2018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B3A79B-37D8-44DC-BE4B-FEEEB5E6613B}" type="datetime1">
              <a:rPr lang="en-US" smtClean="0"/>
              <a:t>12/21/2018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E1233-3B64-4F2F-A1EF-1138A199A4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B43BB092-CC52-4D20-9AA6-90549AFB45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3317F616-C954-473E-829E-5EBBB6AEED54}"/>
              </a:ext>
            </a:extLst>
          </p:cNvPr>
          <p:cNvSpPr>
            <a:spLocks noGrp="1"/>
          </p:cNvSpPr>
          <p:nvPr>
            <p:ph type="dt" sz="half" idx="10"/>
          </p:nvPr>
        </p:nvSpPr>
        <p:spPr/>
        <p:txBody>
          <a:bodyPr/>
          <a:lstStyle/>
          <a:p>
            <a:fld id="{9A46E524-FD8D-452D-9C72-0AC53F7701F7}" type="datetimeFigureOut">
              <a:rPr lang="en-AU" smtClean="0"/>
              <a:t>21/12/2018</a:t>
            </a:fld>
            <a:endParaRPr lang="en-AU"/>
          </a:p>
        </p:txBody>
      </p:sp>
      <p:sp>
        <p:nvSpPr>
          <p:cNvPr id="5" name="Footer Placeholder 4">
            <a:extLst>
              <a:ext uri="{FF2B5EF4-FFF2-40B4-BE49-F238E27FC236}">
                <a16:creationId xmlns:a16="http://schemas.microsoft.com/office/drawing/2014/main" id="{7BF2E490-2D5D-49CA-895D-DF8F73B344E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105A932-25B6-4433-B49F-04B372C68C2C}"/>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3123200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9CE45-70E5-4CC1-AD8D-279F05620DA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96F249F-AA96-434A-8690-AA415959717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31AE689-A9F6-44A5-AC23-41647BA9B7EA}"/>
              </a:ext>
            </a:extLst>
          </p:cNvPr>
          <p:cNvSpPr>
            <a:spLocks noGrp="1"/>
          </p:cNvSpPr>
          <p:nvPr>
            <p:ph type="dt" sz="half" idx="10"/>
          </p:nvPr>
        </p:nvSpPr>
        <p:spPr/>
        <p:txBody>
          <a:bodyPr/>
          <a:lstStyle/>
          <a:p>
            <a:fld id="{9A46E524-FD8D-452D-9C72-0AC53F7701F7}" type="datetimeFigureOut">
              <a:rPr lang="en-AU" smtClean="0"/>
              <a:t>21/12/2018</a:t>
            </a:fld>
            <a:endParaRPr lang="en-AU"/>
          </a:p>
        </p:txBody>
      </p:sp>
      <p:sp>
        <p:nvSpPr>
          <p:cNvPr id="5" name="Footer Placeholder 4">
            <a:extLst>
              <a:ext uri="{FF2B5EF4-FFF2-40B4-BE49-F238E27FC236}">
                <a16:creationId xmlns:a16="http://schemas.microsoft.com/office/drawing/2014/main" id="{288CEF16-C9AC-4782-884B-DF1436B5A5F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DE1A379-610C-4439-996D-3AB961E3011B}"/>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4154837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39007D-6BCD-43A3-816F-9B9944EEE7DD}" type="datetime1">
              <a:rPr lang="en-US" smtClean="0"/>
              <a:t>12/21/2018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1" name="Picture 10">
            <a:extLst>
              <a:ext uri="{FF2B5EF4-FFF2-40B4-BE49-F238E27FC236}">
                <a16:creationId xmlns:a16="http://schemas.microsoft.com/office/drawing/2014/main" id="{BFF7BC70-E094-4F80-822B-639F9FC1622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2666998" y="-2667176"/>
            <a:ext cx="6858001" cy="12192000"/>
          </a:xfrm>
          <a:prstGeom prst="rect">
            <a:avLst/>
          </a:prstGeom>
        </p:spPr>
      </p:pic>
      <p:sp>
        <p:nvSpPr>
          <p:cNvPr id="13" name="Rectangle 12">
            <a:extLst>
              <a:ext uri="{FF2B5EF4-FFF2-40B4-BE49-F238E27FC236}">
                <a16:creationId xmlns:a16="http://schemas.microsoft.com/office/drawing/2014/main" id="{BA8B7A6E-F2EF-4B10-9AB9-26C7F22B2D14}"/>
              </a:ext>
            </a:extLst>
          </p:cNvPr>
          <p:cNvSpPr/>
          <p:nvPr userDrawn="1"/>
        </p:nvSpPr>
        <p:spPr>
          <a:xfrm>
            <a:off x="-1" y="885825"/>
            <a:ext cx="12192001" cy="5372100"/>
          </a:xfrm>
          <a:prstGeom prst="rect">
            <a:avLst/>
          </a:prstGeom>
          <a:solidFill>
            <a:schemeClr val="bg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1D60167-090C-46DC-B89E-F3C030B23AE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7234" y="66589"/>
            <a:ext cx="1775065" cy="752648"/>
          </a:xfrm>
          <a:prstGeom prst="rect">
            <a:avLst/>
          </a:prstGeom>
        </p:spPr>
      </p:pic>
      <p:sp>
        <p:nvSpPr>
          <p:cNvPr id="15" name="TextBox 14">
            <a:extLst>
              <a:ext uri="{FF2B5EF4-FFF2-40B4-BE49-F238E27FC236}">
                <a16:creationId xmlns:a16="http://schemas.microsoft.com/office/drawing/2014/main" id="{EADFB6F7-5E71-4B9F-8491-B3166C1B073E}"/>
              </a:ext>
            </a:extLst>
          </p:cNvPr>
          <p:cNvSpPr txBox="1"/>
          <p:nvPr userDrawn="1"/>
        </p:nvSpPr>
        <p:spPr>
          <a:xfrm>
            <a:off x="10728086" y="6402663"/>
            <a:ext cx="1465384" cy="461665"/>
          </a:xfrm>
          <a:prstGeom prst="rect">
            <a:avLst/>
          </a:prstGeom>
          <a:noFill/>
        </p:spPr>
        <p:txBody>
          <a:bodyPr wrap="square" rtlCol="0">
            <a:spAutoFit/>
          </a:bodyPr>
          <a:lstStyle/>
          <a:p>
            <a:r>
              <a:rPr lang="en-US" sz="2400" dirty="0">
                <a:solidFill>
                  <a:schemeClr val="bg1"/>
                </a:solidFill>
              </a:rPr>
              <a:t>nci.org.au</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2D0C6-1873-4272-BAB7-F52E42BF40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298DCA46-7A3A-408E-BA3F-56FE76305B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F3041B-44A2-49F0-9E07-7D99DE7C8322}"/>
              </a:ext>
            </a:extLst>
          </p:cNvPr>
          <p:cNvSpPr>
            <a:spLocks noGrp="1"/>
          </p:cNvSpPr>
          <p:nvPr>
            <p:ph type="dt" sz="half" idx="10"/>
          </p:nvPr>
        </p:nvSpPr>
        <p:spPr/>
        <p:txBody>
          <a:bodyPr/>
          <a:lstStyle/>
          <a:p>
            <a:fld id="{9A46E524-FD8D-452D-9C72-0AC53F7701F7}" type="datetimeFigureOut">
              <a:rPr lang="en-AU" smtClean="0"/>
              <a:t>21/12/2018</a:t>
            </a:fld>
            <a:endParaRPr lang="en-AU"/>
          </a:p>
        </p:txBody>
      </p:sp>
      <p:sp>
        <p:nvSpPr>
          <p:cNvPr id="5" name="Footer Placeholder 4">
            <a:extLst>
              <a:ext uri="{FF2B5EF4-FFF2-40B4-BE49-F238E27FC236}">
                <a16:creationId xmlns:a16="http://schemas.microsoft.com/office/drawing/2014/main" id="{5D7DF613-A0FD-4EAF-B712-3B08C3B5E1E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50B2506-132C-401A-BE06-A67410950E26}"/>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11092330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8EBB0-4140-4FD3-AF23-4E5D8367ADF6}"/>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911D4BF9-B59A-402D-BDC4-6E82265E9D3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B8805B9E-0C48-463F-9EB3-C1A147F570B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59F8CD23-8362-439E-AEE1-2A8EEB4067F4}"/>
              </a:ext>
            </a:extLst>
          </p:cNvPr>
          <p:cNvSpPr>
            <a:spLocks noGrp="1"/>
          </p:cNvSpPr>
          <p:nvPr>
            <p:ph type="dt" sz="half" idx="10"/>
          </p:nvPr>
        </p:nvSpPr>
        <p:spPr/>
        <p:txBody>
          <a:bodyPr/>
          <a:lstStyle/>
          <a:p>
            <a:fld id="{9A46E524-FD8D-452D-9C72-0AC53F7701F7}" type="datetimeFigureOut">
              <a:rPr lang="en-AU" smtClean="0"/>
              <a:t>21/12/2018</a:t>
            </a:fld>
            <a:endParaRPr lang="en-AU"/>
          </a:p>
        </p:txBody>
      </p:sp>
      <p:sp>
        <p:nvSpPr>
          <p:cNvPr id="6" name="Footer Placeholder 5">
            <a:extLst>
              <a:ext uri="{FF2B5EF4-FFF2-40B4-BE49-F238E27FC236}">
                <a16:creationId xmlns:a16="http://schemas.microsoft.com/office/drawing/2014/main" id="{4AF965A6-C13A-48CC-9261-7CDD9685C51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FE6DE39-F0CE-416E-A714-9DAB2F92CFCA}"/>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14199503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051F-CCC7-4099-89AC-940FFC2627F5}"/>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B7041F2-1CB9-449F-AE4F-4A19FC6B6E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034B6C1-23B4-4236-B5C8-D3841CC951C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9C8626C4-A45F-4392-9DBC-1F596B0301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A26CD91-99BB-4C51-A3E2-5B174D47B54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042C38E9-A62F-4E2C-9BE1-1C4B4D8656C6}"/>
              </a:ext>
            </a:extLst>
          </p:cNvPr>
          <p:cNvSpPr>
            <a:spLocks noGrp="1"/>
          </p:cNvSpPr>
          <p:nvPr>
            <p:ph type="dt" sz="half" idx="10"/>
          </p:nvPr>
        </p:nvSpPr>
        <p:spPr/>
        <p:txBody>
          <a:bodyPr/>
          <a:lstStyle/>
          <a:p>
            <a:fld id="{9A46E524-FD8D-452D-9C72-0AC53F7701F7}" type="datetimeFigureOut">
              <a:rPr lang="en-AU" smtClean="0"/>
              <a:t>21/12/2018</a:t>
            </a:fld>
            <a:endParaRPr lang="en-AU"/>
          </a:p>
        </p:txBody>
      </p:sp>
      <p:sp>
        <p:nvSpPr>
          <p:cNvPr id="8" name="Footer Placeholder 7">
            <a:extLst>
              <a:ext uri="{FF2B5EF4-FFF2-40B4-BE49-F238E27FC236}">
                <a16:creationId xmlns:a16="http://schemas.microsoft.com/office/drawing/2014/main" id="{64AF3A78-B2E5-42DF-B9D1-25E769B0E420}"/>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DF9C628E-D9D2-4E6B-A349-CCD20D5D8820}"/>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25476230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5CEBE-A319-4DE9-B8A5-01E4DD6A0FD3}"/>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AB5582F9-5666-4B7F-9250-CFBCCB58022B}"/>
              </a:ext>
            </a:extLst>
          </p:cNvPr>
          <p:cNvSpPr>
            <a:spLocks noGrp="1"/>
          </p:cNvSpPr>
          <p:nvPr>
            <p:ph type="dt" sz="half" idx="10"/>
          </p:nvPr>
        </p:nvSpPr>
        <p:spPr/>
        <p:txBody>
          <a:bodyPr/>
          <a:lstStyle/>
          <a:p>
            <a:fld id="{9A46E524-FD8D-452D-9C72-0AC53F7701F7}" type="datetimeFigureOut">
              <a:rPr lang="en-AU" smtClean="0"/>
              <a:t>21/12/2018</a:t>
            </a:fld>
            <a:endParaRPr lang="en-AU"/>
          </a:p>
        </p:txBody>
      </p:sp>
      <p:sp>
        <p:nvSpPr>
          <p:cNvPr id="4" name="Footer Placeholder 3">
            <a:extLst>
              <a:ext uri="{FF2B5EF4-FFF2-40B4-BE49-F238E27FC236}">
                <a16:creationId xmlns:a16="http://schemas.microsoft.com/office/drawing/2014/main" id="{F7C3CCF8-9C44-4489-B2BB-990AB9A64DDE}"/>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E3A26FD9-C0DC-49D2-A8EB-2DCAC6B78E58}"/>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19275599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F815AF-EA87-42E0-93E5-9A763F42BB51}"/>
              </a:ext>
            </a:extLst>
          </p:cNvPr>
          <p:cNvSpPr>
            <a:spLocks noGrp="1"/>
          </p:cNvSpPr>
          <p:nvPr>
            <p:ph type="dt" sz="half" idx="10"/>
          </p:nvPr>
        </p:nvSpPr>
        <p:spPr/>
        <p:txBody>
          <a:bodyPr/>
          <a:lstStyle/>
          <a:p>
            <a:fld id="{9A46E524-FD8D-452D-9C72-0AC53F7701F7}" type="datetimeFigureOut">
              <a:rPr lang="en-AU" smtClean="0"/>
              <a:t>21/12/2018</a:t>
            </a:fld>
            <a:endParaRPr lang="en-AU"/>
          </a:p>
        </p:txBody>
      </p:sp>
      <p:sp>
        <p:nvSpPr>
          <p:cNvPr id="3" name="Footer Placeholder 2">
            <a:extLst>
              <a:ext uri="{FF2B5EF4-FFF2-40B4-BE49-F238E27FC236}">
                <a16:creationId xmlns:a16="http://schemas.microsoft.com/office/drawing/2014/main" id="{760254BB-6E67-4A2F-A50E-8113BD074C0A}"/>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5E531617-B293-4A3D-A15B-87724DD7460D}"/>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19553391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46F1A-1D2A-4BAA-B6F8-47628A53CF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27BE9EC4-2610-47C1-8048-2F42E58F36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9A1A855-A365-4AD0-AC25-FEBC507509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523968B-8FB5-4936-AD6B-917A6EF06117}"/>
              </a:ext>
            </a:extLst>
          </p:cNvPr>
          <p:cNvSpPr>
            <a:spLocks noGrp="1"/>
          </p:cNvSpPr>
          <p:nvPr>
            <p:ph type="dt" sz="half" idx="10"/>
          </p:nvPr>
        </p:nvSpPr>
        <p:spPr/>
        <p:txBody>
          <a:bodyPr/>
          <a:lstStyle/>
          <a:p>
            <a:fld id="{9A46E524-FD8D-452D-9C72-0AC53F7701F7}" type="datetimeFigureOut">
              <a:rPr lang="en-AU" smtClean="0"/>
              <a:t>21/12/2018</a:t>
            </a:fld>
            <a:endParaRPr lang="en-AU"/>
          </a:p>
        </p:txBody>
      </p:sp>
      <p:sp>
        <p:nvSpPr>
          <p:cNvPr id="6" name="Footer Placeholder 5">
            <a:extLst>
              <a:ext uri="{FF2B5EF4-FFF2-40B4-BE49-F238E27FC236}">
                <a16:creationId xmlns:a16="http://schemas.microsoft.com/office/drawing/2014/main" id="{F8E41CA8-6201-47EB-AF24-24C2BC562FD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B132793-881E-4942-A2EB-7778B25A9A22}"/>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42878392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CF866-3E6F-4945-A762-47F06EAB13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3F0A54C8-6E2B-4080-80B2-B4E661C44C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4B93A923-734B-4855-B9EC-B6B0772377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676CFF3-A0E0-409F-AD4F-748A1C2A1F67}"/>
              </a:ext>
            </a:extLst>
          </p:cNvPr>
          <p:cNvSpPr>
            <a:spLocks noGrp="1"/>
          </p:cNvSpPr>
          <p:nvPr>
            <p:ph type="dt" sz="half" idx="10"/>
          </p:nvPr>
        </p:nvSpPr>
        <p:spPr/>
        <p:txBody>
          <a:bodyPr/>
          <a:lstStyle/>
          <a:p>
            <a:fld id="{9A46E524-FD8D-452D-9C72-0AC53F7701F7}" type="datetimeFigureOut">
              <a:rPr lang="en-AU" smtClean="0"/>
              <a:t>21/12/2018</a:t>
            </a:fld>
            <a:endParaRPr lang="en-AU"/>
          </a:p>
        </p:txBody>
      </p:sp>
      <p:sp>
        <p:nvSpPr>
          <p:cNvPr id="6" name="Footer Placeholder 5">
            <a:extLst>
              <a:ext uri="{FF2B5EF4-FFF2-40B4-BE49-F238E27FC236}">
                <a16:creationId xmlns:a16="http://schemas.microsoft.com/office/drawing/2014/main" id="{5FA3F752-B966-4198-985E-B718133A271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D788C59-D33E-4A69-A458-F7A03B7A9B99}"/>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9102055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B6C06-0BDA-44D0-8851-7ECD800BF308}"/>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E7BC6BE2-5F1D-40BC-939F-378D634408D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4415D36-02B4-4F56-89B9-C0183CB324C5}"/>
              </a:ext>
            </a:extLst>
          </p:cNvPr>
          <p:cNvSpPr>
            <a:spLocks noGrp="1"/>
          </p:cNvSpPr>
          <p:nvPr>
            <p:ph type="dt" sz="half" idx="10"/>
          </p:nvPr>
        </p:nvSpPr>
        <p:spPr/>
        <p:txBody>
          <a:bodyPr/>
          <a:lstStyle/>
          <a:p>
            <a:fld id="{9A46E524-FD8D-452D-9C72-0AC53F7701F7}" type="datetimeFigureOut">
              <a:rPr lang="en-AU" smtClean="0"/>
              <a:t>21/12/2018</a:t>
            </a:fld>
            <a:endParaRPr lang="en-AU"/>
          </a:p>
        </p:txBody>
      </p:sp>
      <p:sp>
        <p:nvSpPr>
          <p:cNvPr id="5" name="Footer Placeholder 4">
            <a:extLst>
              <a:ext uri="{FF2B5EF4-FFF2-40B4-BE49-F238E27FC236}">
                <a16:creationId xmlns:a16="http://schemas.microsoft.com/office/drawing/2014/main" id="{5D3E52F3-F026-41F5-88DF-80280CD0163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5D771E5-C8A4-4014-B98C-94A4884903DD}"/>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40269176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ABFFB4-7155-4469-BD5D-61BFC4BB156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DC957D0-0F9E-4910-93BF-E455327E929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584DBDD-900B-40B9-A630-138374B69C34}"/>
              </a:ext>
            </a:extLst>
          </p:cNvPr>
          <p:cNvSpPr>
            <a:spLocks noGrp="1"/>
          </p:cNvSpPr>
          <p:nvPr>
            <p:ph type="dt" sz="half" idx="10"/>
          </p:nvPr>
        </p:nvSpPr>
        <p:spPr/>
        <p:txBody>
          <a:bodyPr/>
          <a:lstStyle/>
          <a:p>
            <a:fld id="{9A46E524-FD8D-452D-9C72-0AC53F7701F7}" type="datetimeFigureOut">
              <a:rPr lang="en-AU" smtClean="0"/>
              <a:t>21/12/2018</a:t>
            </a:fld>
            <a:endParaRPr lang="en-AU"/>
          </a:p>
        </p:txBody>
      </p:sp>
      <p:sp>
        <p:nvSpPr>
          <p:cNvPr id="5" name="Footer Placeholder 4">
            <a:extLst>
              <a:ext uri="{FF2B5EF4-FFF2-40B4-BE49-F238E27FC236}">
                <a16:creationId xmlns:a16="http://schemas.microsoft.com/office/drawing/2014/main" id="{40CBEE0C-82B6-4970-81CE-6F2F2691439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322B818-01C5-4C82-BA16-7BEEEFC4E007}"/>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1115487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04BD80-684F-43EC-BD8A-3313B4EC3815}" type="datetime1">
              <a:rPr lang="en-US" smtClean="0"/>
              <a:t>12/21/2018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4D2021-F3A0-43D8-B6B3-AE7BBAB9890A}" type="datetime1">
              <a:rPr lang="en-US" smtClean="0"/>
              <a:t>12/21/2018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2B9AF0-B7DD-4DE1-A9F5-91BE63737632}" type="datetime1">
              <a:rPr lang="en-US" smtClean="0"/>
              <a:t>12/21/2018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3F85E4-564C-4728-AEFB-C8F906AA693D}" type="datetime1">
              <a:rPr lang="en-US" smtClean="0"/>
              <a:t>12/21/2018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E00A3BD-B35C-46C6-B7B7-E519136B132D}" type="datetime1">
              <a:rPr lang="en-US" smtClean="0"/>
              <a:t>12/21/2018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C59E4D-16D2-4652-AD24-ABC7C4E21225}" type="datetime1">
              <a:rPr lang="en-US" smtClean="0"/>
              <a:t>12/21/2018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BFFB6C-937C-401A-B23B-FFE1848A43F3}" type="datetime1">
              <a:rPr lang="en-US" smtClean="0"/>
              <a:t>12/21/2018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A3AB179A-3664-45B4-AF75-5A588F18B660}" type="datetime1">
              <a:rPr lang="en-US" smtClean="0"/>
              <a:t>12/21/2018</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9FB6DE-9E16-4A2E-8802-F35E9910BD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7747937-2BA0-439E-8ED0-4BAF13A274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0C9BE96-5141-4EE8-9029-6A76ED02DF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46E524-FD8D-452D-9C72-0AC53F7701F7}" type="datetimeFigureOut">
              <a:rPr lang="en-AU" smtClean="0"/>
              <a:t>21/12/2018</a:t>
            </a:fld>
            <a:endParaRPr lang="en-AU"/>
          </a:p>
        </p:txBody>
      </p:sp>
      <p:sp>
        <p:nvSpPr>
          <p:cNvPr id="5" name="Footer Placeholder 4">
            <a:extLst>
              <a:ext uri="{FF2B5EF4-FFF2-40B4-BE49-F238E27FC236}">
                <a16:creationId xmlns:a16="http://schemas.microsoft.com/office/drawing/2014/main" id="{6A711EB9-6445-4FD9-BB72-A7C19DE2D7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D21C1E42-3B40-4A82-B6FA-EC5EB89CF8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A2046D-B5E2-406B-9EEF-1309C8AC3DA1}" type="slidenum">
              <a:rPr lang="en-AU" smtClean="0"/>
              <a:t>‹#›</a:t>
            </a:fld>
            <a:endParaRPr lang="en-AU"/>
          </a:p>
        </p:txBody>
      </p:sp>
    </p:spTree>
    <p:extLst>
      <p:ext uri="{BB962C8B-B14F-4D97-AF65-F5344CB8AC3E}">
        <p14:creationId xmlns:p14="http://schemas.microsoft.com/office/powerpoint/2010/main" val="411992989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jpeg"/><Relationship Id="rId7" Type="http://schemas.openxmlformats.org/officeDocument/2006/relationships/image" Target="../media/image32.jpe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jpeg"/><Relationship Id="rId5" Type="http://schemas.openxmlformats.org/officeDocument/2006/relationships/image" Target="../media/image30.jpeg"/><Relationship Id="rId4" Type="http://schemas.openxmlformats.org/officeDocument/2006/relationships/image" Target="../media/image29.jpeg"/></Relationships>
</file>

<file path=ppt/slides/_rels/slide2.xml.rels><?xml version="1.0" encoding="UTF-8" standalone="yes"?>
<Relationships xmlns="http://schemas.openxmlformats.org/package/2006/relationships"><Relationship Id="rId8" Type="http://schemas.openxmlformats.org/officeDocument/2006/relationships/hyperlink" Target="https://nbviewer.jupyter.org/github/nci/Data-Training/blob/master/NCI_Autumn_Training/05_Python_Data_Examples_I/Python_NetcdfSubset_Examples.ipynb" TargetMode="External"/><Relationship Id="rId3" Type="http://schemas.openxmlformats.org/officeDocument/2006/relationships/hyperlink" Target="http://dapds00.nci.org.au/thredds/catalogs/rr9/collection/dataset/ANUClimate_v1-0_rainfall_daily_0-01deg_1970-2014.html?dataset=ANUClimate_v1-0_rainfall_daily_0-01deg_1970-2014_agg" TargetMode="External"/><Relationship Id="rId7" Type="http://schemas.openxmlformats.org/officeDocument/2006/relationships/hyperlink" Target="https://nbviewer.jupyter.org/github/nci/Data-Training/blob/master/NCI_Autumn_Training/05_Python_Data_Examples_I/Python_Siphon_I.ipynb" TargetMode="Externa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hyperlink" Target="https://nbviewer.jupyter.org/github/nci/Data-Training/blob/master/NCI_Autumn_Training/01_Data_Services/NetcdfSubset_Examples.ipynb" TargetMode="External"/><Relationship Id="rId5" Type="http://schemas.openxmlformats.org/officeDocument/2006/relationships/hyperlink" Target="https://nbviewer.jupyter.org/github/nci/Data-Training/blob/master/NCI_Autumn_Training/01_Data_Services/THREDDS_OPeNDAP.ipynb" TargetMode="External"/><Relationship Id="rId4" Type="http://schemas.openxmlformats.org/officeDocument/2006/relationships/hyperlink" Target="https://nbviewer.jupyter.org/github/nci/Data-Training/blob/master/NCI_Autumn_Training/05_Python_Data_Examples_I/Python_DataAccessBasics.ipynb"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dap.nci.org.au/thredds/remoteCatalogService?catalog=http://dapds00.nci.org.au/thredds/catalog/ub8/global/GPP/Yebra2015/monthly/catalog.xml" TargetMode="Externa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hyperlink" Target="https://github.com/asivapra/gsky/blob/master/Documents/ows/GSKY_Developer_Guide.ppsx" TargetMode="External"/><Relationship Id="rId5" Type="http://schemas.openxmlformats.org/officeDocument/2006/relationships/hyperlink" Target="https://github.com/asivapra/gsky/blob/master/Documents/ows/GSKY_OWS_Server.ppsx" TargetMode="External"/><Relationship Id="rId4" Type="http://schemas.openxmlformats.org/officeDocument/2006/relationships/hyperlink" Target="https://github.com/asivapra/gsky/blob/master/Documents/ows/GSKY_OWS_Server.docx"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asivapra/gsky/blob/master/Documents/ows/GSKY_User_Guide.ppsx" TargetMode="Externa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s://github.com/asivapra/gsky/blob/master/Documents/ows/GSKY_Developer_Guide.ppsx" TargetMode="Externa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8.png"/><Relationship Id="rId3" Type="http://schemas.openxmlformats.org/officeDocument/2006/relationships/hyperlink" Target="http://localhost:3001/" TargetMode="External"/><Relationship Id="rId7" Type="http://schemas.openxmlformats.org/officeDocument/2006/relationships/image" Target="../media/image13.png"/><Relationship Id="rId12" Type="http://schemas.openxmlformats.org/officeDocument/2006/relationships/image" Target="../media/image17.png"/><Relationship Id="rId17" Type="http://schemas.openxmlformats.org/officeDocument/2006/relationships/image" Target="../media/image9.png"/><Relationship Id="rId2" Type="http://schemas.openxmlformats.org/officeDocument/2006/relationships/slideLayout" Target="../slideLayouts/slideLayout2.xml"/><Relationship Id="rId16" Type="http://schemas.openxmlformats.org/officeDocument/2006/relationships/image" Target="../media/image21.png"/><Relationship Id="rId1" Type="http://schemas.openxmlformats.org/officeDocument/2006/relationships/tags" Target="../tags/tag7.xml"/><Relationship Id="rId6" Type="http://schemas.openxmlformats.org/officeDocument/2006/relationships/image" Target="../media/image12.png"/><Relationship Id="rId11" Type="http://schemas.openxmlformats.org/officeDocument/2006/relationships/image" Target="../media/image16.png"/><Relationship Id="rId5" Type="http://schemas.openxmlformats.org/officeDocument/2006/relationships/image" Target="../media/image11.png"/><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hyperlink" Target="http://130.56.242.16/terria/" TargetMode="External"/><Relationship Id="rId9" Type="http://schemas.openxmlformats.org/officeDocument/2006/relationships/image" Target="../media/image14.png"/><Relationship Id="rId14"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hyperlink" Target="http://localhost:8080/" TargetMode="External"/><Relationship Id="rId7"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2.png"/><Relationship Id="rId5" Type="http://schemas.openxmlformats.org/officeDocument/2006/relationships/hyperlink" Target="http://localhost:3001/" TargetMode="External"/><Relationship Id="rId10" Type="http://schemas.openxmlformats.org/officeDocument/2006/relationships/image" Target="../media/image26.png"/><Relationship Id="rId4" Type="http://schemas.openxmlformats.org/officeDocument/2006/relationships/hyperlink" Target="http://localhost:8080/thredds/catalog.html" TargetMode="External"/><Relationship Id="rId9"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0F4C3-8F00-4737-9462-E2D81D36D621}"/>
              </a:ext>
            </a:extLst>
          </p:cNvPr>
          <p:cNvSpPr>
            <a:spLocks noGrp="1"/>
          </p:cNvSpPr>
          <p:nvPr>
            <p:ph type="ctrTitle"/>
          </p:nvPr>
        </p:nvSpPr>
        <p:spPr>
          <a:xfrm>
            <a:off x="1672858" y="2457940"/>
            <a:ext cx="8689976" cy="941752"/>
          </a:xfrm>
        </p:spPr>
        <p:txBody>
          <a:bodyPr>
            <a:noAutofit/>
          </a:bodyPr>
          <a:lstStyle/>
          <a:p>
            <a:r>
              <a:rPr lang="en-US" b="1" cap="none">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Connecting GSKY with THREDDS</a:t>
            </a:r>
            <a:endParaRPr lang="en-AU" b="1" cap="none">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Subtitle 2">
            <a:extLst>
              <a:ext uri="{FF2B5EF4-FFF2-40B4-BE49-F238E27FC236}">
                <a16:creationId xmlns:a16="http://schemas.microsoft.com/office/drawing/2014/main" id="{60164928-6661-4389-821D-7D0F1094AE71}"/>
              </a:ext>
            </a:extLst>
          </p:cNvPr>
          <p:cNvSpPr>
            <a:spLocks noGrp="1"/>
          </p:cNvSpPr>
          <p:nvPr>
            <p:ph type="subTitle" idx="1"/>
          </p:nvPr>
        </p:nvSpPr>
        <p:spPr>
          <a:xfrm>
            <a:off x="1751012" y="3631760"/>
            <a:ext cx="8689976" cy="552938"/>
          </a:xfrm>
        </p:spPr>
        <p:txBody>
          <a:bodyPr>
            <a:normAutofit/>
          </a:bodyPr>
          <a:lstStyle/>
          <a:p>
            <a:r>
              <a:rPr lang="en-AU" sz="2400" b="1" cap="none">
                <a:effectLst>
                  <a:outerShdw blurRad="38100" dist="38100" dir="2700000" algn="tl">
                    <a:srgbClr val="000000">
                      <a:alpha val="43137"/>
                    </a:srgbClr>
                  </a:outerShdw>
                </a:effectLst>
              </a:rPr>
              <a:t>Thoughts on creating TerriaMap-GSKY-THREDDS communication</a:t>
            </a:r>
          </a:p>
        </p:txBody>
      </p:sp>
      <p:sp>
        <p:nvSpPr>
          <p:cNvPr id="5" name="Rectangle 4">
            <a:extLst>
              <a:ext uri="{FF2B5EF4-FFF2-40B4-BE49-F238E27FC236}">
                <a16:creationId xmlns:a16="http://schemas.microsoft.com/office/drawing/2014/main" id="{4E805DAD-3B5F-428A-B82F-8AA0ADFC6368}"/>
              </a:ext>
            </a:extLst>
          </p:cNvPr>
          <p:cNvSpPr/>
          <p:nvPr/>
        </p:nvSpPr>
        <p:spPr>
          <a:xfrm>
            <a:off x="7817" y="6582091"/>
            <a:ext cx="4095261" cy="2563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a:latin typeface="Calibri" panose="020F0502020204030204" pitchFamily="34" charset="0"/>
                <a:cs typeface="Calibri" panose="020F0502020204030204" pitchFamily="34" charset="0"/>
              </a:rPr>
              <a:t>Copyright © 2018 by National Computational Infrastructure, Canberra, ACT, Australia.</a:t>
            </a:r>
            <a:endParaRPr lang="en-AU" sz="70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4797D558-CE01-46F0-AA37-72614AC319BE}"/>
              </a:ext>
            </a:extLst>
          </p:cNvPr>
          <p:cNvSpPr txBox="1"/>
          <p:nvPr/>
        </p:nvSpPr>
        <p:spPr>
          <a:xfrm>
            <a:off x="9462047" y="6582091"/>
            <a:ext cx="2703444" cy="215444"/>
          </a:xfrm>
          <a:prstGeom prst="rect">
            <a:avLst/>
          </a:prstGeom>
          <a:noFill/>
        </p:spPr>
        <p:txBody>
          <a:bodyPr wrap="square" rtlCol="0">
            <a:spAutoFit/>
          </a:bodyPr>
          <a:lstStyle/>
          <a:p>
            <a:r>
              <a:rPr lang="en-US" sz="800">
                <a:solidFill>
                  <a:schemeClr val="bg1"/>
                </a:solidFill>
              </a:rPr>
              <a:t>Prepared by: Arapaut V. Sivaprasad on 12 December, 2018</a:t>
            </a:r>
            <a:endParaRPr lang="en-AU" sz="800">
              <a:solidFill>
                <a:schemeClr val="bg1"/>
              </a:solidFill>
            </a:endParaRPr>
          </a:p>
        </p:txBody>
      </p:sp>
      <p:sp>
        <p:nvSpPr>
          <p:cNvPr id="8" name="TextBox 7">
            <a:extLst>
              <a:ext uri="{FF2B5EF4-FFF2-40B4-BE49-F238E27FC236}">
                <a16:creationId xmlns:a16="http://schemas.microsoft.com/office/drawing/2014/main" id="{92361843-3838-447E-A3CC-DEBCC3FE84E5}"/>
              </a:ext>
            </a:extLst>
          </p:cNvPr>
          <p:cNvSpPr txBox="1"/>
          <p:nvPr/>
        </p:nvSpPr>
        <p:spPr>
          <a:xfrm>
            <a:off x="2289973" y="4439139"/>
            <a:ext cx="7736620" cy="523220"/>
          </a:xfrm>
          <a:prstGeom prst="rect">
            <a:avLst/>
          </a:prstGeom>
          <a:noFill/>
        </p:spPr>
        <p:txBody>
          <a:bodyPr wrap="square" rtlCol="0">
            <a:spAutoFit/>
          </a:bodyPr>
          <a:lstStyle/>
          <a:p>
            <a:pPr algn="ctr"/>
            <a:r>
              <a:rPr lang="en-US" sz="1400" b="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Best viewed as a ‘Slide Show’ from the top menu. </a:t>
            </a:r>
          </a:p>
          <a:p>
            <a:pPr algn="ctr"/>
            <a:r>
              <a:rPr lang="en-US" sz="1400" b="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Turn off the “Use Timings” to run it at your own pace or click to speed up individual steps.</a:t>
            </a:r>
            <a:endParaRPr lang="en-AU" sz="1400" b="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119176477"/>
      </p:ext>
    </p:extLst>
  </p:cSld>
  <p:clrMapOvr>
    <a:masterClrMapping/>
  </p:clrMapOvr>
  <mc:AlternateContent xmlns:mc="http://schemas.openxmlformats.org/markup-compatibility/2006">
    <mc:Choice xmlns:p14="http://schemas.microsoft.com/office/powerpoint/2010/main" Requires="p14">
      <p:transition spd="med" p14:dur="700" advTm="4163">
        <p:fade/>
      </p:transition>
    </mc:Choice>
    <mc:Fallback>
      <p:transition spd="med" advTm="4163">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03A37FE6-33D6-4A5C-A5A7-D46CC26771E2}"/>
              </a:ext>
            </a:extLst>
          </p:cNvPr>
          <p:cNvSpPr>
            <a:spLocks noGrp="1"/>
          </p:cNvSpPr>
          <p:nvPr>
            <p:ph type="title"/>
          </p:nvPr>
        </p:nvSpPr>
        <p:spPr>
          <a:xfrm>
            <a:off x="3409950" y="220664"/>
            <a:ext cx="7391400" cy="407987"/>
          </a:xfrm>
        </p:spPr>
        <p:txBody>
          <a:bodyPr>
            <a:normAutofit fontScale="90000"/>
          </a:bodyPr>
          <a:lstStyle/>
          <a:p>
            <a:r>
              <a:rPr lang="en-US" altLang="en-US" b="1" cap="none">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a typeface="ヒラギノ角ゴ Pro W3" pitchFamily="-102" charset="-128"/>
              </a:rPr>
              <a:t>Acknowledgements</a:t>
            </a:r>
          </a:p>
        </p:txBody>
      </p:sp>
      <p:pic>
        <p:nvPicPr>
          <p:cNvPr id="27651" name="Picture 4">
            <a:extLst>
              <a:ext uri="{FF2B5EF4-FFF2-40B4-BE49-F238E27FC236}">
                <a16:creationId xmlns:a16="http://schemas.microsoft.com/office/drawing/2014/main" id="{DCBA946B-AC4F-476A-9CF7-6CE7258984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6939" y="2117725"/>
            <a:ext cx="1722437" cy="124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2" name="Picture 9">
            <a:extLst>
              <a:ext uri="{FF2B5EF4-FFF2-40B4-BE49-F238E27FC236}">
                <a16:creationId xmlns:a16="http://schemas.microsoft.com/office/drawing/2014/main" id="{220CE06C-D275-4CE9-81E5-0BCFE22EC4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7726" y="4103689"/>
            <a:ext cx="2136775"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11">
            <a:extLst>
              <a:ext uri="{FF2B5EF4-FFF2-40B4-BE49-F238E27FC236}">
                <a16:creationId xmlns:a16="http://schemas.microsoft.com/office/drawing/2014/main" id="{BDB9F88C-A48A-45CC-A1C5-5459C56D28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0639" y="4103689"/>
            <a:ext cx="1654175"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Picture 13">
            <a:extLst>
              <a:ext uri="{FF2B5EF4-FFF2-40B4-BE49-F238E27FC236}">
                <a16:creationId xmlns:a16="http://schemas.microsoft.com/office/drawing/2014/main" id="{08A84A2F-53EA-4AE9-9C2D-F9D7118080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50175" y="4222751"/>
            <a:ext cx="1906588"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5" name="Picture 15">
            <a:extLst>
              <a:ext uri="{FF2B5EF4-FFF2-40B4-BE49-F238E27FC236}">
                <a16:creationId xmlns:a16="http://schemas.microsoft.com/office/drawing/2014/main" id="{74295E65-23E2-4F56-A523-B8B26644EA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13301" y="2117726"/>
            <a:ext cx="2227263" cy="138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6" name="Picture 18">
            <a:extLst>
              <a:ext uri="{FF2B5EF4-FFF2-40B4-BE49-F238E27FC236}">
                <a16:creationId xmlns:a16="http://schemas.microsoft.com/office/drawing/2014/main" id="{3A0BF576-543A-40EF-8D7B-9D262378BC3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96163" y="2297113"/>
            <a:ext cx="261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5451378"/>
      </p:ext>
    </p:extLst>
  </p:cSld>
  <p:clrMapOvr>
    <a:masterClrMapping/>
  </p:clrMapOvr>
  <mc:AlternateContent xmlns:mc="http://schemas.openxmlformats.org/markup-compatibility/2006">
    <mc:Choice xmlns:p14="http://schemas.microsoft.com/office/powerpoint/2010/main" Requires="p14">
      <p:transition spd="med" p14:dur="700" advTm="2432">
        <p:fade/>
      </p:transition>
    </mc:Choice>
    <mc:Fallback>
      <p:transition spd="med" advTm="2432">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F95EE0D8-2A93-4697-B99B-8060F8234D7C}"/>
              </a:ext>
            </a:extLst>
          </p:cNvPr>
          <p:cNvSpPr txBox="1"/>
          <p:nvPr/>
        </p:nvSpPr>
        <p:spPr>
          <a:xfrm>
            <a:off x="2037840" y="182880"/>
            <a:ext cx="7221803" cy="646331"/>
          </a:xfrm>
          <a:prstGeom prst="rect">
            <a:avLst/>
          </a:prstGeom>
          <a:noFill/>
        </p:spPr>
        <p:txBody>
          <a:bodyPr wrap="square" rtlCol="0">
            <a:spAutoFit/>
          </a:bodyPr>
          <a:lstStyle/>
          <a:p>
            <a:pPr algn="ctr"/>
            <a:r>
              <a:rPr lang="en-US" sz="3600" b="1">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Background</a:t>
            </a:r>
          </a:p>
        </p:txBody>
      </p:sp>
      <p:sp>
        <p:nvSpPr>
          <p:cNvPr id="2" name="TextBox 1">
            <a:extLst>
              <a:ext uri="{FF2B5EF4-FFF2-40B4-BE49-F238E27FC236}">
                <a16:creationId xmlns:a16="http://schemas.microsoft.com/office/drawing/2014/main" id="{AE3CBB1F-9135-4AA2-961A-EDA19F826677}"/>
              </a:ext>
            </a:extLst>
          </p:cNvPr>
          <p:cNvSpPr txBox="1"/>
          <p:nvPr/>
        </p:nvSpPr>
        <p:spPr>
          <a:xfrm>
            <a:off x="993913" y="906450"/>
            <a:ext cx="10487770" cy="5324535"/>
          </a:xfrm>
          <a:prstGeom prst="rect">
            <a:avLst/>
          </a:prstGeom>
          <a:noFill/>
        </p:spPr>
        <p:txBody>
          <a:bodyPr wrap="square" rtlCol="0">
            <a:spAutoFit/>
          </a:bodyPr>
          <a:lstStyle/>
          <a:p>
            <a:r>
              <a:rPr lang="en-US" sz="1000" b="1">
                <a:latin typeface="Calibri" panose="020F0502020204030204" pitchFamily="34" charset="0"/>
                <a:cs typeface="Calibri" panose="020F0502020204030204" pitchFamily="34" charset="0"/>
              </a:rPr>
              <a:t>This is the content of email from Kelsey on 5 Dec., 2018.</a:t>
            </a:r>
            <a:endParaRPr lang="en-AU" sz="1000" b="1">
              <a:latin typeface="Calibri" panose="020F0502020204030204" pitchFamily="34" charset="0"/>
              <a:cs typeface="Calibri" panose="020F0502020204030204" pitchFamily="34" charset="0"/>
            </a:endParaRPr>
          </a:p>
          <a:p>
            <a:r>
              <a:rPr lang="en-AU" sz="1000">
                <a:latin typeface="Calibri" panose="020F0502020204030204" pitchFamily="34" charset="0"/>
                <a:cs typeface="Calibri" panose="020F0502020204030204" pitchFamily="34" charset="0"/>
              </a:rPr>
              <a:t>(Ref: </a:t>
            </a:r>
            <a:r>
              <a:rPr lang="en-AU" sz="1000" i="1">
                <a:latin typeface="Calibri" panose="020F0502020204030204" pitchFamily="34" charset="0"/>
                <a:cs typeface="Calibri" panose="020F0502020204030204" pitchFamily="34" charset="0"/>
              </a:rPr>
              <a:t>Email from Kelsey on 5/12/2018: </a:t>
            </a:r>
            <a:r>
              <a:rPr lang="en-US" sz="1000" i="1">
                <a:latin typeface="Calibri" panose="020F0502020204030204" pitchFamily="34" charset="0"/>
                <a:cs typeface="Calibri" panose="020F0502020204030204" pitchFamily="34" charset="0"/>
              </a:rPr>
              <a:t>Subject: “GSKY OPeNDAP/Subsetting thoughts”</a:t>
            </a:r>
            <a:r>
              <a:rPr lang="en-US" sz="1000">
                <a:latin typeface="Calibri" panose="020F0502020204030204" pitchFamily="34" charset="0"/>
                <a:cs typeface="Calibri" panose="020F0502020204030204" pitchFamily="34" charset="0"/>
              </a:rPr>
              <a:t>)</a:t>
            </a:r>
            <a:endParaRPr lang="en-AU" sz="1000">
              <a:latin typeface="Calibri" panose="020F0502020204030204" pitchFamily="34" charset="0"/>
              <a:cs typeface="Calibri" panose="020F0502020204030204" pitchFamily="34" charset="0"/>
            </a:endParaRPr>
          </a:p>
          <a:p>
            <a:pPr lvl="0"/>
            <a:endParaRPr lang="en-US" sz="1000">
              <a:latin typeface="Calibri" panose="020F0502020204030204" pitchFamily="34" charset="0"/>
              <a:cs typeface="Calibri" panose="020F0502020204030204" pitchFamily="34" charset="0"/>
            </a:endParaRPr>
          </a:p>
          <a:p>
            <a:r>
              <a:rPr lang="en-AU" sz="1000" b="1">
                <a:latin typeface="Calibri" panose="020F0502020204030204" pitchFamily="34" charset="0"/>
                <a:cs typeface="Calibri" panose="020F0502020204030204" pitchFamily="34" charset="0"/>
              </a:rPr>
              <a:t>Summary around DAP-like gsky service: </a:t>
            </a:r>
          </a:p>
          <a:p>
            <a:pPr lvl="0"/>
            <a:endParaRPr lang="en-AU" sz="1000">
              <a:latin typeface="Calibri" panose="020F0502020204030204" pitchFamily="34" charset="0"/>
              <a:cs typeface="Calibri" panose="020F0502020204030204" pitchFamily="34" charset="0"/>
            </a:endParaRPr>
          </a:p>
          <a:p>
            <a:pPr marL="171450" lvl="0" indent="-171450">
              <a:buFont typeface="Arial" panose="020B0604020202020204" pitchFamily="34" charset="0"/>
              <a:buChar char="•"/>
            </a:pPr>
            <a:r>
              <a:rPr lang="en-AU" sz="1000">
                <a:latin typeface="Calibri" panose="020F0502020204030204" pitchFamily="34" charset="0"/>
                <a:cs typeface="Calibri" panose="020F0502020204030204" pitchFamily="34" charset="0"/>
              </a:rPr>
              <a:t>GSKY currently offers OGC options (WMS, WCS) that allow a user to view/discover data through a map request (WMS) and then also select that same data for download (WCS). </a:t>
            </a:r>
          </a:p>
          <a:p>
            <a:pPr marL="171450" lvl="0" indent="-171450">
              <a:buFont typeface="Arial" panose="020B0604020202020204" pitchFamily="34" charset="0"/>
              <a:buChar char="•"/>
            </a:pPr>
            <a:r>
              <a:rPr lang="en-AU" sz="1000">
                <a:latin typeface="Calibri" panose="020F0502020204030204" pitchFamily="34" charset="0"/>
                <a:cs typeface="Calibri" panose="020F0502020204030204" pitchFamily="34" charset="0"/>
              </a:rPr>
              <a:t>However, there is a gap that (currently) neither our GSKY or THREDDS server can meet in terms of data access options: </a:t>
            </a:r>
          </a:p>
          <a:p>
            <a:pPr marL="628650" lvl="1" indent="-171450">
              <a:buFont typeface="Arial" panose="020B0604020202020204" pitchFamily="34" charset="0"/>
              <a:buChar char="•"/>
            </a:pPr>
            <a:r>
              <a:rPr lang="en-AU" sz="1000">
                <a:latin typeface="Calibri" panose="020F0502020204030204" pitchFamily="34" charset="0"/>
                <a:cs typeface="Calibri" panose="020F0502020204030204" pitchFamily="34" charset="0"/>
              </a:rPr>
              <a:t>GSKY is great for discovering and downloading predefined products and does the complex/time-consuming spatial aggregation behind the scenes. But it is lacking in terms of allowing more flexible queries to the lower-level data contained in the dataset (such as they would from working with it direct on the filesystem or through our THREDDS server). Accessing the netcdf or tiff contents means a user has more options, can compute their own composites, etc.</a:t>
            </a:r>
          </a:p>
          <a:p>
            <a:pPr marL="628650" lvl="1" indent="-171450">
              <a:buFont typeface="Arial" panose="020B0604020202020204" pitchFamily="34" charset="0"/>
              <a:buChar char="•"/>
            </a:pPr>
            <a:r>
              <a:rPr lang="en-AU" sz="1000">
                <a:latin typeface="Calibri" panose="020F0502020204030204" pitchFamily="34" charset="0"/>
                <a:cs typeface="Calibri" panose="020F0502020204030204" pitchFamily="34" charset="0"/>
              </a:rPr>
              <a:t>THREDDS is basically the opposite case. It allows a user to access the contents but only in a file based manner but lacks the complex aggregation GSKY offers. (Though it should be noted it does do aggregation across time fairly well in most cases but terrible with spatial aggregations, can't do it in the way needed.) </a:t>
            </a:r>
          </a:p>
          <a:p>
            <a:pPr marL="628650" lvl="1" indent="-171450">
              <a:buFont typeface="Arial" panose="020B0604020202020204" pitchFamily="34" charset="0"/>
              <a:buChar char="•"/>
            </a:pPr>
            <a:r>
              <a:rPr lang="en-AU" sz="1000">
                <a:latin typeface="Calibri" panose="020F0502020204030204" pitchFamily="34" charset="0"/>
                <a:cs typeface="Calibri" panose="020F0502020204030204" pitchFamily="34" charset="0"/>
              </a:rPr>
              <a:t>GSKY could potentially fill this gap by offering a DAP-like service to an endpoint that acts like the aggregated "file" for the dataset. Similar to how our THREDDS aggregated endpoints work. E.g., </a:t>
            </a:r>
            <a:r>
              <a:rPr lang="en-AU" sz="1000" u="sng">
                <a:latin typeface="Calibri" panose="020F0502020204030204" pitchFamily="34" charset="0"/>
                <a:cs typeface="Calibri" panose="020F0502020204030204" pitchFamily="34" charset="0"/>
                <a:hlinkClick r:id="rId3"/>
              </a:rPr>
              <a:t>http://dapds00.nci.org.au/thredds/catalogs/rr9/collection/dataset/ANUClimate_v1-0_rainfall_daily_0-01deg_1970-2014.html?dataset=ANUClimate_v1-0_rainfall_daily_0-01deg_1970-2014_agg</a:t>
            </a:r>
            <a:r>
              <a:rPr lang="en-AU" sz="1000">
                <a:latin typeface="Calibri" panose="020F0502020204030204" pitchFamily="34" charset="0"/>
                <a:cs typeface="Calibri" panose="020F0502020204030204" pitchFamily="34" charset="0"/>
              </a:rPr>
              <a:t> </a:t>
            </a:r>
          </a:p>
          <a:p>
            <a:pPr marL="628650" lvl="1" indent="-171450">
              <a:buFont typeface="Arial" panose="020B0604020202020204" pitchFamily="34" charset="0"/>
              <a:buChar char="•"/>
            </a:pPr>
            <a:r>
              <a:rPr lang="en-AU" sz="1000">
                <a:latin typeface="Calibri" panose="020F0502020204030204" pitchFamily="34" charset="0"/>
                <a:cs typeface="Calibri" panose="020F0502020204030204" pitchFamily="34" charset="0"/>
              </a:rPr>
              <a:t>For example, with a DAP endpoint a user can access contents of this aggregated "file" remotely from many tools just as though they were working direct on the filesystem. You feed the endpoint into tools in the exact manner as you were inputing a file path. </a:t>
            </a:r>
          </a:p>
          <a:p>
            <a:pPr marL="1085850" lvl="2" indent="-171450">
              <a:buFont typeface="Arial" panose="020B0604020202020204" pitchFamily="34" charset="0"/>
              <a:buChar char="•"/>
            </a:pPr>
            <a:r>
              <a:rPr lang="en-AU" sz="1000">
                <a:latin typeface="Calibri" panose="020F0502020204030204" pitchFamily="34" charset="0"/>
                <a:cs typeface="Calibri" panose="020F0502020204030204" pitchFamily="34" charset="0"/>
              </a:rPr>
              <a:t>Here's a very simple example of using DAP from a python notebook: </a:t>
            </a:r>
            <a:r>
              <a:rPr lang="en-AU" sz="1000" u="sng">
                <a:latin typeface="Calibri" panose="020F0502020204030204" pitchFamily="34" charset="0"/>
                <a:cs typeface="Calibri" panose="020F0502020204030204" pitchFamily="34" charset="0"/>
                <a:hlinkClick r:id="rId4"/>
              </a:rPr>
              <a:t>https://nbviewer.jupyter.org/github/nci/Data-Training/blob/master/NCI_Autumn_Training/05_Python_Data_Examples_I/Python_DataAccessBasics.ipynb</a:t>
            </a:r>
            <a:r>
              <a:rPr lang="en-AU" sz="1000">
                <a:latin typeface="Calibri" panose="020F0502020204030204" pitchFamily="34" charset="0"/>
                <a:cs typeface="Calibri" panose="020F0502020204030204" pitchFamily="34" charset="0"/>
              </a:rPr>
              <a:t> </a:t>
            </a:r>
          </a:p>
          <a:p>
            <a:pPr marL="1085850" lvl="2" indent="-171450">
              <a:buFont typeface="Arial" panose="020B0604020202020204" pitchFamily="34" charset="0"/>
              <a:buChar char="•"/>
            </a:pPr>
            <a:r>
              <a:rPr lang="en-AU" sz="1000">
                <a:latin typeface="Calibri" panose="020F0502020204030204" pitchFamily="34" charset="0"/>
                <a:cs typeface="Calibri" panose="020F0502020204030204" pitchFamily="34" charset="0"/>
              </a:rPr>
              <a:t>For a collection like DEA, this could be really useful because it would allow users to work more natively with the actual band data vs having to use the predefined composites. It's a super easy way to subset/extract data compared with WCS. No special query needed or "middleman" tool needed to construct the query to then call it like you need to do with WCS. </a:t>
            </a:r>
          </a:p>
          <a:p>
            <a:pPr marL="171450" lvl="0" indent="-171450">
              <a:buFont typeface="Arial" panose="020B0604020202020204" pitchFamily="34" charset="0"/>
              <a:buChar char="•"/>
            </a:pPr>
            <a:r>
              <a:rPr lang="en-AU" sz="1000">
                <a:latin typeface="Calibri" panose="020F0502020204030204" pitchFamily="34" charset="0"/>
                <a:cs typeface="Calibri" panose="020F0502020204030204" pitchFamily="34" charset="0"/>
              </a:rPr>
              <a:t>THREDDS also offers another service very similar to DAP- the Netcdf Subset Service (NCSS). NCSS starts to look more similar to a WCS request as it allows for the query to be in lat/lon/time units vs index-based ones. I think it's a bit more flexible than WCS personally, probably because it's not part of a standardised body like OGC. </a:t>
            </a:r>
          </a:p>
          <a:p>
            <a:pPr marL="628650" lvl="1" indent="-171450">
              <a:buFont typeface="Arial" panose="020B0604020202020204" pitchFamily="34" charset="0"/>
              <a:buChar char="•"/>
            </a:pPr>
            <a:r>
              <a:rPr lang="en-AU" sz="1000">
                <a:latin typeface="Calibri" panose="020F0502020204030204" pitchFamily="34" charset="0"/>
                <a:cs typeface="Calibri" panose="020F0502020204030204" pitchFamily="34" charset="0"/>
              </a:rPr>
              <a:t>To see the format of DAP and NCSS requests, follow these notebooks to make a request through the webpage form. It'll then display what the format looks like: </a:t>
            </a:r>
          </a:p>
          <a:p>
            <a:pPr marL="1085850" lvl="2" indent="-171450">
              <a:buFont typeface="Arial" panose="020B0604020202020204" pitchFamily="34" charset="0"/>
              <a:buChar char="•"/>
            </a:pPr>
            <a:r>
              <a:rPr lang="en-AU" sz="1000">
                <a:latin typeface="Calibri" panose="020F0502020204030204" pitchFamily="34" charset="0"/>
                <a:cs typeface="Calibri" panose="020F0502020204030204" pitchFamily="34" charset="0"/>
              </a:rPr>
              <a:t>Basic DAP request thru webpage interface: </a:t>
            </a:r>
            <a:r>
              <a:rPr lang="en-AU" sz="1000" u="sng">
                <a:latin typeface="Calibri" panose="020F0502020204030204" pitchFamily="34" charset="0"/>
                <a:cs typeface="Calibri" panose="020F0502020204030204" pitchFamily="34" charset="0"/>
                <a:hlinkClick r:id="rId5"/>
              </a:rPr>
              <a:t>https://nbviewer.jupyter.org/github/nci/Data-Training/blob/master/NCI_Autumn_Training/01_Data_Services/THREDDS_OPeNDAP.ipynb</a:t>
            </a:r>
            <a:r>
              <a:rPr lang="en-AU" sz="1000">
                <a:latin typeface="Calibri" panose="020F0502020204030204" pitchFamily="34" charset="0"/>
                <a:cs typeface="Calibri" panose="020F0502020204030204" pitchFamily="34" charset="0"/>
              </a:rPr>
              <a:t> </a:t>
            </a:r>
          </a:p>
          <a:p>
            <a:pPr marL="1085850" lvl="2" indent="-171450">
              <a:buFont typeface="Arial" panose="020B0604020202020204" pitchFamily="34" charset="0"/>
              <a:buChar char="•"/>
            </a:pPr>
            <a:r>
              <a:rPr lang="en-AU" sz="1000">
                <a:latin typeface="Calibri" panose="020F0502020204030204" pitchFamily="34" charset="0"/>
                <a:cs typeface="Calibri" panose="020F0502020204030204" pitchFamily="34" charset="0"/>
              </a:rPr>
              <a:t>Basic NCSS request thru webpage interface: </a:t>
            </a:r>
            <a:r>
              <a:rPr lang="en-AU" sz="1000" u="sng">
                <a:latin typeface="Calibri" panose="020F0502020204030204" pitchFamily="34" charset="0"/>
                <a:cs typeface="Calibri" panose="020F0502020204030204" pitchFamily="34" charset="0"/>
                <a:hlinkClick r:id="rId6"/>
              </a:rPr>
              <a:t>https://nbviewer.jupyter.org/github/nci/Data-Training/blob/master/NCI_Autumn_Training/01_Data_Services/NetcdfSubset_Examples.ipynb</a:t>
            </a:r>
            <a:r>
              <a:rPr lang="en-AU" sz="1000">
                <a:latin typeface="Calibri" panose="020F0502020204030204" pitchFamily="34" charset="0"/>
                <a:cs typeface="Calibri" panose="020F0502020204030204" pitchFamily="34" charset="0"/>
              </a:rPr>
              <a:t> </a:t>
            </a:r>
          </a:p>
          <a:p>
            <a:pPr marL="171450" lvl="0" indent="-171450">
              <a:buFont typeface="Arial" panose="020B0604020202020204" pitchFamily="34" charset="0"/>
              <a:buChar char="•"/>
            </a:pPr>
            <a:r>
              <a:rPr lang="en-AU" sz="1000">
                <a:latin typeface="Calibri" panose="020F0502020204030204" pitchFamily="34" charset="0"/>
                <a:cs typeface="Calibri" panose="020F0502020204030204" pitchFamily="34" charset="0"/>
              </a:rPr>
              <a:t>Lastly, possible pro of following the DAP protocol standard is that it would work across heaps of netcdf-based tools/packages. Depending on goals/aims of gsky this could be beneficial. Would certainly set ourselves up well for tackling climate-based data collections. (And I'm sure there are cons that we'll think of too but will leave it to this for now! ;)) </a:t>
            </a:r>
          </a:p>
          <a:p>
            <a:pPr marL="171450" indent="-171450">
              <a:buFont typeface="Arial" panose="020B0604020202020204" pitchFamily="34" charset="0"/>
              <a:buChar char="•"/>
            </a:pPr>
            <a:r>
              <a:rPr lang="en-AU" sz="1000">
                <a:latin typeface="Calibri" panose="020F0502020204030204" pitchFamily="34" charset="0"/>
                <a:cs typeface="Calibri" panose="020F0502020204030204" pitchFamily="34" charset="0"/>
              </a:rPr>
              <a:t>Some additional Python versions of these services: </a:t>
            </a:r>
          </a:p>
          <a:p>
            <a:pPr marL="628650" lvl="1" indent="-171450">
              <a:buFont typeface="Arial" panose="020B0604020202020204" pitchFamily="34" charset="0"/>
              <a:buChar char="•"/>
            </a:pPr>
            <a:r>
              <a:rPr lang="en-AU" sz="1000" u="sng">
                <a:latin typeface="Calibri" panose="020F0502020204030204" pitchFamily="34" charset="0"/>
                <a:cs typeface="Calibri" panose="020F0502020204030204" pitchFamily="34" charset="0"/>
                <a:hlinkClick r:id="rId7"/>
              </a:rPr>
              <a:t>https://nbviewer.jupyter.org/github/nci/Data-Training/blob/master/NCI_Autumn_Training/05_Python_Data_Examples_I/Python_Siphon_I.ipynb</a:t>
            </a:r>
            <a:endParaRPr lang="en-AU" sz="1000" u="sng">
              <a:latin typeface="Calibri" panose="020F0502020204030204" pitchFamily="34" charset="0"/>
              <a:cs typeface="Calibri" panose="020F0502020204030204" pitchFamily="34" charset="0"/>
            </a:endParaRPr>
          </a:p>
          <a:p>
            <a:pPr marL="628650" lvl="1" indent="-171450">
              <a:buFont typeface="Arial" panose="020B0604020202020204" pitchFamily="34" charset="0"/>
              <a:buChar char="•"/>
            </a:pPr>
            <a:r>
              <a:rPr lang="en-AU" sz="1000" u="sng">
                <a:latin typeface="Calibri" panose="020F0502020204030204" pitchFamily="34" charset="0"/>
                <a:cs typeface="Calibri" panose="020F0502020204030204" pitchFamily="34" charset="0"/>
                <a:hlinkClick r:id="rId8"/>
              </a:rPr>
              <a:t>https://nbviewer.jupyter.org/github/nci/Data-Training/blob/master/NCI_Autumn_Training/05_Python_Data_Examples_I/Python_NetcdfSubset_Examples.ipynb</a:t>
            </a:r>
            <a:endParaRPr lang="en-AU" sz="1000">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272636782"/>
      </p:ext>
    </p:extLst>
  </p:cSld>
  <p:clrMapOvr>
    <a:masterClrMapping/>
  </p:clrMapOvr>
  <mc:AlternateContent xmlns:mc="http://schemas.openxmlformats.org/markup-compatibility/2006">
    <mc:Choice xmlns:p14="http://schemas.microsoft.com/office/powerpoint/2010/main" Requires="p14">
      <p:transition spd="med" p14:dur="700" advTm="36664">
        <p:fade/>
      </p:transition>
    </mc:Choice>
    <mc:Fallback>
      <p:transition spd="med" advTm="3666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animEffect transition="in" filter="fade">
                                      <p:cBhvr>
                                        <p:cTn id="7" dur="500"/>
                                        <p:tgtEl>
                                          <p:spTgt spid="2">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6" end="6"/>
                                            </p:txEl>
                                          </p:spTgt>
                                        </p:tgtEl>
                                        <p:attrNameLst>
                                          <p:attrName>style.visibility</p:attrName>
                                        </p:attrNameLst>
                                      </p:cBhvr>
                                      <p:to>
                                        <p:strVal val="visible"/>
                                      </p:to>
                                    </p:set>
                                    <p:animEffect transition="in" filter="fade">
                                      <p:cBhvr>
                                        <p:cTn id="12" dur="500"/>
                                        <p:tgtEl>
                                          <p:spTgt spid="2">
                                            <p:txEl>
                                              <p:pRg st="6" end="6"/>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animEffect transition="in" filter="fade">
                                      <p:cBhvr>
                                        <p:cTn id="15" dur="500"/>
                                        <p:tgtEl>
                                          <p:spTgt spid="2">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9" end="9"/>
                                            </p:txEl>
                                          </p:spTgt>
                                        </p:tgtEl>
                                        <p:attrNameLst>
                                          <p:attrName>style.visibility</p:attrName>
                                        </p:attrNameLst>
                                      </p:cBhvr>
                                      <p:to>
                                        <p:strVal val="visible"/>
                                      </p:to>
                                    </p:set>
                                    <p:animEffect transition="in" filter="fade">
                                      <p:cBhvr>
                                        <p:cTn id="18" dur="500"/>
                                        <p:tgtEl>
                                          <p:spTgt spid="2">
                                            <p:txEl>
                                              <p:pRg st="9" end="9"/>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10" end="10"/>
                                            </p:txEl>
                                          </p:spTgt>
                                        </p:tgtEl>
                                        <p:attrNameLst>
                                          <p:attrName>style.visibility</p:attrName>
                                        </p:attrNameLst>
                                      </p:cBhvr>
                                      <p:to>
                                        <p:strVal val="visible"/>
                                      </p:to>
                                    </p:set>
                                    <p:animEffect transition="in" filter="fade">
                                      <p:cBhvr>
                                        <p:cTn id="21" dur="500"/>
                                        <p:tgtEl>
                                          <p:spTgt spid="2">
                                            <p:txEl>
                                              <p:pRg st="10" end="1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7" end="7"/>
                                            </p:txEl>
                                          </p:spTgt>
                                        </p:tgtEl>
                                        <p:attrNameLst>
                                          <p:attrName>style.visibility</p:attrName>
                                        </p:attrNameLst>
                                      </p:cBhvr>
                                      <p:to>
                                        <p:strVal val="visible"/>
                                      </p:to>
                                    </p:set>
                                    <p:animEffect transition="in" filter="fade">
                                      <p:cBhvr>
                                        <p:cTn id="24" dur="500"/>
                                        <p:tgtEl>
                                          <p:spTgt spid="2">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11" end="11"/>
                                            </p:txEl>
                                          </p:spTgt>
                                        </p:tgtEl>
                                        <p:attrNameLst>
                                          <p:attrName>style.visibility</p:attrName>
                                        </p:attrNameLst>
                                      </p:cBhvr>
                                      <p:to>
                                        <p:strVal val="visible"/>
                                      </p:to>
                                    </p:set>
                                    <p:animEffect transition="in" filter="fade">
                                      <p:cBhvr>
                                        <p:cTn id="27" dur="500"/>
                                        <p:tgtEl>
                                          <p:spTgt spid="2">
                                            <p:txEl>
                                              <p:pRg st="11" end="11"/>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12" end="12"/>
                                            </p:txEl>
                                          </p:spTgt>
                                        </p:tgtEl>
                                        <p:attrNameLst>
                                          <p:attrName>style.visibility</p:attrName>
                                        </p:attrNameLst>
                                      </p:cBhvr>
                                      <p:to>
                                        <p:strVal val="visible"/>
                                      </p:to>
                                    </p:set>
                                    <p:animEffect transition="in" filter="fade">
                                      <p:cBhvr>
                                        <p:cTn id="30" dur="500"/>
                                        <p:tgtEl>
                                          <p:spTgt spid="2">
                                            <p:txEl>
                                              <p:pRg st="12" end="1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
                                            <p:txEl>
                                              <p:pRg st="13" end="13"/>
                                            </p:txEl>
                                          </p:spTgt>
                                        </p:tgtEl>
                                        <p:attrNameLst>
                                          <p:attrName>style.visibility</p:attrName>
                                        </p:attrNameLst>
                                      </p:cBhvr>
                                      <p:to>
                                        <p:strVal val="visible"/>
                                      </p:to>
                                    </p:set>
                                    <p:animEffect transition="in" filter="fade">
                                      <p:cBhvr>
                                        <p:cTn id="35" dur="500"/>
                                        <p:tgtEl>
                                          <p:spTgt spid="2">
                                            <p:txEl>
                                              <p:pRg st="13" end="13"/>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
                                            <p:txEl>
                                              <p:pRg st="14" end="14"/>
                                            </p:txEl>
                                          </p:spTgt>
                                        </p:tgtEl>
                                        <p:attrNameLst>
                                          <p:attrName>style.visibility</p:attrName>
                                        </p:attrNameLst>
                                      </p:cBhvr>
                                      <p:to>
                                        <p:strVal val="visible"/>
                                      </p:to>
                                    </p:set>
                                    <p:animEffect transition="in" filter="fade">
                                      <p:cBhvr>
                                        <p:cTn id="38" dur="500"/>
                                        <p:tgtEl>
                                          <p:spTgt spid="2">
                                            <p:txEl>
                                              <p:pRg st="14" end="14"/>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15" end="15"/>
                                            </p:txEl>
                                          </p:spTgt>
                                        </p:tgtEl>
                                        <p:attrNameLst>
                                          <p:attrName>style.visibility</p:attrName>
                                        </p:attrNameLst>
                                      </p:cBhvr>
                                      <p:to>
                                        <p:strVal val="visible"/>
                                      </p:to>
                                    </p:set>
                                    <p:animEffect transition="in" filter="fade">
                                      <p:cBhvr>
                                        <p:cTn id="41" dur="500"/>
                                        <p:tgtEl>
                                          <p:spTgt spid="2">
                                            <p:txEl>
                                              <p:pRg st="15" end="15"/>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2">
                                            <p:txEl>
                                              <p:pRg st="16" end="16"/>
                                            </p:txEl>
                                          </p:spTgt>
                                        </p:tgtEl>
                                        <p:attrNameLst>
                                          <p:attrName>style.visibility</p:attrName>
                                        </p:attrNameLst>
                                      </p:cBhvr>
                                      <p:to>
                                        <p:strVal val="visible"/>
                                      </p:to>
                                    </p:set>
                                    <p:animEffect transition="in" filter="fade">
                                      <p:cBhvr>
                                        <p:cTn id="44" dur="500"/>
                                        <p:tgtEl>
                                          <p:spTgt spid="2">
                                            <p:txEl>
                                              <p:pRg st="16" end="1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
                                            <p:txEl>
                                              <p:pRg st="17" end="17"/>
                                            </p:txEl>
                                          </p:spTgt>
                                        </p:tgtEl>
                                        <p:attrNameLst>
                                          <p:attrName>style.visibility</p:attrName>
                                        </p:attrNameLst>
                                      </p:cBhvr>
                                      <p:to>
                                        <p:strVal val="visible"/>
                                      </p:to>
                                    </p:set>
                                    <p:animEffect transition="in" filter="fade">
                                      <p:cBhvr>
                                        <p:cTn id="49" dur="500"/>
                                        <p:tgtEl>
                                          <p:spTgt spid="2">
                                            <p:txEl>
                                              <p:pRg st="17" end="1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2">
                                            <p:txEl>
                                              <p:pRg st="18" end="18"/>
                                            </p:txEl>
                                          </p:spTgt>
                                        </p:tgtEl>
                                        <p:attrNameLst>
                                          <p:attrName>style.visibility</p:attrName>
                                        </p:attrNameLst>
                                      </p:cBhvr>
                                      <p:to>
                                        <p:strVal val="visible"/>
                                      </p:to>
                                    </p:set>
                                    <p:animEffect transition="in" filter="fade">
                                      <p:cBhvr>
                                        <p:cTn id="54" dur="500"/>
                                        <p:tgtEl>
                                          <p:spTgt spid="2">
                                            <p:txEl>
                                              <p:pRg st="18" end="18"/>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2">
                                            <p:txEl>
                                              <p:pRg st="19" end="19"/>
                                            </p:txEl>
                                          </p:spTgt>
                                        </p:tgtEl>
                                        <p:attrNameLst>
                                          <p:attrName>style.visibility</p:attrName>
                                        </p:attrNameLst>
                                      </p:cBhvr>
                                      <p:to>
                                        <p:strVal val="visible"/>
                                      </p:to>
                                    </p:set>
                                    <p:animEffect transition="in" filter="fade">
                                      <p:cBhvr>
                                        <p:cTn id="57" dur="500"/>
                                        <p:tgtEl>
                                          <p:spTgt spid="2">
                                            <p:txEl>
                                              <p:pRg st="19" end="19"/>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2">
                                            <p:txEl>
                                              <p:pRg st="20" end="20"/>
                                            </p:txEl>
                                          </p:spTgt>
                                        </p:tgtEl>
                                        <p:attrNameLst>
                                          <p:attrName>style.visibility</p:attrName>
                                        </p:attrNameLst>
                                      </p:cBhvr>
                                      <p:to>
                                        <p:strVal val="visible"/>
                                      </p:to>
                                    </p:set>
                                    <p:animEffect transition="in" filter="fade">
                                      <p:cBhvr>
                                        <p:cTn id="60" dur="500"/>
                                        <p:tgtEl>
                                          <p:spTgt spid="2">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F95EE0D8-2A93-4697-B99B-8060F8234D7C}"/>
              </a:ext>
            </a:extLst>
          </p:cNvPr>
          <p:cNvSpPr txBox="1"/>
          <p:nvPr/>
        </p:nvSpPr>
        <p:spPr>
          <a:xfrm>
            <a:off x="2037840" y="182880"/>
            <a:ext cx="7221803" cy="646331"/>
          </a:xfrm>
          <a:prstGeom prst="rect">
            <a:avLst/>
          </a:prstGeom>
          <a:noFill/>
        </p:spPr>
        <p:txBody>
          <a:bodyPr wrap="square" rtlCol="0">
            <a:spAutoFit/>
          </a:bodyPr>
          <a:lstStyle/>
          <a:p>
            <a:pPr algn="ctr"/>
            <a:r>
              <a:rPr lang="en-US" sz="3600" b="1">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Objective</a:t>
            </a:r>
          </a:p>
        </p:txBody>
      </p:sp>
      <p:sp>
        <p:nvSpPr>
          <p:cNvPr id="2" name="TextBox 1">
            <a:extLst>
              <a:ext uri="{FF2B5EF4-FFF2-40B4-BE49-F238E27FC236}">
                <a16:creationId xmlns:a16="http://schemas.microsoft.com/office/drawing/2014/main" id="{AE3CBB1F-9135-4AA2-961A-EDA19F826677}"/>
              </a:ext>
            </a:extLst>
          </p:cNvPr>
          <p:cNvSpPr txBox="1"/>
          <p:nvPr/>
        </p:nvSpPr>
        <p:spPr>
          <a:xfrm>
            <a:off x="993913" y="2193517"/>
            <a:ext cx="3745064" cy="861774"/>
          </a:xfrm>
          <a:prstGeom prst="rect">
            <a:avLst/>
          </a:prstGeom>
          <a:noFill/>
        </p:spPr>
        <p:txBody>
          <a:bodyPr wrap="square" rtlCol="0">
            <a:spAutoFit/>
          </a:bodyPr>
          <a:lstStyle/>
          <a:p>
            <a:r>
              <a:rPr lang="en-US" sz="1000" b="1">
                <a:latin typeface="Calibri" panose="020F0502020204030204" pitchFamily="34" charset="0"/>
                <a:cs typeface="Calibri" panose="020F0502020204030204" pitchFamily="34" charset="0"/>
              </a:rPr>
              <a:t>Plan</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Display a layer through GSKY/TerriaMap</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Create a list of the component NetCDF files from such display.</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Create soft links to the NC files in the Thredds content directory.</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Send the Thredds URL to TerriaMap for display.</a:t>
            </a:r>
          </a:p>
        </p:txBody>
      </p:sp>
      <p:sp>
        <p:nvSpPr>
          <p:cNvPr id="4" name="TextBox 3">
            <a:extLst>
              <a:ext uri="{FF2B5EF4-FFF2-40B4-BE49-F238E27FC236}">
                <a16:creationId xmlns:a16="http://schemas.microsoft.com/office/drawing/2014/main" id="{386A990E-85E8-40CA-80DC-86D4260A0EE3}"/>
              </a:ext>
            </a:extLst>
          </p:cNvPr>
          <p:cNvSpPr txBox="1"/>
          <p:nvPr/>
        </p:nvSpPr>
        <p:spPr>
          <a:xfrm>
            <a:off x="993913" y="1272207"/>
            <a:ext cx="6294410" cy="553998"/>
          </a:xfrm>
          <a:prstGeom prst="rect">
            <a:avLst/>
          </a:prstGeom>
          <a:noFill/>
        </p:spPr>
        <p:txBody>
          <a:bodyPr wrap="square" rtlCol="0">
            <a:spAutoFit/>
          </a:bodyPr>
          <a:lstStyle/>
          <a:p>
            <a:pPr algn="just"/>
            <a:r>
              <a:rPr lang="en-US" sz="1000">
                <a:latin typeface="Calibri" panose="020F0502020204030204" pitchFamily="34" charset="0"/>
                <a:cs typeface="Calibri" panose="020F0502020204030204" pitchFamily="34" charset="0"/>
              </a:rPr>
              <a:t>From the very preliminary discussions with Ben and Kelsey, I understand that there is a need to provide data files through THREDDS in a way that combines the power of GSKY. Instead of just showing the aggregate tiles on screen, it would be useful if the component files in the aggregation could be downloaded via </a:t>
            </a:r>
            <a:r>
              <a:rPr lang="en-US" sz="1000">
                <a:latin typeface="Calibri" panose="020F0502020204030204" pitchFamily="34" charset="0"/>
                <a:cs typeface="Calibri" panose="020F0502020204030204" pitchFamily="34" charset="0"/>
                <a:hlinkClick r:id="rId3"/>
              </a:rPr>
              <a:t>THREDDS</a:t>
            </a:r>
            <a:r>
              <a:rPr lang="en-US" sz="1000">
                <a:latin typeface="Calibri" panose="020F0502020204030204" pitchFamily="34" charset="0"/>
                <a:cs typeface="Calibri" panose="020F0502020204030204" pitchFamily="34" charset="0"/>
              </a:rPr>
              <a:t> as in the picture below.</a:t>
            </a:r>
            <a:endParaRPr lang="en-AU" sz="100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0F42A2F7-C0E8-487E-B70C-6BF2E3A9DB47}"/>
              </a:ext>
            </a:extLst>
          </p:cNvPr>
          <p:cNvSpPr txBox="1"/>
          <p:nvPr/>
        </p:nvSpPr>
        <p:spPr>
          <a:xfrm>
            <a:off x="993913" y="3554232"/>
            <a:ext cx="6194067" cy="954107"/>
          </a:xfrm>
          <a:prstGeom prst="rect">
            <a:avLst/>
          </a:prstGeom>
          <a:solidFill>
            <a:schemeClr val="bg1">
              <a:lumMod val="95000"/>
            </a:schemeClr>
          </a:solidFill>
          <a:ln w="3175">
            <a:solidFill>
              <a:schemeClr val="tx1"/>
            </a:solidFill>
          </a:ln>
        </p:spPr>
        <p:txBody>
          <a:bodyPr wrap="square" rtlCol="0">
            <a:spAutoFit/>
          </a:bodyPr>
          <a:lstStyle/>
          <a:p>
            <a:pPr algn="just"/>
            <a:r>
              <a:rPr lang="en-US" sz="800" b="1">
                <a:latin typeface="Calibri" panose="020F0502020204030204" pitchFamily="34" charset="0"/>
                <a:cs typeface="Calibri" panose="020F0502020204030204" pitchFamily="34" charset="0"/>
              </a:rPr>
              <a:t>DISCLAIMER</a:t>
            </a:r>
          </a:p>
          <a:p>
            <a:pPr algn="just"/>
            <a:r>
              <a:rPr lang="en-US" sz="800">
                <a:latin typeface="Calibri" panose="020F0502020204030204" pitchFamily="34" charset="0"/>
                <a:cs typeface="Calibri" panose="020F0502020204030204" pitchFamily="34" charset="0"/>
              </a:rPr>
              <a:t>My understanding about the objective is very patchy, and the solution I propose could be way off target. If I am right, however, there appears to be very little work to achieve it. I have documented the </a:t>
            </a:r>
            <a:r>
              <a:rPr lang="en-US" sz="800">
                <a:latin typeface="Calibri" panose="020F0502020204030204" pitchFamily="34" charset="0"/>
                <a:cs typeface="Calibri" panose="020F0502020204030204" pitchFamily="34" charset="0"/>
                <a:hlinkClick r:id="rId4"/>
              </a:rPr>
              <a:t>GSKY</a:t>
            </a:r>
            <a:r>
              <a:rPr lang="en-US" sz="800">
                <a:latin typeface="Calibri" panose="020F0502020204030204" pitchFamily="34" charset="0"/>
                <a:cs typeface="Calibri" panose="020F0502020204030204" pitchFamily="34" charset="0"/>
              </a:rPr>
              <a:t> </a:t>
            </a:r>
            <a:r>
              <a:rPr lang="en-US" sz="800">
                <a:latin typeface="Calibri" panose="020F0502020204030204" pitchFamily="34" charset="0"/>
                <a:cs typeface="Calibri" panose="020F0502020204030204" pitchFamily="34" charset="0"/>
                <a:hlinkClick r:id="rId5"/>
              </a:rPr>
              <a:t>service</a:t>
            </a:r>
            <a:r>
              <a:rPr lang="en-US" sz="800">
                <a:latin typeface="Calibri" panose="020F0502020204030204" pitchFamily="34" charset="0"/>
                <a:cs typeface="Calibri" panose="020F0502020204030204" pitchFamily="34" charset="0"/>
              </a:rPr>
              <a:t> and the </a:t>
            </a:r>
            <a:r>
              <a:rPr lang="en-US" sz="800">
                <a:latin typeface="Calibri" panose="020F0502020204030204" pitchFamily="34" charset="0"/>
                <a:cs typeface="Calibri" panose="020F0502020204030204" pitchFamily="34" charset="0"/>
                <a:hlinkClick r:id="rId6"/>
              </a:rPr>
              <a:t>GSKY/TerriaMap </a:t>
            </a:r>
            <a:r>
              <a:rPr lang="en-US" sz="800">
                <a:latin typeface="Calibri" panose="020F0502020204030204" pitchFamily="34" charset="0"/>
                <a:cs typeface="Calibri" panose="020F0502020204030204" pitchFamily="34" charset="0"/>
              </a:rPr>
              <a:t>conversation after studying the codes for both. It appears that minimal changes in TerriaJS and GSKY codes will enable us to get the list of files that go into the aggregate map. TerriaJS is open source, but perhaps TerriaMap is copyrighted. I have played with TerriaJS and believe that after sorting out some server issues it can be installed locally and then be able to change the code to suit. This, however, has not been tested. I am reasonably confident to change the GSKY code. My current knowledge about Thredds is minimal too and, hence, there may be logical errors in the proposal.</a:t>
            </a:r>
            <a:endParaRPr lang="en-AU" sz="800">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6898F6E1-D659-420A-8BA2-A84238E42A6B}"/>
              </a:ext>
            </a:extLst>
          </p:cNvPr>
          <p:cNvPicPr>
            <a:picLocks noChangeAspect="1"/>
          </p:cNvPicPr>
          <p:nvPr/>
        </p:nvPicPr>
        <p:blipFill>
          <a:blip r:embed="rId7"/>
          <a:stretch>
            <a:fillRect/>
          </a:stretch>
        </p:blipFill>
        <p:spPr>
          <a:xfrm>
            <a:off x="5084073" y="2498555"/>
            <a:ext cx="1364436" cy="986756"/>
          </a:xfrm>
          <a:prstGeom prst="rect">
            <a:avLst/>
          </a:prstGeom>
        </p:spPr>
      </p:pic>
      <p:sp>
        <p:nvSpPr>
          <p:cNvPr id="7" name="Arrow: Right 6">
            <a:extLst>
              <a:ext uri="{FF2B5EF4-FFF2-40B4-BE49-F238E27FC236}">
                <a16:creationId xmlns:a16="http://schemas.microsoft.com/office/drawing/2014/main" id="{00CE16A0-2190-4B65-BBDC-FC307979401F}"/>
              </a:ext>
            </a:extLst>
          </p:cNvPr>
          <p:cNvSpPr/>
          <p:nvPr/>
        </p:nvSpPr>
        <p:spPr>
          <a:xfrm>
            <a:off x="6559826" y="2959877"/>
            <a:ext cx="614903" cy="196795"/>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DA0EC63B-EA89-476C-932B-2E8472F07F70}"/>
              </a:ext>
            </a:extLst>
          </p:cNvPr>
          <p:cNvSpPr/>
          <p:nvPr/>
        </p:nvSpPr>
        <p:spPr>
          <a:xfrm>
            <a:off x="6032389" y="3156672"/>
            <a:ext cx="127221" cy="1113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a:extLst>
              <a:ext uri="{FF2B5EF4-FFF2-40B4-BE49-F238E27FC236}">
                <a16:creationId xmlns:a16="http://schemas.microsoft.com/office/drawing/2014/main" id="{D8563901-9803-4BDD-AB6C-ABA2D98D4846}"/>
              </a:ext>
            </a:extLst>
          </p:cNvPr>
          <p:cNvSpPr txBox="1"/>
          <p:nvPr/>
        </p:nvSpPr>
        <p:spPr>
          <a:xfrm>
            <a:off x="4667572" y="2083247"/>
            <a:ext cx="2197439" cy="369332"/>
          </a:xfrm>
          <a:prstGeom prst="rect">
            <a:avLst/>
          </a:prstGeom>
          <a:noFill/>
        </p:spPr>
        <p:txBody>
          <a:bodyPr wrap="square" rtlCol="0">
            <a:spAutoFit/>
          </a:bodyPr>
          <a:lstStyle/>
          <a:p>
            <a:pPr algn="ctr"/>
            <a:r>
              <a:rPr lang="en-US"/>
              <a:t>GSKY/TerriaMap</a:t>
            </a:r>
            <a:endParaRPr lang="en-AU"/>
          </a:p>
        </p:txBody>
      </p:sp>
      <p:sp>
        <p:nvSpPr>
          <p:cNvPr id="12" name="TextBox 11">
            <a:extLst>
              <a:ext uri="{FF2B5EF4-FFF2-40B4-BE49-F238E27FC236}">
                <a16:creationId xmlns:a16="http://schemas.microsoft.com/office/drawing/2014/main" id="{0A0B182D-5229-42F0-8F0F-3720A48A8C92}"/>
              </a:ext>
            </a:extLst>
          </p:cNvPr>
          <p:cNvSpPr txBox="1"/>
          <p:nvPr/>
        </p:nvSpPr>
        <p:spPr>
          <a:xfrm>
            <a:off x="8243884" y="1896743"/>
            <a:ext cx="2007124" cy="369332"/>
          </a:xfrm>
          <a:prstGeom prst="rect">
            <a:avLst/>
          </a:prstGeom>
          <a:noFill/>
        </p:spPr>
        <p:txBody>
          <a:bodyPr wrap="square" rtlCol="0">
            <a:spAutoFit/>
          </a:bodyPr>
          <a:lstStyle/>
          <a:p>
            <a:pPr algn="ctr"/>
            <a:r>
              <a:rPr lang="en-US"/>
              <a:t>GSKY/THREDDS</a:t>
            </a:r>
            <a:endParaRPr lang="en-AU"/>
          </a:p>
        </p:txBody>
      </p:sp>
      <p:pic>
        <p:nvPicPr>
          <p:cNvPr id="9" name="Picture 8">
            <a:extLst>
              <a:ext uri="{FF2B5EF4-FFF2-40B4-BE49-F238E27FC236}">
                <a16:creationId xmlns:a16="http://schemas.microsoft.com/office/drawing/2014/main" id="{D41BF417-21D9-4E22-AC0F-9A9C73027FBB}"/>
              </a:ext>
            </a:extLst>
          </p:cNvPr>
          <p:cNvPicPr>
            <a:picLocks noChangeAspect="1"/>
          </p:cNvPicPr>
          <p:nvPr/>
        </p:nvPicPr>
        <p:blipFill>
          <a:blip r:embed="rId8"/>
          <a:stretch>
            <a:fillRect/>
          </a:stretch>
        </p:blipFill>
        <p:spPr>
          <a:xfrm>
            <a:off x="7299297" y="2325591"/>
            <a:ext cx="4326048" cy="2182748"/>
          </a:xfrm>
          <a:prstGeom prst="rect">
            <a:avLst/>
          </a:prstGeom>
          <a:ln w="3175">
            <a:solidFill>
              <a:schemeClr val="tx1"/>
            </a:solidFill>
          </a:ln>
        </p:spPr>
      </p:pic>
    </p:spTree>
    <p:custDataLst>
      <p:tags r:id="rId1"/>
    </p:custDataLst>
    <p:extLst>
      <p:ext uri="{BB962C8B-B14F-4D97-AF65-F5344CB8AC3E}">
        <p14:creationId xmlns:p14="http://schemas.microsoft.com/office/powerpoint/2010/main" val="1393306936"/>
      </p:ext>
    </p:extLst>
  </p:cSld>
  <p:clrMapOvr>
    <a:masterClrMapping/>
  </p:clrMapOvr>
  <mc:AlternateContent xmlns:mc="http://schemas.openxmlformats.org/markup-compatibility/2006">
    <mc:Choice xmlns:p14="http://schemas.microsoft.com/office/powerpoint/2010/main" Requires="p14">
      <p:transition spd="med" p14:dur="700" advTm="23751">
        <p:fade/>
      </p:transition>
    </mc:Choice>
    <mc:Fallback>
      <p:transition spd="med" advTm="2375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F95EE0D8-2A93-4697-B99B-8060F8234D7C}"/>
              </a:ext>
            </a:extLst>
          </p:cNvPr>
          <p:cNvSpPr txBox="1"/>
          <p:nvPr/>
        </p:nvSpPr>
        <p:spPr>
          <a:xfrm>
            <a:off x="2037840" y="182880"/>
            <a:ext cx="7221803" cy="646331"/>
          </a:xfrm>
          <a:prstGeom prst="rect">
            <a:avLst/>
          </a:prstGeom>
          <a:noFill/>
        </p:spPr>
        <p:txBody>
          <a:bodyPr wrap="square" rtlCol="0">
            <a:spAutoFit/>
          </a:bodyPr>
          <a:lstStyle/>
          <a:p>
            <a:pPr algn="ctr"/>
            <a:r>
              <a:rPr lang="en-US" sz="3600" b="1">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Plan of action</a:t>
            </a:r>
          </a:p>
        </p:txBody>
      </p:sp>
      <p:sp>
        <p:nvSpPr>
          <p:cNvPr id="6" name="TextBox 5">
            <a:extLst>
              <a:ext uri="{FF2B5EF4-FFF2-40B4-BE49-F238E27FC236}">
                <a16:creationId xmlns:a16="http://schemas.microsoft.com/office/drawing/2014/main" id="{82786200-AEF1-4A57-B39D-3DCAD62BFB42}"/>
              </a:ext>
            </a:extLst>
          </p:cNvPr>
          <p:cNvSpPr txBox="1"/>
          <p:nvPr/>
        </p:nvSpPr>
        <p:spPr>
          <a:xfrm>
            <a:off x="1113259" y="1073428"/>
            <a:ext cx="8062463" cy="261610"/>
          </a:xfrm>
          <a:prstGeom prst="rect">
            <a:avLst/>
          </a:prstGeom>
          <a:noFill/>
        </p:spPr>
        <p:txBody>
          <a:bodyPr wrap="square" rtlCol="0">
            <a:spAutoFit/>
          </a:bodyPr>
          <a:lstStyle/>
          <a:p>
            <a:r>
              <a:rPr lang="en-US" sz="1050" b="1">
                <a:latin typeface="Calibri" panose="020F0502020204030204" pitchFamily="34" charset="0"/>
                <a:cs typeface="Calibri" panose="020F0502020204030204" pitchFamily="34" charset="0"/>
              </a:rPr>
              <a:t>View </a:t>
            </a:r>
            <a:r>
              <a:rPr lang="en-AU" sz="1050" b="1">
                <a:latin typeface="Calibri" panose="020F0502020204030204" pitchFamily="34" charset="0"/>
                <a:cs typeface="Calibri" panose="020F0502020204030204" pitchFamily="34" charset="0"/>
                <a:hlinkClick r:id="rId3" tooltip="GSKY_User_Guide.ppsx"/>
              </a:rPr>
              <a:t>GSKY_User_Guide.ppsx</a:t>
            </a:r>
            <a:r>
              <a:rPr lang="en-AU" sz="1050" b="1">
                <a:latin typeface="Calibri" panose="020F0502020204030204" pitchFamily="34" charset="0"/>
                <a:cs typeface="Calibri" panose="020F0502020204030204" pitchFamily="34" charset="0"/>
              </a:rPr>
              <a:t> or </a:t>
            </a:r>
            <a:r>
              <a:rPr lang="en-AU" sz="1050" b="1">
                <a:latin typeface="Calibri" panose="020F0502020204030204" pitchFamily="34" charset="0"/>
                <a:cs typeface="Calibri" panose="020F0502020204030204" pitchFamily="34" charset="0"/>
                <a:hlinkClick r:id="rId4" tooltip="GSKY_Developer_Guide.ppsx"/>
              </a:rPr>
              <a:t>GSKY_Developer_Guide.ppsx</a:t>
            </a:r>
            <a:r>
              <a:rPr lang="en-AU" sz="1050" b="1">
                <a:latin typeface="Calibri" panose="020F0502020204030204" pitchFamily="34" charset="0"/>
                <a:cs typeface="Calibri" panose="020F0502020204030204" pitchFamily="34" charset="0"/>
              </a:rPr>
              <a:t> to run GSKY/TerriaMap to display something like below.</a:t>
            </a:r>
          </a:p>
        </p:txBody>
      </p:sp>
      <p:pic>
        <p:nvPicPr>
          <p:cNvPr id="7" name="Picture 6">
            <a:extLst>
              <a:ext uri="{FF2B5EF4-FFF2-40B4-BE49-F238E27FC236}">
                <a16:creationId xmlns:a16="http://schemas.microsoft.com/office/drawing/2014/main" id="{A0E6AEF4-B7C7-4DC3-88AC-2CC93F23A412}"/>
              </a:ext>
            </a:extLst>
          </p:cNvPr>
          <p:cNvPicPr>
            <a:picLocks noChangeAspect="1"/>
          </p:cNvPicPr>
          <p:nvPr/>
        </p:nvPicPr>
        <p:blipFill>
          <a:blip r:embed="rId5"/>
          <a:stretch>
            <a:fillRect/>
          </a:stretch>
        </p:blipFill>
        <p:spPr>
          <a:xfrm>
            <a:off x="7513981" y="1356732"/>
            <a:ext cx="1708928" cy="1235892"/>
          </a:xfrm>
          <a:prstGeom prst="rect">
            <a:avLst/>
          </a:prstGeom>
        </p:spPr>
      </p:pic>
      <p:sp>
        <p:nvSpPr>
          <p:cNvPr id="8" name="Rectangle 7">
            <a:extLst>
              <a:ext uri="{FF2B5EF4-FFF2-40B4-BE49-F238E27FC236}">
                <a16:creationId xmlns:a16="http://schemas.microsoft.com/office/drawing/2014/main" id="{B3EE9DD6-5524-4A61-9760-C4DB586F5772}"/>
              </a:ext>
            </a:extLst>
          </p:cNvPr>
          <p:cNvSpPr/>
          <p:nvPr/>
        </p:nvSpPr>
        <p:spPr>
          <a:xfrm>
            <a:off x="8740222" y="2239036"/>
            <a:ext cx="159342" cy="1295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Box 9">
            <a:extLst>
              <a:ext uri="{FF2B5EF4-FFF2-40B4-BE49-F238E27FC236}">
                <a16:creationId xmlns:a16="http://schemas.microsoft.com/office/drawing/2014/main" id="{A669A201-697A-40D1-9F6D-6B6415AEC31F}"/>
              </a:ext>
            </a:extLst>
          </p:cNvPr>
          <p:cNvSpPr txBox="1"/>
          <p:nvPr/>
        </p:nvSpPr>
        <p:spPr>
          <a:xfrm>
            <a:off x="1113259" y="2005372"/>
            <a:ext cx="6297434" cy="1277273"/>
          </a:xfrm>
          <a:prstGeom prst="rect">
            <a:avLst/>
          </a:prstGeom>
          <a:noFill/>
          <a:ln w="3175">
            <a:solidFill>
              <a:schemeClr val="tx1"/>
            </a:solidFill>
          </a:ln>
        </p:spPr>
        <p:txBody>
          <a:bodyPr wrap="square" rtlCol="0">
            <a:spAutoFit/>
          </a:bodyPr>
          <a:lstStyle/>
          <a:p>
            <a:r>
              <a:rPr lang="en-US" sz="1000" b="1">
                <a:latin typeface="Calibri" panose="020F0502020204030204" pitchFamily="34" charset="0"/>
                <a:cs typeface="Calibri" panose="020F0502020204030204" pitchFamily="34" charset="0"/>
              </a:rPr>
              <a:t>Process flow</a:t>
            </a:r>
          </a:p>
          <a:p>
            <a:pPr marL="285750" indent="-285750">
              <a:buFont typeface="Arial" panose="020B0604020202020204" pitchFamily="34" charset="0"/>
              <a:buChar char="•"/>
            </a:pPr>
            <a:r>
              <a:rPr lang="en-US" sz="1000">
                <a:latin typeface="Calibri" panose="020F0502020204030204" pitchFamily="34" charset="0"/>
                <a:cs typeface="Calibri" panose="020F0502020204030204" pitchFamily="34" charset="0"/>
              </a:rPr>
              <a:t>Let us say, we want the files that make up the square area in the map on right.</a:t>
            </a:r>
          </a:p>
          <a:p>
            <a:pPr marL="285750" indent="-285750">
              <a:buFont typeface="Arial" panose="020B0604020202020204" pitchFamily="34" charset="0"/>
              <a:buChar char="•"/>
            </a:pPr>
            <a:r>
              <a:rPr lang="en-US" sz="1000">
                <a:latin typeface="Calibri" panose="020F0502020204030204" pitchFamily="34" charset="0"/>
                <a:cs typeface="Calibri" panose="020F0502020204030204" pitchFamily="34" charset="0"/>
              </a:rPr>
              <a:t>When drawing the square, with “Shift-mouse drag”, several calls go to the GSKY server.</a:t>
            </a:r>
          </a:p>
          <a:p>
            <a:pPr marL="742950" lvl="1" indent="-285750">
              <a:buFont typeface="Arial" panose="020B0604020202020204" pitchFamily="34" charset="0"/>
              <a:buChar char="•"/>
            </a:pPr>
            <a:r>
              <a:rPr lang="en-US" sz="900" i="1">
                <a:latin typeface="Calibri" panose="020F0502020204030204" pitchFamily="34" charset="0"/>
                <a:cs typeface="Calibri" panose="020F0502020204030204" pitchFamily="34" charset="0"/>
              </a:rPr>
              <a:t>http://130.56.242.15/ows/geoglam?time=2... &amp;service=WMS&amp;request=GetMap&amp;layers=g…&amp;bbox=15…</a:t>
            </a:r>
          </a:p>
          <a:p>
            <a:pPr marL="742950" lvl="1" indent="-285750">
              <a:buFont typeface="Arial" panose="020B0604020202020204" pitchFamily="34" charset="0"/>
              <a:buChar char="•"/>
            </a:pPr>
            <a:r>
              <a:rPr lang="en-US" sz="900" i="1">
                <a:latin typeface="Calibri" panose="020F0502020204030204" pitchFamily="34" charset="0"/>
                <a:cs typeface="Calibri" panose="020F0502020204030204" pitchFamily="34" charset="0"/>
              </a:rPr>
              <a:t>http://130.56.242.15/ows/geoglam?time=2... &amp;service=WMS&amp;request=GetMap&amp;layers=g…&amp;bbox=15…</a:t>
            </a:r>
          </a:p>
          <a:p>
            <a:pPr marL="742950" lvl="1" indent="-285750">
              <a:buFont typeface="Arial" panose="020B0604020202020204" pitchFamily="34" charset="0"/>
              <a:buChar char="•"/>
            </a:pPr>
            <a:r>
              <a:rPr lang="en-US" sz="900" i="1">
                <a:latin typeface="Calibri" panose="020F0502020204030204" pitchFamily="34" charset="0"/>
                <a:cs typeface="Calibri" panose="020F0502020204030204" pitchFamily="34" charset="0"/>
              </a:rPr>
              <a:t>http://130.56.242.15/ows/geoglam?time=2... &amp;service=WMS&amp;request=GetMap&amp;layers=g…&amp;bbox=15…</a:t>
            </a:r>
          </a:p>
          <a:p>
            <a:pPr marL="285750" indent="-285750">
              <a:buFont typeface="Arial" panose="020B0604020202020204" pitchFamily="34" charset="0"/>
              <a:buChar char="•"/>
            </a:pPr>
            <a:r>
              <a:rPr lang="en-US" sz="1000">
                <a:latin typeface="Calibri" panose="020F0502020204030204" pitchFamily="34" charset="0"/>
                <a:cs typeface="Calibri" panose="020F0502020204030204" pitchFamily="34" charset="0"/>
              </a:rPr>
              <a:t>Each call aggregates the data from several source (*.nc) files and sends as a PNG image.</a:t>
            </a:r>
          </a:p>
          <a:p>
            <a:pPr marL="285750" indent="-285750">
              <a:buFont typeface="Arial" panose="020B0604020202020204" pitchFamily="34" charset="0"/>
              <a:buChar char="•"/>
            </a:pPr>
            <a:r>
              <a:rPr lang="en-US" sz="1000">
                <a:latin typeface="Calibri" panose="020F0502020204030204" pitchFamily="34" charset="0"/>
                <a:cs typeface="Calibri" panose="020F0502020204030204" pitchFamily="34" charset="0"/>
              </a:rPr>
              <a:t>By modifying the GSKY code, we can get the list of files gathered by each call.</a:t>
            </a:r>
          </a:p>
        </p:txBody>
      </p:sp>
      <p:sp>
        <p:nvSpPr>
          <p:cNvPr id="11" name="TextBox 10">
            <a:extLst>
              <a:ext uri="{FF2B5EF4-FFF2-40B4-BE49-F238E27FC236}">
                <a16:creationId xmlns:a16="http://schemas.microsoft.com/office/drawing/2014/main" id="{FE338601-D289-4798-9400-AC668142B677}"/>
              </a:ext>
            </a:extLst>
          </p:cNvPr>
          <p:cNvSpPr txBox="1"/>
          <p:nvPr/>
        </p:nvSpPr>
        <p:spPr>
          <a:xfrm>
            <a:off x="1113259" y="3815997"/>
            <a:ext cx="6297434" cy="1015663"/>
          </a:xfrm>
          <a:prstGeom prst="rect">
            <a:avLst/>
          </a:prstGeom>
          <a:noFill/>
          <a:ln w="3175">
            <a:solidFill>
              <a:schemeClr val="tx1"/>
            </a:solidFill>
          </a:ln>
        </p:spPr>
        <p:txBody>
          <a:bodyPr wrap="square" rtlCol="0">
            <a:spAutoFit/>
          </a:bodyPr>
          <a:lstStyle/>
          <a:p>
            <a:r>
              <a:rPr lang="en-US" sz="1000" b="1">
                <a:latin typeface="Calibri" panose="020F0502020204030204" pitchFamily="34" charset="0"/>
                <a:cs typeface="Calibri" panose="020F0502020204030204" pitchFamily="34" charset="0"/>
              </a:rPr>
              <a:t>Plan outline</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Create a Thredds server with a ‘catalog.xml’ that points to a directory.</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This needs to be done only once.</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Get a list of NC files that make up the tile(s) in a ‘request=GetWMS’ call.</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Create soft links to the NC files in the Thredds directory or a sub-dir within it.</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Use the URL of the Thredds server to view/downlod the NC files.</a:t>
            </a:r>
          </a:p>
        </p:txBody>
      </p:sp>
      <p:sp>
        <p:nvSpPr>
          <p:cNvPr id="13" name="TextBox 12">
            <a:extLst>
              <a:ext uri="{FF2B5EF4-FFF2-40B4-BE49-F238E27FC236}">
                <a16:creationId xmlns:a16="http://schemas.microsoft.com/office/drawing/2014/main" id="{83CAECAD-B365-4D87-96CB-333C14C187A1}"/>
              </a:ext>
            </a:extLst>
          </p:cNvPr>
          <p:cNvSpPr txBox="1"/>
          <p:nvPr/>
        </p:nvSpPr>
        <p:spPr>
          <a:xfrm>
            <a:off x="1113259" y="1606163"/>
            <a:ext cx="6297432" cy="369332"/>
          </a:xfrm>
          <a:prstGeom prst="rect">
            <a:avLst/>
          </a:prstGeom>
          <a:noFill/>
        </p:spPr>
        <p:txBody>
          <a:bodyPr wrap="square" rtlCol="0">
            <a:spAutoFit/>
          </a:bodyPr>
          <a:lstStyle/>
          <a:p>
            <a:r>
              <a:rPr lang="en-US"/>
              <a:t>How GSKY works now</a:t>
            </a:r>
            <a:endParaRPr lang="en-AU"/>
          </a:p>
        </p:txBody>
      </p:sp>
      <p:sp>
        <p:nvSpPr>
          <p:cNvPr id="15" name="TextBox 14">
            <a:extLst>
              <a:ext uri="{FF2B5EF4-FFF2-40B4-BE49-F238E27FC236}">
                <a16:creationId xmlns:a16="http://schemas.microsoft.com/office/drawing/2014/main" id="{E67525C9-5F35-4525-9018-E11A5B271F49}"/>
              </a:ext>
            </a:extLst>
          </p:cNvPr>
          <p:cNvSpPr txBox="1"/>
          <p:nvPr/>
        </p:nvSpPr>
        <p:spPr>
          <a:xfrm>
            <a:off x="1113259" y="3429000"/>
            <a:ext cx="6297433" cy="369332"/>
          </a:xfrm>
          <a:prstGeom prst="rect">
            <a:avLst/>
          </a:prstGeom>
          <a:noFill/>
        </p:spPr>
        <p:txBody>
          <a:bodyPr wrap="square" rtlCol="0">
            <a:spAutoFit/>
          </a:bodyPr>
          <a:lstStyle/>
          <a:p>
            <a:r>
              <a:rPr lang="en-US"/>
              <a:t>How to connect GSKY with Thredds</a:t>
            </a:r>
            <a:endParaRPr lang="en-AU"/>
          </a:p>
        </p:txBody>
      </p:sp>
      <p:pic>
        <p:nvPicPr>
          <p:cNvPr id="14" name="Picture 13">
            <a:extLst>
              <a:ext uri="{FF2B5EF4-FFF2-40B4-BE49-F238E27FC236}">
                <a16:creationId xmlns:a16="http://schemas.microsoft.com/office/drawing/2014/main" id="{87D12131-DADC-47E4-BB6F-B5238331D52B}"/>
              </a:ext>
            </a:extLst>
          </p:cNvPr>
          <p:cNvPicPr>
            <a:picLocks noChangeAspect="1"/>
          </p:cNvPicPr>
          <p:nvPr/>
        </p:nvPicPr>
        <p:blipFill>
          <a:blip r:embed="rId6"/>
          <a:stretch>
            <a:fillRect/>
          </a:stretch>
        </p:blipFill>
        <p:spPr>
          <a:xfrm>
            <a:off x="7513981" y="2647728"/>
            <a:ext cx="4326048" cy="2182748"/>
          </a:xfrm>
          <a:prstGeom prst="rect">
            <a:avLst/>
          </a:prstGeom>
          <a:ln w="3175">
            <a:solidFill>
              <a:schemeClr val="tx1"/>
            </a:solidFill>
          </a:ln>
        </p:spPr>
      </p:pic>
    </p:spTree>
    <p:custDataLst>
      <p:tags r:id="rId1"/>
    </p:custDataLst>
    <p:extLst>
      <p:ext uri="{BB962C8B-B14F-4D97-AF65-F5344CB8AC3E}">
        <p14:creationId xmlns:p14="http://schemas.microsoft.com/office/powerpoint/2010/main" val="2264574827"/>
      </p:ext>
    </p:extLst>
  </p:cSld>
  <p:clrMapOvr>
    <a:masterClrMapping/>
  </p:clrMapOvr>
  <mc:AlternateContent xmlns:mc="http://schemas.openxmlformats.org/markup-compatibility/2006">
    <mc:Choice xmlns:p14="http://schemas.microsoft.com/office/powerpoint/2010/main" Requires="p14">
      <p:transition spd="med" p14:dur="700" advTm="55503">
        <p:fade/>
      </p:transition>
    </mc:Choice>
    <mc:Fallback>
      <p:transition spd="med" advTm="5550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fade">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fade">
                                      <p:cBhvr>
                                        <p:cTn id="12" dur="500"/>
                                        <p:tgtEl>
                                          <p:spTgt spid="10">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animEffect transition="in" filter="fade">
                                      <p:cBhvr>
                                        <p:cTn id="15" dur="500"/>
                                        <p:tgtEl>
                                          <p:spTgt spid="10">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xEl>
                                              <p:pRg st="4" end="4"/>
                                            </p:txEl>
                                          </p:spTgt>
                                        </p:tgtEl>
                                        <p:attrNameLst>
                                          <p:attrName>style.visibility</p:attrName>
                                        </p:attrNameLst>
                                      </p:cBhvr>
                                      <p:to>
                                        <p:strVal val="visible"/>
                                      </p:to>
                                    </p:set>
                                    <p:animEffect transition="in" filter="fade">
                                      <p:cBhvr>
                                        <p:cTn id="18" dur="500"/>
                                        <p:tgtEl>
                                          <p:spTgt spid="10">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animEffect transition="in" filter="fade">
                                      <p:cBhvr>
                                        <p:cTn id="21" dur="500"/>
                                        <p:tgtEl>
                                          <p:spTgt spid="10">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0">
                                            <p:txEl>
                                              <p:pRg st="6" end="6"/>
                                            </p:txEl>
                                          </p:spTgt>
                                        </p:tgtEl>
                                        <p:attrNameLst>
                                          <p:attrName>style.visibility</p:attrName>
                                        </p:attrNameLst>
                                      </p:cBhvr>
                                      <p:to>
                                        <p:strVal val="visible"/>
                                      </p:to>
                                    </p:set>
                                    <p:animEffect transition="in" filter="fade">
                                      <p:cBhvr>
                                        <p:cTn id="26" dur="500"/>
                                        <p:tgtEl>
                                          <p:spTgt spid="10">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
                                            <p:txEl>
                                              <p:pRg st="7" end="7"/>
                                            </p:txEl>
                                          </p:spTgt>
                                        </p:tgtEl>
                                        <p:attrNameLst>
                                          <p:attrName>style.visibility</p:attrName>
                                        </p:attrNameLst>
                                      </p:cBhvr>
                                      <p:to>
                                        <p:strVal val="visible"/>
                                      </p:to>
                                    </p:set>
                                    <p:animEffect transition="in" filter="fade">
                                      <p:cBhvr>
                                        <p:cTn id="31" dur="500"/>
                                        <p:tgtEl>
                                          <p:spTgt spid="10">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1">
                                            <p:txEl>
                                              <p:pRg st="1" end="1"/>
                                            </p:txEl>
                                          </p:spTgt>
                                        </p:tgtEl>
                                        <p:attrNameLst>
                                          <p:attrName>style.visibility</p:attrName>
                                        </p:attrNameLst>
                                      </p:cBhvr>
                                      <p:to>
                                        <p:strVal val="visible"/>
                                      </p:to>
                                    </p:set>
                                    <p:animEffect transition="in" filter="fade">
                                      <p:cBhvr>
                                        <p:cTn id="36" dur="500"/>
                                        <p:tgtEl>
                                          <p:spTgt spid="11">
                                            <p:txEl>
                                              <p:pRg st="1" end="1"/>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11">
                                            <p:txEl>
                                              <p:pRg st="2" end="2"/>
                                            </p:txEl>
                                          </p:spTgt>
                                        </p:tgtEl>
                                        <p:attrNameLst>
                                          <p:attrName>style.visibility</p:attrName>
                                        </p:attrNameLst>
                                      </p:cBhvr>
                                      <p:to>
                                        <p:strVal val="visible"/>
                                      </p:to>
                                    </p:set>
                                    <p:animEffect transition="in" filter="fade">
                                      <p:cBhvr>
                                        <p:cTn id="39" dur="500"/>
                                        <p:tgtEl>
                                          <p:spTgt spid="11">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1">
                                            <p:txEl>
                                              <p:pRg st="3" end="3"/>
                                            </p:txEl>
                                          </p:spTgt>
                                        </p:tgtEl>
                                        <p:attrNameLst>
                                          <p:attrName>style.visibility</p:attrName>
                                        </p:attrNameLst>
                                      </p:cBhvr>
                                      <p:to>
                                        <p:strVal val="visible"/>
                                      </p:to>
                                    </p:set>
                                    <p:animEffect transition="in" filter="fade">
                                      <p:cBhvr>
                                        <p:cTn id="44" dur="500"/>
                                        <p:tgtEl>
                                          <p:spTgt spid="11">
                                            <p:txEl>
                                              <p:pRg st="3" end="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1">
                                            <p:txEl>
                                              <p:pRg st="4" end="4"/>
                                            </p:txEl>
                                          </p:spTgt>
                                        </p:tgtEl>
                                        <p:attrNameLst>
                                          <p:attrName>style.visibility</p:attrName>
                                        </p:attrNameLst>
                                      </p:cBhvr>
                                      <p:to>
                                        <p:strVal val="visible"/>
                                      </p:to>
                                    </p:set>
                                    <p:animEffect transition="in" filter="fade">
                                      <p:cBhvr>
                                        <p:cTn id="49" dur="500"/>
                                        <p:tgtEl>
                                          <p:spTgt spid="11">
                                            <p:txEl>
                                              <p:pRg st="4" end="4"/>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1">
                                            <p:txEl>
                                              <p:pRg st="5" end="5"/>
                                            </p:txEl>
                                          </p:spTgt>
                                        </p:tgtEl>
                                        <p:attrNameLst>
                                          <p:attrName>style.visibility</p:attrName>
                                        </p:attrNameLst>
                                      </p:cBhvr>
                                      <p:to>
                                        <p:strVal val="visible"/>
                                      </p:to>
                                    </p:set>
                                    <p:animEffect transition="in" filter="fade">
                                      <p:cBhvr>
                                        <p:cTn id="54" dur="500"/>
                                        <p:tgtEl>
                                          <p:spTgt spid="11">
                                            <p:txEl>
                                              <p:pRg st="5" end="5"/>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F95EE0D8-2A93-4697-B99B-8060F8234D7C}"/>
              </a:ext>
            </a:extLst>
          </p:cNvPr>
          <p:cNvSpPr txBox="1"/>
          <p:nvPr/>
        </p:nvSpPr>
        <p:spPr>
          <a:xfrm>
            <a:off x="2037840" y="182880"/>
            <a:ext cx="7221803" cy="646331"/>
          </a:xfrm>
          <a:prstGeom prst="rect">
            <a:avLst/>
          </a:prstGeom>
          <a:noFill/>
        </p:spPr>
        <p:txBody>
          <a:bodyPr wrap="square" rtlCol="0">
            <a:spAutoFit/>
          </a:bodyPr>
          <a:lstStyle/>
          <a:p>
            <a:pPr algn="ctr"/>
            <a:r>
              <a:rPr lang="en-US" sz="3600" b="1">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Prototyping</a:t>
            </a:r>
          </a:p>
        </p:txBody>
      </p:sp>
      <p:sp>
        <p:nvSpPr>
          <p:cNvPr id="2" name="TextBox 1">
            <a:extLst>
              <a:ext uri="{FF2B5EF4-FFF2-40B4-BE49-F238E27FC236}">
                <a16:creationId xmlns:a16="http://schemas.microsoft.com/office/drawing/2014/main" id="{FC451BE1-5605-4FF5-B7BC-0AC4C101F623}"/>
              </a:ext>
            </a:extLst>
          </p:cNvPr>
          <p:cNvSpPr txBox="1"/>
          <p:nvPr/>
        </p:nvSpPr>
        <p:spPr>
          <a:xfrm>
            <a:off x="1144988" y="1311965"/>
            <a:ext cx="8706678" cy="369332"/>
          </a:xfrm>
          <a:prstGeom prst="rect">
            <a:avLst/>
          </a:prstGeom>
          <a:noFill/>
        </p:spPr>
        <p:txBody>
          <a:bodyPr wrap="square" rtlCol="0">
            <a:spAutoFit/>
          </a:bodyPr>
          <a:lstStyle/>
          <a:p>
            <a:r>
              <a:rPr lang="en-US"/>
              <a:t>A quick way to try it out without modifications to Terria…</a:t>
            </a:r>
            <a:endParaRPr lang="en-AU"/>
          </a:p>
        </p:txBody>
      </p:sp>
      <p:sp>
        <p:nvSpPr>
          <p:cNvPr id="3" name="TextBox 2">
            <a:extLst>
              <a:ext uri="{FF2B5EF4-FFF2-40B4-BE49-F238E27FC236}">
                <a16:creationId xmlns:a16="http://schemas.microsoft.com/office/drawing/2014/main" id="{B09D08CC-502C-44C5-BBEF-5F2D3290397D}"/>
              </a:ext>
            </a:extLst>
          </p:cNvPr>
          <p:cNvSpPr txBox="1"/>
          <p:nvPr/>
        </p:nvSpPr>
        <p:spPr>
          <a:xfrm>
            <a:off x="1240401" y="1860605"/>
            <a:ext cx="5971429" cy="3016210"/>
          </a:xfrm>
          <a:prstGeom prst="rect">
            <a:avLst/>
          </a:prstGeom>
          <a:noFill/>
        </p:spPr>
        <p:txBody>
          <a:bodyPr wrap="square" rtlCol="0">
            <a:spAutoFit/>
          </a:bodyPr>
          <a:lstStyle/>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Keep everything the same as of now.</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Setup a Thredds server on the same VM as the GSKY. </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Change the ows.go and its packages alone.</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Use the ‘request=GetMap’ call from TerriaMap.</a:t>
            </a:r>
          </a:p>
          <a:p>
            <a:pPr marL="1085850" lvl="2" indent="-171450">
              <a:buFont typeface="Arial" panose="020B0604020202020204" pitchFamily="34" charset="0"/>
              <a:buChar char="•"/>
            </a:pPr>
            <a:r>
              <a:rPr lang="en-US" sz="1000">
                <a:latin typeface="Calibri" panose="020F0502020204030204" pitchFamily="34" charset="0"/>
                <a:cs typeface="Calibri" panose="020F0502020204030204" pitchFamily="34" charset="0"/>
              </a:rPr>
              <a:t>It will send the map data as of now, plus process the results for Thredds.</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Parse the results returned from the MAS server to get a file-list.</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Create soft links the NC files in the directory pointed to by Thredds catalog.</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Test it manually.</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Benefits</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Quick and easy.</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Can work out bugs and pitfalls.</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No interference with third party software (Terria).</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Next steps</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Install Terria on the VM.</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Modify Terria code to just add a link to view the Thredds catalog.</a:t>
            </a:r>
          </a:p>
          <a:p>
            <a:pPr marL="1085850" lvl="2" indent="-171450">
              <a:buFont typeface="Arial" panose="020B0604020202020204" pitchFamily="34" charset="0"/>
              <a:buChar char="•"/>
            </a:pPr>
            <a:r>
              <a:rPr lang="en-US" sz="1000">
                <a:latin typeface="Calibri" panose="020F0502020204030204" pitchFamily="34" charset="0"/>
                <a:cs typeface="Calibri" panose="020F0502020204030204" pitchFamily="34" charset="0"/>
              </a:rPr>
              <a:t>It can be like the ‘Export’ link, but using a Thredds URL.</a:t>
            </a:r>
          </a:p>
          <a:p>
            <a:pPr marL="1085850" lvl="2" indent="-171450">
              <a:buFont typeface="Arial" panose="020B0604020202020204" pitchFamily="34" charset="0"/>
              <a:buChar char="•"/>
            </a:pPr>
            <a:r>
              <a:rPr lang="en-US" sz="1000">
                <a:latin typeface="Calibri" panose="020F0502020204030204" pitchFamily="34" charset="0"/>
                <a:cs typeface="Calibri" panose="020F0502020204030204" pitchFamily="34" charset="0"/>
              </a:rPr>
              <a:t>It should take only minimal changes (I hope) in Terria.</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Work out a way to push the catalog to the NCI Thredds server.</a:t>
            </a:r>
          </a:p>
          <a:p>
            <a:pPr marL="1085850" lvl="2" indent="-171450">
              <a:buFont typeface="Arial" panose="020B0604020202020204" pitchFamily="34" charset="0"/>
              <a:buChar char="•"/>
            </a:pPr>
            <a:r>
              <a:rPr lang="en-US" sz="1000">
                <a:latin typeface="Calibri" panose="020F0502020204030204" pitchFamily="34" charset="0"/>
                <a:cs typeface="Calibri" panose="020F0502020204030204" pitchFamily="34" charset="0"/>
              </a:rPr>
              <a:t>Must also be able to delete the catalog after the user session ends.</a:t>
            </a:r>
          </a:p>
        </p:txBody>
      </p:sp>
    </p:spTree>
    <p:custDataLst>
      <p:tags r:id="rId1"/>
    </p:custDataLst>
    <p:extLst>
      <p:ext uri="{BB962C8B-B14F-4D97-AF65-F5344CB8AC3E}">
        <p14:creationId xmlns:p14="http://schemas.microsoft.com/office/powerpoint/2010/main" val="2651735585"/>
      </p:ext>
    </p:extLst>
  </p:cSld>
  <p:clrMapOvr>
    <a:masterClrMapping/>
  </p:clrMapOvr>
  <mc:AlternateContent xmlns:mc="http://schemas.openxmlformats.org/markup-compatibility/2006">
    <mc:Choice xmlns:p14="http://schemas.microsoft.com/office/powerpoint/2010/main" Requires="p14">
      <p:transition spd="med" p14:dur="700" advTm="27471">
        <p:fade/>
      </p:transition>
    </mc:Choice>
    <mc:Fallback>
      <p:transition spd="med" advTm="2747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Effect transition="in" filter="fade">
                                      <p:cBhvr>
                                        <p:cTn id="51" dur="500"/>
                                        <p:tgtEl>
                                          <p:spTgt spid="3">
                                            <p:txEl>
                                              <p:pRg st="12" end="12"/>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13" end="13"/>
                                            </p:txEl>
                                          </p:spTgt>
                                        </p:tgtEl>
                                        <p:attrNameLst>
                                          <p:attrName>style.visibility</p:attrName>
                                        </p:attrNameLst>
                                      </p:cBhvr>
                                      <p:to>
                                        <p:strVal val="visible"/>
                                      </p:to>
                                    </p:set>
                                    <p:animEffect transition="in" filter="fade">
                                      <p:cBhvr>
                                        <p:cTn id="54" dur="500"/>
                                        <p:tgtEl>
                                          <p:spTgt spid="3">
                                            <p:txEl>
                                              <p:pRg st="13" end="13"/>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14" end="14"/>
                                            </p:txEl>
                                          </p:spTgt>
                                        </p:tgtEl>
                                        <p:attrNameLst>
                                          <p:attrName>style.visibility</p:attrName>
                                        </p:attrNameLst>
                                      </p:cBhvr>
                                      <p:to>
                                        <p:strVal val="visible"/>
                                      </p:to>
                                    </p:set>
                                    <p:animEffect transition="in" filter="fade">
                                      <p:cBhvr>
                                        <p:cTn id="57" dur="500"/>
                                        <p:tgtEl>
                                          <p:spTgt spid="3">
                                            <p:txEl>
                                              <p:pRg st="14" end="14"/>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3">
                                            <p:txEl>
                                              <p:pRg st="15" end="15"/>
                                            </p:txEl>
                                          </p:spTgt>
                                        </p:tgtEl>
                                        <p:attrNameLst>
                                          <p:attrName>style.visibility</p:attrName>
                                        </p:attrNameLst>
                                      </p:cBhvr>
                                      <p:to>
                                        <p:strVal val="visible"/>
                                      </p:to>
                                    </p:set>
                                    <p:animEffect transition="in" filter="fade">
                                      <p:cBhvr>
                                        <p:cTn id="60" dur="500"/>
                                        <p:tgtEl>
                                          <p:spTgt spid="3">
                                            <p:txEl>
                                              <p:pRg st="15" end="15"/>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3">
                                            <p:txEl>
                                              <p:pRg st="16" end="16"/>
                                            </p:txEl>
                                          </p:spTgt>
                                        </p:tgtEl>
                                        <p:attrNameLst>
                                          <p:attrName>style.visibility</p:attrName>
                                        </p:attrNameLst>
                                      </p:cBhvr>
                                      <p:to>
                                        <p:strVal val="visible"/>
                                      </p:to>
                                    </p:set>
                                    <p:animEffect transition="in" filter="fade">
                                      <p:cBhvr>
                                        <p:cTn id="63" dur="500"/>
                                        <p:tgtEl>
                                          <p:spTgt spid="3">
                                            <p:txEl>
                                              <p:pRg st="16" end="16"/>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3">
                                            <p:txEl>
                                              <p:pRg st="17" end="17"/>
                                            </p:txEl>
                                          </p:spTgt>
                                        </p:tgtEl>
                                        <p:attrNameLst>
                                          <p:attrName>style.visibility</p:attrName>
                                        </p:attrNameLst>
                                      </p:cBhvr>
                                      <p:to>
                                        <p:strVal val="visible"/>
                                      </p:to>
                                    </p:set>
                                    <p:animEffect transition="in" filter="fade">
                                      <p:cBhvr>
                                        <p:cTn id="66" dur="500"/>
                                        <p:tgtEl>
                                          <p:spTgt spid="3">
                                            <p:txEl>
                                              <p:pRg st="17" end="17"/>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3">
                                            <p:txEl>
                                              <p:pRg st="18" end="18"/>
                                            </p:txEl>
                                          </p:spTgt>
                                        </p:tgtEl>
                                        <p:attrNameLst>
                                          <p:attrName>style.visibility</p:attrName>
                                        </p:attrNameLst>
                                      </p:cBhvr>
                                      <p:to>
                                        <p:strVal val="visible"/>
                                      </p:to>
                                    </p:set>
                                    <p:animEffect transition="in" filter="fade">
                                      <p:cBhvr>
                                        <p:cTn id="69"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F95EE0D8-2A93-4697-B99B-8060F8234D7C}"/>
              </a:ext>
            </a:extLst>
          </p:cNvPr>
          <p:cNvSpPr txBox="1"/>
          <p:nvPr/>
        </p:nvSpPr>
        <p:spPr>
          <a:xfrm>
            <a:off x="2037840" y="182880"/>
            <a:ext cx="7221803" cy="646331"/>
          </a:xfrm>
          <a:prstGeom prst="rect">
            <a:avLst/>
          </a:prstGeom>
          <a:noFill/>
        </p:spPr>
        <p:txBody>
          <a:bodyPr wrap="square" rtlCol="0">
            <a:spAutoFit/>
          </a:bodyPr>
          <a:lstStyle/>
          <a:p>
            <a:pPr algn="ctr"/>
            <a:r>
              <a:rPr lang="en-US" sz="3600" b="1">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Technical</a:t>
            </a:r>
          </a:p>
        </p:txBody>
      </p:sp>
      <p:sp>
        <p:nvSpPr>
          <p:cNvPr id="2" name="TextBox 1">
            <a:extLst>
              <a:ext uri="{FF2B5EF4-FFF2-40B4-BE49-F238E27FC236}">
                <a16:creationId xmlns:a16="http://schemas.microsoft.com/office/drawing/2014/main" id="{FC451BE1-5605-4FF5-B7BC-0AC4C101F623}"/>
              </a:ext>
            </a:extLst>
          </p:cNvPr>
          <p:cNvSpPr txBox="1"/>
          <p:nvPr/>
        </p:nvSpPr>
        <p:spPr>
          <a:xfrm>
            <a:off x="302151" y="921201"/>
            <a:ext cx="5494350" cy="369332"/>
          </a:xfrm>
          <a:prstGeom prst="rect">
            <a:avLst/>
          </a:prstGeom>
          <a:noFill/>
        </p:spPr>
        <p:txBody>
          <a:bodyPr wrap="square" rtlCol="0">
            <a:spAutoFit/>
          </a:bodyPr>
          <a:lstStyle/>
          <a:p>
            <a:r>
              <a:rPr lang="en-US"/>
              <a:t>Code added...</a:t>
            </a:r>
            <a:endParaRPr lang="en-AU"/>
          </a:p>
        </p:txBody>
      </p:sp>
      <p:sp>
        <p:nvSpPr>
          <p:cNvPr id="3" name="TextBox 2">
            <a:extLst>
              <a:ext uri="{FF2B5EF4-FFF2-40B4-BE49-F238E27FC236}">
                <a16:creationId xmlns:a16="http://schemas.microsoft.com/office/drawing/2014/main" id="{B09D08CC-502C-44C5-BBEF-5F2D3290397D}"/>
              </a:ext>
            </a:extLst>
          </p:cNvPr>
          <p:cNvSpPr txBox="1"/>
          <p:nvPr/>
        </p:nvSpPr>
        <p:spPr>
          <a:xfrm>
            <a:off x="302151" y="2611937"/>
            <a:ext cx="5009322" cy="523220"/>
          </a:xfrm>
          <a:prstGeom prst="rect">
            <a:avLst/>
          </a:prstGeom>
          <a:noFill/>
          <a:ln w="3175">
            <a:solidFill>
              <a:schemeClr val="tx1"/>
            </a:solidFill>
          </a:ln>
        </p:spPr>
        <p:txBody>
          <a:bodyPr wrap="square" rtlCol="0">
            <a:spAutoFit/>
          </a:bodyPr>
          <a:lstStyle/>
          <a:p>
            <a:r>
              <a:rPr lang="en-US" sz="1000" b="1">
                <a:latin typeface="Calibri" panose="020F0502020204030204" pitchFamily="34" charset="0"/>
                <a:cs typeface="Calibri" panose="020F0502020204030204" pitchFamily="34" charset="0"/>
              </a:rPr>
              <a:t>processor/tile_indexer.go: </a:t>
            </a:r>
          </a:p>
          <a:p>
            <a:pPr marL="171450" indent="-171450">
              <a:buFont typeface="Arial" panose="020B0604020202020204" pitchFamily="34" charset="0"/>
              <a:buChar char="•"/>
            </a:pPr>
            <a:r>
              <a:rPr lang="en-US" sz="900">
                <a:latin typeface="Calibri" panose="020F0502020204030204" pitchFamily="34" charset="0"/>
                <a:cs typeface="Calibri" panose="020F0502020204030204" pitchFamily="34" charset="0"/>
              </a:rPr>
              <a:t>Line 145: Delete_thredds_nc()</a:t>
            </a:r>
          </a:p>
          <a:p>
            <a:pPr marL="171450" indent="-171450">
              <a:buFont typeface="Arial" panose="020B0604020202020204" pitchFamily="34" charset="0"/>
              <a:buChar char="•"/>
            </a:pPr>
            <a:r>
              <a:rPr lang="en-US" sz="900">
                <a:latin typeface="Calibri" panose="020F0502020204030204" pitchFamily="34" charset="0"/>
                <a:cs typeface="Calibri" panose="020F0502020204030204" pitchFamily="34" charset="0"/>
              </a:rPr>
              <a:t>Line 149: Add_thredds_nc(ds)</a:t>
            </a:r>
          </a:p>
        </p:txBody>
      </p:sp>
      <p:sp>
        <p:nvSpPr>
          <p:cNvPr id="4" name="TextBox 3">
            <a:extLst>
              <a:ext uri="{FF2B5EF4-FFF2-40B4-BE49-F238E27FC236}">
                <a16:creationId xmlns:a16="http://schemas.microsoft.com/office/drawing/2014/main" id="{5735F0EC-2C75-4A9F-9A0E-D8AAC31A1CD7}"/>
              </a:ext>
            </a:extLst>
          </p:cNvPr>
          <p:cNvSpPr txBox="1"/>
          <p:nvPr/>
        </p:nvSpPr>
        <p:spPr>
          <a:xfrm>
            <a:off x="302151" y="3250933"/>
            <a:ext cx="5009322" cy="384721"/>
          </a:xfrm>
          <a:prstGeom prst="rect">
            <a:avLst/>
          </a:prstGeom>
          <a:noFill/>
          <a:ln w="3175">
            <a:solidFill>
              <a:schemeClr val="tx1"/>
            </a:solidFill>
          </a:ln>
        </p:spPr>
        <p:txBody>
          <a:bodyPr wrap="square" rtlCol="0">
            <a:spAutoFit/>
          </a:bodyPr>
          <a:lstStyle/>
          <a:p>
            <a:r>
              <a:rPr lang="en-US" sz="1000" b="1">
                <a:latin typeface="Calibri" panose="020F0502020204030204" pitchFamily="34" charset="0"/>
                <a:cs typeface="Calibri" panose="020F0502020204030204" pitchFamily="34" charset="0"/>
              </a:rPr>
              <a:t>processor/thredds.go:</a:t>
            </a:r>
          </a:p>
          <a:p>
            <a:pPr marL="171450" indent="-171450">
              <a:buFont typeface="Arial" panose="020B0604020202020204" pitchFamily="34" charset="0"/>
              <a:buChar char="•"/>
            </a:pPr>
            <a:r>
              <a:rPr lang="en-US" sz="900">
                <a:latin typeface="Calibri" panose="020F0502020204030204" pitchFamily="34" charset="0"/>
                <a:cs typeface="Calibri" panose="020F0502020204030204" pitchFamily="34" charset="0"/>
              </a:rPr>
              <a:t>All functions and variables</a:t>
            </a:r>
          </a:p>
        </p:txBody>
      </p:sp>
      <p:sp>
        <p:nvSpPr>
          <p:cNvPr id="6" name="TextBox 5">
            <a:extLst>
              <a:ext uri="{FF2B5EF4-FFF2-40B4-BE49-F238E27FC236}">
                <a16:creationId xmlns:a16="http://schemas.microsoft.com/office/drawing/2014/main" id="{64A648DC-5F34-4038-B550-DD88409942F5}"/>
              </a:ext>
            </a:extLst>
          </p:cNvPr>
          <p:cNvSpPr txBox="1"/>
          <p:nvPr/>
        </p:nvSpPr>
        <p:spPr>
          <a:xfrm>
            <a:off x="302151" y="1556144"/>
            <a:ext cx="5009322" cy="938719"/>
          </a:xfrm>
          <a:prstGeom prst="rect">
            <a:avLst/>
          </a:prstGeom>
          <a:noFill/>
          <a:ln w="3175">
            <a:solidFill>
              <a:schemeClr val="tx1"/>
            </a:solidFill>
          </a:ln>
        </p:spPr>
        <p:txBody>
          <a:bodyPr wrap="square" rtlCol="0">
            <a:spAutoFit/>
          </a:bodyPr>
          <a:lstStyle/>
          <a:p>
            <a:r>
              <a:rPr lang="en-US" sz="1000" b="1">
                <a:latin typeface="Calibri" panose="020F0502020204030204" pitchFamily="34" charset="0"/>
                <a:cs typeface="Calibri" panose="020F0502020204030204" pitchFamily="34" charset="0"/>
              </a:rPr>
              <a:t>ows.go: </a:t>
            </a:r>
          </a:p>
          <a:p>
            <a:pPr marL="171450" indent="-171450">
              <a:buFont typeface="Arial" panose="020B0604020202020204" pitchFamily="34" charset="0"/>
              <a:buChar char="•"/>
            </a:pPr>
            <a:r>
              <a:rPr lang="en-US" sz="900">
                <a:latin typeface="Calibri" panose="020F0502020204030204" pitchFamily="34" charset="0"/>
                <a:cs typeface="Calibri" panose="020F0502020204030204" pitchFamily="34" charset="0"/>
              </a:rPr>
              <a:t>Line 161: func serveWMS(…, r *http.Request) {</a:t>
            </a:r>
            <a:endParaRPr lang="en-US" sz="1000" b="1">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900">
                <a:latin typeface="Calibri" panose="020F0502020204030204" pitchFamily="34" charset="0"/>
                <a:cs typeface="Calibri" panose="020F0502020204030204" pitchFamily="34" charset="0"/>
              </a:rPr>
              <a:t>Line 220: proc.Init_thredds(w, r)</a:t>
            </a:r>
          </a:p>
          <a:p>
            <a:pPr marL="171450" indent="-171450">
              <a:buFont typeface="Arial" panose="020B0604020202020204" pitchFamily="34" charset="0"/>
              <a:buChar char="•"/>
            </a:pPr>
            <a:r>
              <a:rPr lang="en-US" sz="900">
                <a:latin typeface="Calibri" panose="020F0502020204030204" pitchFamily="34" charset="0"/>
                <a:cs typeface="Calibri" panose="020F0502020204030204" pitchFamily="34" charset="0"/>
              </a:rPr>
              <a:t>Line 1218: serveWMS(…, r)</a:t>
            </a:r>
          </a:p>
          <a:p>
            <a:endParaRPr lang="en-US" sz="900">
              <a:latin typeface="Calibri" panose="020F0502020204030204" pitchFamily="34" charset="0"/>
              <a:cs typeface="Calibri" panose="020F0502020204030204" pitchFamily="34" charset="0"/>
            </a:endParaRPr>
          </a:p>
          <a:p>
            <a:r>
              <a:rPr lang="en-US" sz="900">
                <a:latin typeface="Calibri" panose="020F0502020204030204" pitchFamily="34" charset="0"/>
                <a:cs typeface="Calibri" panose="020F0502020204030204" pitchFamily="34" charset="0"/>
              </a:rPr>
              <a:t>(line numbers are approximate)</a:t>
            </a:r>
          </a:p>
        </p:txBody>
      </p:sp>
      <p:sp>
        <p:nvSpPr>
          <p:cNvPr id="9" name="Rectangle 3">
            <a:extLst>
              <a:ext uri="{FF2B5EF4-FFF2-40B4-BE49-F238E27FC236}">
                <a16:creationId xmlns:a16="http://schemas.microsoft.com/office/drawing/2014/main" id="{5AD49D1B-C3C6-4D81-96C6-462591F287C8}"/>
              </a:ext>
            </a:extLst>
          </p:cNvPr>
          <p:cNvSpPr>
            <a:spLocks noChangeArrowheads="1"/>
          </p:cNvSpPr>
          <p:nvPr/>
        </p:nvSpPr>
        <p:spPr bwMode="auto">
          <a:xfrm>
            <a:off x="294055" y="3758278"/>
            <a:ext cx="8015058" cy="1651694"/>
          </a:xfrm>
          <a:prstGeom prst="rect">
            <a:avLst/>
          </a:prstGeom>
          <a:solidFill>
            <a:srgbClr val="FAF8F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26960" numCol="1" anchor="ctr" anchorCtr="0" compatLnSpc="1">
            <a:prstTxWarp prst="textNoShape">
              <a:avLst/>
            </a:prstTxWarp>
            <a:spAutoFit/>
          </a:bodyPr>
          <a:lstStyle/>
          <a:p>
            <a:pPr lvl="0" defTabSz="914400" eaLnBrk="0" fontAlgn="base" hangingPunct="0">
              <a:spcBef>
                <a:spcPct val="0"/>
              </a:spcBef>
              <a:spcAft>
                <a:spcPct val="0"/>
              </a:spcAft>
            </a:pPr>
            <a:endParaRPr lang="en-US" altLang="en-US" sz="800">
              <a:latin typeface="Calibri" panose="020F0502020204030204" pitchFamily="34" charset="0"/>
              <a:cs typeface="Calibri" panose="020F0502020204030204" pitchFamily="34" charset="0"/>
            </a:endParaRPr>
          </a:p>
          <a:p>
            <a:pPr defTabSz="914400" eaLnBrk="0" fontAlgn="base" hangingPunct="0">
              <a:spcBef>
                <a:spcPct val="0"/>
              </a:spcBef>
              <a:spcAft>
                <a:spcPct val="0"/>
              </a:spcAft>
            </a:pPr>
            <a:r>
              <a:rPr lang="en-US" sz="1100" b="1">
                <a:latin typeface="Calibri" panose="020F0502020204030204" pitchFamily="34" charset="0"/>
                <a:cs typeface="Calibri" panose="020F0502020204030204" pitchFamily="34" charset="0"/>
              </a:rPr>
              <a:t>Thredds Config: </a:t>
            </a:r>
            <a:r>
              <a:rPr lang="en-US" sz="800">
                <a:latin typeface="Calibri" panose="020F0502020204030204" pitchFamily="34" charset="0"/>
                <a:cs typeface="Calibri" panose="020F0502020204030204" pitchFamily="34" charset="0"/>
              </a:rPr>
              <a:t>/usr/local/tds/apache-tomcat-8.5.35/content/thredds/catalog.xml</a:t>
            </a:r>
          </a:p>
          <a:p>
            <a:pPr defTabSz="914400" eaLnBrk="0" fontAlgn="base" hangingPunct="0">
              <a:spcBef>
                <a:spcPct val="0"/>
              </a:spcBef>
              <a:spcAft>
                <a:spcPct val="0"/>
              </a:spcAft>
            </a:pPr>
            <a:endParaRPr lang="en-AU" sz="800" i="1">
              <a:latin typeface="Calibri" panose="020F0502020204030204" pitchFamily="34" charset="0"/>
              <a:cs typeface="Calibri" panose="020F0502020204030204" pitchFamily="34" charset="0"/>
            </a:endParaRPr>
          </a:p>
          <a:p>
            <a:pPr lvl="0" defTabSz="914400" eaLnBrk="0" fontAlgn="base" hangingPunct="0">
              <a:spcBef>
                <a:spcPct val="0"/>
              </a:spcBef>
              <a:spcAft>
                <a:spcPct val="0"/>
              </a:spcAft>
            </a:pPr>
            <a:r>
              <a:rPr lang="en-US" altLang="en-US" sz="800">
                <a:latin typeface="Calibri" panose="020F0502020204030204" pitchFamily="34" charset="0"/>
                <a:cs typeface="Calibri" panose="020F0502020204030204" pitchFamily="34" charset="0"/>
              </a:rPr>
              <a:t>&lt;?xml version="1.0" encoding="UTF-8"?&gt;</a:t>
            </a:r>
          </a:p>
          <a:p>
            <a:pPr lvl="0" defTabSz="914400" eaLnBrk="0" fontAlgn="base" hangingPunct="0">
              <a:spcBef>
                <a:spcPct val="0"/>
              </a:spcBef>
              <a:spcAft>
                <a:spcPct val="0"/>
              </a:spcAft>
            </a:pPr>
            <a:r>
              <a:rPr lang="en-US" altLang="en-US" sz="800">
                <a:latin typeface="Calibri" panose="020F0502020204030204" pitchFamily="34" charset="0"/>
                <a:cs typeface="Calibri" panose="020F0502020204030204" pitchFamily="34" charset="0"/>
              </a:rPr>
              <a:t>&lt;catalog name="Thredds Data Server for GSKY" xmlns="http://www.unidata.ucar.edu/namespaces/thredds/InvCatalog/v1.0" xmlns:xlink="http://www.w3.org/1999/xlink" </a:t>
            </a:r>
          </a:p>
          <a:p>
            <a:pPr lvl="0" defTabSz="914400" eaLnBrk="0" fontAlgn="base" hangingPunct="0">
              <a:spcBef>
                <a:spcPct val="0"/>
              </a:spcBef>
              <a:spcAft>
                <a:spcPct val="0"/>
              </a:spcAft>
            </a:pPr>
            <a:r>
              <a:rPr lang="en-US" altLang="en-US" sz="800">
                <a:latin typeface="Calibri" panose="020F0502020204030204" pitchFamily="34" charset="0"/>
                <a:cs typeface="Calibri" panose="020F0502020204030204" pitchFamily="34" charset="0"/>
              </a:rPr>
              <a:t>xmlns:xsi="http://www.w3.org/2001/XMLSchema-instance" xsi:schemaLocation="http://www.unidata.ucar.edu/namespaces/thredds/InvCatalog/v1.0 </a:t>
            </a:r>
          </a:p>
          <a:p>
            <a:pPr lvl="0" defTabSz="914400" eaLnBrk="0" fontAlgn="base" hangingPunct="0">
              <a:spcBef>
                <a:spcPct val="0"/>
              </a:spcBef>
              <a:spcAft>
                <a:spcPct val="0"/>
              </a:spcAft>
            </a:pPr>
            <a:r>
              <a:rPr lang="en-US" altLang="en-US" sz="800">
                <a:latin typeface="Calibri" panose="020F0502020204030204" pitchFamily="34" charset="0"/>
                <a:cs typeface="Calibri" panose="020F0502020204030204" pitchFamily="34" charset="0"/>
              </a:rPr>
              <a:t>http://www.unidata.ucar.edu/schemas/thredds/InvCatalog.1.0.6.xsd"&gt;</a:t>
            </a:r>
          </a:p>
          <a:p>
            <a:pPr lvl="0" defTabSz="914400" eaLnBrk="0" fontAlgn="base" hangingPunct="0">
              <a:spcBef>
                <a:spcPct val="0"/>
              </a:spcBef>
              <a:spcAft>
                <a:spcPct val="0"/>
              </a:spcAft>
            </a:pPr>
            <a:r>
              <a:rPr lang="en-US" altLang="en-US" sz="800">
                <a:latin typeface="Calibri" panose="020F0502020204030204" pitchFamily="34" charset="0"/>
                <a:cs typeface="Calibri" panose="020F0502020204030204" pitchFamily="34" charset="0"/>
              </a:rPr>
              <a:t> &lt;service name="all" base="" serviceType="compound"&gt;&lt;service name="odap" serviceType="OpenDAP" base="/thredds/dodsC/" /&gt;</a:t>
            </a:r>
          </a:p>
          <a:p>
            <a:pPr lvl="0" defTabSz="914400" eaLnBrk="0" fontAlgn="base" hangingPunct="0">
              <a:spcBef>
                <a:spcPct val="0"/>
              </a:spcBef>
              <a:spcAft>
                <a:spcPct val="0"/>
              </a:spcAft>
            </a:pPr>
            <a:r>
              <a:rPr lang="en-US" altLang="en-US" sz="800">
                <a:latin typeface="Calibri" panose="020F0502020204030204" pitchFamily="34" charset="0"/>
                <a:cs typeface="Calibri" panose="020F0502020204030204" pitchFamily="34" charset="0"/>
              </a:rPr>
              <a:t>&lt;service name="http" serviceType="HTTPServer" base="/thredds/fileServer/" /&gt;&lt;/service&gt;</a:t>
            </a:r>
          </a:p>
          <a:p>
            <a:pPr lvl="0" defTabSz="914400" eaLnBrk="0" fontAlgn="base" hangingPunct="0">
              <a:spcBef>
                <a:spcPct val="0"/>
              </a:spcBef>
              <a:spcAft>
                <a:spcPct val="0"/>
              </a:spcAft>
            </a:pPr>
            <a:r>
              <a:rPr lang="en-US" altLang="en-US" sz="800">
                <a:latin typeface="Calibri" panose="020F0502020204030204" pitchFamily="34" charset="0"/>
                <a:cs typeface="Calibri" panose="020F0502020204030204" pitchFamily="34" charset="0"/>
              </a:rPr>
              <a:t>  &lt;datasetScan name="GSKY NC Files" ID="gsky" path="gsky" location="content/gsky"&gt;&lt;metadata inherited="true"&gt;&lt;serviceName&gt;all&lt;/serviceName&gt;&lt;dataType&gt;Grid&lt;/dataType&gt;&lt;/metadata&gt;</a:t>
            </a:r>
          </a:p>
          <a:p>
            <a:pPr lvl="0" defTabSz="914400" eaLnBrk="0" fontAlgn="base" hangingPunct="0">
              <a:spcBef>
                <a:spcPct val="0"/>
              </a:spcBef>
              <a:spcAft>
                <a:spcPct val="0"/>
              </a:spcAft>
            </a:pPr>
            <a:r>
              <a:rPr lang="en-US" altLang="en-US" sz="800">
                <a:latin typeface="Calibri" panose="020F0502020204030204" pitchFamily="34" charset="0"/>
                <a:cs typeface="Calibri" panose="020F0502020204030204" pitchFamily="34" charset="0"/>
              </a:rPr>
              <a:t>    &lt;filter&gt;&lt;include wildcard="*.nc"/&gt;&lt;/filter&gt;&lt;/datasetScan&gt;</a:t>
            </a:r>
          </a:p>
          <a:p>
            <a:pPr lvl="0" defTabSz="914400" eaLnBrk="0" fontAlgn="base" hangingPunct="0">
              <a:spcBef>
                <a:spcPct val="0"/>
              </a:spcBef>
              <a:spcAft>
                <a:spcPct val="0"/>
              </a:spcAft>
            </a:pPr>
            <a:r>
              <a:rPr lang="en-US" altLang="en-US" sz="800">
                <a:latin typeface="Calibri" panose="020F0502020204030204" pitchFamily="34" charset="0"/>
                <a:cs typeface="Calibri" panose="020F0502020204030204" pitchFamily="34" charset="0"/>
              </a:rPr>
              <a:t>&lt;/catalog&gt;</a:t>
            </a:r>
          </a:p>
        </p:txBody>
      </p:sp>
    </p:spTree>
    <p:custDataLst>
      <p:tags r:id="rId1"/>
    </p:custDataLst>
    <p:extLst>
      <p:ext uri="{BB962C8B-B14F-4D97-AF65-F5344CB8AC3E}">
        <p14:creationId xmlns:p14="http://schemas.microsoft.com/office/powerpoint/2010/main" val="3812162471"/>
      </p:ext>
    </p:extLst>
  </p:cSld>
  <p:clrMapOvr>
    <a:masterClrMapping/>
  </p:clrMapOvr>
  <mc:AlternateContent xmlns:mc="http://schemas.openxmlformats.org/markup-compatibility/2006">
    <mc:Choice xmlns:p14="http://schemas.microsoft.com/office/powerpoint/2010/main" Requires="p14">
      <p:transition spd="med" p14:dur="700" advTm="8702">
        <p:fade/>
      </p:transition>
    </mc:Choice>
    <mc:Fallback>
      <p:transition spd="med" advTm="8702">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50541743-7BA0-441A-AF95-E42211A9323E}"/>
              </a:ext>
            </a:extLst>
          </p:cNvPr>
          <p:cNvSpPr/>
          <p:nvPr/>
        </p:nvSpPr>
        <p:spPr>
          <a:xfrm>
            <a:off x="10662698" y="3795832"/>
            <a:ext cx="210806" cy="21080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DEF87545-817B-45BB-A684-8B73767A9F6B}"/>
              </a:ext>
            </a:extLst>
          </p:cNvPr>
          <p:cNvSpPr/>
          <p:nvPr/>
        </p:nvSpPr>
        <p:spPr>
          <a:xfrm>
            <a:off x="10605872" y="3734515"/>
            <a:ext cx="375139" cy="33575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Box 9">
            <a:extLst>
              <a:ext uri="{FF2B5EF4-FFF2-40B4-BE49-F238E27FC236}">
                <a16:creationId xmlns:a16="http://schemas.microsoft.com/office/drawing/2014/main" id="{889C9E6C-F213-41FB-B055-34C2D402A4FA}"/>
              </a:ext>
            </a:extLst>
          </p:cNvPr>
          <p:cNvSpPr txBox="1"/>
          <p:nvPr/>
        </p:nvSpPr>
        <p:spPr>
          <a:xfrm>
            <a:off x="5648741" y="2730239"/>
            <a:ext cx="5379718" cy="230832"/>
          </a:xfrm>
          <a:prstGeom prst="rect">
            <a:avLst/>
          </a:prstGeom>
          <a:noFill/>
          <a:ln w="3175">
            <a:solidFill>
              <a:schemeClr val="tx1"/>
            </a:solidFill>
          </a:ln>
        </p:spPr>
        <p:txBody>
          <a:bodyPr wrap="square" rtlCol="0">
            <a:spAutoFit/>
          </a:bodyPr>
          <a:lstStyle/>
          <a:p>
            <a:r>
              <a:rPr lang="en-US" sz="900" i="1">
                <a:latin typeface="Calibri" panose="020F0502020204030204" pitchFamily="34" charset="0"/>
                <a:cs typeface="Calibri" panose="020F0502020204030204" pitchFamily="34" charset="0"/>
              </a:rPr>
              <a:t>http://130.56.242.15/ows/geoglam?time=2... &amp;service=WMS&amp;request=GetMap&amp;layers=&amp;bbox=15…</a:t>
            </a:r>
          </a:p>
        </p:txBody>
      </p:sp>
      <p:sp>
        <p:nvSpPr>
          <p:cNvPr id="13" name="TextBox 12">
            <a:extLst>
              <a:ext uri="{FF2B5EF4-FFF2-40B4-BE49-F238E27FC236}">
                <a16:creationId xmlns:a16="http://schemas.microsoft.com/office/drawing/2014/main" id="{E960DDDB-8008-4DDD-8149-6BF1B2F1255C}"/>
              </a:ext>
            </a:extLst>
          </p:cNvPr>
          <p:cNvSpPr txBox="1"/>
          <p:nvPr/>
        </p:nvSpPr>
        <p:spPr>
          <a:xfrm>
            <a:off x="5648741" y="2979078"/>
            <a:ext cx="5379718" cy="507831"/>
          </a:xfrm>
          <a:prstGeom prst="rect">
            <a:avLst/>
          </a:prstGeom>
          <a:noFill/>
          <a:ln w="3175">
            <a:solidFill>
              <a:schemeClr val="tx1"/>
            </a:solidFill>
          </a:ln>
        </p:spPr>
        <p:txBody>
          <a:bodyPr wrap="square" rtlCol="0">
            <a:spAutoFit/>
          </a:bodyPr>
          <a:lstStyle/>
          <a:p>
            <a:r>
              <a:rPr lang="en-US" sz="900" i="1">
                <a:latin typeface="Calibri" panose="020F0502020204030204" pitchFamily="34" charset="0"/>
                <a:cs typeface="Calibri" panose="020F0502020204030204" pitchFamily="34" charset="0"/>
              </a:rPr>
              <a:t>"files": [</a:t>
            </a:r>
          </a:p>
          <a:p>
            <a:r>
              <a:rPr lang="en-US" sz="900" i="1">
                <a:latin typeface="Calibri" panose="020F0502020204030204" pitchFamily="34" charset="0"/>
                <a:cs typeface="Calibri" panose="020F0502020204030204" pitchFamily="34" charset="0"/>
              </a:rPr>
              <a:t>"/g/data2/tc43/modis-fc/v310/tiles/monthly/anomalies/FC_Mean_Diff.v310.MCD43A4.h31v10.2018.006.nc", </a:t>
            </a:r>
          </a:p>
          <a:p>
            <a:r>
              <a:rPr lang="en-US" sz="900" i="1">
                <a:latin typeface="Calibri" panose="020F0502020204030204" pitchFamily="34" charset="0"/>
                <a:cs typeface="Calibri" panose="020F0502020204030204" pitchFamily="34" charset="0"/>
              </a:rPr>
              <a:t>"/g/data2/tc43/modis-fc/v310/tiles/monthly/anomalies/FC_Mean_Diff.v310.MCD43A4.h31v11.2018.006.nc", ]</a:t>
            </a:r>
          </a:p>
        </p:txBody>
      </p:sp>
      <p:pic>
        <p:nvPicPr>
          <p:cNvPr id="33" name="Picture 32">
            <a:extLst>
              <a:ext uri="{FF2B5EF4-FFF2-40B4-BE49-F238E27FC236}">
                <a16:creationId xmlns:a16="http://schemas.microsoft.com/office/drawing/2014/main" id="{FBF4851A-8D47-46FB-ABD5-7BE6765959FB}"/>
              </a:ext>
            </a:extLst>
          </p:cNvPr>
          <p:cNvPicPr>
            <a:picLocks noChangeAspect="1"/>
          </p:cNvPicPr>
          <p:nvPr/>
        </p:nvPicPr>
        <p:blipFill>
          <a:blip r:embed="rId3"/>
          <a:stretch>
            <a:fillRect/>
          </a:stretch>
        </p:blipFill>
        <p:spPr>
          <a:xfrm>
            <a:off x="8366250" y="3673870"/>
            <a:ext cx="3282730" cy="2182748"/>
          </a:xfrm>
          <a:prstGeom prst="rect">
            <a:avLst/>
          </a:prstGeom>
          <a:ln w="3175">
            <a:solidFill>
              <a:schemeClr val="tx1"/>
            </a:solidFill>
          </a:ln>
        </p:spPr>
      </p:pic>
      <p:sp>
        <p:nvSpPr>
          <p:cNvPr id="27" name="Arrow: Pentagon 26">
            <a:extLst>
              <a:ext uri="{FF2B5EF4-FFF2-40B4-BE49-F238E27FC236}">
                <a16:creationId xmlns:a16="http://schemas.microsoft.com/office/drawing/2014/main" id="{D18FD897-33DB-42AE-9402-8EE9B97A46BF}"/>
              </a:ext>
            </a:extLst>
          </p:cNvPr>
          <p:cNvSpPr/>
          <p:nvPr/>
        </p:nvSpPr>
        <p:spPr>
          <a:xfrm>
            <a:off x="1280156" y="4478769"/>
            <a:ext cx="4214191" cy="36933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1400">
                <a:solidFill>
                  <a:schemeClr val="tx1"/>
                </a:solidFill>
                <a:latin typeface="Calibri" panose="020F0502020204030204" pitchFamily="34" charset="0"/>
                <a:cs typeface="Calibri" panose="020F0502020204030204" pitchFamily="34" charset="0"/>
              </a:rPr>
              <a:t>User clicks a link to see the GSKY/Thredds catalog</a:t>
            </a:r>
            <a:endParaRPr lang="en-AU" sz="1400">
              <a:solidFill>
                <a:schemeClr val="tx1"/>
              </a:solidFill>
              <a:latin typeface="Calibri" panose="020F0502020204030204" pitchFamily="34" charset="0"/>
              <a:cs typeface="Calibri" panose="020F0502020204030204" pitchFamily="34" charset="0"/>
            </a:endParaRPr>
          </a:p>
        </p:txBody>
      </p:sp>
      <p:sp>
        <p:nvSpPr>
          <p:cNvPr id="54" name="TextBox 53">
            <a:extLst>
              <a:ext uri="{FF2B5EF4-FFF2-40B4-BE49-F238E27FC236}">
                <a16:creationId xmlns:a16="http://schemas.microsoft.com/office/drawing/2014/main" id="{F95EE0D8-2A93-4697-B99B-8060F8234D7C}"/>
              </a:ext>
            </a:extLst>
          </p:cNvPr>
          <p:cNvSpPr txBox="1"/>
          <p:nvPr/>
        </p:nvSpPr>
        <p:spPr>
          <a:xfrm>
            <a:off x="2037840" y="182880"/>
            <a:ext cx="7221803" cy="646331"/>
          </a:xfrm>
          <a:prstGeom prst="rect">
            <a:avLst/>
          </a:prstGeom>
          <a:noFill/>
        </p:spPr>
        <p:txBody>
          <a:bodyPr wrap="square" rtlCol="0">
            <a:spAutoFit/>
          </a:bodyPr>
          <a:lstStyle/>
          <a:p>
            <a:pPr algn="ctr"/>
            <a:r>
              <a:rPr lang="en-US" sz="3600" b="1">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Process Flow</a:t>
            </a:r>
          </a:p>
        </p:txBody>
      </p:sp>
      <p:pic>
        <p:nvPicPr>
          <p:cNvPr id="4" name="Picture 3">
            <a:extLst>
              <a:ext uri="{FF2B5EF4-FFF2-40B4-BE49-F238E27FC236}">
                <a16:creationId xmlns:a16="http://schemas.microsoft.com/office/drawing/2014/main" id="{C4DD6E09-86CF-4579-8C3B-746882A1673F}"/>
              </a:ext>
            </a:extLst>
          </p:cNvPr>
          <p:cNvPicPr>
            <a:picLocks noChangeAspect="1"/>
          </p:cNvPicPr>
          <p:nvPr/>
        </p:nvPicPr>
        <p:blipFill>
          <a:blip r:embed="rId4"/>
          <a:stretch>
            <a:fillRect/>
          </a:stretch>
        </p:blipFill>
        <p:spPr>
          <a:xfrm>
            <a:off x="5648741" y="1486899"/>
            <a:ext cx="1720650" cy="1219490"/>
          </a:xfrm>
          <a:prstGeom prst="rect">
            <a:avLst/>
          </a:prstGeom>
        </p:spPr>
      </p:pic>
      <p:sp>
        <p:nvSpPr>
          <p:cNvPr id="5" name="Arrow: Pentagon 4">
            <a:extLst>
              <a:ext uri="{FF2B5EF4-FFF2-40B4-BE49-F238E27FC236}">
                <a16:creationId xmlns:a16="http://schemas.microsoft.com/office/drawing/2014/main" id="{814BFCC4-42BD-46E8-80F3-E58B1489A994}"/>
              </a:ext>
            </a:extLst>
          </p:cNvPr>
          <p:cNvSpPr/>
          <p:nvPr/>
        </p:nvSpPr>
        <p:spPr>
          <a:xfrm>
            <a:off x="1304014" y="1653870"/>
            <a:ext cx="4214191" cy="36933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1400">
                <a:solidFill>
                  <a:schemeClr val="tx1"/>
                </a:solidFill>
                <a:latin typeface="Calibri" panose="020F0502020204030204" pitchFamily="34" charset="0"/>
                <a:cs typeface="Calibri" panose="020F0502020204030204" pitchFamily="34" charset="0"/>
              </a:rPr>
              <a:t>Load a layer and get to this display</a:t>
            </a:r>
            <a:endParaRPr lang="en-AU" sz="1400">
              <a:solidFill>
                <a:schemeClr val="tx1"/>
              </a:solidFill>
              <a:latin typeface="Calibri" panose="020F0502020204030204" pitchFamily="34" charset="0"/>
              <a:cs typeface="Calibri" panose="020F0502020204030204" pitchFamily="34" charset="0"/>
            </a:endParaRPr>
          </a:p>
        </p:txBody>
      </p:sp>
      <p:sp>
        <p:nvSpPr>
          <p:cNvPr id="7" name="Arrow: Pentagon 6">
            <a:extLst>
              <a:ext uri="{FF2B5EF4-FFF2-40B4-BE49-F238E27FC236}">
                <a16:creationId xmlns:a16="http://schemas.microsoft.com/office/drawing/2014/main" id="{65246F70-A485-4050-823A-51B4119A0B89}"/>
              </a:ext>
            </a:extLst>
          </p:cNvPr>
          <p:cNvSpPr/>
          <p:nvPr/>
        </p:nvSpPr>
        <p:spPr>
          <a:xfrm>
            <a:off x="1304013" y="2048932"/>
            <a:ext cx="4214191" cy="36933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1400">
                <a:solidFill>
                  <a:schemeClr val="tx1"/>
                </a:solidFill>
                <a:latin typeface="Calibri" panose="020F0502020204030204" pitchFamily="34" charset="0"/>
                <a:cs typeface="Calibri" panose="020F0502020204030204" pitchFamily="34" charset="0"/>
              </a:rPr>
              <a:t>Draw a square (Shift-drag)</a:t>
            </a:r>
            <a:endParaRPr lang="en-AU" sz="1400">
              <a:solidFill>
                <a:schemeClr val="tx1"/>
              </a:solidFill>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77ECE73C-7808-44EB-B58D-7F5067FC3B5F}"/>
              </a:ext>
            </a:extLst>
          </p:cNvPr>
          <p:cNvSpPr/>
          <p:nvPr/>
        </p:nvSpPr>
        <p:spPr>
          <a:xfrm>
            <a:off x="6949440" y="2369490"/>
            <a:ext cx="143124" cy="1431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Arrow: Pentagon 8">
            <a:extLst>
              <a:ext uri="{FF2B5EF4-FFF2-40B4-BE49-F238E27FC236}">
                <a16:creationId xmlns:a16="http://schemas.microsoft.com/office/drawing/2014/main" id="{DB38EF37-CE40-4D65-BFEF-8A5AD4C6D049}"/>
              </a:ext>
            </a:extLst>
          </p:cNvPr>
          <p:cNvSpPr/>
          <p:nvPr/>
        </p:nvSpPr>
        <p:spPr>
          <a:xfrm>
            <a:off x="1304013" y="2674582"/>
            <a:ext cx="4214191" cy="36933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1400">
                <a:solidFill>
                  <a:schemeClr val="tx1"/>
                </a:solidFill>
                <a:latin typeface="Calibri" panose="020F0502020204030204" pitchFamily="34" charset="0"/>
                <a:cs typeface="Calibri" panose="020F0502020204030204" pitchFamily="34" charset="0"/>
              </a:rPr>
              <a:t>Pass the ‘</a:t>
            </a:r>
            <a:r>
              <a:rPr lang="en-US" sz="1400" i="1">
                <a:solidFill>
                  <a:schemeClr val="tx1"/>
                </a:solidFill>
                <a:latin typeface="Calibri" panose="020F0502020204030204" pitchFamily="34" charset="0"/>
                <a:cs typeface="Calibri" panose="020F0502020204030204" pitchFamily="34" charset="0"/>
              </a:rPr>
              <a:t>request=GetMap</a:t>
            </a:r>
            <a:r>
              <a:rPr lang="en-US" sz="1400">
                <a:solidFill>
                  <a:schemeClr val="tx1"/>
                </a:solidFill>
                <a:latin typeface="Calibri" panose="020F0502020204030204" pitchFamily="34" charset="0"/>
                <a:cs typeface="Calibri" panose="020F0502020204030204" pitchFamily="34" charset="0"/>
              </a:rPr>
              <a:t>’ calls to GSKY by Terria</a:t>
            </a:r>
            <a:endParaRPr lang="en-AU" sz="1400">
              <a:solidFill>
                <a:schemeClr val="tx1"/>
              </a:solidFill>
              <a:latin typeface="Calibri" panose="020F0502020204030204" pitchFamily="34" charset="0"/>
              <a:cs typeface="Calibri" panose="020F0502020204030204" pitchFamily="34" charset="0"/>
            </a:endParaRPr>
          </a:p>
        </p:txBody>
      </p:sp>
      <p:sp>
        <p:nvSpPr>
          <p:cNvPr id="12" name="Arrow: Pentagon 11">
            <a:extLst>
              <a:ext uri="{FF2B5EF4-FFF2-40B4-BE49-F238E27FC236}">
                <a16:creationId xmlns:a16="http://schemas.microsoft.com/office/drawing/2014/main" id="{CCEC4923-286E-484F-B7B8-9108C187001E}"/>
              </a:ext>
            </a:extLst>
          </p:cNvPr>
          <p:cNvSpPr/>
          <p:nvPr/>
        </p:nvSpPr>
        <p:spPr>
          <a:xfrm>
            <a:off x="1304013" y="3080131"/>
            <a:ext cx="4214191" cy="36933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1400">
                <a:solidFill>
                  <a:schemeClr val="tx1"/>
                </a:solidFill>
                <a:latin typeface="Calibri" panose="020F0502020204030204" pitchFamily="34" charset="0"/>
                <a:cs typeface="Calibri" panose="020F0502020204030204" pitchFamily="34" charset="0"/>
              </a:rPr>
              <a:t>Get the list of NC files</a:t>
            </a:r>
            <a:endParaRPr lang="en-AU" sz="1400">
              <a:solidFill>
                <a:schemeClr val="tx1"/>
              </a:solidFill>
              <a:latin typeface="Calibri" panose="020F0502020204030204" pitchFamily="34" charset="0"/>
              <a:cs typeface="Calibri" panose="020F0502020204030204" pitchFamily="34" charset="0"/>
            </a:endParaRPr>
          </a:p>
        </p:txBody>
      </p:sp>
      <p:grpSp>
        <p:nvGrpSpPr>
          <p:cNvPr id="31" name="Group 30">
            <a:extLst>
              <a:ext uri="{FF2B5EF4-FFF2-40B4-BE49-F238E27FC236}">
                <a16:creationId xmlns:a16="http://schemas.microsoft.com/office/drawing/2014/main" id="{5090A16C-A089-4A7F-A01F-815331B90940}"/>
              </a:ext>
            </a:extLst>
          </p:cNvPr>
          <p:cNvGrpSpPr/>
          <p:nvPr/>
        </p:nvGrpSpPr>
        <p:grpSpPr>
          <a:xfrm>
            <a:off x="1284135" y="3656248"/>
            <a:ext cx="7050838" cy="369332"/>
            <a:chOff x="1284135" y="4920511"/>
            <a:chExt cx="7050838" cy="369332"/>
          </a:xfrm>
        </p:grpSpPr>
        <p:sp>
          <p:nvSpPr>
            <p:cNvPr id="19" name="Arrow: Pentagon 18">
              <a:extLst>
                <a:ext uri="{FF2B5EF4-FFF2-40B4-BE49-F238E27FC236}">
                  <a16:creationId xmlns:a16="http://schemas.microsoft.com/office/drawing/2014/main" id="{1AD2EC76-13DB-4AE9-919A-4A393F7C508E}"/>
                </a:ext>
              </a:extLst>
            </p:cNvPr>
            <p:cNvSpPr/>
            <p:nvPr/>
          </p:nvSpPr>
          <p:spPr>
            <a:xfrm>
              <a:off x="1284135" y="4920511"/>
              <a:ext cx="4214191" cy="36933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1400">
                  <a:solidFill>
                    <a:schemeClr val="tx1"/>
                  </a:solidFill>
                  <a:latin typeface="Calibri" panose="020F0502020204030204" pitchFamily="34" charset="0"/>
                  <a:cs typeface="Calibri" panose="020F0502020204030204" pitchFamily="34" charset="0"/>
                </a:rPr>
                <a:t>Symbolic links to the NC files in Thredds directory</a:t>
              </a:r>
              <a:endParaRPr lang="en-AU" sz="1400">
                <a:solidFill>
                  <a:schemeClr val="tx1"/>
                </a:solidFill>
                <a:latin typeface="Calibri" panose="020F0502020204030204" pitchFamily="34" charset="0"/>
                <a:cs typeface="Calibri" panose="020F0502020204030204" pitchFamily="34" charset="0"/>
              </a:endParaRPr>
            </a:p>
          </p:txBody>
        </p:sp>
        <p:sp>
          <p:nvSpPr>
            <p:cNvPr id="20" name="TextBox 19">
              <a:extLst>
                <a:ext uri="{FF2B5EF4-FFF2-40B4-BE49-F238E27FC236}">
                  <a16:creationId xmlns:a16="http://schemas.microsoft.com/office/drawing/2014/main" id="{7F6BE84B-8FF5-47B9-B1B1-8642FB8B751E}"/>
                </a:ext>
              </a:extLst>
            </p:cNvPr>
            <p:cNvSpPr txBox="1"/>
            <p:nvPr/>
          </p:nvSpPr>
          <p:spPr>
            <a:xfrm>
              <a:off x="5593082" y="4993757"/>
              <a:ext cx="2741891" cy="215444"/>
            </a:xfrm>
            <a:prstGeom prst="rect">
              <a:avLst/>
            </a:prstGeom>
            <a:noFill/>
            <a:ln w="3175">
              <a:solidFill>
                <a:schemeClr val="tx1"/>
              </a:solidFill>
            </a:ln>
          </p:spPr>
          <p:txBody>
            <a:bodyPr wrap="square" rtlCol="0">
              <a:spAutoFit/>
            </a:bodyPr>
            <a:lstStyle/>
            <a:p>
              <a:r>
                <a:rPr lang="en-US" sz="800" i="1">
                  <a:latin typeface="Calibri" panose="020F0502020204030204" pitchFamily="34" charset="0"/>
                  <a:cs typeface="Calibri" panose="020F0502020204030204" pitchFamily="34" charset="0"/>
                </a:rPr>
                <a:t>ln -s </a:t>
              </a:r>
              <a:r>
                <a:rPr lang="en-US" sz="800" i="1">
                  <a:solidFill>
                    <a:schemeClr val="accent1">
                      <a:lumMod val="75000"/>
                    </a:schemeClr>
                  </a:solidFill>
                  <a:latin typeface="Calibri" panose="020F0502020204030204" pitchFamily="34" charset="0"/>
                  <a:cs typeface="Calibri" panose="020F0502020204030204" pitchFamily="34" charset="0"/>
                </a:rPr>
                <a:t>/g/dat…/FC_...006.nc </a:t>
              </a:r>
              <a:r>
                <a:rPr lang="en-US" sz="800" i="1">
                  <a:solidFill>
                    <a:schemeClr val="accent2">
                      <a:lumMod val="50000"/>
                    </a:schemeClr>
                  </a:solidFill>
                  <a:latin typeface="Calibri" panose="020F0502020204030204" pitchFamily="34" charset="0"/>
                  <a:cs typeface="Calibri" panose="020F0502020204030204" pitchFamily="34" charset="0"/>
                </a:rPr>
                <a:t>/usr/local/…/thredds/public/gsky</a:t>
              </a:r>
              <a:endParaRPr lang="en-AU" sz="800" i="1">
                <a:solidFill>
                  <a:schemeClr val="accent2">
                    <a:lumMod val="50000"/>
                  </a:schemeClr>
                </a:solidFill>
                <a:latin typeface="Calibri" panose="020F0502020204030204" pitchFamily="34" charset="0"/>
                <a:cs typeface="Calibri" panose="020F0502020204030204" pitchFamily="34" charset="0"/>
              </a:endParaRPr>
            </a:p>
          </p:txBody>
        </p:sp>
      </p:grpSp>
      <p:sp>
        <p:nvSpPr>
          <p:cNvPr id="21" name="Arrow: Pentagon 20">
            <a:extLst>
              <a:ext uri="{FF2B5EF4-FFF2-40B4-BE49-F238E27FC236}">
                <a16:creationId xmlns:a16="http://schemas.microsoft.com/office/drawing/2014/main" id="{6039C4D1-9C85-4A5E-9417-F7DB61AED612}"/>
              </a:ext>
            </a:extLst>
          </p:cNvPr>
          <p:cNvSpPr/>
          <p:nvPr/>
        </p:nvSpPr>
        <p:spPr>
          <a:xfrm>
            <a:off x="1280157" y="4065047"/>
            <a:ext cx="4214191" cy="36933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1400">
                <a:solidFill>
                  <a:schemeClr val="tx1"/>
                </a:solidFill>
                <a:latin typeface="Calibri" panose="020F0502020204030204" pitchFamily="34" charset="0"/>
                <a:cs typeface="Calibri" panose="020F0502020204030204" pitchFamily="34" charset="0"/>
              </a:rPr>
              <a:t>URL to Terria: </a:t>
            </a:r>
            <a:r>
              <a:rPr lang="en-US" sz="800">
                <a:solidFill>
                  <a:schemeClr val="tx1"/>
                </a:solidFill>
                <a:latin typeface="Calibri" panose="020F0502020204030204" pitchFamily="34" charset="0"/>
                <a:cs typeface="Calibri" panose="020F0502020204030204" pitchFamily="34" charset="0"/>
              </a:rPr>
              <a:t>http://localhost:8080/thredds/catalog.html</a:t>
            </a:r>
            <a:endParaRPr lang="en-AU" sz="1400">
              <a:solidFill>
                <a:schemeClr val="tx1"/>
              </a:solidFill>
              <a:latin typeface="Calibri" panose="020F0502020204030204" pitchFamily="34" charset="0"/>
              <a:cs typeface="Calibri" panose="020F0502020204030204" pitchFamily="34" charset="0"/>
            </a:endParaRPr>
          </a:p>
        </p:txBody>
      </p:sp>
      <p:sp>
        <p:nvSpPr>
          <p:cNvPr id="23" name="Rectangle 22">
            <a:extLst>
              <a:ext uri="{FF2B5EF4-FFF2-40B4-BE49-F238E27FC236}">
                <a16:creationId xmlns:a16="http://schemas.microsoft.com/office/drawing/2014/main" id="{DA461723-9842-4D78-8ABD-89B245FBBFBE}"/>
              </a:ext>
            </a:extLst>
          </p:cNvPr>
          <p:cNvSpPr/>
          <p:nvPr/>
        </p:nvSpPr>
        <p:spPr>
          <a:xfrm>
            <a:off x="270343" y="914400"/>
            <a:ext cx="10392355" cy="520973"/>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rPr>
              <a:t>If on the right track with expectations, below is how it should go. </a:t>
            </a:r>
            <a:endParaRPr lang="en-AU">
              <a:solidFill>
                <a:schemeClr val="tx1"/>
              </a:solidFill>
            </a:endParaRPr>
          </a:p>
        </p:txBody>
      </p:sp>
      <p:sp>
        <p:nvSpPr>
          <p:cNvPr id="2" name="TextBox 1">
            <a:extLst>
              <a:ext uri="{FF2B5EF4-FFF2-40B4-BE49-F238E27FC236}">
                <a16:creationId xmlns:a16="http://schemas.microsoft.com/office/drawing/2014/main" id="{36045821-CC21-4E9A-8EBD-E3BB10F1BB10}"/>
              </a:ext>
            </a:extLst>
          </p:cNvPr>
          <p:cNvSpPr txBox="1"/>
          <p:nvPr/>
        </p:nvSpPr>
        <p:spPr>
          <a:xfrm>
            <a:off x="7651262" y="1486899"/>
            <a:ext cx="3377197" cy="400110"/>
          </a:xfrm>
          <a:prstGeom prst="rect">
            <a:avLst/>
          </a:prstGeom>
          <a:solidFill>
            <a:srgbClr val="FFFFFF"/>
          </a:solidFill>
          <a:ln w="3175">
            <a:solidFill>
              <a:schemeClr val="tx1"/>
            </a:solidFill>
          </a:ln>
        </p:spPr>
        <p:txBody>
          <a:bodyPr wrap="square" rtlCol="0">
            <a:spAutoFit/>
          </a:bodyPr>
          <a:lstStyle/>
          <a:p>
            <a:r>
              <a:rPr lang="en-US" sz="1000" b="1">
                <a:latin typeface="Calibri" panose="020F0502020204030204" pitchFamily="34" charset="0"/>
                <a:cs typeface="Calibri" panose="020F0502020204030204" pitchFamily="34" charset="0"/>
              </a:rPr>
              <a:t>Time estimates (if plan is acceptable)</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10 days to v1.0.0</a:t>
            </a:r>
          </a:p>
        </p:txBody>
      </p:sp>
      <p:grpSp>
        <p:nvGrpSpPr>
          <p:cNvPr id="28" name="Group 27">
            <a:extLst>
              <a:ext uri="{FF2B5EF4-FFF2-40B4-BE49-F238E27FC236}">
                <a16:creationId xmlns:a16="http://schemas.microsoft.com/office/drawing/2014/main" id="{8E4085FA-97BE-48CC-88D8-E5E343A5BCED}"/>
              </a:ext>
            </a:extLst>
          </p:cNvPr>
          <p:cNvGrpSpPr/>
          <p:nvPr/>
        </p:nvGrpSpPr>
        <p:grpSpPr>
          <a:xfrm>
            <a:off x="5593082" y="4044840"/>
            <a:ext cx="1323135" cy="409745"/>
            <a:chOff x="2443216" y="3861138"/>
            <a:chExt cx="1323135" cy="409745"/>
          </a:xfrm>
        </p:grpSpPr>
        <p:pic>
          <p:nvPicPr>
            <p:cNvPr id="34" name="Picture 33">
              <a:extLst>
                <a:ext uri="{FF2B5EF4-FFF2-40B4-BE49-F238E27FC236}">
                  <a16:creationId xmlns:a16="http://schemas.microsoft.com/office/drawing/2014/main" id="{05B0CC08-B8B8-41B3-A315-4C4829BF7253}"/>
                </a:ext>
              </a:extLst>
            </p:cNvPr>
            <p:cNvPicPr>
              <a:picLocks noChangeAspect="1"/>
            </p:cNvPicPr>
            <p:nvPr/>
          </p:nvPicPr>
          <p:blipFill>
            <a:blip r:embed="rId5"/>
            <a:stretch>
              <a:fillRect/>
            </a:stretch>
          </p:blipFill>
          <p:spPr>
            <a:xfrm>
              <a:off x="2443216" y="3861138"/>
              <a:ext cx="1323135" cy="409745"/>
            </a:xfrm>
            <a:prstGeom prst="rect">
              <a:avLst/>
            </a:prstGeom>
            <a:ln w="3175">
              <a:solidFill>
                <a:schemeClr val="tx1"/>
              </a:solidFill>
            </a:ln>
          </p:spPr>
        </p:pic>
        <p:sp>
          <p:nvSpPr>
            <p:cNvPr id="35" name="Rectangle: Rounded Corners 34">
              <a:extLst>
                <a:ext uri="{FF2B5EF4-FFF2-40B4-BE49-F238E27FC236}">
                  <a16:creationId xmlns:a16="http://schemas.microsoft.com/office/drawing/2014/main" id="{95AC720E-FA7C-40F7-9825-4B84997169F7}"/>
                </a:ext>
              </a:extLst>
            </p:cNvPr>
            <p:cNvSpPr/>
            <p:nvPr/>
          </p:nvSpPr>
          <p:spPr>
            <a:xfrm>
              <a:off x="3436559" y="3952585"/>
              <a:ext cx="309559" cy="274660"/>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pic>
        <p:nvPicPr>
          <p:cNvPr id="37" name="Picture 36">
            <a:extLst>
              <a:ext uri="{FF2B5EF4-FFF2-40B4-BE49-F238E27FC236}">
                <a16:creationId xmlns:a16="http://schemas.microsoft.com/office/drawing/2014/main" id="{12838DBA-F717-483E-B27C-C8F7DDE283C8}"/>
              </a:ext>
            </a:extLst>
          </p:cNvPr>
          <p:cNvPicPr>
            <a:picLocks noChangeAspect="1"/>
          </p:cNvPicPr>
          <p:nvPr/>
        </p:nvPicPr>
        <p:blipFill>
          <a:blip r:embed="rId6"/>
          <a:stretch>
            <a:fillRect/>
          </a:stretch>
        </p:blipFill>
        <p:spPr>
          <a:xfrm>
            <a:off x="5593082" y="4514501"/>
            <a:ext cx="2741891" cy="355771"/>
          </a:xfrm>
          <a:prstGeom prst="rect">
            <a:avLst/>
          </a:prstGeom>
          <a:ln w="3175">
            <a:solidFill>
              <a:schemeClr val="tx1"/>
            </a:solidFill>
          </a:ln>
        </p:spPr>
      </p:pic>
    </p:spTree>
    <p:custDataLst>
      <p:tags r:id="rId1"/>
    </p:custDataLst>
    <p:extLst>
      <p:ext uri="{BB962C8B-B14F-4D97-AF65-F5344CB8AC3E}">
        <p14:creationId xmlns:p14="http://schemas.microsoft.com/office/powerpoint/2010/main" val="2181144297"/>
      </p:ext>
    </p:extLst>
  </p:cSld>
  <p:clrMapOvr>
    <a:masterClrMapping/>
  </p:clrMapOvr>
  <mc:AlternateContent xmlns:mc="http://schemas.openxmlformats.org/markup-compatibility/2006">
    <mc:Choice xmlns:p14="http://schemas.microsoft.com/office/powerpoint/2010/main" Requires="p14">
      <p:transition spd="med" p14:dur="700" advTm="62405">
        <p:fade/>
      </p:transition>
    </mc:Choice>
    <mc:Fallback>
      <p:transition spd="med" advTm="62405">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45"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2000"/>
                                        <p:tgtEl>
                                          <p:spTgt spid="6"/>
                                        </p:tgtEl>
                                      </p:cBhvr>
                                    </p:animEffect>
                                    <p:anim calcmode="lin" valueType="num">
                                      <p:cBhvr>
                                        <p:cTn id="23" dur="2000" fill="hold"/>
                                        <p:tgtEl>
                                          <p:spTgt spid="6"/>
                                        </p:tgtEl>
                                        <p:attrNameLst>
                                          <p:attrName>ppt_w</p:attrName>
                                        </p:attrNameLst>
                                      </p:cBhvr>
                                      <p:tavLst>
                                        <p:tav tm="0" fmla="#ppt_w*sin(2.5*pi*$)">
                                          <p:val>
                                            <p:fltVal val="0"/>
                                          </p:val>
                                        </p:tav>
                                        <p:tav tm="100000">
                                          <p:val>
                                            <p:fltVal val="1"/>
                                          </p:val>
                                        </p:tav>
                                      </p:tavLst>
                                    </p:anim>
                                    <p:anim calcmode="lin" valueType="num">
                                      <p:cBhvr>
                                        <p:cTn id="24" dur="20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30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
                                        <p:tgtEl>
                                          <p:spTgt spid="1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30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fade">
                                      <p:cBhvr>
                                        <p:cTn id="45" dur="500"/>
                                        <p:tgtEl>
                                          <p:spTgt spid="3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500"/>
                                        <p:tgtEl>
                                          <p:spTgt spid="28"/>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500"/>
                                        <p:tgtEl>
                                          <p:spTgt spid="27"/>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7"/>
                                        </p:tgtEl>
                                        <p:attrNameLst>
                                          <p:attrName>style.visibility</p:attrName>
                                        </p:attrNameLst>
                                      </p:cBhvr>
                                      <p:to>
                                        <p:strVal val="visible"/>
                                      </p:to>
                                    </p:set>
                                    <p:animEffect transition="in" filter="fade">
                                      <p:cBhvr>
                                        <p:cTn id="65" dur="500"/>
                                        <p:tgtEl>
                                          <p:spTgt spid="37"/>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cTn>
                              </p:par>
                            </p:childTnLst>
                          </p:cTn>
                        </p:par>
                      </p:childTnLst>
                    </p:cTn>
                  </p:par>
                  <p:par>
                    <p:cTn id="71" fill="hold">
                      <p:stCondLst>
                        <p:cond delay="indefinite"/>
                      </p:stCondLst>
                      <p:childTnLst>
                        <p:par>
                          <p:cTn id="72" fill="hold">
                            <p:stCondLst>
                              <p:cond delay="0"/>
                            </p:stCondLst>
                            <p:childTnLst>
                              <p:par>
                                <p:cTn id="73" presetID="64" presetClass="path" presetSubtype="0" accel="50000" decel="50000" fill="hold" grpId="0" nodeType="clickEffect">
                                  <p:stCondLst>
                                    <p:cond delay="0"/>
                                  </p:stCondLst>
                                  <p:childTnLst>
                                    <p:animMotion origin="layout" path="M -3.125E-6 -0.00116 L -3.125E-6 -0.31134 " pathEditMode="relative" rAng="0" ptsTypes="AA">
                                      <p:cBhvr>
                                        <p:cTn id="74" dur="2000" fill="hold"/>
                                        <p:tgtEl>
                                          <p:spTgt spid="3"/>
                                        </p:tgtEl>
                                        <p:attrNameLst>
                                          <p:attrName>ppt_x</p:attrName>
                                          <p:attrName>ppt_y</p:attrName>
                                        </p:attrNameLst>
                                      </p:cBhvr>
                                      <p:rCtr x="0" y="-15509"/>
                                    </p:animMotion>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2"/>
                                        </p:tgtEl>
                                        <p:attrNameLst>
                                          <p:attrName>style.visibility</p:attrName>
                                        </p:attrNameLst>
                                      </p:cBhvr>
                                      <p:to>
                                        <p:strVal val="visible"/>
                                      </p:to>
                                    </p:set>
                                    <p:animEffect transition="in" filter="fade">
                                      <p:cBhvr>
                                        <p:cTn id="7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13" grpId="0" animBg="1"/>
      <p:bldP spid="27" grpId="0" animBg="1"/>
      <p:bldP spid="5" grpId="0" animBg="1"/>
      <p:bldP spid="7" grpId="0" animBg="1"/>
      <p:bldP spid="6" grpId="0" animBg="1"/>
      <p:bldP spid="9" grpId="0" animBg="1"/>
      <p:bldP spid="12" grpId="0" animBg="1"/>
      <p:bldP spid="21" grpId="0" animBg="1"/>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Oval 87">
            <a:extLst>
              <a:ext uri="{FF2B5EF4-FFF2-40B4-BE49-F238E27FC236}">
                <a16:creationId xmlns:a16="http://schemas.microsoft.com/office/drawing/2014/main" id="{44FD5F00-5409-43D8-8882-981145D76644}"/>
              </a:ext>
            </a:extLst>
          </p:cNvPr>
          <p:cNvSpPr/>
          <p:nvPr/>
        </p:nvSpPr>
        <p:spPr>
          <a:xfrm>
            <a:off x="1925527" y="4023484"/>
            <a:ext cx="132862" cy="132862"/>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0" name="Rectangle 99">
            <a:extLst>
              <a:ext uri="{FF2B5EF4-FFF2-40B4-BE49-F238E27FC236}">
                <a16:creationId xmlns:a16="http://schemas.microsoft.com/office/drawing/2014/main" id="{23E93813-811A-4E28-A6DA-CC666E0A0FA7}"/>
              </a:ext>
            </a:extLst>
          </p:cNvPr>
          <p:cNvSpPr/>
          <p:nvPr/>
        </p:nvSpPr>
        <p:spPr>
          <a:xfrm>
            <a:off x="1841972" y="3995459"/>
            <a:ext cx="296308" cy="1965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9" name="Oval 128">
            <a:extLst>
              <a:ext uri="{FF2B5EF4-FFF2-40B4-BE49-F238E27FC236}">
                <a16:creationId xmlns:a16="http://schemas.microsoft.com/office/drawing/2014/main" id="{D9C2091C-84C2-4732-91D3-35C5357E2336}"/>
              </a:ext>
            </a:extLst>
          </p:cNvPr>
          <p:cNvSpPr/>
          <p:nvPr/>
        </p:nvSpPr>
        <p:spPr>
          <a:xfrm>
            <a:off x="1948503" y="3499547"/>
            <a:ext cx="132862" cy="132862"/>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0" name="Rectangle 129">
            <a:extLst>
              <a:ext uri="{FF2B5EF4-FFF2-40B4-BE49-F238E27FC236}">
                <a16:creationId xmlns:a16="http://schemas.microsoft.com/office/drawing/2014/main" id="{5F309F30-4CCF-454B-8676-A34BB60908CB}"/>
              </a:ext>
            </a:extLst>
          </p:cNvPr>
          <p:cNvSpPr/>
          <p:nvPr/>
        </p:nvSpPr>
        <p:spPr>
          <a:xfrm>
            <a:off x="1864948" y="3471522"/>
            <a:ext cx="296308" cy="1965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1" name="Oval 90">
            <a:extLst>
              <a:ext uri="{FF2B5EF4-FFF2-40B4-BE49-F238E27FC236}">
                <a16:creationId xmlns:a16="http://schemas.microsoft.com/office/drawing/2014/main" id="{31E678BB-B743-4A94-9922-29CFCE664457}"/>
              </a:ext>
            </a:extLst>
          </p:cNvPr>
          <p:cNvSpPr/>
          <p:nvPr/>
        </p:nvSpPr>
        <p:spPr>
          <a:xfrm>
            <a:off x="8221694" y="5012314"/>
            <a:ext cx="132862" cy="132862"/>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3" name="Rectangle 102">
            <a:extLst>
              <a:ext uri="{FF2B5EF4-FFF2-40B4-BE49-F238E27FC236}">
                <a16:creationId xmlns:a16="http://schemas.microsoft.com/office/drawing/2014/main" id="{7A1FF986-3608-40FE-AEE1-A01617B8B0F6}"/>
              </a:ext>
            </a:extLst>
          </p:cNvPr>
          <p:cNvSpPr/>
          <p:nvPr/>
        </p:nvSpPr>
        <p:spPr>
          <a:xfrm>
            <a:off x="8112036" y="4988420"/>
            <a:ext cx="296308" cy="1965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2" name="Oval 121">
            <a:extLst>
              <a:ext uri="{FF2B5EF4-FFF2-40B4-BE49-F238E27FC236}">
                <a16:creationId xmlns:a16="http://schemas.microsoft.com/office/drawing/2014/main" id="{509A847E-BEE1-4430-8D61-279F6904ADAD}"/>
              </a:ext>
            </a:extLst>
          </p:cNvPr>
          <p:cNvSpPr/>
          <p:nvPr/>
        </p:nvSpPr>
        <p:spPr>
          <a:xfrm>
            <a:off x="10701245" y="5181685"/>
            <a:ext cx="132862" cy="132862"/>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3" name="Rectangle 122">
            <a:extLst>
              <a:ext uri="{FF2B5EF4-FFF2-40B4-BE49-F238E27FC236}">
                <a16:creationId xmlns:a16="http://schemas.microsoft.com/office/drawing/2014/main" id="{7B46749C-A6D0-4111-B1D6-70221D2D616A}"/>
              </a:ext>
            </a:extLst>
          </p:cNvPr>
          <p:cNvSpPr/>
          <p:nvPr/>
        </p:nvSpPr>
        <p:spPr>
          <a:xfrm>
            <a:off x="10630809" y="5165488"/>
            <a:ext cx="296308" cy="1965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5" name="Oval 84">
            <a:extLst>
              <a:ext uri="{FF2B5EF4-FFF2-40B4-BE49-F238E27FC236}">
                <a16:creationId xmlns:a16="http://schemas.microsoft.com/office/drawing/2014/main" id="{F6ED342C-20C3-4F33-B3C4-D7049833A092}"/>
              </a:ext>
            </a:extLst>
          </p:cNvPr>
          <p:cNvSpPr/>
          <p:nvPr/>
        </p:nvSpPr>
        <p:spPr>
          <a:xfrm>
            <a:off x="5855216" y="3588935"/>
            <a:ext cx="132862" cy="132862"/>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8" name="Rectangle 97">
            <a:extLst>
              <a:ext uri="{FF2B5EF4-FFF2-40B4-BE49-F238E27FC236}">
                <a16:creationId xmlns:a16="http://schemas.microsoft.com/office/drawing/2014/main" id="{898B0A52-4A49-4637-969E-55E9B92EBEF9}"/>
              </a:ext>
            </a:extLst>
          </p:cNvPr>
          <p:cNvSpPr/>
          <p:nvPr/>
        </p:nvSpPr>
        <p:spPr>
          <a:xfrm>
            <a:off x="5788993" y="3565578"/>
            <a:ext cx="296308" cy="1965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0" name="Oval 119">
            <a:extLst>
              <a:ext uri="{FF2B5EF4-FFF2-40B4-BE49-F238E27FC236}">
                <a16:creationId xmlns:a16="http://schemas.microsoft.com/office/drawing/2014/main" id="{7B03E51C-FFD7-4B19-807C-A032E082D6D2}"/>
              </a:ext>
            </a:extLst>
          </p:cNvPr>
          <p:cNvSpPr/>
          <p:nvPr/>
        </p:nvSpPr>
        <p:spPr>
          <a:xfrm>
            <a:off x="6054301" y="4114981"/>
            <a:ext cx="132862" cy="132862"/>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1" name="Rectangle 120">
            <a:extLst>
              <a:ext uri="{FF2B5EF4-FFF2-40B4-BE49-F238E27FC236}">
                <a16:creationId xmlns:a16="http://schemas.microsoft.com/office/drawing/2014/main" id="{832DE9A5-2694-4497-AAEA-14CEEFC6443C}"/>
              </a:ext>
            </a:extLst>
          </p:cNvPr>
          <p:cNvSpPr/>
          <p:nvPr/>
        </p:nvSpPr>
        <p:spPr>
          <a:xfrm>
            <a:off x="5956629" y="4059451"/>
            <a:ext cx="296308" cy="1965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0" name="Oval 59">
            <a:extLst>
              <a:ext uri="{FF2B5EF4-FFF2-40B4-BE49-F238E27FC236}">
                <a16:creationId xmlns:a16="http://schemas.microsoft.com/office/drawing/2014/main" id="{FE0A6478-DC66-406D-ADED-6F0CCEC2848D}"/>
              </a:ext>
            </a:extLst>
          </p:cNvPr>
          <p:cNvSpPr/>
          <p:nvPr/>
        </p:nvSpPr>
        <p:spPr>
          <a:xfrm>
            <a:off x="70351" y="943491"/>
            <a:ext cx="132862" cy="132862"/>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9" name="Rectangle 58">
            <a:extLst>
              <a:ext uri="{FF2B5EF4-FFF2-40B4-BE49-F238E27FC236}">
                <a16:creationId xmlns:a16="http://schemas.microsoft.com/office/drawing/2014/main" id="{7CE6AD46-CEC8-4F01-8A31-854B3516FE6C}"/>
              </a:ext>
            </a:extLst>
          </p:cNvPr>
          <p:cNvSpPr/>
          <p:nvPr/>
        </p:nvSpPr>
        <p:spPr>
          <a:xfrm>
            <a:off x="-85" y="927294"/>
            <a:ext cx="296308" cy="1965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2" name="Oval 91">
            <a:extLst>
              <a:ext uri="{FF2B5EF4-FFF2-40B4-BE49-F238E27FC236}">
                <a16:creationId xmlns:a16="http://schemas.microsoft.com/office/drawing/2014/main" id="{8DA7153B-EAA8-4F19-9AF6-EEFE780C2764}"/>
              </a:ext>
            </a:extLst>
          </p:cNvPr>
          <p:cNvSpPr/>
          <p:nvPr/>
        </p:nvSpPr>
        <p:spPr>
          <a:xfrm>
            <a:off x="8221694" y="5061669"/>
            <a:ext cx="132862" cy="132862"/>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4" name="Rectangle 103">
            <a:extLst>
              <a:ext uri="{FF2B5EF4-FFF2-40B4-BE49-F238E27FC236}">
                <a16:creationId xmlns:a16="http://schemas.microsoft.com/office/drawing/2014/main" id="{E6A0E674-EA28-4A29-90CA-1D1847697599}"/>
              </a:ext>
            </a:extLst>
          </p:cNvPr>
          <p:cNvSpPr/>
          <p:nvPr/>
        </p:nvSpPr>
        <p:spPr>
          <a:xfrm>
            <a:off x="8161136" y="5034837"/>
            <a:ext cx="296308" cy="1965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0" name="Oval 89">
            <a:extLst>
              <a:ext uri="{FF2B5EF4-FFF2-40B4-BE49-F238E27FC236}">
                <a16:creationId xmlns:a16="http://schemas.microsoft.com/office/drawing/2014/main" id="{4FA33B0E-39D9-4AA4-A825-09340CB1A399}"/>
              </a:ext>
            </a:extLst>
          </p:cNvPr>
          <p:cNvSpPr/>
          <p:nvPr/>
        </p:nvSpPr>
        <p:spPr>
          <a:xfrm>
            <a:off x="6329875" y="5138853"/>
            <a:ext cx="132862" cy="132862"/>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2" name="Rectangle 101">
            <a:extLst>
              <a:ext uri="{FF2B5EF4-FFF2-40B4-BE49-F238E27FC236}">
                <a16:creationId xmlns:a16="http://schemas.microsoft.com/office/drawing/2014/main" id="{E90A96E0-D2C9-4487-B51A-8901524B9AC4}"/>
              </a:ext>
            </a:extLst>
          </p:cNvPr>
          <p:cNvSpPr/>
          <p:nvPr/>
        </p:nvSpPr>
        <p:spPr>
          <a:xfrm>
            <a:off x="6275958" y="5098560"/>
            <a:ext cx="296308" cy="1965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9" name="Oval 88">
            <a:extLst>
              <a:ext uri="{FF2B5EF4-FFF2-40B4-BE49-F238E27FC236}">
                <a16:creationId xmlns:a16="http://schemas.microsoft.com/office/drawing/2014/main" id="{3BF30124-C307-49AE-8152-EE3B4A31A75B}"/>
              </a:ext>
            </a:extLst>
          </p:cNvPr>
          <p:cNvSpPr/>
          <p:nvPr/>
        </p:nvSpPr>
        <p:spPr>
          <a:xfrm>
            <a:off x="3038034" y="5177996"/>
            <a:ext cx="132862" cy="132862"/>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1" name="Rectangle 100">
            <a:extLst>
              <a:ext uri="{FF2B5EF4-FFF2-40B4-BE49-F238E27FC236}">
                <a16:creationId xmlns:a16="http://schemas.microsoft.com/office/drawing/2014/main" id="{F115E155-72CF-4300-ACC2-209D8E009898}"/>
              </a:ext>
            </a:extLst>
          </p:cNvPr>
          <p:cNvSpPr/>
          <p:nvPr/>
        </p:nvSpPr>
        <p:spPr>
          <a:xfrm>
            <a:off x="3000229" y="5136616"/>
            <a:ext cx="296308" cy="1965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7" name="Oval 86">
            <a:extLst>
              <a:ext uri="{FF2B5EF4-FFF2-40B4-BE49-F238E27FC236}">
                <a16:creationId xmlns:a16="http://schemas.microsoft.com/office/drawing/2014/main" id="{C6F8943D-BC16-4EC7-B757-965F0821AF7F}"/>
              </a:ext>
            </a:extLst>
          </p:cNvPr>
          <p:cNvSpPr/>
          <p:nvPr/>
        </p:nvSpPr>
        <p:spPr>
          <a:xfrm>
            <a:off x="3752517" y="3528440"/>
            <a:ext cx="132862" cy="132862"/>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9" name="Rectangle 98">
            <a:extLst>
              <a:ext uri="{FF2B5EF4-FFF2-40B4-BE49-F238E27FC236}">
                <a16:creationId xmlns:a16="http://schemas.microsoft.com/office/drawing/2014/main" id="{D264D15F-2AA8-422A-80EF-29EFABD7DA0C}"/>
              </a:ext>
            </a:extLst>
          </p:cNvPr>
          <p:cNvSpPr/>
          <p:nvPr/>
        </p:nvSpPr>
        <p:spPr>
          <a:xfrm>
            <a:off x="3680824" y="3494527"/>
            <a:ext cx="296308" cy="1965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2" name="Oval 81">
            <a:extLst>
              <a:ext uri="{FF2B5EF4-FFF2-40B4-BE49-F238E27FC236}">
                <a16:creationId xmlns:a16="http://schemas.microsoft.com/office/drawing/2014/main" id="{DD5B0998-AF1F-414D-9CA3-B606BCF3BCCF}"/>
              </a:ext>
            </a:extLst>
          </p:cNvPr>
          <p:cNvSpPr/>
          <p:nvPr/>
        </p:nvSpPr>
        <p:spPr>
          <a:xfrm>
            <a:off x="7542339" y="4058059"/>
            <a:ext cx="132862" cy="132862"/>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7" name="Rectangle 96">
            <a:extLst>
              <a:ext uri="{FF2B5EF4-FFF2-40B4-BE49-F238E27FC236}">
                <a16:creationId xmlns:a16="http://schemas.microsoft.com/office/drawing/2014/main" id="{BFA10749-B59E-4C55-A590-AD6CCBAE0318}"/>
              </a:ext>
            </a:extLst>
          </p:cNvPr>
          <p:cNvSpPr/>
          <p:nvPr/>
        </p:nvSpPr>
        <p:spPr>
          <a:xfrm>
            <a:off x="7470825" y="4034702"/>
            <a:ext cx="296308" cy="1965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3" name="Oval 82">
            <a:extLst>
              <a:ext uri="{FF2B5EF4-FFF2-40B4-BE49-F238E27FC236}">
                <a16:creationId xmlns:a16="http://schemas.microsoft.com/office/drawing/2014/main" id="{D8C1C322-B514-41AD-9672-E78F7D4F041C}"/>
              </a:ext>
            </a:extLst>
          </p:cNvPr>
          <p:cNvSpPr/>
          <p:nvPr/>
        </p:nvSpPr>
        <p:spPr>
          <a:xfrm>
            <a:off x="6077477" y="3122526"/>
            <a:ext cx="132862" cy="132862"/>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5" name="Rectangle 94">
            <a:extLst>
              <a:ext uri="{FF2B5EF4-FFF2-40B4-BE49-F238E27FC236}">
                <a16:creationId xmlns:a16="http://schemas.microsoft.com/office/drawing/2014/main" id="{C9DD8DFB-6D1F-44AF-8957-5AC9FE2AC1A9}"/>
              </a:ext>
            </a:extLst>
          </p:cNvPr>
          <p:cNvSpPr/>
          <p:nvPr/>
        </p:nvSpPr>
        <p:spPr>
          <a:xfrm>
            <a:off x="5979650" y="3073355"/>
            <a:ext cx="296308" cy="1965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1" name="Oval 80">
            <a:extLst>
              <a:ext uri="{FF2B5EF4-FFF2-40B4-BE49-F238E27FC236}">
                <a16:creationId xmlns:a16="http://schemas.microsoft.com/office/drawing/2014/main" id="{4EF6D3B0-21CC-47AE-B7BC-419C33CB4C49}"/>
              </a:ext>
            </a:extLst>
          </p:cNvPr>
          <p:cNvSpPr/>
          <p:nvPr/>
        </p:nvSpPr>
        <p:spPr>
          <a:xfrm>
            <a:off x="4108961" y="3113241"/>
            <a:ext cx="132862" cy="132862"/>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4" name="Rectangle 93">
            <a:extLst>
              <a:ext uri="{FF2B5EF4-FFF2-40B4-BE49-F238E27FC236}">
                <a16:creationId xmlns:a16="http://schemas.microsoft.com/office/drawing/2014/main" id="{A57CE088-C6DE-40B2-AF78-1429B6C99B3F}"/>
              </a:ext>
            </a:extLst>
          </p:cNvPr>
          <p:cNvSpPr/>
          <p:nvPr/>
        </p:nvSpPr>
        <p:spPr>
          <a:xfrm>
            <a:off x="4009916" y="3091648"/>
            <a:ext cx="296308" cy="1965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1" name="Oval 60">
            <a:extLst>
              <a:ext uri="{FF2B5EF4-FFF2-40B4-BE49-F238E27FC236}">
                <a16:creationId xmlns:a16="http://schemas.microsoft.com/office/drawing/2014/main" id="{20D7B536-9743-4A81-A71B-926490796ED1}"/>
              </a:ext>
            </a:extLst>
          </p:cNvPr>
          <p:cNvSpPr/>
          <p:nvPr/>
        </p:nvSpPr>
        <p:spPr>
          <a:xfrm>
            <a:off x="1449447" y="3113241"/>
            <a:ext cx="132862" cy="132862"/>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3" name="Rectangle 92">
            <a:extLst>
              <a:ext uri="{FF2B5EF4-FFF2-40B4-BE49-F238E27FC236}">
                <a16:creationId xmlns:a16="http://schemas.microsoft.com/office/drawing/2014/main" id="{0EF2B4E8-E33C-4A07-94F2-872F9F56ABE8}"/>
              </a:ext>
            </a:extLst>
          </p:cNvPr>
          <p:cNvSpPr/>
          <p:nvPr/>
        </p:nvSpPr>
        <p:spPr>
          <a:xfrm>
            <a:off x="1367724" y="3091270"/>
            <a:ext cx="296308" cy="1965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4" name="TextBox 53">
            <a:extLst>
              <a:ext uri="{FF2B5EF4-FFF2-40B4-BE49-F238E27FC236}">
                <a16:creationId xmlns:a16="http://schemas.microsoft.com/office/drawing/2014/main" id="{F95EE0D8-2A93-4697-B99B-8060F8234D7C}"/>
              </a:ext>
            </a:extLst>
          </p:cNvPr>
          <p:cNvSpPr txBox="1"/>
          <p:nvPr/>
        </p:nvSpPr>
        <p:spPr>
          <a:xfrm>
            <a:off x="2037840" y="182880"/>
            <a:ext cx="7221803" cy="646331"/>
          </a:xfrm>
          <a:prstGeom prst="rect">
            <a:avLst/>
          </a:prstGeom>
          <a:noFill/>
        </p:spPr>
        <p:txBody>
          <a:bodyPr wrap="square" rtlCol="0">
            <a:spAutoFit/>
          </a:bodyPr>
          <a:lstStyle/>
          <a:p>
            <a:pPr algn="ctr"/>
            <a:r>
              <a:rPr lang="en-US" sz="3600" b="1">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How to Run on Localhost</a:t>
            </a:r>
          </a:p>
        </p:txBody>
      </p:sp>
      <p:sp>
        <p:nvSpPr>
          <p:cNvPr id="3" name="TextBox 2">
            <a:extLst>
              <a:ext uri="{FF2B5EF4-FFF2-40B4-BE49-F238E27FC236}">
                <a16:creationId xmlns:a16="http://schemas.microsoft.com/office/drawing/2014/main" id="{7AB9DF7C-0E91-4A78-9DB7-056A8B2E3AFE}"/>
              </a:ext>
            </a:extLst>
          </p:cNvPr>
          <p:cNvSpPr txBox="1"/>
          <p:nvPr/>
        </p:nvSpPr>
        <p:spPr>
          <a:xfrm>
            <a:off x="477078" y="954160"/>
            <a:ext cx="9843715" cy="338554"/>
          </a:xfrm>
          <a:prstGeom prst="rect">
            <a:avLst/>
          </a:prstGeom>
          <a:noFill/>
        </p:spPr>
        <p:txBody>
          <a:bodyPr wrap="square" rtlCol="0">
            <a:spAutoFit/>
          </a:bodyPr>
          <a:lstStyle/>
          <a:p>
            <a:r>
              <a:rPr lang="en-US" sz="1600"/>
              <a:t>Running a prototype on locally installed TerriaMap will show the proposed usage. See the instructions below.</a:t>
            </a:r>
            <a:endParaRPr lang="en-AU" sz="1600"/>
          </a:p>
        </p:txBody>
      </p:sp>
      <p:sp>
        <p:nvSpPr>
          <p:cNvPr id="9" name="TextBox 8">
            <a:extLst>
              <a:ext uri="{FF2B5EF4-FFF2-40B4-BE49-F238E27FC236}">
                <a16:creationId xmlns:a16="http://schemas.microsoft.com/office/drawing/2014/main" id="{9702E5FC-AEF3-4A00-BBAD-291B3AE96D93}"/>
              </a:ext>
            </a:extLst>
          </p:cNvPr>
          <p:cNvSpPr txBox="1"/>
          <p:nvPr/>
        </p:nvSpPr>
        <p:spPr>
          <a:xfrm>
            <a:off x="620202" y="1423290"/>
            <a:ext cx="7800229" cy="769441"/>
          </a:xfrm>
          <a:prstGeom prst="rect">
            <a:avLst/>
          </a:prstGeom>
          <a:noFill/>
        </p:spPr>
        <p:txBody>
          <a:bodyPr wrap="square" rtlCol="0">
            <a:spAutoFit/>
          </a:bodyPr>
          <a:lstStyle/>
          <a:p>
            <a:pPr marL="228600" indent="-228600">
              <a:buFont typeface="+mj-lt"/>
              <a:buAutoNum type="arabicPeriod"/>
            </a:pPr>
            <a:r>
              <a:rPr lang="en-US" sz="1100">
                <a:latin typeface="Calibri" panose="020F0502020204030204" pitchFamily="34" charset="0"/>
                <a:cs typeface="Calibri" panose="020F0502020204030204" pitchFamily="34" charset="0"/>
              </a:rPr>
              <a:t>Setup Port Forwarding for ports 3001 and 8080 (see next slide: “Port Forwarding…”)</a:t>
            </a:r>
          </a:p>
          <a:p>
            <a:pPr marL="685800" lvl="1" indent="-228600">
              <a:buFont typeface="Arial" panose="020B0604020202020204" pitchFamily="34" charset="0"/>
              <a:buChar char="•"/>
            </a:pPr>
            <a:r>
              <a:rPr lang="en-US" sz="1100">
                <a:latin typeface="Calibri" panose="020F0502020204030204" pitchFamily="34" charset="0"/>
                <a:cs typeface="Calibri" panose="020F0502020204030204" pitchFamily="34" charset="0"/>
              </a:rPr>
              <a:t>Login to 130.56.242.15 with your username in two separate SSH sessions and leave both running.</a:t>
            </a:r>
          </a:p>
          <a:p>
            <a:pPr marL="228600" indent="-228600">
              <a:buFont typeface="+mj-lt"/>
              <a:buAutoNum type="arabicPeriod"/>
            </a:pPr>
            <a:r>
              <a:rPr lang="en-US" sz="1100">
                <a:latin typeface="Calibri" panose="020F0502020204030204" pitchFamily="34" charset="0"/>
                <a:cs typeface="Calibri" panose="020F0502020204030204" pitchFamily="34" charset="0"/>
              </a:rPr>
              <a:t>Open TerriaMap in a browser: </a:t>
            </a:r>
            <a:r>
              <a:rPr lang="en-AU" sz="1100">
                <a:latin typeface="Calibri" panose="020F0502020204030204" pitchFamily="34" charset="0"/>
                <a:cs typeface="Calibri" panose="020F0502020204030204" pitchFamily="34" charset="0"/>
                <a:hlinkClick r:id="rId3"/>
              </a:rPr>
              <a:t>http://localhost:3001/</a:t>
            </a:r>
            <a:r>
              <a:rPr lang="en-AU" sz="1100">
                <a:latin typeface="Calibri" panose="020F0502020204030204" pitchFamily="34" charset="0"/>
                <a:cs typeface="Calibri" panose="020F0502020204030204" pitchFamily="34" charset="0"/>
              </a:rPr>
              <a:t>  </a:t>
            </a:r>
          </a:p>
          <a:p>
            <a:pPr marL="685800" lvl="1" indent="-228600">
              <a:buFont typeface="Arial" panose="020B0604020202020204" pitchFamily="34" charset="0"/>
              <a:buChar char="•"/>
            </a:pPr>
            <a:r>
              <a:rPr lang="en-US" sz="1100">
                <a:latin typeface="Calibri" panose="020F0502020204030204" pitchFamily="34" charset="0"/>
                <a:cs typeface="Calibri" panose="020F0502020204030204" pitchFamily="34" charset="0"/>
              </a:rPr>
              <a:t>T</a:t>
            </a:r>
            <a:r>
              <a:rPr lang="en-AU" sz="1100">
                <a:latin typeface="Calibri" panose="020F0502020204030204" pitchFamily="34" charset="0"/>
                <a:cs typeface="Calibri" panose="020F0502020204030204" pitchFamily="34" charset="0"/>
              </a:rPr>
              <a:t>his is an altered version which looks different but is identical in functionality with </a:t>
            </a:r>
            <a:r>
              <a:rPr lang="en-AU" sz="1100">
                <a:latin typeface="Calibri" panose="020F0502020204030204" pitchFamily="34" charset="0"/>
                <a:cs typeface="Calibri" panose="020F0502020204030204" pitchFamily="34" charset="0"/>
                <a:hlinkClick r:id="rId4"/>
              </a:rPr>
              <a:t>http://130.56.242.16/terria/</a:t>
            </a:r>
            <a:r>
              <a:rPr lang="en-AU" sz="1100">
                <a:latin typeface="Calibri" panose="020F0502020204030204" pitchFamily="34" charset="0"/>
                <a:cs typeface="Calibri" panose="020F0502020204030204" pitchFamily="34" charset="0"/>
              </a:rPr>
              <a:t> </a:t>
            </a:r>
            <a:endParaRPr lang="en-US" sz="1100">
              <a:latin typeface="Calibri" panose="020F0502020204030204" pitchFamily="34" charset="0"/>
              <a:cs typeface="Calibri" panose="020F0502020204030204" pitchFamily="34" charset="0"/>
            </a:endParaRPr>
          </a:p>
        </p:txBody>
      </p:sp>
      <p:grpSp>
        <p:nvGrpSpPr>
          <p:cNvPr id="80" name="Group 79">
            <a:extLst>
              <a:ext uri="{FF2B5EF4-FFF2-40B4-BE49-F238E27FC236}">
                <a16:creationId xmlns:a16="http://schemas.microsoft.com/office/drawing/2014/main" id="{2F215F28-15AD-4852-8AEE-5E3AE9C0BE83}"/>
              </a:ext>
            </a:extLst>
          </p:cNvPr>
          <p:cNvGrpSpPr/>
          <p:nvPr/>
        </p:nvGrpSpPr>
        <p:grpSpPr>
          <a:xfrm>
            <a:off x="3640660" y="3018628"/>
            <a:ext cx="1233489" cy="309954"/>
            <a:chOff x="3123826" y="3018628"/>
            <a:chExt cx="1233489" cy="309954"/>
          </a:xfrm>
        </p:grpSpPr>
        <p:pic>
          <p:nvPicPr>
            <p:cNvPr id="20" name="Picture 19">
              <a:extLst>
                <a:ext uri="{FF2B5EF4-FFF2-40B4-BE49-F238E27FC236}">
                  <a16:creationId xmlns:a16="http://schemas.microsoft.com/office/drawing/2014/main" id="{8522FD4D-C1BF-47E5-A426-AE1761FA054F}"/>
                </a:ext>
              </a:extLst>
            </p:cNvPr>
            <p:cNvPicPr>
              <a:picLocks noChangeAspect="1"/>
            </p:cNvPicPr>
            <p:nvPr/>
          </p:nvPicPr>
          <p:blipFill>
            <a:blip r:embed="rId5"/>
            <a:stretch>
              <a:fillRect/>
            </a:stretch>
          </p:blipFill>
          <p:spPr>
            <a:xfrm>
              <a:off x="3123826" y="3018628"/>
              <a:ext cx="1233489" cy="309954"/>
            </a:xfrm>
            <a:prstGeom prst="rect">
              <a:avLst/>
            </a:prstGeom>
            <a:ln w="3175">
              <a:solidFill>
                <a:schemeClr val="tx1"/>
              </a:solidFill>
            </a:ln>
          </p:spPr>
        </p:pic>
        <p:sp>
          <p:nvSpPr>
            <p:cNvPr id="62" name="Rectangle: Rounded Corners 61">
              <a:extLst>
                <a:ext uri="{FF2B5EF4-FFF2-40B4-BE49-F238E27FC236}">
                  <a16:creationId xmlns:a16="http://schemas.microsoft.com/office/drawing/2014/main" id="{03F80C9A-7B9D-4A41-B604-DBE3AB0D92ED}"/>
                </a:ext>
              </a:extLst>
            </p:cNvPr>
            <p:cNvSpPr/>
            <p:nvPr/>
          </p:nvSpPr>
          <p:spPr>
            <a:xfrm>
              <a:off x="3932642" y="3096294"/>
              <a:ext cx="412023" cy="187596"/>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65" name="Group 64">
            <a:extLst>
              <a:ext uri="{FF2B5EF4-FFF2-40B4-BE49-F238E27FC236}">
                <a16:creationId xmlns:a16="http://schemas.microsoft.com/office/drawing/2014/main" id="{810C40B3-3F41-4C27-B51E-D0EC2DD4A728}"/>
              </a:ext>
            </a:extLst>
          </p:cNvPr>
          <p:cNvGrpSpPr/>
          <p:nvPr/>
        </p:nvGrpSpPr>
        <p:grpSpPr>
          <a:xfrm>
            <a:off x="5323609" y="3018629"/>
            <a:ext cx="1388535" cy="309954"/>
            <a:chOff x="4698184" y="3018629"/>
            <a:chExt cx="2002780" cy="309954"/>
          </a:xfrm>
        </p:grpSpPr>
        <p:pic>
          <p:nvPicPr>
            <p:cNvPr id="21" name="Picture 20">
              <a:extLst>
                <a:ext uri="{FF2B5EF4-FFF2-40B4-BE49-F238E27FC236}">
                  <a16:creationId xmlns:a16="http://schemas.microsoft.com/office/drawing/2014/main" id="{97B75971-03C7-437E-8B33-B2882651B826}"/>
                </a:ext>
              </a:extLst>
            </p:cNvPr>
            <p:cNvPicPr>
              <a:picLocks noChangeAspect="1"/>
            </p:cNvPicPr>
            <p:nvPr/>
          </p:nvPicPr>
          <p:blipFill>
            <a:blip r:embed="rId6"/>
            <a:stretch>
              <a:fillRect/>
            </a:stretch>
          </p:blipFill>
          <p:spPr>
            <a:xfrm>
              <a:off x="4698184" y="3018629"/>
              <a:ext cx="2002780" cy="309954"/>
            </a:xfrm>
            <a:prstGeom prst="rect">
              <a:avLst/>
            </a:prstGeom>
            <a:ln w="3175">
              <a:solidFill>
                <a:schemeClr val="tx1"/>
              </a:solidFill>
            </a:ln>
          </p:spPr>
        </p:pic>
        <p:sp>
          <p:nvSpPr>
            <p:cNvPr id="63" name="Rectangle: Rounded Corners 62">
              <a:extLst>
                <a:ext uri="{FF2B5EF4-FFF2-40B4-BE49-F238E27FC236}">
                  <a16:creationId xmlns:a16="http://schemas.microsoft.com/office/drawing/2014/main" id="{2708BEE9-9AE6-42EC-BACE-6B720C0A828E}"/>
                </a:ext>
              </a:extLst>
            </p:cNvPr>
            <p:cNvSpPr/>
            <p:nvPr/>
          </p:nvSpPr>
          <p:spPr>
            <a:xfrm>
              <a:off x="5766130" y="3082360"/>
              <a:ext cx="883208" cy="187596"/>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08" name="Group 107">
            <a:extLst>
              <a:ext uri="{FF2B5EF4-FFF2-40B4-BE49-F238E27FC236}">
                <a16:creationId xmlns:a16="http://schemas.microsoft.com/office/drawing/2014/main" id="{7809EAAB-77FE-48BA-A55D-952164F45D5D}"/>
              </a:ext>
            </a:extLst>
          </p:cNvPr>
          <p:cNvGrpSpPr/>
          <p:nvPr/>
        </p:nvGrpSpPr>
        <p:grpSpPr>
          <a:xfrm>
            <a:off x="620202" y="2358403"/>
            <a:ext cx="4517462" cy="991778"/>
            <a:chOff x="620202" y="2358403"/>
            <a:chExt cx="4517462" cy="991778"/>
          </a:xfrm>
        </p:grpSpPr>
        <p:grpSp>
          <p:nvGrpSpPr>
            <p:cNvPr id="67" name="Group 66">
              <a:extLst>
                <a:ext uri="{FF2B5EF4-FFF2-40B4-BE49-F238E27FC236}">
                  <a16:creationId xmlns:a16="http://schemas.microsoft.com/office/drawing/2014/main" id="{4F1BFAC1-4D61-451C-8DF6-5A6A9D1CCC45}"/>
                </a:ext>
              </a:extLst>
            </p:cNvPr>
            <p:cNvGrpSpPr/>
            <p:nvPr/>
          </p:nvGrpSpPr>
          <p:grpSpPr>
            <a:xfrm>
              <a:off x="620202" y="2359702"/>
              <a:ext cx="2162755" cy="990479"/>
              <a:chOff x="620202" y="2359702"/>
              <a:chExt cx="2162755" cy="990479"/>
            </a:xfrm>
          </p:grpSpPr>
          <p:pic>
            <p:nvPicPr>
              <p:cNvPr id="17" name="Picture 16">
                <a:extLst>
                  <a:ext uri="{FF2B5EF4-FFF2-40B4-BE49-F238E27FC236}">
                    <a16:creationId xmlns:a16="http://schemas.microsoft.com/office/drawing/2014/main" id="{92E1846B-685E-4A1D-9A2F-996A8EADB475}"/>
                  </a:ext>
                </a:extLst>
              </p:cNvPr>
              <p:cNvPicPr>
                <a:picLocks noChangeAspect="1"/>
              </p:cNvPicPr>
              <p:nvPr/>
            </p:nvPicPr>
            <p:blipFill>
              <a:blip r:embed="rId7"/>
              <a:stretch>
                <a:fillRect/>
              </a:stretch>
            </p:blipFill>
            <p:spPr>
              <a:xfrm>
                <a:off x="620202" y="2359702"/>
                <a:ext cx="2162755" cy="990479"/>
              </a:xfrm>
              <a:prstGeom prst="rect">
                <a:avLst/>
              </a:prstGeom>
            </p:spPr>
          </p:pic>
          <p:sp>
            <p:nvSpPr>
              <p:cNvPr id="18" name="Rectangle: Rounded Corners 17">
                <a:extLst>
                  <a:ext uri="{FF2B5EF4-FFF2-40B4-BE49-F238E27FC236}">
                    <a16:creationId xmlns:a16="http://schemas.microsoft.com/office/drawing/2014/main" id="{C8B49FD4-65D5-4E9F-ADA2-D9BB38BE7FFD}"/>
                  </a:ext>
                </a:extLst>
              </p:cNvPr>
              <p:cNvSpPr/>
              <p:nvPr/>
            </p:nvSpPr>
            <p:spPr>
              <a:xfrm>
                <a:off x="874643" y="3097339"/>
                <a:ext cx="1415333" cy="186551"/>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07" name="TextBox 106">
              <a:extLst>
                <a:ext uri="{FF2B5EF4-FFF2-40B4-BE49-F238E27FC236}">
                  <a16:creationId xmlns:a16="http://schemas.microsoft.com/office/drawing/2014/main" id="{B2B5BF28-37D1-46A0-9FA7-B0248616DE17}"/>
                </a:ext>
              </a:extLst>
            </p:cNvPr>
            <p:cNvSpPr txBox="1"/>
            <p:nvPr/>
          </p:nvSpPr>
          <p:spPr>
            <a:xfrm>
              <a:off x="3134884" y="2358403"/>
              <a:ext cx="2002780" cy="203488"/>
            </a:xfrm>
            <a:prstGeom prst="rect">
              <a:avLst/>
            </a:prstGeom>
            <a:solidFill>
              <a:srgbClr val="FFFF00"/>
            </a:solidFill>
            <a:ln w="19050">
              <a:solidFill>
                <a:srgbClr val="FF0000"/>
              </a:solidFill>
            </a:ln>
          </p:spPr>
          <p:txBody>
            <a:bodyPr wrap="square" rtlCol="0">
              <a:spAutoFit/>
            </a:bodyPr>
            <a:lstStyle/>
            <a:p>
              <a:pPr algn="ctr"/>
              <a:r>
                <a:rPr lang="en-US" sz="1000">
                  <a:latin typeface="Calibri" panose="020F0502020204030204" pitchFamily="34" charset="0"/>
                  <a:cs typeface="Calibri" panose="020F0502020204030204" pitchFamily="34" charset="0"/>
                </a:rPr>
                <a:t>Click/enter the red bordered text</a:t>
              </a:r>
              <a:endParaRPr lang="en-AU" sz="1000">
                <a:latin typeface="Calibri" panose="020F0502020204030204" pitchFamily="34" charset="0"/>
                <a:cs typeface="Calibri" panose="020F0502020204030204" pitchFamily="34" charset="0"/>
              </a:endParaRPr>
            </a:p>
          </p:txBody>
        </p:sp>
      </p:grpSp>
      <p:grpSp>
        <p:nvGrpSpPr>
          <p:cNvPr id="117" name="Group 116">
            <a:extLst>
              <a:ext uri="{FF2B5EF4-FFF2-40B4-BE49-F238E27FC236}">
                <a16:creationId xmlns:a16="http://schemas.microsoft.com/office/drawing/2014/main" id="{695AC965-6004-4BAA-950D-55429FB15321}"/>
              </a:ext>
            </a:extLst>
          </p:cNvPr>
          <p:cNvGrpSpPr/>
          <p:nvPr/>
        </p:nvGrpSpPr>
        <p:grpSpPr>
          <a:xfrm>
            <a:off x="620202" y="5033891"/>
            <a:ext cx="2866843" cy="421073"/>
            <a:chOff x="715098" y="5033891"/>
            <a:chExt cx="3245166" cy="421073"/>
          </a:xfrm>
        </p:grpSpPr>
        <p:pic>
          <p:nvPicPr>
            <p:cNvPr id="75" name="Picture 74">
              <a:extLst>
                <a:ext uri="{FF2B5EF4-FFF2-40B4-BE49-F238E27FC236}">
                  <a16:creationId xmlns:a16="http://schemas.microsoft.com/office/drawing/2014/main" id="{CDA27894-3130-4EA3-BC79-B66E588DAE04}"/>
                </a:ext>
              </a:extLst>
            </p:cNvPr>
            <p:cNvPicPr>
              <a:picLocks noChangeAspect="1"/>
            </p:cNvPicPr>
            <p:nvPr/>
          </p:nvPicPr>
          <p:blipFill>
            <a:blip r:embed="rId8"/>
            <a:stretch>
              <a:fillRect/>
            </a:stretch>
          </p:blipFill>
          <p:spPr>
            <a:xfrm>
              <a:off x="715098" y="5033891"/>
              <a:ext cx="3245166" cy="421073"/>
            </a:xfrm>
            <a:prstGeom prst="rect">
              <a:avLst/>
            </a:prstGeom>
            <a:ln w="3175">
              <a:solidFill>
                <a:schemeClr val="tx1"/>
              </a:solidFill>
            </a:ln>
          </p:spPr>
        </p:pic>
        <p:sp>
          <p:nvSpPr>
            <p:cNvPr id="109" name="Rectangle 108">
              <a:extLst>
                <a:ext uri="{FF2B5EF4-FFF2-40B4-BE49-F238E27FC236}">
                  <a16:creationId xmlns:a16="http://schemas.microsoft.com/office/drawing/2014/main" id="{8E95E863-4F9D-465E-8CC2-8C39CB136E54}"/>
                </a:ext>
              </a:extLst>
            </p:cNvPr>
            <p:cNvSpPr/>
            <p:nvPr/>
          </p:nvSpPr>
          <p:spPr>
            <a:xfrm>
              <a:off x="723049" y="5263764"/>
              <a:ext cx="3217544" cy="1641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18" name="Group 117">
            <a:extLst>
              <a:ext uri="{FF2B5EF4-FFF2-40B4-BE49-F238E27FC236}">
                <a16:creationId xmlns:a16="http://schemas.microsoft.com/office/drawing/2014/main" id="{A1807A2E-5B84-48BA-BD48-F05B15EE50D3}"/>
              </a:ext>
            </a:extLst>
          </p:cNvPr>
          <p:cNvGrpSpPr/>
          <p:nvPr/>
        </p:nvGrpSpPr>
        <p:grpSpPr>
          <a:xfrm>
            <a:off x="4206243" y="4423041"/>
            <a:ext cx="2515312" cy="1031923"/>
            <a:chOff x="4206243" y="4423041"/>
            <a:chExt cx="2515312" cy="1031923"/>
          </a:xfrm>
        </p:grpSpPr>
        <p:pic>
          <p:nvPicPr>
            <p:cNvPr id="76" name="Picture 75">
              <a:extLst>
                <a:ext uri="{FF2B5EF4-FFF2-40B4-BE49-F238E27FC236}">
                  <a16:creationId xmlns:a16="http://schemas.microsoft.com/office/drawing/2014/main" id="{5C8B793A-5AD0-4706-A720-4B74A144177A}"/>
                </a:ext>
              </a:extLst>
            </p:cNvPr>
            <p:cNvPicPr>
              <a:picLocks noChangeAspect="1"/>
            </p:cNvPicPr>
            <p:nvPr/>
          </p:nvPicPr>
          <p:blipFill>
            <a:blip r:embed="rId9"/>
            <a:stretch>
              <a:fillRect/>
            </a:stretch>
          </p:blipFill>
          <p:spPr>
            <a:xfrm>
              <a:off x="4206243" y="4423041"/>
              <a:ext cx="2515312" cy="1031923"/>
            </a:xfrm>
            <a:prstGeom prst="rect">
              <a:avLst/>
            </a:prstGeom>
            <a:ln w="3175">
              <a:solidFill>
                <a:schemeClr val="tx1"/>
              </a:solidFill>
            </a:ln>
          </p:spPr>
        </p:pic>
        <p:sp>
          <p:nvSpPr>
            <p:cNvPr id="110" name="Rectangle 109">
              <a:extLst>
                <a:ext uri="{FF2B5EF4-FFF2-40B4-BE49-F238E27FC236}">
                  <a16:creationId xmlns:a16="http://schemas.microsoft.com/office/drawing/2014/main" id="{479D8D97-B74B-4832-A27D-2827D3925A2B}"/>
                </a:ext>
              </a:extLst>
            </p:cNvPr>
            <p:cNvSpPr/>
            <p:nvPr/>
          </p:nvSpPr>
          <p:spPr>
            <a:xfrm>
              <a:off x="4424342" y="5128772"/>
              <a:ext cx="1816219" cy="1641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19" name="Group 118">
            <a:extLst>
              <a:ext uri="{FF2B5EF4-FFF2-40B4-BE49-F238E27FC236}">
                <a16:creationId xmlns:a16="http://schemas.microsoft.com/office/drawing/2014/main" id="{E1D13305-4103-49C5-8FE7-0AFD43E90998}"/>
              </a:ext>
            </a:extLst>
          </p:cNvPr>
          <p:cNvGrpSpPr/>
          <p:nvPr/>
        </p:nvGrpSpPr>
        <p:grpSpPr>
          <a:xfrm>
            <a:off x="7026924" y="4423041"/>
            <a:ext cx="1430520" cy="1031923"/>
            <a:chOff x="7026924" y="4423041"/>
            <a:chExt cx="1430520" cy="1031923"/>
          </a:xfrm>
        </p:grpSpPr>
        <p:pic>
          <p:nvPicPr>
            <p:cNvPr id="77" name="Picture 76">
              <a:extLst>
                <a:ext uri="{FF2B5EF4-FFF2-40B4-BE49-F238E27FC236}">
                  <a16:creationId xmlns:a16="http://schemas.microsoft.com/office/drawing/2014/main" id="{C9FF9709-26AB-4B31-8C85-A442BD8F58AB}"/>
                </a:ext>
              </a:extLst>
            </p:cNvPr>
            <p:cNvPicPr>
              <a:picLocks noChangeAspect="1"/>
            </p:cNvPicPr>
            <p:nvPr/>
          </p:nvPicPr>
          <p:blipFill>
            <a:blip r:embed="rId10"/>
            <a:stretch>
              <a:fillRect/>
            </a:stretch>
          </p:blipFill>
          <p:spPr>
            <a:xfrm>
              <a:off x="7026924" y="4423041"/>
              <a:ext cx="1430520" cy="1031923"/>
            </a:xfrm>
            <a:prstGeom prst="rect">
              <a:avLst/>
            </a:prstGeom>
            <a:ln w="3175">
              <a:solidFill>
                <a:schemeClr val="tx1"/>
              </a:solidFill>
            </a:ln>
          </p:spPr>
        </p:pic>
        <p:sp>
          <p:nvSpPr>
            <p:cNvPr id="111" name="Rectangle 110">
              <a:extLst>
                <a:ext uri="{FF2B5EF4-FFF2-40B4-BE49-F238E27FC236}">
                  <a16:creationId xmlns:a16="http://schemas.microsoft.com/office/drawing/2014/main" id="{4345283D-DBC9-4583-9DC2-BD415FA2C02E}"/>
                </a:ext>
              </a:extLst>
            </p:cNvPr>
            <p:cNvSpPr/>
            <p:nvPr/>
          </p:nvSpPr>
          <p:spPr>
            <a:xfrm>
              <a:off x="7074594" y="5033286"/>
              <a:ext cx="1364552" cy="1356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pic>
        <p:nvPicPr>
          <p:cNvPr id="72" name="Picture 71">
            <a:extLst>
              <a:ext uri="{FF2B5EF4-FFF2-40B4-BE49-F238E27FC236}">
                <a16:creationId xmlns:a16="http://schemas.microsoft.com/office/drawing/2014/main" id="{D8BFFFE3-6A2E-4BB7-909C-68182A9EB151}"/>
              </a:ext>
            </a:extLst>
          </p:cNvPr>
          <p:cNvPicPr>
            <a:picLocks noChangeAspect="1"/>
          </p:cNvPicPr>
          <p:nvPr/>
        </p:nvPicPr>
        <p:blipFill>
          <a:blip r:embed="rId11"/>
          <a:stretch>
            <a:fillRect/>
          </a:stretch>
        </p:blipFill>
        <p:spPr>
          <a:xfrm>
            <a:off x="3657741" y="3441582"/>
            <a:ext cx="1224206" cy="829301"/>
          </a:xfrm>
          <a:prstGeom prst="rect">
            <a:avLst/>
          </a:prstGeom>
        </p:spPr>
      </p:pic>
      <p:sp>
        <p:nvSpPr>
          <p:cNvPr id="113" name="Rectangle 112">
            <a:extLst>
              <a:ext uri="{FF2B5EF4-FFF2-40B4-BE49-F238E27FC236}">
                <a16:creationId xmlns:a16="http://schemas.microsoft.com/office/drawing/2014/main" id="{BFD43BC8-D5F6-4DCA-9360-5A234A510D48}"/>
              </a:ext>
            </a:extLst>
          </p:cNvPr>
          <p:cNvSpPr/>
          <p:nvPr/>
        </p:nvSpPr>
        <p:spPr>
          <a:xfrm>
            <a:off x="4465811" y="3959746"/>
            <a:ext cx="179473" cy="1794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4" name="TextBox 113">
            <a:extLst>
              <a:ext uri="{FF2B5EF4-FFF2-40B4-BE49-F238E27FC236}">
                <a16:creationId xmlns:a16="http://schemas.microsoft.com/office/drawing/2014/main" id="{4392FB16-0007-4E78-89AC-2FFC17164761}"/>
              </a:ext>
            </a:extLst>
          </p:cNvPr>
          <p:cNvSpPr txBox="1"/>
          <p:nvPr/>
        </p:nvSpPr>
        <p:spPr>
          <a:xfrm>
            <a:off x="614417" y="3441582"/>
            <a:ext cx="1620180" cy="246221"/>
          </a:xfrm>
          <a:prstGeom prst="rect">
            <a:avLst/>
          </a:prstGeom>
          <a:solidFill>
            <a:srgbClr val="FFFFFF"/>
          </a:solidFill>
          <a:ln w="3175">
            <a:solidFill>
              <a:schemeClr val="tx1"/>
            </a:solidFill>
          </a:ln>
        </p:spPr>
        <p:txBody>
          <a:bodyPr wrap="square" rtlCol="0">
            <a:spAutoFit/>
          </a:bodyPr>
          <a:lstStyle/>
          <a:p>
            <a:pPr algn="r"/>
            <a:r>
              <a:rPr lang="en-US" sz="1000">
                <a:latin typeface="Calibri" panose="020F0502020204030204" pitchFamily="34" charset="0"/>
                <a:cs typeface="Calibri" panose="020F0502020204030204" pitchFamily="34" charset="0"/>
              </a:rPr>
              <a:t>Shift-drag to select an area</a:t>
            </a:r>
            <a:endParaRPr lang="en-AU" sz="1000">
              <a:latin typeface="Calibri" panose="020F0502020204030204" pitchFamily="34" charset="0"/>
              <a:cs typeface="Calibri" panose="020F0502020204030204" pitchFamily="34" charset="0"/>
            </a:endParaRPr>
          </a:p>
        </p:txBody>
      </p:sp>
      <p:grpSp>
        <p:nvGrpSpPr>
          <p:cNvPr id="6" name="Group 5">
            <a:extLst>
              <a:ext uri="{FF2B5EF4-FFF2-40B4-BE49-F238E27FC236}">
                <a16:creationId xmlns:a16="http://schemas.microsoft.com/office/drawing/2014/main" id="{E3FB6E4E-C8F9-4B09-ADCE-B7E427A96D26}"/>
              </a:ext>
            </a:extLst>
          </p:cNvPr>
          <p:cNvGrpSpPr/>
          <p:nvPr/>
        </p:nvGrpSpPr>
        <p:grpSpPr>
          <a:xfrm>
            <a:off x="7026923" y="3591220"/>
            <a:ext cx="2257200" cy="694522"/>
            <a:chOff x="7026923" y="3591220"/>
            <a:chExt cx="2257200" cy="694522"/>
          </a:xfrm>
        </p:grpSpPr>
        <p:pic>
          <p:nvPicPr>
            <p:cNvPr id="2" name="Picture 1">
              <a:extLst>
                <a:ext uri="{FF2B5EF4-FFF2-40B4-BE49-F238E27FC236}">
                  <a16:creationId xmlns:a16="http://schemas.microsoft.com/office/drawing/2014/main" id="{39391EF5-1A4E-42F4-9747-4E5B48D19271}"/>
                </a:ext>
              </a:extLst>
            </p:cNvPr>
            <p:cNvPicPr>
              <a:picLocks noChangeAspect="1"/>
            </p:cNvPicPr>
            <p:nvPr/>
          </p:nvPicPr>
          <p:blipFill>
            <a:blip r:embed="rId12"/>
            <a:stretch>
              <a:fillRect/>
            </a:stretch>
          </p:blipFill>
          <p:spPr>
            <a:xfrm>
              <a:off x="7026923" y="3591220"/>
              <a:ext cx="2257200" cy="694522"/>
            </a:xfrm>
            <a:prstGeom prst="rect">
              <a:avLst/>
            </a:prstGeom>
            <a:ln w="3175">
              <a:solidFill>
                <a:schemeClr val="tx1"/>
              </a:solidFill>
            </a:ln>
          </p:spPr>
        </p:pic>
        <p:sp>
          <p:nvSpPr>
            <p:cNvPr id="4" name="Rectangle: Rounded Corners 3">
              <a:extLst>
                <a:ext uri="{FF2B5EF4-FFF2-40B4-BE49-F238E27FC236}">
                  <a16:creationId xmlns:a16="http://schemas.microsoft.com/office/drawing/2014/main" id="{0513A260-B498-4D0F-88A5-4172A3C80E34}"/>
                </a:ext>
              </a:extLst>
            </p:cNvPr>
            <p:cNvSpPr/>
            <p:nvPr/>
          </p:nvSpPr>
          <p:spPr>
            <a:xfrm>
              <a:off x="7106252" y="4017727"/>
              <a:ext cx="1735599" cy="17319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Rounded Corners 4">
              <a:extLst>
                <a:ext uri="{FF2B5EF4-FFF2-40B4-BE49-F238E27FC236}">
                  <a16:creationId xmlns:a16="http://schemas.microsoft.com/office/drawing/2014/main" id="{4CA4CBCE-7224-47C2-ACBC-0D054D638D76}"/>
                </a:ext>
              </a:extLst>
            </p:cNvPr>
            <p:cNvSpPr/>
            <p:nvPr/>
          </p:nvSpPr>
          <p:spPr>
            <a:xfrm>
              <a:off x="8929315" y="4013228"/>
              <a:ext cx="277109" cy="17769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16" name="Group 115">
            <a:extLst>
              <a:ext uri="{FF2B5EF4-FFF2-40B4-BE49-F238E27FC236}">
                <a16:creationId xmlns:a16="http://schemas.microsoft.com/office/drawing/2014/main" id="{B6BF7AD6-B30D-4CE2-924A-DBCAB7451057}"/>
              </a:ext>
            </a:extLst>
          </p:cNvPr>
          <p:cNvGrpSpPr/>
          <p:nvPr/>
        </p:nvGrpSpPr>
        <p:grpSpPr>
          <a:xfrm>
            <a:off x="5336395" y="3444403"/>
            <a:ext cx="1375750" cy="399024"/>
            <a:chOff x="5634413" y="3848412"/>
            <a:chExt cx="1077732" cy="422471"/>
          </a:xfrm>
        </p:grpSpPr>
        <p:pic>
          <p:nvPicPr>
            <p:cNvPr id="71" name="Picture 70">
              <a:extLst>
                <a:ext uri="{FF2B5EF4-FFF2-40B4-BE49-F238E27FC236}">
                  <a16:creationId xmlns:a16="http://schemas.microsoft.com/office/drawing/2014/main" id="{0EFB9333-BB3A-4403-8CFE-11344A98C410}"/>
                </a:ext>
              </a:extLst>
            </p:cNvPr>
            <p:cNvPicPr>
              <a:picLocks noChangeAspect="1"/>
            </p:cNvPicPr>
            <p:nvPr/>
          </p:nvPicPr>
          <p:blipFill>
            <a:blip r:embed="rId13"/>
            <a:stretch>
              <a:fillRect/>
            </a:stretch>
          </p:blipFill>
          <p:spPr>
            <a:xfrm>
              <a:off x="5634413" y="3848412"/>
              <a:ext cx="1077732" cy="422471"/>
            </a:xfrm>
            <a:prstGeom prst="rect">
              <a:avLst/>
            </a:prstGeom>
            <a:ln w="3175">
              <a:solidFill>
                <a:schemeClr val="tx1"/>
              </a:solidFill>
            </a:ln>
          </p:spPr>
        </p:pic>
        <p:sp>
          <p:nvSpPr>
            <p:cNvPr id="112" name="Rectangle 111">
              <a:extLst>
                <a:ext uri="{FF2B5EF4-FFF2-40B4-BE49-F238E27FC236}">
                  <a16:creationId xmlns:a16="http://schemas.microsoft.com/office/drawing/2014/main" id="{171A6480-A606-442B-9F72-F23887029C3E}"/>
                </a:ext>
              </a:extLst>
            </p:cNvPr>
            <p:cNvSpPr/>
            <p:nvPr/>
          </p:nvSpPr>
          <p:spPr>
            <a:xfrm>
              <a:off x="5686183" y="3975560"/>
              <a:ext cx="932007" cy="1805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0" name="Group 9">
            <a:extLst>
              <a:ext uri="{FF2B5EF4-FFF2-40B4-BE49-F238E27FC236}">
                <a16:creationId xmlns:a16="http://schemas.microsoft.com/office/drawing/2014/main" id="{F9F67FE8-F784-4D00-B063-9BBF90CA316E}"/>
              </a:ext>
            </a:extLst>
          </p:cNvPr>
          <p:cNvGrpSpPr/>
          <p:nvPr/>
        </p:nvGrpSpPr>
        <p:grpSpPr>
          <a:xfrm>
            <a:off x="5339094" y="3965106"/>
            <a:ext cx="1375750" cy="315648"/>
            <a:chOff x="5339094" y="3965106"/>
            <a:chExt cx="1375750" cy="315648"/>
          </a:xfrm>
        </p:grpSpPr>
        <p:pic>
          <p:nvPicPr>
            <p:cNvPr id="7" name="Picture 6">
              <a:extLst>
                <a:ext uri="{FF2B5EF4-FFF2-40B4-BE49-F238E27FC236}">
                  <a16:creationId xmlns:a16="http://schemas.microsoft.com/office/drawing/2014/main" id="{CE78A0FD-33C8-485E-BD08-371E86928086}"/>
                </a:ext>
              </a:extLst>
            </p:cNvPr>
            <p:cNvPicPr>
              <a:picLocks noChangeAspect="1"/>
            </p:cNvPicPr>
            <p:nvPr/>
          </p:nvPicPr>
          <p:blipFill>
            <a:blip r:embed="rId14"/>
            <a:stretch>
              <a:fillRect/>
            </a:stretch>
          </p:blipFill>
          <p:spPr>
            <a:xfrm>
              <a:off x="5339094" y="3965106"/>
              <a:ext cx="1375750" cy="315648"/>
            </a:xfrm>
            <a:prstGeom prst="rect">
              <a:avLst/>
            </a:prstGeom>
            <a:ln w="3175">
              <a:solidFill>
                <a:schemeClr val="tx1"/>
              </a:solidFill>
            </a:ln>
          </p:spPr>
        </p:pic>
        <p:sp>
          <p:nvSpPr>
            <p:cNvPr id="8" name="Rectangle: Rounded Corners 7">
              <a:extLst>
                <a:ext uri="{FF2B5EF4-FFF2-40B4-BE49-F238E27FC236}">
                  <a16:creationId xmlns:a16="http://schemas.microsoft.com/office/drawing/2014/main" id="{AD83B89B-70AE-4D39-A47D-D841A61812A6}"/>
                </a:ext>
              </a:extLst>
            </p:cNvPr>
            <p:cNvSpPr/>
            <p:nvPr/>
          </p:nvSpPr>
          <p:spPr>
            <a:xfrm>
              <a:off x="5478449" y="4123317"/>
              <a:ext cx="1161002" cy="11539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pic>
        <p:nvPicPr>
          <p:cNvPr id="79" name="Picture 78">
            <a:extLst>
              <a:ext uri="{FF2B5EF4-FFF2-40B4-BE49-F238E27FC236}">
                <a16:creationId xmlns:a16="http://schemas.microsoft.com/office/drawing/2014/main" id="{EB02B25A-BA91-40BE-B5CB-2D918732022C}"/>
              </a:ext>
            </a:extLst>
          </p:cNvPr>
          <p:cNvPicPr>
            <a:picLocks noChangeAspect="1"/>
          </p:cNvPicPr>
          <p:nvPr/>
        </p:nvPicPr>
        <p:blipFill>
          <a:blip r:embed="rId15"/>
          <a:stretch>
            <a:fillRect/>
          </a:stretch>
        </p:blipFill>
        <p:spPr>
          <a:xfrm>
            <a:off x="8797124" y="5064436"/>
            <a:ext cx="2279146" cy="390528"/>
          </a:xfrm>
          <a:prstGeom prst="rect">
            <a:avLst/>
          </a:prstGeom>
          <a:ln w="3175">
            <a:solidFill>
              <a:schemeClr val="tx1"/>
            </a:solidFill>
          </a:ln>
        </p:spPr>
      </p:pic>
      <p:pic>
        <p:nvPicPr>
          <p:cNvPr id="78" name="Picture 77">
            <a:extLst>
              <a:ext uri="{FF2B5EF4-FFF2-40B4-BE49-F238E27FC236}">
                <a16:creationId xmlns:a16="http://schemas.microsoft.com/office/drawing/2014/main" id="{89623EEA-8948-4445-990D-C5979DC9B335}"/>
              </a:ext>
            </a:extLst>
          </p:cNvPr>
          <p:cNvPicPr>
            <a:picLocks noChangeAspect="1"/>
          </p:cNvPicPr>
          <p:nvPr/>
        </p:nvPicPr>
        <p:blipFill>
          <a:blip r:embed="rId16"/>
          <a:stretch>
            <a:fillRect/>
          </a:stretch>
        </p:blipFill>
        <p:spPr>
          <a:xfrm>
            <a:off x="8797124" y="4423041"/>
            <a:ext cx="2279146" cy="593939"/>
          </a:xfrm>
          <a:prstGeom prst="rect">
            <a:avLst/>
          </a:prstGeom>
          <a:ln w="3175">
            <a:solidFill>
              <a:schemeClr val="tx1"/>
            </a:solidFill>
          </a:ln>
        </p:spPr>
      </p:pic>
      <p:sp>
        <p:nvSpPr>
          <p:cNvPr id="86" name="TextBox 85">
            <a:extLst>
              <a:ext uri="{FF2B5EF4-FFF2-40B4-BE49-F238E27FC236}">
                <a16:creationId xmlns:a16="http://schemas.microsoft.com/office/drawing/2014/main" id="{AFF81944-FAD7-457B-9F6A-EBB687F0BD04}"/>
              </a:ext>
            </a:extLst>
          </p:cNvPr>
          <p:cNvSpPr txBox="1"/>
          <p:nvPr/>
        </p:nvSpPr>
        <p:spPr>
          <a:xfrm>
            <a:off x="9456090" y="2844359"/>
            <a:ext cx="1620180" cy="1440000"/>
          </a:xfrm>
          <a:prstGeom prst="rect">
            <a:avLst/>
          </a:prstGeom>
          <a:solidFill>
            <a:srgbClr val="FFFFFF"/>
          </a:solidFill>
          <a:ln w="3175">
            <a:solidFill>
              <a:schemeClr val="tx1"/>
            </a:solidFill>
          </a:ln>
        </p:spPr>
        <p:txBody>
          <a:bodyPr wrap="square" rtlCol="0">
            <a:spAutoFit/>
          </a:bodyPr>
          <a:lstStyle/>
          <a:p>
            <a:pPr algn="just"/>
            <a:r>
              <a:rPr lang="en-US" sz="1000">
                <a:latin typeface="Calibri" panose="020F0502020204030204" pitchFamily="34" charset="0"/>
                <a:cs typeface="Calibri" panose="020F0502020204030204" pitchFamily="34" charset="0"/>
              </a:rPr>
              <a:t>Drawing another area on the map or zooming in/out will display its relevant NC files. There is an issue to be fixed while there is slow Internet speed.</a:t>
            </a:r>
          </a:p>
          <a:p>
            <a:pPr algn="just"/>
            <a:endParaRPr lang="en-US" sz="1000">
              <a:latin typeface="Calibri" panose="020F0502020204030204" pitchFamily="34" charset="0"/>
              <a:cs typeface="Calibri" panose="020F0502020204030204" pitchFamily="34" charset="0"/>
            </a:endParaRPr>
          </a:p>
          <a:p>
            <a:pPr algn="just"/>
            <a:endParaRPr lang="en-US" sz="1000">
              <a:latin typeface="Calibri" panose="020F0502020204030204" pitchFamily="34" charset="0"/>
              <a:cs typeface="Calibri" panose="020F0502020204030204" pitchFamily="34" charset="0"/>
            </a:endParaRPr>
          </a:p>
        </p:txBody>
      </p:sp>
      <p:grpSp>
        <p:nvGrpSpPr>
          <p:cNvPr id="105" name="Group 104">
            <a:extLst>
              <a:ext uri="{FF2B5EF4-FFF2-40B4-BE49-F238E27FC236}">
                <a16:creationId xmlns:a16="http://schemas.microsoft.com/office/drawing/2014/main" id="{AF89DFF1-BC70-4834-BCC1-EE283CCDD3B3}"/>
              </a:ext>
            </a:extLst>
          </p:cNvPr>
          <p:cNvGrpSpPr/>
          <p:nvPr/>
        </p:nvGrpSpPr>
        <p:grpSpPr>
          <a:xfrm>
            <a:off x="614413" y="3876019"/>
            <a:ext cx="1612957" cy="394864"/>
            <a:chOff x="2443216" y="3861138"/>
            <a:chExt cx="1323135" cy="409745"/>
          </a:xfrm>
        </p:grpSpPr>
        <p:pic>
          <p:nvPicPr>
            <p:cNvPr id="73" name="Picture 72">
              <a:extLst>
                <a:ext uri="{FF2B5EF4-FFF2-40B4-BE49-F238E27FC236}">
                  <a16:creationId xmlns:a16="http://schemas.microsoft.com/office/drawing/2014/main" id="{5913730B-C04B-480B-9A3D-3E49C608A9D9}"/>
                </a:ext>
              </a:extLst>
            </p:cNvPr>
            <p:cNvPicPr>
              <a:picLocks noChangeAspect="1"/>
            </p:cNvPicPr>
            <p:nvPr/>
          </p:nvPicPr>
          <p:blipFill>
            <a:blip r:embed="rId17"/>
            <a:stretch>
              <a:fillRect/>
            </a:stretch>
          </p:blipFill>
          <p:spPr>
            <a:xfrm>
              <a:off x="2443216" y="3861138"/>
              <a:ext cx="1323135" cy="409745"/>
            </a:xfrm>
            <a:prstGeom prst="rect">
              <a:avLst/>
            </a:prstGeom>
            <a:ln w="3175">
              <a:solidFill>
                <a:schemeClr val="tx1"/>
              </a:solidFill>
            </a:ln>
          </p:spPr>
        </p:pic>
        <p:sp>
          <p:nvSpPr>
            <p:cNvPr id="74" name="Rectangle: Rounded Corners 73">
              <a:extLst>
                <a:ext uri="{FF2B5EF4-FFF2-40B4-BE49-F238E27FC236}">
                  <a16:creationId xmlns:a16="http://schemas.microsoft.com/office/drawing/2014/main" id="{3C04E358-2E96-448B-B9C0-2E4157C003DD}"/>
                </a:ext>
              </a:extLst>
            </p:cNvPr>
            <p:cNvSpPr/>
            <p:nvPr/>
          </p:nvSpPr>
          <p:spPr>
            <a:xfrm>
              <a:off x="3436559" y="3952585"/>
              <a:ext cx="309559" cy="274660"/>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custDataLst>
      <p:tags r:id="rId1"/>
    </p:custDataLst>
    <p:extLst>
      <p:ext uri="{BB962C8B-B14F-4D97-AF65-F5344CB8AC3E}">
        <p14:creationId xmlns:p14="http://schemas.microsoft.com/office/powerpoint/2010/main" val="1084603780"/>
      </p:ext>
    </p:extLst>
  </p:cSld>
  <p:clrMapOvr>
    <a:masterClrMapping/>
  </p:clrMapOvr>
  <mc:AlternateContent xmlns:mc="http://schemas.openxmlformats.org/markup-compatibility/2006">
    <mc:Choice xmlns:p14="http://schemas.microsoft.com/office/powerpoint/2010/main" Requires="p14">
      <p:transition spd="med" p14:dur="700" advTm="94367">
        <p:fade/>
      </p:transition>
    </mc:Choice>
    <mc:Fallback>
      <p:transition spd="med" advTm="9436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fade">
                                      <p:cBhvr>
                                        <p:cTn id="15" dur="500"/>
                                        <p:tgtEl>
                                          <p:spTgt spid="9">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
                                            <p:txEl>
                                              <p:pRg st="3" end="3"/>
                                            </p:txEl>
                                          </p:spTgt>
                                        </p:tgtEl>
                                        <p:attrNameLst>
                                          <p:attrName>style.visibility</p:attrName>
                                        </p:attrNameLst>
                                      </p:cBhvr>
                                      <p:to>
                                        <p:strVal val="visible"/>
                                      </p:to>
                                    </p:set>
                                    <p:animEffect transition="in" filter="fade">
                                      <p:cBhvr>
                                        <p:cTn id="18" dur="500"/>
                                        <p:tgtEl>
                                          <p:spTgt spid="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8"/>
                                        </p:tgtEl>
                                        <p:attrNameLst>
                                          <p:attrName>style.visibility</p:attrName>
                                        </p:attrNameLst>
                                      </p:cBhvr>
                                      <p:to>
                                        <p:strVal val="visible"/>
                                      </p:to>
                                    </p:set>
                                    <p:animEffect transition="in" filter="fade">
                                      <p:cBhvr>
                                        <p:cTn id="23" dur="500"/>
                                        <p:tgtEl>
                                          <p:spTgt spid="108"/>
                                        </p:tgtEl>
                                      </p:cBhvr>
                                    </p:animEffect>
                                  </p:childTnLst>
                                </p:cTn>
                              </p:par>
                            </p:childTnLst>
                          </p:cTn>
                        </p:par>
                      </p:childTnLst>
                    </p:cTn>
                  </p:par>
                  <p:par>
                    <p:cTn id="24" fill="hold">
                      <p:stCondLst>
                        <p:cond delay="indefinite"/>
                      </p:stCondLst>
                      <p:childTnLst>
                        <p:par>
                          <p:cTn id="25" fill="hold">
                            <p:stCondLst>
                              <p:cond delay="0"/>
                            </p:stCondLst>
                            <p:childTnLst>
                              <p:par>
                                <p:cTn id="26" presetID="63" presetClass="path" presetSubtype="0" accel="50000" decel="50000" fill="hold" grpId="0" nodeType="clickEffect">
                                  <p:stCondLst>
                                    <p:cond delay="0"/>
                                  </p:stCondLst>
                                  <p:childTnLst>
                                    <p:animMotion origin="layout" path="M 1.04167E-6 2.59259E-6 L 0.2181 2.59259E-6 " pathEditMode="relative" rAng="0" ptsTypes="AA">
                                      <p:cBhvr>
                                        <p:cTn id="27" dur="2000" fill="hold"/>
                                        <p:tgtEl>
                                          <p:spTgt spid="61"/>
                                        </p:tgtEl>
                                        <p:attrNameLst>
                                          <p:attrName>ppt_x</p:attrName>
                                          <p:attrName>ppt_y</p:attrName>
                                        </p:attrNameLst>
                                      </p:cBhvr>
                                      <p:rCtr x="10221" y="0"/>
                                    </p:animMotion>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0"/>
                                        </p:tgtEl>
                                        <p:attrNameLst>
                                          <p:attrName>style.visibility</p:attrName>
                                        </p:attrNameLst>
                                      </p:cBhvr>
                                      <p:to>
                                        <p:strVal val="visible"/>
                                      </p:to>
                                    </p:set>
                                    <p:animEffect transition="in" filter="fade">
                                      <p:cBhvr>
                                        <p:cTn id="32" dur="500"/>
                                        <p:tgtEl>
                                          <p:spTgt spid="80"/>
                                        </p:tgtEl>
                                      </p:cBhvr>
                                    </p:animEffect>
                                  </p:childTnLst>
                                </p:cTn>
                              </p:par>
                            </p:childTnLst>
                          </p:cTn>
                        </p:par>
                      </p:childTnLst>
                    </p:cTn>
                  </p:par>
                  <p:par>
                    <p:cTn id="33" fill="hold">
                      <p:stCondLst>
                        <p:cond delay="indefinite"/>
                      </p:stCondLst>
                      <p:childTnLst>
                        <p:par>
                          <p:cTn id="34" fill="hold">
                            <p:stCondLst>
                              <p:cond delay="0"/>
                            </p:stCondLst>
                            <p:childTnLst>
                              <p:par>
                                <p:cTn id="35" presetID="63" presetClass="path" presetSubtype="0" accel="50000" decel="50000" fill="hold" grpId="0" nodeType="clickEffect">
                                  <p:stCondLst>
                                    <p:cond delay="0"/>
                                  </p:stCondLst>
                                  <p:childTnLst>
                                    <p:animMotion origin="layout" path="M 2.08333E-6 2.59259E-6 L 0.16146 0.00139 " pathEditMode="relative" rAng="0" ptsTypes="AA">
                                      <p:cBhvr>
                                        <p:cTn id="36" dur="2000" fill="hold"/>
                                        <p:tgtEl>
                                          <p:spTgt spid="81"/>
                                        </p:tgtEl>
                                        <p:attrNameLst>
                                          <p:attrName>ppt_x</p:attrName>
                                          <p:attrName>ppt_y</p:attrName>
                                        </p:attrNameLst>
                                      </p:cBhvr>
                                      <p:rCtr x="7305" y="0"/>
                                    </p:animMotion>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65"/>
                                        </p:tgtEl>
                                        <p:attrNameLst>
                                          <p:attrName>style.visibility</p:attrName>
                                        </p:attrNameLst>
                                      </p:cBhvr>
                                      <p:to>
                                        <p:strVal val="visible"/>
                                      </p:to>
                                    </p:set>
                                    <p:animEffect transition="in" filter="fade">
                                      <p:cBhvr>
                                        <p:cTn id="41" dur="500"/>
                                        <p:tgtEl>
                                          <p:spTgt spid="65"/>
                                        </p:tgtEl>
                                      </p:cBhvr>
                                    </p:animEffect>
                                  </p:childTnLst>
                                </p:cTn>
                              </p:par>
                            </p:childTnLst>
                          </p:cTn>
                        </p:par>
                      </p:childTnLst>
                    </p:cTn>
                  </p:par>
                  <p:par>
                    <p:cTn id="42" fill="hold">
                      <p:stCondLst>
                        <p:cond delay="indefinite"/>
                      </p:stCondLst>
                      <p:childTnLst>
                        <p:par>
                          <p:cTn id="43" fill="hold">
                            <p:stCondLst>
                              <p:cond delay="0"/>
                            </p:stCondLst>
                            <p:childTnLst>
                              <p:par>
                                <p:cTn id="44" presetID="50" presetClass="path" presetSubtype="0" accel="50000" decel="50000" fill="hold" grpId="0" nodeType="clickEffect">
                                  <p:stCondLst>
                                    <p:cond delay="0"/>
                                  </p:stCondLst>
                                  <p:childTnLst>
                                    <p:animMotion origin="layout" path="M 3.75E-6 3.7037E-6 L 0.07578 3.7037E-6 C 0.10963 3.7037E-6 0.15156 0.02615 0.15156 0.04768 L 0.15156 0.09537 " pathEditMode="relative" rAng="0" ptsTypes="AAAA">
                                      <p:cBhvr>
                                        <p:cTn id="45" dur="2000" fill="hold"/>
                                        <p:tgtEl>
                                          <p:spTgt spid="83"/>
                                        </p:tgtEl>
                                        <p:attrNameLst>
                                          <p:attrName>ppt_x</p:attrName>
                                          <p:attrName>ppt_y</p:attrName>
                                        </p:attrNameLst>
                                      </p:cBhvr>
                                      <p:rCtr x="7578" y="4769"/>
                                    </p:animMotion>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500"/>
                                        <p:tgtEl>
                                          <p:spTgt spid="6"/>
                                        </p:tgtEl>
                                      </p:cBhvr>
                                    </p:animEffect>
                                  </p:childTnLst>
                                </p:cTn>
                              </p:par>
                            </p:childTnLst>
                          </p:cTn>
                        </p:par>
                      </p:childTnLst>
                    </p:cTn>
                  </p:par>
                  <p:par>
                    <p:cTn id="51" fill="hold">
                      <p:stCondLst>
                        <p:cond delay="indefinite"/>
                      </p:stCondLst>
                      <p:childTnLst>
                        <p:par>
                          <p:cTn id="52" fill="hold">
                            <p:stCondLst>
                              <p:cond delay="0"/>
                            </p:stCondLst>
                            <p:childTnLst>
                              <p:par>
                                <p:cTn id="53" presetID="63" presetClass="path" presetSubtype="0" accel="50000" decel="50000" fill="hold" grpId="0" nodeType="clickEffect">
                                  <p:stCondLst>
                                    <p:cond delay="0"/>
                                  </p:stCondLst>
                                  <p:childTnLst>
                                    <p:animMotion origin="layout" path="M 1.45833E-6 1.11111E-6 L -0.08841 1.11111E-6 " pathEditMode="relative" rAng="0" ptsTypes="AA">
                                      <p:cBhvr>
                                        <p:cTn id="54" dur="2000" fill="hold"/>
                                        <p:tgtEl>
                                          <p:spTgt spid="82"/>
                                        </p:tgtEl>
                                        <p:attrNameLst>
                                          <p:attrName>ppt_x</p:attrName>
                                          <p:attrName>ppt_y</p:attrName>
                                        </p:attrNameLst>
                                      </p:cBhvr>
                                      <p:rCtr x="-4427" y="0"/>
                                    </p:animMotion>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500"/>
                                        <p:tgtEl>
                                          <p:spTgt spid="10"/>
                                        </p:tgtEl>
                                      </p:cBhvr>
                                    </p:animEffect>
                                  </p:childTnLst>
                                </p:cTn>
                              </p:par>
                            </p:childTnLst>
                          </p:cTn>
                        </p:par>
                      </p:childTnLst>
                    </p:cTn>
                  </p:par>
                  <p:par>
                    <p:cTn id="60" fill="hold">
                      <p:stCondLst>
                        <p:cond delay="indefinite"/>
                      </p:stCondLst>
                      <p:childTnLst>
                        <p:par>
                          <p:cTn id="61" fill="hold">
                            <p:stCondLst>
                              <p:cond delay="0"/>
                            </p:stCondLst>
                            <p:childTnLst>
                              <p:par>
                                <p:cTn id="62" presetID="64" presetClass="path" presetSubtype="0" accel="50000" decel="50000" fill="hold" grpId="0" nodeType="clickEffect">
                                  <p:stCondLst>
                                    <p:cond delay="0"/>
                                  </p:stCondLst>
                                  <p:childTnLst>
                                    <p:animMotion origin="layout" path="M -3.125E-6 -2.22222E-6 L -3.125E-6 -0.07685 " pathEditMode="relative" rAng="0" ptsTypes="AA">
                                      <p:cBhvr>
                                        <p:cTn id="63" dur="2000" fill="hold"/>
                                        <p:tgtEl>
                                          <p:spTgt spid="120"/>
                                        </p:tgtEl>
                                        <p:attrNameLst>
                                          <p:attrName>ppt_x</p:attrName>
                                          <p:attrName>ppt_y</p:attrName>
                                        </p:attrNameLst>
                                      </p:cBhvr>
                                      <p:rCtr x="0" y="-3843"/>
                                    </p:animMotion>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116"/>
                                        </p:tgtEl>
                                        <p:attrNameLst>
                                          <p:attrName>style.visibility</p:attrName>
                                        </p:attrNameLst>
                                      </p:cBhvr>
                                      <p:to>
                                        <p:strVal val="visible"/>
                                      </p:to>
                                    </p:set>
                                    <p:animEffect transition="in" filter="fade">
                                      <p:cBhvr>
                                        <p:cTn id="68" dur="500"/>
                                        <p:tgtEl>
                                          <p:spTgt spid="116"/>
                                        </p:tgtEl>
                                      </p:cBhvr>
                                    </p:animEffect>
                                  </p:childTnLst>
                                </p:cTn>
                              </p:par>
                            </p:childTnLst>
                          </p:cTn>
                        </p:par>
                      </p:childTnLst>
                    </p:cTn>
                  </p:par>
                  <p:par>
                    <p:cTn id="69" fill="hold">
                      <p:stCondLst>
                        <p:cond delay="indefinite"/>
                      </p:stCondLst>
                      <p:childTnLst>
                        <p:par>
                          <p:cTn id="70" fill="hold">
                            <p:stCondLst>
                              <p:cond delay="0"/>
                            </p:stCondLst>
                            <p:childTnLst>
                              <p:par>
                                <p:cTn id="71" presetID="63" presetClass="path" presetSubtype="0" accel="50000" decel="50000" fill="hold" grpId="0" nodeType="clickEffect">
                                  <p:stCondLst>
                                    <p:cond delay="0"/>
                                  </p:stCondLst>
                                  <p:childTnLst>
                                    <p:animMotion origin="layout" path="M 2.91667E-6 -3.7037E-7 L -0.13646 -3.7037E-7 " pathEditMode="relative" rAng="0" ptsTypes="AA">
                                      <p:cBhvr>
                                        <p:cTn id="72" dur="2000" fill="hold"/>
                                        <p:tgtEl>
                                          <p:spTgt spid="85"/>
                                        </p:tgtEl>
                                        <p:attrNameLst>
                                          <p:attrName>ppt_x</p:attrName>
                                          <p:attrName>ppt_y</p:attrName>
                                        </p:attrNameLst>
                                      </p:cBhvr>
                                      <p:rCtr x="-6823" y="0"/>
                                    </p:animMotion>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72"/>
                                        </p:tgtEl>
                                        <p:attrNameLst>
                                          <p:attrName>style.visibility</p:attrName>
                                        </p:attrNameLst>
                                      </p:cBhvr>
                                      <p:to>
                                        <p:strVal val="visible"/>
                                      </p:to>
                                    </p:set>
                                    <p:animEffect transition="in" filter="fade">
                                      <p:cBhvr>
                                        <p:cTn id="77" dur="500"/>
                                        <p:tgtEl>
                                          <p:spTgt spid="72"/>
                                        </p:tgtEl>
                                      </p:cBhvr>
                                    </p:animEffect>
                                  </p:childTnLst>
                                </p:cTn>
                              </p:par>
                            </p:childTnLst>
                          </p:cTn>
                        </p:par>
                      </p:childTnLst>
                    </p:cTn>
                  </p:par>
                  <p:par>
                    <p:cTn id="78" fill="hold">
                      <p:stCondLst>
                        <p:cond delay="indefinite"/>
                      </p:stCondLst>
                      <p:childTnLst>
                        <p:par>
                          <p:cTn id="79" fill="hold">
                            <p:stCondLst>
                              <p:cond delay="0"/>
                            </p:stCondLst>
                            <p:childTnLst>
                              <p:par>
                                <p:cTn id="80" presetID="63" presetClass="path" presetSubtype="0" accel="50000" decel="50000" fill="hold" grpId="0" nodeType="clickEffect">
                                  <p:stCondLst>
                                    <p:cond delay="0"/>
                                  </p:stCondLst>
                                  <p:childTnLst>
                                    <p:animMotion origin="layout" path="M -1.04167E-6 -4.07407E-6 L -0.14518 -4.07407E-6 " pathEditMode="relative" rAng="0" ptsTypes="AA">
                                      <p:cBhvr>
                                        <p:cTn id="81" dur="2000" fill="hold"/>
                                        <p:tgtEl>
                                          <p:spTgt spid="87"/>
                                        </p:tgtEl>
                                        <p:attrNameLst>
                                          <p:attrName>ppt_x</p:attrName>
                                          <p:attrName>ppt_y</p:attrName>
                                        </p:attrNameLst>
                                      </p:cBhvr>
                                      <p:rCtr x="-7266" y="0"/>
                                    </p:animMotion>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114"/>
                                        </p:tgtEl>
                                        <p:attrNameLst>
                                          <p:attrName>style.visibility</p:attrName>
                                        </p:attrNameLst>
                                      </p:cBhvr>
                                      <p:to>
                                        <p:strVal val="visible"/>
                                      </p:to>
                                    </p:set>
                                    <p:animEffect transition="in" filter="fade">
                                      <p:cBhvr>
                                        <p:cTn id="86" dur="500"/>
                                        <p:tgtEl>
                                          <p:spTgt spid="114"/>
                                        </p:tgtEl>
                                      </p:cBhvr>
                                    </p:animEffect>
                                  </p:childTnLst>
                                </p:cTn>
                              </p:par>
                            </p:childTnLst>
                          </p:cTn>
                        </p:par>
                      </p:childTnLst>
                    </p:cTn>
                  </p:par>
                  <p:par>
                    <p:cTn id="87" fill="hold">
                      <p:stCondLst>
                        <p:cond delay="indefinite"/>
                      </p:stCondLst>
                      <p:childTnLst>
                        <p:par>
                          <p:cTn id="88" fill="hold">
                            <p:stCondLst>
                              <p:cond delay="0"/>
                            </p:stCondLst>
                            <p:childTnLst>
                              <p:par>
                                <p:cTn id="89" presetID="45" presetClass="entr" presetSubtype="0" fill="hold" grpId="0" nodeType="clickEffect">
                                  <p:stCondLst>
                                    <p:cond delay="0"/>
                                  </p:stCondLst>
                                  <p:childTnLst>
                                    <p:set>
                                      <p:cBhvr>
                                        <p:cTn id="90" dur="1" fill="hold">
                                          <p:stCondLst>
                                            <p:cond delay="0"/>
                                          </p:stCondLst>
                                        </p:cTn>
                                        <p:tgtEl>
                                          <p:spTgt spid="113"/>
                                        </p:tgtEl>
                                        <p:attrNameLst>
                                          <p:attrName>style.visibility</p:attrName>
                                        </p:attrNameLst>
                                      </p:cBhvr>
                                      <p:to>
                                        <p:strVal val="visible"/>
                                      </p:to>
                                    </p:set>
                                    <p:animEffect transition="in" filter="fade">
                                      <p:cBhvr>
                                        <p:cTn id="91" dur="2000"/>
                                        <p:tgtEl>
                                          <p:spTgt spid="113"/>
                                        </p:tgtEl>
                                      </p:cBhvr>
                                    </p:animEffect>
                                    <p:anim calcmode="lin" valueType="num">
                                      <p:cBhvr>
                                        <p:cTn id="92" dur="2000" fill="hold"/>
                                        <p:tgtEl>
                                          <p:spTgt spid="113"/>
                                        </p:tgtEl>
                                        <p:attrNameLst>
                                          <p:attrName>ppt_w</p:attrName>
                                        </p:attrNameLst>
                                      </p:cBhvr>
                                      <p:tavLst>
                                        <p:tav tm="0" fmla="#ppt_w*sin(2.5*pi*$)">
                                          <p:val>
                                            <p:fltVal val="0"/>
                                          </p:val>
                                        </p:tav>
                                        <p:tav tm="100000">
                                          <p:val>
                                            <p:fltVal val="1"/>
                                          </p:val>
                                        </p:tav>
                                      </p:tavLst>
                                    </p:anim>
                                    <p:anim calcmode="lin" valueType="num">
                                      <p:cBhvr>
                                        <p:cTn id="93" dur="2000" fill="hold"/>
                                        <p:tgtEl>
                                          <p:spTgt spid="113"/>
                                        </p:tgtEl>
                                        <p:attrNameLst>
                                          <p:attrName>ppt_h</p:attrName>
                                        </p:attrNameLst>
                                      </p:cBhvr>
                                      <p:tavLst>
                                        <p:tav tm="0">
                                          <p:val>
                                            <p:strVal val="#ppt_h"/>
                                          </p:val>
                                        </p:tav>
                                        <p:tav tm="100000">
                                          <p:val>
                                            <p:strVal val="#ppt_h"/>
                                          </p:val>
                                        </p:tav>
                                      </p:tavLst>
                                    </p:anim>
                                  </p:childTnLst>
                                </p:cTn>
                              </p:par>
                            </p:childTnLst>
                          </p:cTn>
                        </p:par>
                      </p:childTnLst>
                    </p:cTn>
                  </p:par>
                  <p:par>
                    <p:cTn id="94" fill="hold">
                      <p:stCondLst>
                        <p:cond delay="indefinite"/>
                      </p:stCondLst>
                      <p:childTnLst>
                        <p:par>
                          <p:cTn id="95" fill="hold">
                            <p:stCondLst>
                              <p:cond delay="0"/>
                            </p:stCondLst>
                            <p:childTnLst>
                              <p:par>
                                <p:cTn id="96" presetID="63" presetClass="path" presetSubtype="0" accel="50000" decel="50000" fill="hold" grpId="0" nodeType="clickEffect">
                                  <p:stCondLst>
                                    <p:cond delay="0"/>
                                  </p:stCondLst>
                                  <p:childTnLst>
                                    <p:animMotion origin="layout" path="M -4.375E-6 2.59259E-6 L -0.00182 0.07176 " pathEditMode="relative" rAng="0" ptsTypes="AA">
                                      <p:cBhvr>
                                        <p:cTn id="97" dur="2000" fill="hold"/>
                                        <p:tgtEl>
                                          <p:spTgt spid="129"/>
                                        </p:tgtEl>
                                        <p:attrNameLst>
                                          <p:attrName>ppt_x</p:attrName>
                                          <p:attrName>ppt_y</p:attrName>
                                        </p:attrNameLst>
                                      </p:cBhvr>
                                      <p:rCtr x="-91" y="3588"/>
                                    </p:animMotion>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105"/>
                                        </p:tgtEl>
                                        <p:attrNameLst>
                                          <p:attrName>style.visibility</p:attrName>
                                        </p:attrNameLst>
                                      </p:cBhvr>
                                      <p:to>
                                        <p:strVal val="visible"/>
                                      </p:to>
                                    </p:set>
                                    <p:animEffect transition="in" filter="fade">
                                      <p:cBhvr>
                                        <p:cTn id="102" dur="500"/>
                                        <p:tgtEl>
                                          <p:spTgt spid="105"/>
                                        </p:tgtEl>
                                      </p:cBhvr>
                                    </p:animEffect>
                                  </p:childTnLst>
                                </p:cTn>
                              </p:par>
                            </p:childTnLst>
                          </p:cTn>
                        </p:par>
                      </p:childTnLst>
                    </p:cTn>
                  </p:par>
                  <p:par>
                    <p:cTn id="103" fill="hold">
                      <p:stCondLst>
                        <p:cond delay="indefinite"/>
                      </p:stCondLst>
                      <p:childTnLst>
                        <p:par>
                          <p:cTn id="104" fill="hold">
                            <p:stCondLst>
                              <p:cond delay="0"/>
                            </p:stCondLst>
                            <p:childTnLst>
                              <p:par>
                                <p:cTn id="105" presetID="63" presetClass="path" presetSubtype="0" accel="50000" decel="50000" fill="hold" grpId="0" nodeType="clickEffect">
                                  <p:stCondLst>
                                    <p:cond delay="0"/>
                                  </p:stCondLst>
                                  <p:childTnLst>
                                    <p:animMotion origin="layout" path="M -1.45833E-6 3.7037E-6 L -1.45833E-6 0.1574 " pathEditMode="relative" rAng="0" ptsTypes="AA">
                                      <p:cBhvr>
                                        <p:cTn id="106" dur="2000" fill="hold"/>
                                        <p:tgtEl>
                                          <p:spTgt spid="88"/>
                                        </p:tgtEl>
                                        <p:attrNameLst>
                                          <p:attrName>ppt_x</p:attrName>
                                          <p:attrName>ppt_y</p:attrName>
                                        </p:attrNameLst>
                                      </p:cBhvr>
                                      <p:rCtr x="0" y="7870"/>
                                    </p:animMotion>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117"/>
                                        </p:tgtEl>
                                        <p:attrNameLst>
                                          <p:attrName>style.visibility</p:attrName>
                                        </p:attrNameLst>
                                      </p:cBhvr>
                                      <p:to>
                                        <p:strVal val="visible"/>
                                      </p:to>
                                    </p:set>
                                    <p:animEffect transition="in" filter="fade">
                                      <p:cBhvr>
                                        <p:cTn id="111" dur="500"/>
                                        <p:tgtEl>
                                          <p:spTgt spid="117"/>
                                        </p:tgtEl>
                                      </p:cBhvr>
                                    </p:animEffect>
                                  </p:childTnLst>
                                </p:cTn>
                              </p:par>
                            </p:childTnLst>
                          </p:cTn>
                        </p:par>
                      </p:childTnLst>
                    </p:cTn>
                  </p:par>
                  <p:par>
                    <p:cTn id="112" fill="hold">
                      <p:stCondLst>
                        <p:cond delay="indefinite"/>
                      </p:stCondLst>
                      <p:childTnLst>
                        <p:par>
                          <p:cTn id="113" fill="hold">
                            <p:stCondLst>
                              <p:cond delay="0"/>
                            </p:stCondLst>
                            <p:childTnLst>
                              <p:par>
                                <p:cTn id="114" presetID="63" presetClass="path" presetSubtype="0" accel="50000" decel="50000" fill="hold" grpId="0" nodeType="clickEffect">
                                  <p:stCondLst>
                                    <p:cond delay="0"/>
                                  </p:stCondLst>
                                  <p:childTnLst>
                                    <p:animMotion origin="layout" path="M 2.70833E-6 -3.33333E-6 L 0.11614 -3.33333E-6 " pathEditMode="relative" rAng="0" ptsTypes="AA">
                                      <p:cBhvr>
                                        <p:cTn id="115" dur="2000" fill="hold"/>
                                        <p:tgtEl>
                                          <p:spTgt spid="89"/>
                                        </p:tgtEl>
                                        <p:attrNameLst>
                                          <p:attrName>ppt_x</p:attrName>
                                          <p:attrName>ppt_y</p:attrName>
                                        </p:attrNameLst>
                                      </p:cBhvr>
                                      <p:rCtr x="5807" y="0"/>
                                    </p:animMotion>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nodeType="clickEffect">
                                  <p:stCondLst>
                                    <p:cond delay="0"/>
                                  </p:stCondLst>
                                  <p:childTnLst>
                                    <p:set>
                                      <p:cBhvr>
                                        <p:cTn id="119" dur="1" fill="hold">
                                          <p:stCondLst>
                                            <p:cond delay="0"/>
                                          </p:stCondLst>
                                        </p:cTn>
                                        <p:tgtEl>
                                          <p:spTgt spid="118"/>
                                        </p:tgtEl>
                                        <p:attrNameLst>
                                          <p:attrName>style.visibility</p:attrName>
                                        </p:attrNameLst>
                                      </p:cBhvr>
                                      <p:to>
                                        <p:strVal val="visible"/>
                                      </p:to>
                                    </p:set>
                                    <p:animEffect transition="in" filter="fade">
                                      <p:cBhvr>
                                        <p:cTn id="120" dur="500"/>
                                        <p:tgtEl>
                                          <p:spTgt spid="118"/>
                                        </p:tgtEl>
                                      </p:cBhvr>
                                    </p:animEffect>
                                  </p:childTnLst>
                                </p:cTn>
                              </p:par>
                            </p:childTnLst>
                          </p:cTn>
                        </p:par>
                      </p:childTnLst>
                    </p:cTn>
                  </p:par>
                  <p:par>
                    <p:cTn id="121" fill="hold">
                      <p:stCondLst>
                        <p:cond delay="indefinite"/>
                      </p:stCondLst>
                      <p:childTnLst>
                        <p:par>
                          <p:cTn id="122" fill="hold">
                            <p:stCondLst>
                              <p:cond delay="0"/>
                            </p:stCondLst>
                            <p:childTnLst>
                              <p:par>
                                <p:cTn id="123" presetID="63" presetClass="path" presetSubtype="0" accel="50000" decel="50000" fill="hold" grpId="0" nodeType="clickEffect">
                                  <p:stCondLst>
                                    <p:cond delay="0"/>
                                  </p:stCondLst>
                                  <p:childTnLst>
                                    <p:animMotion origin="layout" path="M 6.25E-7 2.22222E-6 L 0.07279 2.22222E-6 " pathEditMode="relative" rAng="0" ptsTypes="AA">
                                      <p:cBhvr>
                                        <p:cTn id="124" dur="2000" fill="hold"/>
                                        <p:tgtEl>
                                          <p:spTgt spid="90"/>
                                        </p:tgtEl>
                                        <p:attrNameLst>
                                          <p:attrName>ppt_x</p:attrName>
                                          <p:attrName>ppt_y</p:attrName>
                                        </p:attrNameLst>
                                      </p:cBhvr>
                                      <p:rCtr x="3633" y="0"/>
                                    </p:animMotion>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nodeType="clickEffect">
                                  <p:stCondLst>
                                    <p:cond delay="0"/>
                                  </p:stCondLst>
                                  <p:childTnLst>
                                    <p:set>
                                      <p:cBhvr>
                                        <p:cTn id="128" dur="1" fill="hold">
                                          <p:stCondLst>
                                            <p:cond delay="0"/>
                                          </p:stCondLst>
                                        </p:cTn>
                                        <p:tgtEl>
                                          <p:spTgt spid="119"/>
                                        </p:tgtEl>
                                        <p:attrNameLst>
                                          <p:attrName>style.visibility</p:attrName>
                                        </p:attrNameLst>
                                      </p:cBhvr>
                                      <p:to>
                                        <p:strVal val="visible"/>
                                      </p:to>
                                    </p:set>
                                    <p:animEffect transition="in" filter="fade">
                                      <p:cBhvr>
                                        <p:cTn id="129" dur="500"/>
                                        <p:tgtEl>
                                          <p:spTgt spid="119"/>
                                        </p:tgtEl>
                                      </p:cBhvr>
                                    </p:animEffect>
                                  </p:childTnLst>
                                </p:cTn>
                              </p:par>
                            </p:childTnLst>
                          </p:cTn>
                        </p:par>
                      </p:childTnLst>
                    </p:cTn>
                  </p:par>
                  <p:par>
                    <p:cTn id="130" fill="hold">
                      <p:stCondLst>
                        <p:cond delay="indefinite"/>
                      </p:stCondLst>
                      <p:childTnLst>
                        <p:par>
                          <p:cTn id="131" fill="hold">
                            <p:stCondLst>
                              <p:cond delay="0"/>
                            </p:stCondLst>
                            <p:childTnLst>
                              <p:par>
                                <p:cTn id="132" presetID="63" presetClass="path" presetSubtype="0" accel="50000" decel="50000" fill="hold" grpId="0" nodeType="clickEffect">
                                  <p:stCondLst>
                                    <p:cond delay="0"/>
                                  </p:stCondLst>
                                  <p:childTnLst>
                                    <p:animMotion origin="layout" path="M 2.29167E-6 7.40741E-7 L 0.06302 -0.04907 " pathEditMode="relative" rAng="0" ptsTypes="AA">
                                      <p:cBhvr>
                                        <p:cTn id="133" dur="2000" fill="hold"/>
                                        <p:tgtEl>
                                          <p:spTgt spid="91"/>
                                        </p:tgtEl>
                                        <p:attrNameLst>
                                          <p:attrName>ppt_x</p:attrName>
                                          <p:attrName>ppt_y</p:attrName>
                                        </p:attrNameLst>
                                      </p:cBhvr>
                                      <p:rCtr x="3151" y="-2454"/>
                                    </p:animMotion>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78"/>
                                        </p:tgtEl>
                                        <p:attrNameLst>
                                          <p:attrName>style.visibility</p:attrName>
                                        </p:attrNameLst>
                                      </p:cBhvr>
                                      <p:to>
                                        <p:strVal val="visible"/>
                                      </p:to>
                                    </p:set>
                                    <p:animEffect transition="in" filter="fade">
                                      <p:cBhvr>
                                        <p:cTn id="138" dur="500"/>
                                        <p:tgtEl>
                                          <p:spTgt spid="78"/>
                                        </p:tgtEl>
                                      </p:cBhvr>
                                    </p:animEffect>
                                  </p:childTnLst>
                                </p:cTn>
                              </p:par>
                            </p:childTnLst>
                          </p:cTn>
                        </p:par>
                      </p:childTnLst>
                    </p:cTn>
                  </p:par>
                  <p:par>
                    <p:cTn id="139" fill="hold">
                      <p:stCondLst>
                        <p:cond delay="indefinite"/>
                      </p:stCondLst>
                      <p:childTnLst>
                        <p:par>
                          <p:cTn id="140" fill="hold">
                            <p:stCondLst>
                              <p:cond delay="0"/>
                            </p:stCondLst>
                            <p:childTnLst>
                              <p:par>
                                <p:cTn id="141" presetID="63" presetClass="path" presetSubtype="0" accel="50000" decel="50000" fill="hold" grpId="0" nodeType="clickEffect">
                                  <p:stCondLst>
                                    <p:cond delay="0"/>
                                  </p:stCondLst>
                                  <p:childTnLst>
                                    <p:animMotion origin="layout" path="M 2.29167E-6 4.81481E-6 L 0.07278 4.81481E-6 " pathEditMode="relative" rAng="0" ptsTypes="AA">
                                      <p:cBhvr>
                                        <p:cTn id="142" dur="2000" fill="hold"/>
                                        <p:tgtEl>
                                          <p:spTgt spid="92"/>
                                        </p:tgtEl>
                                        <p:attrNameLst>
                                          <p:attrName>ppt_x</p:attrName>
                                          <p:attrName>ppt_y</p:attrName>
                                        </p:attrNameLst>
                                      </p:cBhvr>
                                      <p:rCtr x="3633" y="0"/>
                                    </p:animMotion>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nodeType="clickEffect">
                                  <p:stCondLst>
                                    <p:cond delay="0"/>
                                  </p:stCondLst>
                                  <p:childTnLst>
                                    <p:set>
                                      <p:cBhvr>
                                        <p:cTn id="146" dur="1" fill="hold">
                                          <p:stCondLst>
                                            <p:cond delay="0"/>
                                          </p:stCondLst>
                                        </p:cTn>
                                        <p:tgtEl>
                                          <p:spTgt spid="79"/>
                                        </p:tgtEl>
                                        <p:attrNameLst>
                                          <p:attrName>style.visibility</p:attrName>
                                        </p:attrNameLst>
                                      </p:cBhvr>
                                      <p:to>
                                        <p:strVal val="visible"/>
                                      </p:to>
                                    </p:set>
                                    <p:animEffect transition="in" filter="fade">
                                      <p:cBhvr>
                                        <p:cTn id="147" dur="500"/>
                                        <p:tgtEl>
                                          <p:spTgt spid="79"/>
                                        </p:tgtEl>
                                      </p:cBhvr>
                                    </p:animEffect>
                                  </p:childTnLst>
                                </p:cTn>
                              </p:par>
                            </p:childTnLst>
                          </p:cTn>
                        </p:par>
                      </p:childTnLst>
                    </p:cTn>
                  </p:par>
                  <p:par>
                    <p:cTn id="148" fill="hold">
                      <p:stCondLst>
                        <p:cond delay="indefinite"/>
                      </p:stCondLst>
                      <p:childTnLst>
                        <p:par>
                          <p:cTn id="149" fill="hold">
                            <p:stCondLst>
                              <p:cond delay="0"/>
                            </p:stCondLst>
                            <p:childTnLst>
                              <p:par>
                                <p:cTn id="150" presetID="64" presetClass="path" presetSubtype="0" accel="50000" decel="50000" fill="hold" grpId="0" nodeType="clickEffect">
                                  <p:stCondLst>
                                    <p:cond delay="0"/>
                                  </p:stCondLst>
                                  <p:childTnLst>
                                    <p:animMotion origin="layout" path="M 0 0 L 0 -0.25 E" pathEditMode="relative" ptsTypes="">
                                      <p:cBhvr>
                                        <p:cTn id="151" dur="2000" fill="hold"/>
                                        <p:tgtEl>
                                          <p:spTgt spid="122"/>
                                        </p:tgtEl>
                                        <p:attrNameLst>
                                          <p:attrName>ppt_x</p:attrName>
                                          <p:attrName>ppt_y</p:attrName>
                                        </p:attrNameLst>
                                      </p:cBhvr>
                                    </p:animMotion>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grpId="0" nodeType="clickEffect">
                                  <p:stCondLst>
                                    <p:cond delay="0"/>
                                  </p:stCondLst>
                                  <p:childTnLst>
                                    <p:set>
                                      <p:cBhvr>
                                        <p:cTn id="155" dur="1" fill="hold">
                                          <p:stCondLst>
                                            <p:cond delay="0"/>
                                          </p:stCondLst>
                                        </p:cTn>
                                        <p:tgtEl>
                                          <p:spTgt spid="86"/>
                                        </p:tgtEl>
                                        <p:attrNameLst>
                                          <p:attrName>style.visibility</p:attrName>
                                        </p:attrNameLst>
                                      </p:cBhvr>
                                      <p:to>
                                        <p:strVal val="visible"/>
                                      </p:to>
                                    </p:set>
                                    <p:animEffect transition="in" filter="fade">
                                      <p:cBhvr>
                                        <p:cTn id="156"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129" grpId="0" animBg="1"/>
      <p:bldP spid="91" grpId="0" animBg="1"/>
      <p:bldP spid="122" grpId="0" animBg="1"/>
      <p:bldP spid="85" grpId="0" animBg="1"/>
      <p:bldP spid="120" grpId="0" animBg="1"/>
      <p:bldP spid="92" grpId="0" animBg="1"/>
      <p:bldP spid="90" grpId="0" animBg="1"/>
      <p:bldP spid="89" grpId="0" animBg="1"/>
      <p:bldP spid="87" grpId="0" animBg="1"/>
      <p:bldP spid="82" grpId="0" animBg="1"/>
      <p:bldP spid="83" grpId="0" animBg="1"/>
      <p:bldP spid="81" grpId="0" animBg="1"/>
      <p:bldP spid="61" grpId="0" animBg="1"/>
      <p:bldP spid="113" grpId="0" animBg="1"/>
      <p:bldP spid="114" grpId="0" animBg="1"/>
      <p:bldP spid="8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B89F407-E38F-48B5-A82B-5A5754E687B4}"/>
              </a:ext>
            </a:extLst>
          </p:cNvPr>
          <p:cNvSpPr>
            <a:spLocks noGrp="1"/>
          </p:cNvSpPr>
          <p:nvPr>
            <p:ph type="sldNum" sz="quarter" idx="12"/>
          </p:nvPr>
        </p:nvSpPr>
        <p:spPr/>
        <p:txBody>
          <a:bodyPr/>
          <a:lstStyle/>
          <a:p>
            <a:fld id="{6D22F896-40B5-4ADD-8801-0D06FADFA095}" type="slidenum">
              <a:rPr lang="en-US" smtClean="0"/>
              <a:t>9</a:t>
            </a:fld>
            <a:endParaRPr lang="en-US" dirty="0"/>
          </a:p>
        </p:txBody>
      </p:sp>
      <p:sp>
        <p:nvSpPr>
          <p:cNvPr id="5" name="TextBox 4">
            <a:extLst>
              <a:ext uri="{FF2B5EF4-FFF2-40B4-BE49-F238E27FC236}">
                <a16:creationId xmlns:a16="http://schemas.microsoft.com/office/drawing/2014/main" id="{D1AD77F4-523A-40E2-9D88-50C6C1ACC7E4}"/>
              </a:ext>
            </a:extLst>
          </p:cNvPr>
          <p:cNvSpPr txBox="1"/>
          <p:nvPr/>
        </p:nvSpPr>
        <p:spPr>
          <a:xfrm>
            <a:off x="1031421" y="987878"/>
            <a:ext cx="8184141" cy="3223959"/>
          </a:xfrm>
          <a:prstGeom prst="rect">
            <a:avLst/>
          </a:prstGeom>
          <a:noFill/>
        </p:spPr>
        <p:txBody>
          <a:bodyPr wrap="square" rtlCol="0">
            <a:spAutoFit/>
          </a:bodyPr>
          <a:lstStyle/>
          <a:p>
            <a:r>
              <a:rPr lang="en-US" sz="1050" b="1">
                <a:latin typeface="Calibri" panose="020F0502020204030204" pitchFamily="34" charset="0"/>
                <a:cs typeface="Calibri" panose="020F0502020204030204" pitchFamily="34" charset="0"/>
              </a:rPr>
              <a:t>Setup Port forwarding:</a:t>
            </a:r>
            <a:br>
              <a:rPr lang="en-US" sz="1050" b="1">
                <a:latin typeface="Calibri" panose="020F0502020204030204" pitchFamily="34" charset="0"/>
                <a:cs typeface="Calibri" panose="020F0502020204030204" pitchFamily="34" charset="0"/>
              </a:rPr>
            </a:br>
            <a:r>
              <a:rPr lang="en-US" sz="1050">
                <a:latin typeface="Calibri" panose="020F0502020204030204" pitchFamily="34" charset="0"/>
                <a:cs typeface="Calibri" panose="020F0502020204030204" pitchFamily="34" charset="0"/>
              </a:rPr>
              <a:t>Only the port 80 is open on the VM, and that too within the NCI network. Tomcat, which is required for Thredds, listens on port 8080. We need to setup a port forwarding so that a call to </a:t>
            </a:r>
            <a:r>
              <a:rPr lang="en-US" sz="1050">
                <a:latin typeface="Calibri" panose="020F0502020204030204" pitchFamily="34" charset="0"/>
                <a:cs typeface="Calibri" panose="020F0502020204030204" pitchFamily="34" charset="0"/>
                <a:hlinkClick r:id="rId3"/>
              </a:rPr>
              <a:t>http://localhost:8080</a:t>
            </a:r>
            <a:r>
              <a:rPr lang="en-US" sz="1050">
                <a:latin typeface="Calibri" panose="020F0502020204030204" pitchFamily="34" charset="0"/>
                <a:cs typeface="Calibri" panose="020F0502020204030204" pitchFamily="34" charset="0"/>
              </a:rPr>
              <a:t> will display the Tomcat browser. To do it, we must use an SSH session to the server where Tomcat is running. Given below are the instructions.</a:t>
            </a:r>
          </a:p>
          <a:p>
            <a:endParaRPr lang="en-US" sz="105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050">
                <a:latin typeface="Calibri" panose="020F0502020204030204" pitchFamily="34" charset="0"/>
                <a:cs typeface="Calibri" panose="020F0502020204030204" pitchFamily="34" charset="0"/>
              </a:rPr>
              <a:t>Start Putty</a:t>
            </a:r>
          </a:p>
          <a:p>
            <a:pPr marL="171450" lvl="0" indent="-171450">
              <a:buFont typeface="Arial" panose="020B0604020202020204" pitchFamily="34" charset="0"/>
              <a:buChar char="•"/>
            </a:pPr>
            <a:r>
              <a:rPr lang="en-US" sz="1000">
                <a:latin typeface="Calibri" panose="020F0502020204030204" pitchFamily="34" charset="0"/>
                <a:cs typeface="Calibri" panose="020F0502020204030204" pitchFamily="34" charset="0"/>
              </a:rPr>
              <a:t>Setup an SSH tunnel as below.</a:t>
            </a:r>
            <a:endParaRPr lang="en-AU" sz="100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Add new forwarded port:</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Source port: any free port on your local PC</a:t>
            </a:r>
            <a:endParaRPr lang="en-AU" sz="1000">
              <a:latin typeface="Calibri" panose="020F0502020204030204" pitchFamily="34" charset="0"/>
              <a:cs typeface="Calibri" panose="020F0502020204030204" pitchFamily="34" charset="0"/>
            </a:endParaRP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Destination: localhost:port</a:t>
            </a:r>
            <a:endParaRPr lang="en-AU" sz="1000">
              <a:latin typeface="Calibri" panose="020F0502020204030204" pitchFamily="34" charset="0"/>
              <a:cs typeface="Calibri" panose="020F0502020204030204" pitchFamily="34" charset="0"/>
            </a:endParaRP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Best to use the same number for both</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Click Add</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Save the session as e.g. ssh_tunnel_8080</a:t>
            </a:r>
            <a:endParaRPr lang="en-AU" sz="1000">
              <a:latin typeface="Calibri" panose="020F0502020204030204" pitchFamily="34" charset="0"/>
              <a:cs typeface="Calibri" panose="020F0502020204030204" pitchFamily="34" charset="0"/>
            </a:endParaRPr>
          </a:p>
          <a:p>
            <a:pPr marL="171450" lvl="0" indent="-171450">
              <a:buFont typeface="Arial" panose="020B0604020202020204" pitchFamily="34" charset="0"/>
              <a:buChar char="•"/>
            </a:pPr>
            <a:r>
              <a:rPr lang="en-US" sz="1000">
                <a:latin typeface="Calibri" panose="020F0502020204030204" pitchFamily="34" charset="0"/>
                <a:cs typeface="Calibri" panose="020F0502020204030204" pitchFamily="34" charset="0"/>
              </a:rPr>
              <a:t>Login to the GSKY/Thredds server at 130.56.242.15</a:t>
            </a:r>
            <a:endParaRPr lang="en-AU" sz="1000">
              <a:latin typeface="Calibri" panose="020F0502020204030204" pitchFamily="34" charset="0"/>
              <a:cs typeface="Calibri" panose="020F0502020204030204" pitchFamily="34" charset="0"/>
            </a:endParaRP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e.g. </a:t>
            </a:r>
            <a:r>
              <a:rPr lang="en-US" sz="1000" u="sng">
                <a:latin typeface="Calibri" panose="020F0502020204030204" pitchFamily="34" charset="0"/>
                <a:cs typeface="Calibri" panose="020F0502020204030204" pitchFamily="34" charset="0"/>
              </a:rPr>
              <a:t>xxx900@130.56.242.15</a:t>
            </a:r>
            <a:endParaRPr lang="en-AU" sz="1000">
              <a:latin typeface="Calibri" panose="020F0502020204030204" pitchFamily="34" charset="0"/>
              <a:cs typeface="Calibri" panose="020F0502020204030204" pitchFamily="34" charset="0"/>
            </a:endParaRPr>
          </a:p>
          <a:p>
            <a:pPr marL="171450" lvl="0" indent="-171450">
              <a:buFont typeface="Arial" panose="020B0604020202020204" pitchFamily="34" charset="0"/>
              <a:buChar char="•"/>
            </a:pPr>
            <a:r>
              <a:rPr lang="en-US" sz="1000">
                <a:latin typeface="Calibri" panose="020F0502020204030204" pitchFamily="34" charset="0"/>
                <a:cs typeface="Calibri" panose="020F0502020204030204" pitchFamily="34" charset="0"/>
              </a:rPr>
              <a:t>Leave the login shell running.</a:t>
            </a:r>
            <a:endParaRPr lang="en-AU" sz="1000">
              <a:latin typeface="Calibri" panose="020F0502020204030204" pitchFamily="34" charset="0"/>
              <a:cs typeface="Calibri" panose="020F0502020204030204" pitchFamily="34" charset="0"/>
            </a:endParaRPr>
          </a:p>
          <a:p>
            <a:pPr marL="171450" lvl="0" indent="-171450">
              <a:buFont typeface="Arial" panose="020B0604020202020204" pitchFamily="34" charset="0"/>
              <a:buChar char="•"/>
            </a:pPr>
            <a:r>
              <a:rPr lang="en-US" sz="1000">
                <a:latin typeface="Calibri" panose="020F0502020204030204" pitchFamily="34" charset="0"/>
                <a:cs typeface="Calibri" panose="020F0502020204030204" pitchFamily="34" charset="0"/>
                <a:hlinkClick r:id="rId4"/>
              </a:rPr>
              <a:t>http://localhost:8080/thredds/catalog.html</a:t>
            </a:r>
            <a:r>
              <a:rPr lang="en-US" sz="1000">
                <a:latin typeface="Calibri" panose="020F0502020204030204" pitchFamily="34" charset="0"/>
                <a:cs typeface="Calibri" panose="020F0502020204030204" pitchFamily="34" charset="0"/>
              </a:rPr>
              <a:t> will open the Thredds server.</a:t>
            </a:r>
          </a:p>
          <a:p>
            <a:pPr marL="171450" lvl="0" indent="-171450">
              <a:buFont typeface="Arial" panose="020B0604020202020204" pitchFamily="34" charset="0"/>
              <a:buChar char="•"/>
            </a:pPr>
            <a:r>
              <a:rPr lang="en-US" sz="1000">
                <a:latin typeface="Calibri" panose="020F0502020204030204" pitchFamily="34" charset="0"/>
                <a:cs typeface="Calibri" panose="020F0502020204030204" pitchFamily="34" charset="0"/>
              </a:rPr>
              <a:t>Forward the port 3001 to access TerriaMap: </a:t>
            </a:r>
            <a:r>
              <a:rPr lang="en-US" sz="1000">
                <a:latin typeface="Calibri" panose="020F0502020204030204" pitchFamily="34" charset="0"/>
                <a:cs typeface="Calibri" panose="020F0502020204030204" pitchFamily="34" charset="0"/>
                <a:hlinkClick r:id="rId5"/>
              </a:rPr>
              <a:t>http://localhost:3001</a:t>
            </a:r>
            <a:r>
              <a:rPr lang="en-US" sz="1000">
                <a:latin typeface="Calibri" panose="020F0502020204030204" pitchFamily="34" charset="0"/>
                <a:cs typeface="Calibri" panose="020F0502020204030204" pitchFamily="34" charset="0"/>
              </a:rPr>
              <a:t> </a:t>
            </a:r>
            <a:endParaRPr lang="en-AU" sz="1000">
              <a:latin typeface="Calibri" panose="020F0502020204030204" pitchFamily="34" charset="0"/>
              <a:cs typeface="Calibri" panose="020F0502020204030204" pitchFamily="34" charset="0"/>
            </a:endParaRPr>
          </a:p>
          <a:p>
            <a:endParaRPr lang="en-US" sz="1050">
              <a:latin typeface="Calibri" panose="020F0502020204030204" pitchFamily="34" charset="0"/>
              <a:cs typeface="Calibri" panose="020F0502020204030204" pitchFamily="34" charset="0"/>
            </a:endParaRPr>
          </a:p>
          <a:p>
            <a:endParaRPr lang="en-AU" sz="1000">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90FA1A3B-0912-41AC-8DE6-1C6DD4F353A9}"/>
              </a:ext>
            </a:extLst>
          </p:cNvPr>
          <p:cNvPicPr>
            <a:picLocks noChangeAspect="1"/>
          </p:cNvPicPr>
          <p:nvPr/>
        </p:nvPicPr>
        <p:blipFill>
          <a:blip r:embed="rId6"/>
          <a:stretch>
            <a:fillRect/>
          </a:stretch>
        </p:blipFill>
        <p:spPr>
          <a:xfrm>
            <a:off x="6459838" y="4911490"/>
            <a:ext cx="2695575" cy="600075"/>
          </a:xfrm>
          <a:prstGeom prst="rect">
            <a:avLst/>
          </a:prstGeom>
          <a:ln w="3175">
            <a:solidFill>
              <a:schemeClr val="tx1"/>
            </a:solidFill>
          </a:ln>
        </p:spPr>
      </p:pic>
      <p:sp>
        <p:nvSpPr>
          <p:cNvPr id="14" name="TextBox 13">
            <a:extLst>
              <a:ext uri="{FF2B5EF4-FFF2-40B4-BE49-F238E27FC236}">
                <a16:creationId xmlns:a16="http://schemas.microsoft.com/office/drawing/2014/main" id="{1447C5BB-E649-4AEC-9199-D77DEC660B99}"/>
              </a:ext>
            </a:extLst>
          </p:cNvPr>
          <p:cNvSpPr txBox="1"/>
          <p:nvPr/>
        </p:nvSpPr>
        <p:spPr>
          <a:xfrm>
            <a:off x="2278532" y="146819"/>
            <a:ext cx="7943983" cy="646331"/>
          </a:xfrm>
          <a:prstGeom prst="rect">
            <a:avLst/>
          </a:prstGeom>
          <a:noFill/>
        </p:spPr>
        <p:txBody>
          <a:bodyPr wrap="square" rtlCol="0">
            <a:spAutoFit/>
          </a:bodyPr>
          <a:lstStyle/>
          <a:p>
            <a:pPr algn="ctr"/>
            <a:r>
              <a:rPr lang="en-US" sz="3600" b="1">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Port Forwarding to use Thredds</a:t>
            </a:r>
          </a:p>
        </p:txBody>
      </p:sp>
      <p:grpSp>
        <p:nvGrpSpPr>
          <p:cNvPr id="7" name="Group 6">
            <a:extLst>
              <a:ext uri="{FF2B5EF4-FFF2-40B4-BE49-F238E27FC236}">
                <a16:creationId xmlns:a16="http://schemas.microsoft.com/office/drawing/2014/main" id="{32906517-FD66-4496-BE54-440E262E6F1B}"/>
              </a:ext>
            </a:extLst>
          </p:cNvPr>
          <p:cNvGrpSpPr/>
          <p:nvPr/>
        </p:nvGrpSpPr>
        <p:grpSpPr>
          <a:xfrm>
            <a:off x="5143916" y="1965013"/>
            <a:ext cx="4011497" cy="1552575"/>
            <a:chOff x="5143916" y="1965013"/>
            <a:chExt cx="4011497" cy="1552575"/>
          </a:xfrm>
        </p:grpSpPr>
        <p:pic>
          <p:nvPicPr>
            <p:cNvPr id="8" name="Picture 7">
              <a:extLst>
                <a:ext uri="{FF2B5EF4-FFF2-40B4-BE49-F238E27FC236}">
                  <a16:creationId xmlns:a16="http://schemas.microsoft.com/office/drawing/2014/main" id="{12387C5D-9BC4-444C-A404-3A77FC8AAA64}"/>
                </a:ext>
              </a:extLst>
            </p:cNvPr>
            <p:cNvPicPr>
              <a:picLocks noChangeAspect="1"/>
            </p:cNvPicPr>
            <p:nvPr/>
          </p:nvPicPr>
          <p:blipFill>
            <a:blip r:embed="rId7"/>
            <a:stretch>
              <a:fillRect/>
            </a:stretch>
          </p:blipFill>
          <p:spPr>
            <a:xfrm>
              <a:off x="6459838" y="1965013"/>
              <a:ext cx="2695575" cy="1085850"/>
            </a:xfrm>
            <a:prstGeom prst="rect">
              <a:avLst/>
            </a:prstGeom>
            <a:ln w="3175">
              <a:solidFill>
                <a:schemeClr val="tx1"/>
              </a:solidFill>
            </a:ln>
          </p:spPr>
        </p:pic>
        <p:grpSp>
          <p:nvGrpSpPr>
            <p:cNvPr id="16" name="Group 15">
              <a:extLst>
                <a:ext uri="{FF2B5EF4-FFF2-40B4-BE49-F238E27FC236}">
                  <a16:creationId xmlns:a16="http://schemas.microsoft.com/office/drawing/2014/main" id="{62A54306-D59E-4013-BAAB-AC991B403B93}"/>
                </a:ext>
              </a:extLst>
            </p:cNvPr>
            <p:cNvGrpSpPr/>
            <p:nvPr/>
          </p:nvGrpSpPr>
          <p:grpSpPr>
            <a:xfrm>
              <a:off x="5143916" y="1965013"/>
              <a:ext cx="1123950" cy="1552575"/>
              <a:chOff x="5519472" y="4318906"/>
              <a:chExt cx="1123950" cy="1552575"/>
            </a:xfrm>
          </p:grpSpPr>
          <p:pic>
            <p:nvPicPr>
              <p:cNvPr id="6" name="Picture 5">
                <a:extLst>
                  <a:ext uri="{FF2B5EF4-FFF2-40B4-BE49-F238E27FC236}">
                    <a16:creationId xmlns:a16="http://schemas.microsoft.com/office/drawing/2014/main" id="{974F101B-5EDD-4CC8-96F6-7BE9BDA032D9}"/>
                  </a:ext>
                </a:extLst>
              </p:cNvPr>
              <p:cNvPicPr>
                <a:picLocks noChangeAspect="1"/>
              </p:cNvPicPr>
              <p:nvPr/>
            </p:nvPicPr>
            <p:blipFill>
              <a:blip r:embed="rId8"/>
              <a:stretch>
                <a:fillRect/>
              </a:stretch>
            </p:blipFill>
            <p:spPr>
              <a:xfrm>
                <a:off x="5519472" y="4318906"/>
                <a:ext cx="1123950" cy="1552575"/>
              </a:xfrm>
              <a:prstGeom prst="rect">
                <a:avLst/>
              </a:prstGeom>
              <a:ln w="3175">
                <a:solidFill>
                  <a:schemeClr val="tx1"/>
                </a:solidFill>
              </a:ln>
            </p:spPr>
          </p:pic>
          <p:sp>
            <p:nvSpPr>
              <p:cNvPr id="15" name="Rectangle 14">
                <a:extLst>
                  <a:ext uri="{FF2B5EF4-FFF2-40B4-BE49-F238E27FC236}">
                    <a16:creationId xmlns:a16="http://schemas.microsoft.com/office/drawing/2014/main" id="{B61BD2AD-78CF-41A9-990F-9647F8FE8217}"/>
                  </a:ext>
                </a:extLst>
              </p:cNvPr>
              <p:cNvSpPr/>
              <p:nvPr/>
            </p:nvSpPr>
            <p:spPr>
              <a:xfrm>
                <a:off x="6071508" y="5392893"/>
                <a:ext cx="410936" cy="1588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grpSp>
        <p:nvGrpSpPr>
          <p:cNvPr id="2" name="Group 1">
            <a:extLst>
              <a:ext uri="{FF2B5EF4-FFF2-40B4-BE49-F238E27FC236}">
                <a16:creationId xmlns:a16="http://schemas.microsoft.com/office/drawing/2014/main" id="{B5E1E581-C1F4-4EE6-ACFB-A1E5B0BEBFC0}"/>
              </a:ext>
            </a:extLst>
          </p:cNvPr>
          <p:cNvGrpSpPr/>
          <p:nvPr/>
        </p:nvGrpSpPr>
        <p:grpSpPr>
          <a:xfrm>
            <a:off x="6459838" y="3275885"/>
            <a:ext cx="2696400" cy="1400236"/>
            <a:chOff x="6459838" y="3275885"/>
            <a:chExt cx="2696400" cy="1400236"/>
          </a:xfrm>
        </p:grpSpPr>
        <p:pic>
          <p:nvPicPr>
            <p:cNvPr id="18" name="Picture 17">
              <a:extLst>
                <a:ext uri="{FF2B5EF4-FFF2-40B4-BE49-F238E27FC236}">
                  <a16:creationId xmlns:a16="http://schemas.microsoft.com/office/drawing/2014/main" id="{75CF6350-8E73-4AF8-801A-BE4DFD1AAF25}"/>
                </a:ext>
              </a:extLst>
            </p:cNvPr>
            <p:cNvPicPr>
              <a:picLocks noChangeAspect="1"/>
            </p:cNvPicPr>
            <p:nvPr/>
          </p:nvPicPr>
          <p:blipFill>
            <a:blip r:embed="rId9"/>
            <a:stretch>
              <a:fillRect/>
            </a:stretch>
          </p:blipFill>
          <p:spPr>
            <a:xfrm>
              <a:off x="6459838" y="3275885"/>
              <a:ext cx="2696400" cy="1400236"/>
            </a:xfrm>
            <a:prstGeom prst="rect">
              <a:avLst/>
            </a:prstGeom>
            <a:ln w="3175">
              <a:solidFill>
                <a:schemeClr val="tx1"/>
              </a:solidFill>
            </a:ln>
          </p:spPr>
        </p:pic>
        <p:sp>
          <p:nvSpPr>
            <p:cNvPr id="13" name="Rectangle 12">
              <a:extLst>
                <a:ext uri="{FF2B5EF4-FFF2-40B4-BE49-F238E27FC236}">
                  <a16:creationId xmlns:a16="http://schemas.microsoft.com/office/drawing/2014/main" id="{1B381E0A-03CA-4181-AB44-F6328FF35E03}"/>
                </a:ext>
              </a:extLst>
            </p:cNvPr>
            <p:cNvSpPr/>
            <p:nvPr/>
          </p:nvSpPr>
          <p:spPr>
            <a:xfrm>
              <a:off x="6581783" y="3684973"/>
              <a:ext cx="948102" cy="871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pic>
        <p:nvPicPr>
          <p:cNvPr id="19" name="Picture 18">
            <a:extLst>
              <a:ext uri="{FF2B5EF4-FFF2-40B4-BE49-F238E27FC236}">
                <a16:creationId xmlns:a16="http://schemas.microsoft.com/office/drawing/2014/main" id="{AE08BF01-862B-43E7-8839-8AFB4EA697DA}"/>
              </a:ext>
            </a:extLst>
          </p:cNvPr>
          <p:cNvPicPr>
            <a:picLocks noChangeAspect="1"/>
          </p:cNvPicPr>
          <p:nvPr/>
        </p:nvPicPr>
        <p:blipFill>
          <a:blip r:embed="rId10"/>
          <a:stretch>
            <a:fillRect/>
          </a:stretch>
        </p:blipFill>
        <p:spPr>
          <a:xfrm>
            <a:off x="2835136" y="3958990"/>
            <a:ext cx="3565378" cy="1552575"/>
          </a:xfrm>
          <a:prstGeom prst="rect">
            <a:avLst/>
          </a:prstGeom>
          <a:ln w="3175">
            <a:solidFill>
              <a:schemeClr val="tx1"/>
            </a:solidFill>
          </a:ln>
        </p:spPr>
      </p:pic>
    </p:spTree>
    <p:custDataLst>
      <p:tags r:id="rId1"/>
    </p:custDataLst>
    <p:extLst>
      <p:ext uri="{BB962C8B-B14F-4D97-AF65-F5344CB8AC3E}">
        <p14:creationId xmlns:p14="http://schemas.microsoft.com/office/powerpoint/2010/main" val="3303203580"/>
      </p:ext>
    </p:extLst>
  </p:cSld>
  <p:clrMapOvr>
    <a:masterClrMapping/>
  </p:clrMapOvr>
  <mc:AlternateContent xmlns:mc="http://schemas.openxmlformats.org/markup-compatibility/2006">
    <mc:Choice xmlns:p14="http://schemas.microsoft.com/office/powerpoint/2010/main" Requires="p14">
      <p:transition spd="slow" p14:dur="2000" advTm="35683"/>
    </mc:Choice>
    <mc:Fallback>
      <p:transition spd="slow" advTm="35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fade">
                                      <p:cBhvr>
                                        <p:cTn id="25" dur="500"/>
                                        <p:tgtEl>
                                          <p:spTgt spid="5">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500"/>
                                        <p:tgtEl>
                                          <p:spTgt spid="5">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Effect transition="in" filter="fade">
                                      <p:cBhvr>
                                        <p:cTn id="31" dur="500"/>
                                        <p:tgtEl>
                                          <p:spTgt spid="5">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8" end="8"/>
                                            </p:txEl>
                                          </p:spTgt>
                                        </p:tgtEl>
                                        <p:attrNameLst>
                                          <p:attrName>style.visibility</p:attrName>
                                        </p:attrNameLst>
                                      </p:cBhvr>
                                      <p:to>
                                        <p:strVal val="visible"/>
                                      </p:to>
                                    </p:set>
                                    <p:animEffect transition="in" filter="fade">
                                      <p:cBhvr>
                                        <p:cTn id="34" dur="500"/>
                                        <p:tgtEl>
                                          <p:spTgt spid="5">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fade">
                                      <p:cBhvr>
                                        <p:cTn id="39" dur="500"/>
                                        <p:tgtEl>
                                          <p:spTgt spid="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5">
                                            <p:txEl>
                                              <p:pRg st="9" end="9"/>
                                            </p:txEl>
                                          </p:spTgt>
                                        </p:tgtEl>
                                        <p:attrNameLst>
                                          <p:attrName>style.visibility</p:attrName>
                                        </p:attrNameLst>
                                      </p:cBhvr>
                                      <p:to>
                                        <p:strVal val="visible"/>
                                      </p:to>
                                    </p:set>
                                    <p:animEffect transition="in" filter="fade">
                                      <p:cBhvr>
                                        <p:cTn id="44" dur="500"/>
                                        <p:tgtEl>
                                          <p:spTgt spid="5">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5">
                                            <p:txEl>
                                              <p:pRg st="10" end="10"/>
                                            </p:txEl>
                                          </p:spTgt>
                                        </p:tgtEl>
                                        <p:attrNameLst>
                                          <p:attrName>style.visibility</p:attrName>
                                        </p:attrNameLst>
                                      </p:cBhvr>
                                      <p:to>
                                        <p:strVal val="visible"/>
                                      </p:to>
                                    </p:set>
                                    <p:animEffect transition="in" filter="fade">
                                      <p:cBhvr>
                                        <p:cTn id="49" dur="500"/>
                                        <p:tgtEl>
                                          <p:spTgt spid="5">
                                            <p:txEl>
                                              <p:pRg st="10" end="10"/>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5">
                                            <p:txEl>
                                              <p:pRg st="11" end="11"/>
                                            </p:txEl>
                                          </p:spTgt>
                                        </p:tgtEl>
                                        <p:attrNameLst>
                                          <p:attrName>style.visibility</p:attrName>
                                        </p:attrNameLst>
                                      </p:cBhvr>
                                      <p:to>
                                        <p:strVal val="visible"/>
                                      </p:to>
                                    </p:set>
                                    <p:animEffect transition="in" filter="fade">
                                      <p:cBhvr>
                                        <p:cTn id="52" dur="500"/>
                                        <p:tgtEl>
                                          <p:spTgt spid="5">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fade">
                                      <p:cBhvr>
                                        <p:cTn id="57" dur="500"/>
                                        <p:tgtEl>
                                          <p:spTgt spid="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5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5">
                                            <p:txEl>
                                              <p:pRg st="12" end="12"/>
                                            </p:txEl>
                                          </p:spTgt>
                                        </p:tgtEl>
                                        <p:attrNameLst>
                                          <p:attrName>style.visibility</p:attrName>
                                        </p:attrNameLst>
                                      </p:cBhvr>
                                      <p:to>
                                        <p:strVal val="visible"/>
                                      </p:to>
                                    </p:set>
                                    <p:animEffect transition="in" filter="fade">
                                      <p:cBhvr>
                                        <p:cTn id="67" dur="500"/>
                                        <p:tgtEl>
                                          <p:spTgt spid="5">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5">
                                            <p:txEl>
                                              <p:pRg st="13" end="13"/>
                                            </p:txEl>
                                          </p:spTgt>
                                        </p:tgtEl>
                                        <p:attrNameLst>
                                          <p:attrName>style.visibility</p:attrName>
                                        </p:attrNameLst>
                                      </p:cBhvr>
                                      <p:to>
                                        <p:strVal val="visible"/>
                                      </p:to>
                                    </p:set>
                                    <p:animEffect transition="in" filter="fade">
                                      <p:cBhvr>
                                        <p:cTn id="72" dur="500"/>
                                        <p:tgtEl>
                                          <p:spTgt spid="5">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5">
                                            <p:txEl>
                                              <p:pRg st="14" end="14"/>
                                            </p:txEl>
                                          </p:spTgt>
                                        </p:tgtEl>
                                        <p:attrNameLst>
                                          <p:attrName>style.visibility</p:attrName>
                                        </p:attrNameLst>
                                      </p:cBhvr>
                                      <p:to>
                                        <p:strVal val="visible"/>
                                      </p:to>
                                    </p:set>
                                    <p:animEffect transition="in" filter="fade">
                                      <p:cBhvr>
                                        <p:cTn id="77" dur="500"/>
                                        <p:tgtEl>
                                          <p:spTgt spid="5">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4|4.1|7.6|7.5|6.9"/>
</p:tagLst>
</file>

<file path=ppt/tags/tag2.xml><?xml version="1.0" encoding="utf-8"?>
<p:tagLst xmlns:a="http://schemas.openxmlformats.org/drawingml/2006/main" xmlns:r="http://schemas.openxmlformats.org/officeDocument/2006/relationships" xmlns:p="http://schemas.openxmlformats.org/presentationml/2006/main">
  <p:tag name="TIMING" val="|8.1|6.4"/>
</p:tagLst>
</file>

<file path=ppt/tags/tag3.xml><?xml version="1.0" encoding="utf-8"?>
<p:tagLst xmlns:a="http://schemas.openxmlformats.org/drawingml/2006/main" xmlns:r="http://schemas.openxmlformats.org/officeDocument/2006/relationships" xmlns:p="http://schemas.openxmlformats.org/presentationml/2006/main">
  <p:tag name="TIMING" val="|5|6.6|7.6|7.4|4.8|5|5.8|4.2|4.8"/>
</p:tagLst>
</file>

<file path=ppt/tags/tag4.xml><?xml version="1.0" encoding="utf-8"?>
<p:tagLst xmlns:a="http://schemas.openxmlformats.org/drawingml/2006/main" xmlns:r="http://schemas.openxmlformats.org/officeDocument/2006/relationships" xmlns:p="http://schemas.openxmlformats.org/presentationml/2006/main">
  <p:tag name="TIMING" val="|2.3|2.5|3.8|6.5|5.2"/>
</p:tagLst>
</file>

<file path=ppt/tags/tag5.xml><?xml version="1.0" encoding="utf-8"?>
<p:tagLst xmlns:a="http://schemas.openxmlformats.org/drawingml/2006/main" xmlns:r="http://schemas.openxmlformats.org/officeDocument/2006/relationships" xmlns:p="http://schemas.openxmlformats.org/presentationml/2006/main">
  <p:tag name="TIMING" val="|4.4|9.3"/>
</p:tagLst>
</file>

<file path=ppt/tags/tag6.xml><?xml version="1.0" encoding="utf-8"?>
<p:tagLst xmlns:a="http://schemas.openxmlformats.org/drawingml/2006/main" xmlns:r="http://schemas.openxmlformats.org/officeDocument/2006/relationships" xmlns:p="http://schemas.openxmlformats.org/presentationml/2006/main">
  <p:tag name="TIMING" val="|2|1.3|4.8|1.5|4.1|5.3|6.7|6.3|2.3|3.6|6.5|3.6|6.3|2.4"/>
</p:tagLst>
</file>

<file path=ppt/tags/tag7.xml><?xml version="1.0" encoding="utf-8"?>
<p:tagLst xmlns:a="http://schemas.openxmlformats.org/drawingml/2006/main" xmlns:r="http://schemas.openxmlformats.org/officeDocument/2006/relationships" xmlns:p="http://schemas.openxmlformats.org/presentationml/2006/main">
  <p:tag name="TIMING" val="|4.3|3.8|3.1|5.5|1.9|2.2|2.1|2.2|2|3.1|1.9|4.3|2|2.4|2|2.2|2|1.9|2|2.5|2.8|1.9|2.2|2|2|2.1|1.6|2|1.8|1.8|2.4|1.8|2.7|2.1"/>
</p:tagLst>
</file>

<file path=ppt/tags/tag8.xml><?xml version="1.0" encoding="utf-8"?>
<p:tagLst xmlns:a="http://schemas.openxmlformats.org/drawingml/2006/main" xmlns:r="http://schemas.openxmlformats.org/officeDocument/2006/relationships" xmlns:p="http://schemas.openxmlformats.org/presentationml/2006/main">
  <p:tag name="TIMING" val="|6|2.2|1.9|4.1|1.4|3.2|1.1|2.3|1.7|2.1|2|1.9"/>
</p:tagLst>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Presentation3" id="{3AF4D9E3-E1C9-40B3-8E0C-096B21B3D0C0}" vid="{48EA457E-F5DB-4C1D-B085-B6F3525955CD}"/>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3AF4D9E3-E1C9-40B3-8E0C-096B21B3D0C0}" vid="{5EB82708-1EBF-40DE-9190-11AC785AE6D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NCI_Template</Template>
  <TotalTime>2542</TotalTime>
  <Words>1595</Words>
  <Application>Microsoft Office PowerPoint</Application>
  <PresentationFormat>Widescreen</PresentationFormat>
  <Paragraphs>146</Paragraphs>
  <Slides>10</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Calibri</vt:lpstr>
      <vt:lpstr>Calibri Light</vt:lpstr>
      <vt:lpstr>Tw Cen MT</vt:lpstr>
      <vt:lpstr>ヒラギノ角ゴ Pro W3</vt:lpstr>
      <vt:lpstr>Droplet</vt:lpstr>
      <vt:lpstr>Custom Design</vt:lpstr>
      <vt:lpstr>Connecting GSKY with THREDDS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Arapaut Sivaprasad</dc:creator>
  <cp:lastModifiedBy>Arapaut Sivaprasad</cp:lastModifiedBy>
  <cp:revision>187</cp:revision>
  <dcterms:created xsi:type="dcterms:W3CDTF">2018-12-13T03:55:37Z</dcterms:created>
  <dcterms:modified xsi:type="dcterms:W3CDTF">2018-12-22T12:03:09Z</dcterms:modified>
</cp:coreProperties>
</file>