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</p:sldMasterIdLst>
  <p:sldIdLst>
    <p:sldId id="265" r:id="rId3"/>
    <p:sldId id="261" r:id="rId4"/>
    <p:sldId id="266" r:id="rId5"/>
    <p:sldId id="267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290E3296-B7B4-42DD-B846-F3B8867F48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324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24/11/2018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81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24/11/2018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3079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24/11/2018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6592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24/11/2018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6237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24/11/2018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0789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24/11/2018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5223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24/11/2018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5106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24/11/2018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208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24/11/2018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160678-1178-49CC-A0B2-BAC54CE102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1411" y="5903662"/>
            <a:ext cx="18859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8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24/11/2018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E07703-722A-4771-9331-9A19AF488A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1411" y="5903662"/>
            <a:ext cx="18859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9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24/11/2018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958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24/11/2018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43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24/11/2018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013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24/11/2018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801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24/11/2018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80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24/11/2018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91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pic>
        <p:nvPicPr>
          <p:cNvPr id="1028" name="Picture 1" descr="Corp-PPT-foot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5456238"/>
            <a:ext cx="12192000" cy="140176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011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404040"/>
          </a:solidFill>
          <a:latin typeface="Segoe UI"/>
          <a:ea typeface="ＭＳ Ｐゴシック" charset="0"/>
          <a:cs typeface="Segoe UI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Segoe UI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Segoe UI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Segoe UI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Segoe UI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858A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858A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858A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858A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404040"/>
          </a:solidFill>
          <a:latin typeface="Segoe UI"/>
          <a:ea typeface="ＭＳ Ｐゴシック" charset="0"/>
          <a:cs typeface="Segoe UI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404040"/>
          </a:solidFill>
          <a:latin typeface="Segoe UI"/>
          <a:ea typeface="ＭＳ Ｐゴシック" charset="0"/>
          <a:cs typeface="Segoe UI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404040"/>
          </a:solidFill>
          <a:latin typeface="Segoe UI"/>
          <a:ea typeface="ＭＳ Ｐゴシック" charset="0"/>
          <a:cs typeface="Segoe UI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Segoe UI"/>
          <a:ea typeface="ＭＳ Ｐゴシック" charset="0"/>
          <a:cs typeface="Segoe UI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404040"/>
          </a:solidFill>
          <a:latin typeface="Segoe UI"/>
          <a:ea typeface="ＭＳ Ｐゴシック" charset="0"/>
          <a:cs typeface="Segoe U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0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E5580-47D9-4987-8283-2885A634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5564486" cy="1280890"/>
          </a:xfrm>
        </p:spPr>
        <p:txBody>
          <a:bodyPr/>
          <a:lstStyle/>
          <a:p>
            <a:pPr algn="ctr"/>
            <a:r>
              <a:rPr lang="en-US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Crawling and Ingestion</a:t>
            </a:r>
            <a:br>
              <a:rPr lang="en-US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US" sz="1600" b="1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+mn-lt"/>
                <a:ea typeface="+mn-ea"/>
                <a:cs typeface="+mn-cs"/>
              </a:rPr>
              <a:t>Animated display of process flow</a:t>
            </a:r>
            <a:endParaRPr lang="en-AU" sz="1600" b="1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498F0-0BE8-47EB-9D3B-39BD4364E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6" y="2424635"/>
            <a:ext cx="8915400" cy="1280891"/>
          </a:xfrm>
        </p:spPr>
        <p:txBody>
          <a:bodyPr/>
          <a:lstStyle/>
          <a:p>
            <a:r>
              <a:rPr lang="en-US"/>
              <a:t>Pre-requisite: Setup a virtual machine</a:t>
            </a:r>
          </a:p>
          <a:p>
            <a:r>
              <a:rPr lang="en-US"/>
              <a:t>Details are in: </a:t>
            </a:r>
            <a:r>
              <a:rPr lang="en-US" b="1"/>
              <a:t>GSKY_Crawl_MAS.docx</a:t>
            </a:r>
          </a:p>
          <a:p>
            <a:r>
              <a:rPr lang="en-US"/>
              <a:t>Next three slides will animate the crawling and ingestion process</a:t>
            </a:r>
            <a:endParaRPr lang="en-AU" b="1"/>
          </a:p>
          <a:p>
            <a:endParaRPr lang="en-AU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20EA34-EDB0-4A18-A437-1AA6199C6052}"/>
              </a:ext>
            </a:extLst>
          </p:cNvPr>
          <p:cNvSpPr txBox="1"/>
          <p:nvPr/>
        </p:nvSpPr>
        <p:spPr>
          <a:xfrm>
            <a:off x="2592926" y="4106779"/>
            <a:ext cx="7491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b="1"/>
              <a:t>NOTE</a:t>
            </a:r>
            <a:r>
              <a:rPr lang="en-AU"/>
              <a:t>: It will take approximately 2 minutes to run through this demo. If too fast or too slow, then open the PPTX file and manually run the slideshow.</a:t>
            </a:r>
            <a:endParaRPr lang="en-GB"/>
          </a:p>
        </p:txBody>
      </p:sp>
      <p:sp>
        <p:nvSpPr>
          <p:cNvPr id="5" name="Text Box 25">
            <a:extLst>
              <a:ext uri="{FF2B5EF4-FFF2-40B4-BE49-F238E27FC236}">
                <a16:creationId xmlns:a16="http://schemas.microsoft.com/office/drawing/2014/main" id="{92403759-F67C-4756-AA27-7FCC81C3EFE1}"/>
              </a:ext>
            </a:extLst>
          </p:cNvPr>
          <p:cNvSpPr txBox="1"/>
          <p:nvPr/>
        </p:nvSpPr>
        <p:spPr>
          <a:xfrm>
            <a:off x="2743200" y="1717051"/>
            <a:ext cx="5534025" cy="4572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40CB23-062E-4164-8676-C1588C817DC5}"/>
              </a:ext>
            </a:extLst>
          </p:cNvPr>
          <p:cNvSpPr/>
          <p:nvPr/>
        </p:nvSpPr>
        <p:spPr>
          <a:xfrm>
            <a:off x="3152661" y="1790700"/>
            <a:ext cx="832485" cy="323850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9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crawl.sh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3C8EDB5-72D1-419A-9EC1-F7F37D7F7B5B}"/>
              </a:ext>
            </a:extLst>
          </p:cNvPr>
          <p:cNvSpPr/>
          <p:nvPr/>
        </p:nvSpPr>
        <p:spPr>
          <a:xfrm>
            <a:off x="4056901" y="1885950"/>
            <a:ext cx="200025" cy="133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A29F70-596C-4148-9B52-5ECA907BF03B}"/>
              </a:ext>
            </a:extLst>
          </p:cNvPr>
          <p:cNvSpPr/>
          <p:nvPr/>
        </p:nvSpPr>
        <p:spPr>
          <a:xfrm>
            <a:off x="4295026" y="1752600"/>
            <a:ext cx="1065530" cy="38100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9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TSV File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6AA0F7E-7C5C-4AA4-9BE0-F0F5DB7B5015}"/>
              </a:ext>
            </a:extLst>
          </p:cNvPr>
          <p:cNvSpPr/>
          <p:nvPr/>
        </p:nvSpPr>
        <p:spPr>
          <a:xfrm>
            <a:off x="5418976" y="1889760"/>
            <a:ext cx="200025" cy="133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A0C8A7C-5A1B-4D0B-A63C-0C1A881D0F2A}"/>
              </a:ext>
            </a:extLst>
          </p:cNvPr>
          <p:cNvSpPr/>
          <p:nvPr/>
        </p:nvSpPr>
        <p:spPr>
          <a:xfrm>
            <a:off x="6798831" y="1758315"/>
            <a:ext cx="1066800" cy="38100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9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D7AE8D7-8AF5-482F-A6A8-123C4F203C1A}"/>
              </a:ext>
            </a:extLst>
          </p:cNvPr>
          <p:cNvSpPr/>
          <p:nvPr/>
        </p:nvSpPr>
        <p:spPr>
          <a:xfrm>
            <a:off x="5658371" y="1771650"/>
            <a:ext cx="832485" cy="323850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9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ingest.sh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ECC2AD-24F1-4260-A3A9-99604894AEAE}"/>
              </a:ext>
            </a:extLst>
          </p:cNvPr>
          <p:cNvSpPr/>
          <p:nvPr/>
        </p:nvSpPr>
        <p:spPr>
          <a:xfrm>
            <a:off x="6533401" y="1889760"/>
            <a:ext cx="200025" cy="133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F9F293-131F-4906-A6C1-F9E52FFDED3E}"/>
              </a:ext>
            </a:extLst>
          </p:cNvPr>
          <p:cNvSpPr txBox="1"/>
          <p:nvPr/>
        </p:nvSpPr>
        <p:spPr>
          <a:xfrm>
            <a:off x="9785684" y="6481010"/>
            <a:ext cx="2313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">
                <a:solidFill>
                  <a:schemeClr val="bg1">
                    <a:lumMod val="50000"/>
                  </a:schemeClr>
                </a:solidFill>
              </a:rPr>
              <a:t>Copyright © 2018 by NCI.  Created on 23 Nov 2018. </a:t>
            </a:r>
            <a:br>
              <a:rPr lang="en-AU" sz="600">
                <a:solidFill>
                  <a:schemeClr val="bg1">
                    <a:lumMod val="50000"/>
                  </a:schemeClr>
                </a:solidFill>
              </a:rPr>
            </a:br>
            <a:r>
              <a:rPr lang="en-AU" sz="600">
                <a:solidFill>
                  <a:schemeClr val="bg1">
                    <a:lumMod val="50000"/>
                  </a:schemeClr>
                </a:solidFill>
              </a:rPr>
              <a:t>Contact: Arapaut.Sivaprasad@anu.edu.au</a:t>
            </a:r>
            <a:endParaRPr lang="en-GB" sz="60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869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Hexagon 47">
            <a:extLst>
              <a:ext uri="{FF2B5EF4-FFF2-40B4-BE49-F238E27FC236}">
                <a16:creationId xmlns:a16="http://schemas.microsoft.com/office/drawing/2014/main" id="{1457E7FD-97BE-40D6-BB72-2AB5AE4E4192}"/>
              </a:ext>
            </a:extLst>
          </p:cNvPr>
          <p:cNvSpPr/>
          <p:nvPr/>
        </p:nvSpPr>
        <p:spPr>
          <a:xfrm>
            <a:off x="6146523" y="1533968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59" name="Arrow: Up 58">
            <a:extLst>
              <a:ext uri="{FF2B5EF4-FFF2-40B4-BE49-F238E27FC236}">
                <a16:creationId xmlns:a16="http://schemas.microsoft.com/office/drawing/2014/main" id="{A377AD11-A297-4E0B-A26A-9CD8541F03F1}"/>
              </a:ext>
            </a:extLst>
          </p:cNvPr>
          <p:cNvSpPr/>
          <p:nvPr/>
        </p:nvSpPr>
        <p:spPr>
          <a:xfrm>
            <a:off x="6597562" y="2533646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0BEB1DBB-E819-46F0-B92A-860E7488B6B5}"/>
              </a:ext>
            </a:extLst>
          </p:cNvPr>
          <p:cNvSpPr/>
          <p:nvPr/>
        </p:nvSpPr>
        <p:spPr>
          <a:xfrm>
            <a:off x="6149027" y="2280577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58" name="Arrow: Up 57">
            <a:extLst>
              <a:ext uri="{FF2B5EF4-FFF2-40B4-BE49-F238E27FC236}">
                <a16:creationId xmlns:a16="http://schemas.microsoft.com/office/drawing/2014/main" id="{2EFB3870-1418-4417-9CF2-273B77F0AEBE}"/>
              </a:ext>
            </a:extLst>
          </p:cNvPr>
          <p:cNvSpPr/>
          <p:nvPr/>
        </p:nvSpPr>
        <p:spPr>
          <a:xfrm>
            <a:off x="6597562" y="3242723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Hexagon 76">
            <a:extLst>
              <a:ext uri="{FF2B5EF4-FFF2-40B4-BE49-F238E27FC236}">
                <a16:creationId xmlns:a16="http://schemas.microsoft.com/office/drawing/2014/main" id="{D6C56E80-F45D-4A6F-B359-E1AB498AA8DE}"/>
              </a:ext>
            </a:extLst>
          </p:cNvPr>
          <p:cNvSpPr/>
          <p:nvPr/>
        </p:nvSpPr>
        <p:spPr>
          <a:xfrm>
            <a:off x="6149024" y="3032635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CD1BDBBF-DE7A-4CBC-8A01-236795C475AD}"/>
              </a:ext>
            </a:extLst>
          </p:cNvPr>
          <p:cNvSpPr/>
          <p:nvPr/>
        </p:nvSpPr>
        <p:spPr>
          <a:xfrm>
            <a:off x="6580065" y="3991804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AE6E2976-1094-4C5F-AEDB-FCAF0B5A72EC}"/>
              </a:ext>
            </a:extLst>
          </p:cNvPr>
          <p:cNvSpPr/>
          <p:nvPr/>
        </p:nvSpPr>
        <p:spPr>
          <a:xfrm>
            <a:off x="6149021" y="3784693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30603" y="3760354"/>
            <a:ext cx="445889" cy="44588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/>
          <p:cNvSpPr/>
          <p:nvPr/>
        </p:nvSpPr>
        <p:spPr>
          <a:xfrm>
            <a:off x="4430603" y="4034674"/>
            <a:ext cx="408876" cy="40887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4613085" y="3904093"/>
            <a:ext cx="302150" cy="302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Arrow: Up 55">
            <a:extLst>
              <a:ext uri="{FF2B5EF4-FFF2-40B4-BE49-F238E27FC236}">
                <a16:creationId xmlns:a16="http://schemas.microsoft.com/office/drawing/2014/main" id="{530AD243-73B1-4D8F-B96B-721B03424F42}"/>
              </a:ext>
            </a:extLst>
          </p:cNvPr>
          <p:cNvSpPr/>
          <p:nvPr/>
        </p:nvSpPr>
        <p:spPr>
          <a:xfrm rot="5400000">
            <a:off x="4357920" y="4035016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Stored Data 6"/>
          <p:cNvSpPr/>
          <p:nvPr/>
        </p:nvSpPr>
        <p:spPr>
          <a:xfrm rot="5400000" flipH="1">
            <a:off x="3935172" y="2351778"/>
            <a:ext cx="1337265" cy="1077041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AD80D6-2D9C-49D8-9F8B-F950A406F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407" y="3365086"/>
            <a:ext cx="2229235" cy="149745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063116" y="179194"/>
            <a:ext cx="1081378" cy="1129086"/>
            <a:chOff x="4063116" y="179194"/>
            <a:chExt cx="1081378" cy="1129086"/>
          </a:xfrm>
        </p:grpSpPr>
        <p:sp>
          <p:nvSpPr>
            <p:cNvPr id="19" name="Oval 18"/>
            <p:cNvSpPr/>
            <p:nvPr/>
          </p:nvSpPr>
          <p:spPr>
            <a:xfrm>
              <a:off x="4063116" y="179194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20" name="Oval 19"/>
            <p:cNvSpPr/>
            <p:nvPr/>
          </p:nvSpPr>
          <p:spPr>
            <a:xfrm>
              <a:off x="4325251" y="726480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/>
            <p:cNvSpPr/>
            <p:nvPr/>
          </p:nvSpPr>
          <p:spPr>
            <a:xfrm>
              <a:off x="4498632" y="78304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/>
            <p:cNvSpPr/>
            <p:nvPr/>
          </p:nvSpPr>
          <p:spPr>
            <a:xfrm>
              <a:off x="4499956" y="918668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63116" y="179194"/>
            <a:ext cx="1081378" cy="1129086"/>
            <a:chOff x="4063116" y="-791770"/>
            <a:chExt cx="1081378" cy="1129086"/>
          </a:xfrm>
        </p:grpSpPr>
        <p:sp>
          <p:nvSpPr>
            <p:cNvPr id="4" name="Oval 3"/>
            <p:cNvSpPr/>
            <p:nvPr/>
          </p:nvSpPr>
          <p:spPr>
            <a:xfrm>
              <a:off x="4063116" y="-791770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4325251" y="-244484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/>
            <p:cNvSpPr/>
            <p:nvPr/>
          </p:nvSpPr>
          <p:spPr>
            <a:xfrm>
              <a:off x="4498632" y="-18792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/>
            <p:cNvSpPr/>
            <p:nvPr/>
          </p:nvSpPr>
          <p:spPr>
            <a:xfrm>
              <a:off x="4499956" y="-52296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H="1" flipV="1">
            <a:off x="4768271" y="1082121"/>
            <a:ext cx="1029882" cy="220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593144" y="754761"/>
            <a:ext cx="1179531" cy="5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32742" y="1155448"/>
            <a:ext cx="90323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900"/>
              <a:t>NC filename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2743" y="903985"/>
            <a:ext cx="903229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AU"/>
              <a:t>Type: gdal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2742" y="660473"/>
            <a:ext cx="90323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900"/>
              <a:t>Data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42849" y="165772"/>
            <a:ext cx="3891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Crawling data files</a:t>
            </a:r>
          </a:p>
          <a:p>
            <a:pPr algn="ctr"/>
            <a:r>
              <a:rPr lang="en-AU" sz="1600" b="1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crawl.sh</a:t>
            </a:r>
          </a:p>
        </p:txBody>
      </p:sp>
      <p:cxnSp>
        <p:nvCxnSpPr>
          <p:cNvPr id="64" name="Straight Arrow Connector 63"/>
          <p:cNvCxnSpPr>
            <a:cxnSpLocks/>
            <a:stCxn id="33" idx="1"/>
            <a:endCxn id="21" idx="6"/>
          </p:cNvCxnSpPr>
          <p:nvPr/>
        </p:nvCxnSpPr>
        <p:spPr>
          <a:xfrm flipH="1" flipV="1">
            <a:off x="4873655" y="970554"/>
            <a:ext cx="759088" cy="48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4"/>
          </p:cNvCxnSpPr>
          <p:nvPr/>
        </p:nvCxnSpPr>
        <p:spPr>
          <a:xfrm>
            <a:off x="4603805" y="1308280"/>
            <a:ext cx="9280" cy="109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>
          <a:xfrm>
            <a:off x="6587861" y="676821"/>
            <a:ext cx="166365" cy="6831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/>
          <p:cNvSpPr txBox="1"/>
          <p:nvPr/>
        </p:nvSpPr>
        <p:spPr>
          <a:xfrm>
            <a:off x="6715085" y="892425"/>
            <a:ext cx="2636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/>
              <a:t> Fields to be added to the TSV ile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96221" y="368048"/>
            <a:ext cx="841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chemeClr val="bg1"/>
                </a:solidFill>
              </a:rPr>
              <a:t>Dataset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B517B7-8D83-4DD0-AF02-57D3FD5ED50D}"/>
              </a:ext>
            </a:extLst>
          </p:cNvPr>
          <p:cNvSpPr txBox="1"/>
          <p:nvPr/>
        </p:nvSpPr>
        <p:spPr>
          <a:xfrm>
            <a:off x="4157610" y="2678513"/>
            <a:ext cx="899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/>
              <a:t>crawl.sh</a:t>
            </a:r>
            <a:endParaRPr lang="en-GB" sz="1400" b="1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0A5B87-D4A6-42C7-B5AD-D17CD1B27BAD}"/>
              </a:ext>
            </a:extLst>
          </p:cNvPr>
          <p:cNvSpPr txBox="1"/>
          <p:nvPr/>
        </p:nvSpPr>
        <p:spPr>
          <a:xfrm>
            <a:off x="7213370" y="2981068"/>
            <a:ext cx="3476624" cy="2308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/>
              <a:t>Create a list of *.nc files</a:t>
            </a:r>
            <a:endParaRPr lang="en-GB" sz="9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77A7694-6281-4B70-A151-22E78D506235}"/>
              </a:ext>
            </a:extLst>
          </p:cNvPr>
          <p:cNvSpPr txBox="1"/>
          <p:nvPr/>
        </p:nvSpPr>
        <p:spPr>
          <a:xfrm>
            <a:off x="7213370" y="4083129"/>
            <a:ext cx="3476624" cy="106182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 marL="171450" indent="-171450">
              <a:buFontTx/>
              <a:buChar char="-"/>
            </a:pPr>
            <a:r>
              <a:rPr lang="en-US" sz="700"/>
              <a:t>/local/gsky/bin:/local/gsky/share/mas:/local/gsky/share/gsky</a:t>
            </a:r>
          </a:p>
          <a:p>
            <a:pPr marL="171450" indent="-171450">
              <a:buFontTx/>
              <a:buChar char="-"/>
            </a:pPr>
            <a:r>
              <a:rPr lang="en-US" sz="700"/>
              <a:t>/g/data2/tc43/</a:t>
            </a:r>
            <a:r>
              <a:rPr lang="en-US" sz="700" err="1"/>
              <a:t>modis</a:t>
            </a:r>
            <a:r>
              <a:rPr lang="en-US" sz="700"/>
              <a:t>-fc/v310/tiles/8-day/cover/</a:t>
            </a:r>
          </a:p>
          <a:p>
            <a:pPr marL="171450" indent="-171450">
              <a:buFontTx/>
              <a:buChar char="-"/>
            </a:pPr>
            <a:r>
              <a:rPr lang="en-US" sz="700"/>
              <a:t>/home/900/avs900/</a:t>
            </a:r>
            <a:r>
              <a:rPr lang="en-US" sz="700" err="1"/>
              <a:t>crawl_outputs</a:t>
            </a:r>
            <a:endParaRPr lang="en-GB" sz="700"/>
          </a:p>
          <a:p>
            <a:pPr marL="171450" indent="-171450">
              <a:buFontTx/>
              <a:buChar char="-"/>
            </a:pPr>
            <a:r>
              <a:rPr lang="en-US" sz="700"/>
              <a:t>2</a:t>
            </a:r>
            <a:endParaRPr lang="en-GB" sz="700"/>
          </a:p>
          <a:p>
            <a:pPr marL="171450" indent="-171450">
              <a:buFontTx/>
              <a:buChar char="-"/>
            </a:pPr>
            <a:r>
              <a:rPr lang="en-US" sz="700"/>
              <a:t>/</a:t>
            </a:r>
            <a:r>
              <a:rPr lang="en-US" sz="700" err="1"/>
              <a:t>usr</a:t>
            </a:r>
            <a:r>
              <a:rPr lang="en-US" sz="700"/>
              <a:t>/local/lib</a:t>
            </a:r>
          </a:p>
          <a:p>
            <a:pPr marL="171450" indent="-171450">
              <a:buFontTx/>
              <a:buChar char="-"/>
            </a:pPr>
            <a:r>
              <a:rPr lang="en-US" sz="700"/>
              <a:t>postgres</a:t>
            </a:r>
          </a:p>
          <a:p>
            <a:pPr marL="171450" indent="-171450">
              <a:buFontTx/>
              <a:buChar char="-"/>
            </a:pPr>
            <a:r>
              <a:rPr lang="en-US" sz="700"/>
              <a:t>/</a:t>
            </a:r>
            <a:r>
              <a:rPr lang="en-US" sz="700" err="1"/>
              <a:t>usr</a:t>
            </a:r>
            <a:r>
              <a:rPr lang="en-US" sz="700"/>
              <a:t>/local/</a:t>
            </a:r>
            <a:r>
              <a:rPr lang="en-US" sz="700" err="1"/>
              <a:t>pgsql</a:t>
            </a:r>
            <a:r>
              <a:rPr lang="en-US" sz="700"/>
              <a:t>/data</a:t>
            </a:r>
          </a:p>
          <a:p>
            <a:pPr marL="171450" indent="-171450">
              <a:buFontTx/>
              <a:buChar char="-"/>
            </a:pPr>
            <a:r>
              <a:rPr lang="en-US" sz="700"/>
              <a:t>/g/data2/tc43</a:t>
            </a:r>
          </a:p>
          <a:p>
            <a:pPr marL="171450" indent="-171450">
              <a:buFontTx/>
              <a:buChar char="-"/>
            </a:pPr>
            <a:r>
              <a:rPr lang="en-US" sz="700"/>
              <a:t>tc43</a:t>
            </a:r>
            <a:endParaRPr lang="en-GB" sz="7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8FEA47C-492A-4F4F-B218-AA9F0C914186}"/>
              </a:ext>
            </a:extLst>
          </p:cNvPr>
          <p:cNvSpPr txBox="1"/>
          <p:nvPr/>
        </p:nvSpPr>
        <p:spPr>
          <a:xfrm>
            <a:off x="7213370" y="3205307"/>
            <a:ext cx="347662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AU" sz="600"/>
              <a:t>_g_data2_tc43_modis-fc_v310_tiles_8-day_cover.filelist</a:t>
            </a:r>
          </a:p>
          <a:p>
            <a:r>
              <a:rPr lang="en-AU" sz="600" b="0"/>
              <a:t>/g/data2/tc43/modis-fc/v310/tiles/8-day/cover/FC.v310.MCD43A4.h23v09.2008.006.nc</a:t>
            </a:r>
          </a:p>
          <a:p>
            <a:r>
              <a:rPr lang="en-AU" sz="600" b="0"/>
              <a:t>/g/data2/tc43/modis-fc/v310/tiles/8-day/cover/FC.v310.MCD43A4.h03v06.2016.006.nc</a:t>
            </a:r>
          </a:p>
          <a:p>
            <a:endParaRPr lang="en-AU" sz="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20D3FB-BFE6-440B-A553-9FBFC4857471}"/>
              </a:ext>
            </a:extLst>
          </p:cNvPr>
          <p:cNvSpPr txBox="1"/>
          <p:nvPr/>
        </p:nvSpPr>
        <p:spPr>
          <a:xfrm>
            <a:off x="7213370" y="2112354"/>
            <a:ext cx="3476624" cy="2308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/>
              <a:t>Runs ‘gsky-crawl’ to create TSV file</a:t>
            </a:r>
            <a:endParaRPr lang="en-GB" sz="9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C36CC2-E505-4CCA-8E04-A50C33FB3ED5}"/>
              </a:ext>
            </a:extLst>
          </p:cNvPr>
          <p:cNvSpPr txBox="1"/>
          <p:nvPr/>
        </p:nvSpPr>
        <p:spPr>
          <a:xfrm>
            <a:off x="7213370" y="2336593"/>
            <a:ext cx="3476624" cy="53860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AU" sz="800" b="1"/>
              <a:t>_g_data2_tc43_modis-fc_v310_tiles_8-day_cover_gdal.tsv.gz</a:t>
            </a:r>
          </a:p>
          <a:p>
            <a:r>
              <a:rPr lang="en-GB" sz="600"/>
              <a:t>/g/data2/tc43/…/FC.v310….2011.006.nc  </a:t>
            </a:r>
            <a:r>
              <a:rPr lang="en-GB" sz="600" err="1"/>
              <a:t>gdal</a:t>
            </a:r>
            <a:r>
              <a:rPr lang="en-GB" sz="600"/>
              <a:t>    {"filename":…"nodata":255}]}</a:t>
            </a:r>
          </a:p>
          <a:p>
            <a:r>
              <a:rPr lang="en-GB" sz="600"/>
              <a:t>/g/data2/tc43/…/FC.v310….2014.006.nc  </a:t>
            </a:r>
            <a:r>
              <a:rPr lang="en-GB" sz="600" err="1"/>
              <a:t>gdal</a:t>
            </a:r>
            <a:r>
              <a:rPr lang="en-GB" sz="600"/>
              <a:t>    {"filename":…"nodata":255}]}</a:t>
            </a:r>
          </a:p>
          <a:p>
            <a:endParaRPr lang="en-GB" sz="8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337669-C3F3-48C1-8677-2D8973728D99}"/>
              </a:ext>
            </a:extLst>
          </p:cNvPr>
          <p:cNvSpPr txBox="1"/>
          <p:nvPr/>
        </p:nvSpPr>
        <p:spPr>
          <a:xfrm>
            <a:off x="7212890" y="1476219"/>
            <a:ext cx="3476624" cy="2308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/>
              <a:t>Runs ‘ingest.sh’ to enter the data into database</a:t>
            </a:r>
            <a:endParaRPr lang="en-GB" sz="9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A2DEC6-AA49-4EFB-A332-E286D3CF3475}"/>
              </a:ext>
            </a:extLst>
          </p:cNvPr>
          <p:cNvSpPr txBox="1"/>
          <p:nvPr/>
        </p:nvSpPr>
        <p:spPr>
          <a:xfrm>
            <a:off x="7212890" y="1700458"/>
            <a:ext cx="347662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AU" sz="1400" b="1">
                <a:solidFill>
                  <a:srgbClr val="00B0F0"/>
                </a:solidFill>
              </a:rPr>
              <a:t>See next slide !</a:t>
            </a:r>
            <a:endParaRPr lang="en-GB" sz="1100">
              <a:solidFill>
                <a:srgbClr val="00B0F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BA4288-78E0-4AD7-B0B8-F4EAB1C4DABD}"/>
              </a:ext>
            </a:extLst>
          </p:cNvPr>
          <p:cNvSpPr txBox="1"/>
          <p:nvPr/>
        </p:nvSpPr>
        <p:spPr>
          <a:xfrm>
            <a:off x="7212890" y="3766134"/>
            <a:ext cx="3476624" cy="30777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700"/>
              <a:t>PATH | CRAWL_DIR | CRAWL_OUTPUT_DIR | CRAWL_CONC_LIMIT | LD_LIBRARY_PATH | PGUSER | PGDATA | GPATH | </a:t>
            </a:r>
            <a:r>
              <a:rPr lang="en-GB" sz="700"/>
              <a:t>SHARD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C158703-8EEB-4838-8147-14A70BBA201E}"/>
              </a:ext>
            </a:extLst>
          </p:cNvPr>
          <p:cNvSpPr txBox="1"/>
          <p:nvPr/>
        </p:nvSpPr>
        <p:spPr>
          <a:xfrm>
            <a:off x="6258830" y="3962674"/>
            <a:ext cx="722664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800"/>
              <a:t>Env variables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18EB79-B873-4250-BDB7-66F74E84DBAE}"/>
              </a:ext>
            </a:extLst>
          </p:cNvPr>
          <p:cNvSpPr txBox="1"/>
          <p:nvPr/>
        </p:nvSpPr>
        <p:spPr>
          <a:xfrm>
            <a:off x="6270129" y="2455409"/>
            <a:ext cx="70758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800"/>
              <a:t>gsky-crawl</a:t>
            </a:r>
          </a:p>
          <a:p>
            <a:pPr algn="ctr"/>
            <a:r>
              <a:rPr lang="en-AU" sz="800"/>
              <a:t>(gdal)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0CD8623-430F-4466-9C3B-8E638961EDB2}"/>
              </a:ext>
            </a:extLst>
          </p:cNvPr>
          <p:cNvSpPr txBox="1"/>
          <p:nvPr/>
        </p:nvSpPr>
        <p:spPr>
          <a:xfrm>
            <a:off x="6268255" y="3205600"/>
            <a:ext cx="707587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800"/>
              <a:t>crawl_pipeline.sh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960EA3-A293-43ED-A3CD-7C8578596B6D}"/>
              </a:ext>
            </a:extLst>
          </p:cNvPr>
          <p:cNvSpPr txBox="1"/>
          <p:nvPr/>
        </p:nvSpPr>
        <p:spPr>
          <a:xfrm>
            <a:off x="6334819" y="1730709"/>
            <a:ext cx="608965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800"/>
              <a:t>ingest.sh</a:t>
            </a:r>
          </a:p>
          <a:p>
            <a:pPr algn="ctr"/>
            <a:endParaRPr lang="en-AU" sz="8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73879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0.00247 0.509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2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7.40741E-7 L 0.18763 0.002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7.40741E-7 L -0.00208 -0.1062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48148E-6 L -0.00208 -0.104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6 L 0.16328 -0.19004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4" y="-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44444E-6 L 0.1539 -0.2180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95" y="-10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96296E-6 L 0.16289 -0.2092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48148E-6 L -0.00208 -0.1044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8" grpId="0" animBg="1"/>
      <p:bldP spid="57" grpId="0" animBg="1"/>
      <p:bldP spid="5" grpId="0" animBg="1"/>
      <p:bldP spid="3" grpId="0" animBg="1"/>
      <p:bldP spid="10" grpId="0" animBg="1"/>
      <p:bldP spid="56" grpId="0" animBg="1"/>
      <p:bldP spid="84" grpId="0" animBg="1"/>
      <p:bldP spid="85" grpId="0" animBg="1"/>
      <p:bldP spid="86" grpId="0" animBg="1"/>
      <p:bldP spid="42" grpId="0" animBg="1"/>
      <p:bldP spid="43" grpId="0" animBg="1"/>
      <p:bldP spid="50" grpId="0" animBg="1"/>
      <p:bldP spid="51" grpId="0" animBg="1"/>
      <p:bldP spid="53" grpId="0" animBg="1"/>
      <p:bldP spid="80" grpId="0" animBg="1"/>
      <p:bldP spid="61" grpId="0"/>
      <p:bldP spid="81" grpId="0" animBg="1"/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Arrow: Up 104">
            <a:extLst>
              <a:ext uri="{FF2B5EF4-FFF2-40B4-BE49-F238E27FC236}">
                <a16:creationId xmlns:a16="http://schemas.microsoft.com/office/drawing/2014/main" id="{F4BE24DE-7FDC-4284-8896-5EF56E04700F}"/>
              </a:ext>
            </a:extLst>
          </p:cNvPr>
          <p:cNvSpPr/>
          <p:nvPr/>
        </p:nvSpPr>
        <p:spPr>
          <a:xfrm rot="10800000">
            <a:off x="2436963" y="2900089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45775FD-958F-4E98-9BEC-535D7CC79DEC}"/>
              </a:ext>
            </a:extLst>
          </p:cNvPr>
          <p:cNvSpPr txBox="1"/>
          <p:nvPr/>
        </p:nvSpPr>
        <p:spPr>
          <a:xfrm>
            <a:off x="370127" y="1927098"/>
            <a:ext cx="2406428" cy="127727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GB"/>
          </a:p>
        </p:txBody>
      </p:sp>
      <p:sp>
        <p:nvSpPr>
          <p:cNvPr id="98" name="Arrow: Up 97">
            <a:extLst>
              <a:ext uri="{FF2B5EF4-FFF2-40B4-BE49-F238E27FC236}">
                <a16:creationId xmlns:a16="http://schemas.microsoft.com/office/drawing/2014/main" id="{FC834116-F94E-4941-9DD8-916C0FFB52DA}"/>
              </a:ext>
            </a:extLst>
          </p:cNvPr>
          <p:cNvSpPr/>
          <p:nvPr/>
        </p:nvSpPr>
        <p:spPr>
          <a:xfrm rot="10800000">
            <a:off x="2469941" y="1239191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8E66D83-ED77-4098-B84A-C74754726CF1}"/>
              </a:ext>
            </a:extLst>
          </p:cNvPr>
          <p:cNvSpPr txBox="1"/>
          <p:nvPr/>
        </p:nvSpPr>
        <p:spPr>
          <a:xfrm>
            <a:off x="355506" y="1109356"/>
            <a:ext cx="2424200" cy="41549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</p:txBody>
      </p:sp>
      <p:sp>
        <p:nvSpPr>
          <p:cNvPr id="95" name="Arrow: Up 94">
            <a:extLst>
              <a:ext uri="{FF2B5EF4-FFF2-40B4-BE49-F238E27FC236}">
                <a16:creationId xmlns:a16="http://schemas.microsoft.com/office/drawing/2014/main" id="{823F3CA4-F860-499B-9C69-A648408A6C80}"/>
              </a:ext>
            </a:extLst>
          </p:cNvPr>
          <p:cNvSpPr/>
          <p:nvPr/>
        </p:nvSpPr>
        <p:spPr>
          <a:xfrm rot="16200000" flipH="1">
            <a:off x="5731733" y="2173681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Up 69">
            <a:extLst>
              <a:ext uri="{FF2B5EF4-FFF2-40B4-BE49-F238E27FC236}">
                <a16:creationId xmlns:a16="http://schemas.microsoft.com/office/drawing/2014/main" id="{FFDDB649-5630-4989-A528-FE6D452F4982}"/>
              </a:ext>
            </a:extLst>
          </p:cNvPr>
          <p:cNvSpPr/>
          <p:nvPr/>
        </p:nvSpPr>
        <p:spPr>
          <a:xfrm rot="5400000">
            <a:off x="7672820" y="2109512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6A1420-81B8-4106-B4AA-C21062C5D092}"/>
              </a:ext>
            </a:extLst>
          </p:cNvPr>
          <p:cNvSpPr txBox="1"/>
          <p:nvPr/>
        </p:nvSpPr>
        <p:spPr>
          <a:xfrm>
            <a:off x="5654903" y="1926106"/>
            <a:ext cx="24242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</p:txBody>
      </p:sp>
      <p:sp>
        <p:nvSpPr>
          <p:cNvPr id="69" name="Arrow: Up 68">
            <a:extLst>
              <a:ext uri="{FF2B5EF4-FFF2-40B4-BE49-F238E27FC236}">
                <a16:creationId xmlns:a16="http://schemas.microsoft.com/office/drawing/2014/main" id="{C2DE0CB6-F168-452A-AEB4-27D92EAAE4B0}"/>
              </a:ext>
            </a:extLst>
          </p:cNvPr>
          <p:cNvSpPr/>
          <p:nvPr/>
        </p:nvSpPr>
        <p:spPr>
          <a:xfrm>
            <a:off x="7704024" y="2686974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7727CF6-0E6D-4C7F-A363-659ABC0437A3}"/>
              </a:ext>
            </a:extLst>
          </p:cNvPr>
          <p:cNvSpPr txBox="1"/>
          <p:nvPr/>
        </p:nvSpPr>
        <p:spPr>
          <a:xfrm>
            <a:off x="5654904" y="2576552"/>
            <a:ext cx="24242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0E29CBF2-452E-440F-82D8-6B42BFAAA3D0}"/>
              </a:ext>
            </a:extLst>
          </p:cNvPr>
          <p:cNvSpPr/>
          <p:nvPr/>
        </p:nvSpPr>
        <p:spPr>
          <a:xfrm>
            <a:off x="7704024" y="4001195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6D5178D1-E29A-43CC-B25A-1B0F030D539B}"/>
              </a:ext>
            </a:extLst>
          </p:cNvPr>
          <p:cNvSpPr/>
          <p:nvPr/>
        </p:nvSpPr>
        <p:spPr>
          <a:xfrm>
            <a:off x="7355650" y="3784693"/>
            <a:ext cx="962108" cy="675861"/>
          </a:xfrm>
          <a:prstGeom prst="hexagon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2712DC-A4B1-4F54-84EC-FCC75EDB79D0}"/>
              </a:ext>
            </a:extLst>
          </p:cNvPr>
          <p:cNvSpPr txBox="1"/>
          <p:nvPr/>
        </p:nvSpPr>
        <p:spPr>
          <a:xfrm>
            <a:off x="7453032" y="3966155"/>
            <a:ext cx="76553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700" b="1"/>
              <a:t>Function ingest_line()</a:t>
            </a:r>
          </a:p>
        </p:txBody>
      </p:sp>
      <p:sp>
        <p:nvSpPr>
          <p:cNvPr id="11" name="Flowchart: Stored Data 10"/>
          <p:cNvSpPr/>
          <p:nvPr/>
        </p:nvSpPr>
        <p:spPr>
          <a:xfrm rot="20686038">
            <a:off x="6257677" y="4086097"/>
            <a:ext cx="715618" cy="518576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4458653" y="3760354"/>
            <a:ext cx="445889" cy="44588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/>
          <p:cNvSpPr/>
          <p:nvPr/>
        </p:nvSpPr>
        <p:spPr>
          <a:xfrm>
            <a:off x="4458653" y="4034674"/>
            <a:ext cx="408876" cy="40887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4641135" y="3904093"/>
            <a:ext cx="302150" cy="302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lowchart: Stored Data 6"/>
          <p:cNvSpPr/>
          <p:nvPr/>
        </p:nvSpPr>
        <p:spPr>
          <a:xfrm rot="5400000" flipH="1">
            <a:off x="3935172" y="2351778"/>
            <a:ext cx="1337265" cy="1077041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19A04E9-46BF-4E93-AFFB-7D78168D3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314" y="3162373"/>
            <a:ext cx="3584740" cy="238734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069A58C-A25E-4B9C-9EE6-F9B577AC7C1B}"/>
              </a:ext>
            </a:extLst>
          </p:cNvPr>
          <p:cNvGrpSpPr/>
          <p:nvPr/>
        </p:nvGrpSpPr>
        <p:grpSpPr>
          <a:xfrm>
            <a:off x="4333275" y="726480"/>
            <a:ext cx="548404" cy="462532"/>
            <a:chOff x="3306584" y="726480"/>
            <a:chExt cx="548404" cy="462532"/>
          </a:xfrm>
        </p:grpSpPr>
        <p:sp>
          <p:nvSpPr>
            <p:cNvPr id="20" name="Oval 19"/>
            <p:cNvSpPr/>
            <p:nvPr/>
          </p:nvSpPr>
          <p:spPr>
            <a:xfrm>
              <a:off x="3306584" y="726480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/>
            <p:cNvSpPr/>
            <p:nvPr/>
          </p:nvSpPr>
          <p:spPr>
            <a:xfrm>
              <a:off x="3479965" y="78304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/>
            <p:cNvSpPr/>
            <p:nvPr/>
          </p:nvSpPr>
          <p:spPr>
            <a:xfrm>
              <a:off x="3481289" y="918668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71134" y="179194"/>
            <a:ext cx="1081378" cy="1129086"/>
            <a:chOff x="4063116" y="-791770"/>
            <a:chExt cx="1081378" cy="1129086"/>
          </a:xfrm>
        </p:grpSpPr>
        <p:sp>
          <p:nvSpPr>
            <p:cNvPr id="4" name="Oval 3"/>
            <p:cNvSpPr/>
            <p:nvPr/>
          </p:nvSpPr>
          <p:spPr>
            <a:xfrm>
              <a:off x="4063116" y="-791770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4325251" y="-244484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/>
            <p:cNvSpPr/>
            <p:nvPr/>
          </p:nvSpPr>
          <p:spPr>
            <a:xfrm>
              <a:off x="4498632" y="-18792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/>
            <p:cNvSpPr/>
            <p:nvPr/>
          </p:nvSpPr>
          <p:spPr>
            <a:xfrm>
              <a:off x="4499956" y="-52296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H="1" flipV="1">
            <a:off x="4768271" y="1082121"/>
            <a:ext cx="1029882" cy="220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593144" y="754761"/>
            <a:ext cx="1179531" cy="5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19060" y="1166351"/>
            <a:ext cx="59159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800"/>
              <a:t>in_path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19060" y="919763"/>
            <a:ext cx="59159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800"/>
              <a:t>in_type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19060" y="671050"/>
            <a:ext cx="59159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800"/>
              <a:t>in_json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09561" y="104120"/>
            <a:ext cx="3852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Ingestion into MAS</a:t>
            </a:r>
          </a:p>
          <a:p>
            <a:pPr algn="ctr"/>
            <a:r>
              <a:rPr lang="en-AU" sz="1600" b="1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Function ingest_line()</a:t>
            </a:r>
          </a:p>
        </p:txBody>
      </p:sp>
      <p:cxnSp>
        <p:nvCxnSpPr>
          <p:cNvPr id="64" name="Straight Arrow Connector 63"/>
          <p:cNvCxnSpPr>
            <a:stCxn id="33" idx="1"/>
            <a:endCxn id="21" idx="6"/>
          </p:cNvCxnSpPr>
          <p:nvPr/>
        </p:nvCxnSpPr>
        <p:spPr>
          <a:xfrm flipH="1" flipV="1">
            <a:off x="4881679" y="970554"/>
            <a:ext cx="837381" cy="5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4" idx="4"/>
          </p:cNvCxnSpPr>
          <p:nvPr/>
        </p:nvCxnSpPr>
        <p:spPr>
          <a:xfrm>
            <a:off x="4611823" y="1308280"/>
            <a:ext cx="9280" cy="109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03485" y="327121"/>
            <a:ext cx="99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/>
              <a:t>Fields created from *.nc files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15075" y="368048"/>
            <a:ext cx="1136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chemeClr val="bg1"/>
                </a:solidFill>
              </a:rPr>
              <a:t>TSV 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B517B7-8D83-4DD0-AF02-57D3FD5ED50D}"/>
              </a:ext>
            </a:extLst>
          </p:cNvPr>
          <p:cNvSpPr txBox="1"/>
          <p:nvPr/>
        </p:nvSpPr>
        <p:spPr>
          <a:xfrm>
            <a:off x="4157610" y="2678513"/>
            <a:ext cx="899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/>
              <a:t>ingest.sh</a:t>
            </a:r>
            <a:endParaRPr lang="en-GB" sz="1200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42E992-8766-45E7-8357-1475D4F44FC7}"/>
              </a:ext>
            </a:extLst>
          </p:cNvPr>
          <p:cNvSpPr txBox="1"/>
          <p:nvPr/>
        </p:nvSpPr>
        <p:spPr>
          <a:xfrm>
            <a:off x="2878377" y="3194949"/>
            <a:ext cx="16202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>
                <a:solidFill>
                  <a:schemeClr val="bg1"/>
                </a:solidFill>
              </a:rPr>
              <a:t>Database: </a:t>
            </a:r>
            <a:r>
              <a:rPr lang="en-AU" sz="11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mas</a:t>
            </a:r>
          </a:p>
          <a:p>
            <a:r>
              <a:rPr lang="en-AU" sz="1100" b="1">
                <a:solidFill>
                  <a:schemeClr val="bg1"/>
                </a:solidFill>
              </a:rPr>
              <a:t>Table: </a:t>
            </a:r>
            <a:r>
              <a:rPr lang="en-AU" sz="11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ingest</a:t>
            </a:r>
            <a:endParaRPr lang="en-GB" sz="11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F724F5-19D9-4D1B-BE23-69871AD492C5}"/>
              </a:ext>
            </a:extLst>
          </p:cNvPr>
          <p:cNvSpPr txBox="1"/>
          <p:nvPr/>
        </p:nvSpPr>
        <p:spPr>
          <a:xfrm>
            <a:off x="5659015" y="2475077"/>
            <a:ext cx="24242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AU" sz="800" b="1"/>
              <a:t>create function ingest_line()</a:t>
            </a:r>
          </a:p>
          <a:p>
            <a:pPr marL="285750" lvl="1"/>
            <a:r>
              <a:rPr lang="en-AU" sz="700"/>
              <a:t>create temporary mymetadata</a:t>
            </a:r>
          </a:p>
          <a:p>
            <a:pPr marL="285750" lvl="1"/>
            <a:r>
              <a:rPr lang="en-AU" sz="700"/>
              <a:t>create temporary mypaths</a:t>
            </a:r>
          </a:p>
          <a:p>
            <a:pPr marL="285750" lvl="1"/>
            <a:r>
              <a:rPr lang="en-GB" sz="700"/>
              <a:t>create trigger ingest before insert on ingest</a:t>
            </a:r>
            <a:br>
              <a:rPr lang="en-GB"/>
            </a:br>
            <a:endParaRPr lang="en-GB" sz="7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B97CE4A-BE6E-4EA1-974E-0BBEC7CB15E1}"/>
              </a:ext>
            </a:extLst>
          </p:cNvPr>
          <p:cNvSpPr txBox="1"/>
          <p:nvPr/>
        </p:nvSpPr>
        <p:spPr>
          <a:xfrm>
            <a:off x="5654903" y="1909019"/>
            <a:ext cx="2424200" cy="53860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AU" sz="800" b="1"/>
              <a:t>function ingest_line()</a:t>
            </a:r>
          </a:p>
          <a:p>
            <a:pPr marL="285750" lvl="1"/>
            <a:r>
              <a:rPr lang="en-AU" sz="700"/>
              <a:t>insert into mymetadata </a:t>
            </a:r>
          </a:p>
          <a:p>
            <a:pPr marL="285750" lvl="1"/>
            <a:r>
              <a:rPr lang="en-AU" sz="700"/>
              <a:t>   ( md_hash, md_type,  md_json )</a:t>
            </a:r>
          </a:p>
          <a:p>
            <a:pPr marL="285750" lvl="1"/>
            <a:endParaRPr lang="en-AU" sz="7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ADEE2B0-362F-4FFB-90C4-516EE7218CC3}"/>
              </a:ext>
            </a:extLst>
          </p:cNvPr>
          <p:cNvGrpSpPr/>
          <p:nvPr/>
        </p:nvGrpSpPr>
        <p:grpSpPr>
          <a:xfrm>
            <a:off x="8362980" y="1119169"/>
            <a:ext cx="3362968" cy="5314828"/>
            <a:chOff x="8362980" y="1119169"/>
            <a:chExt cx="3362968" cy="5314828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4334C03-E577-4196-B20C-3F0C2E51C4E6}"/>
                </a:ext>
              </a:extLst>
            </p:cNvPr>
            <p:cNvSpPr txBox="1"/>
            <p:nvPr/>
          </p:nvSpPr>
          <p:spPr>
            <a:xfrm>
              <a:off x="8362980" y="1317104"/>
              <a:ext cx="336296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 b="1"/>
              </a:lvl1pPr>
            </a:lstStyle>
            <a:p>
              <a:r>
                <a:rPr lang="en-US"/>
                <a:t>md_hash |md_type | md_json</a:t>
              </a:r>
              <a:endParaRPr lang="en-GB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8C8297C-5E10-4A5B-A54D-E3963921E5AB}"/>
                </a:ext>
              </a:extLst>
            </p:cNvPr>
            <p:cNvSpPr txBox="1"/>
            <p:nvPr/>
          </p:nvSpPr>
          <p:spPr>
            <a:xfrm>
              <a:off x="8362980" y="1512953"/>
              <a:ext cx="3362968" cy="4154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71450" indent="-171450">
                <a:buFontTx/>
                <a:buChar char="-"/>
                <a:defRPr sz="700"/>
              </a:lvl1pPr>
            </a:lstStyle>
            <a:p>
              <a:pPr marL="0" indent="0">
                <a:buNone/>
              </a:pPr>
              <a:r>
                <a:rPr lang="en-AU" b="1"/>
                <a:t>md_hash</a:t>
              </a:r>
              <a:r>
                <a:rPr lang="en-AU"/>
                <a:t>: md5 hash of filename (‘in_path’)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md_type</a:t>
              </a:r>
              <a:r>
                <a:rPr lang="en-US"/>
                <a:t>: gdal (‘in_type’)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md_json</a:t>
              </a:r>
              <a:r>
                <a:rPr lang="en-US"/>
                <a:t>:  reformatted gdalinfo from filename (‘in_json’)</a:t>
              </a:r>
              <a:endParaRPr lang="en-GB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6990521-7C9D-4672-84CE-3B577F938CA1}"/>
                </a:ext>
              </a:extLst>
            </p:cNvPr>
            <p:cNvSpPr txBox="1"/>
            <p:nvPr/>
          </p:nvSpPr>
          <p:spPr>
            <a:xfrm>
              <a:off x="8362980" y="1925070"/>
              <a:ext cx="3362968" cy="45089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71450" indent="-171450">
                <a:buFontTx/>
                <a:buChar char="-"/>
                <a:defRPr sz="700"/>
              </a:lvl1pPr>
            </a:lstStyle>
            <a:p>
              <a:pPr marL="0" indent="0">
                <a:buNone/>
              </a:pPr>
              <a:r>
                <a:rPr lang="en-AU" b="1"/>
                <a:t>md_hash</a:t>
              </a:r>
              <a:r>
                <a:rPr lang="en-AU"/>
                <a:t>: </a:t>
              </a:r>
              <a:r>
                <a:rPr lang="en-US"/>
                <a:t>6c371336-8ea3-209d-13bf-4538429e2e34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md_type</a:t>
              </a:r>
              <a:r>
                <a:rPr lang="en-US"/>
                <a:t>: gdal</a:t>
              </a:r>
              <a:endParaRPr lang="en-GB"/>
            </a:p>
            <a:p>
              <a:pPr marL="0" indent="0">
                <a:buNone/>
              </a:pPr>
              <a:r>
                <a:rPr lang="en-GB" b="1"/>
                <a:t>md_json</a:t>
              </a:r>
              <a:r>
                <a:rPr lang="en-GB"/>
                <a:t>:</a:t>
              </a:r>
            </a:p>
            <a:p>
              <a:pPr marL="0" indent="0">
                <a:buNone/>
              </a:pPr>
              <a:r>
                <a:rPr lang="en-GB"/>
                <a:t>{</a:t>
              </a:r>
            </a:p>
            <a:p>
              <a:pPr marL="0" indent="0">
                <a:buNone/>
              </a:pPr>
              <a:r>
                <a:rPr lang="en-GB"/>
                <a:t>    "filename":"</a:t>
              </a:r>
              <a:r>
                <a:rPr lang="en-AU"/>
                <a:t> /g/data2/tc43/…/FC.v310.MCD43A4.h15v02.2013.006.nc</a:t>
              </a:r>
              <a:endParaRPr lang="en-GB"/>
            </a:p>
            <a:p>
              <a:pPr marL="0" indent="0">
                <a:buNone/>
              </a:pPr>
              <a:r>
                <a:rPr lang="en-GB"/>
                <a:t>    "file_type":"netCDF",</a:t>
              </a:r>
            </a:p>
            <a:p>
              <a:pPr marL="0" indent="0">
                <a:buNone/>
              </a:pPr>
              <a:r>
                <a:rPr lang="en-GB"/>
                <a:t>    "geo_metadata":</a:t>
              </a:r>
            </a:p>
            <a:p>
              <a:pPr marL="0" indent="0">
                <a:buNone/>
              </a:pPr>
              <a:r>
                <a:rPr lang="en-GB"/>
                <a:t>    [</a:t>
              </a:r>
            </a:p>
            <a:p>
              <a:pPr marL="0" indent="0">
                <a:buNone/>
              </a:pPr>
              <a:r>
                <a:rPr lang="en-GB"/>
                <a:t>     {</a:t>
              </a:r>
            </a:p>
            <a:p>
              <a:pPr marL="0" indent="0">
                <a:buNone/>
              </a:pPr>
              <a:r>
                <a:rPr lang="en-GB"/>
                <a:t>       "ds_name": "NETCDF:\"</a:t>
              </a:r>
              <a:r>
                <a:rPr lang="en-AU"/>
                <a:t> /g/data2/tc43/…/FC.v…15v02.2013.006.nc</a:t>
              </a:r>
              <a:endParaRPr lang="en-GB"/>
            </a:p>
            <a:p>
              <a:pPr marL="0" indent="0">
                <a:buNone/>
              </a:pPr>
              <a:r>
                <a:rPr lang="en-GB"/>
                <a:t>        "namespace":"phot_veg",</a:t>
              </a:r>
            </a:p>
            <a:p>
              <a:pPr marL="0" indent="0">
                <a:buNone/>
              </a:pPr>
              <a:r>
                <a:rPr lang="en-GB"/>
                <a:t>        "array_type":"Byte",</a:t>
              </a:r>
            </a:p>
            <a:p>
              <a:pPr marL="0" indent="0">
                <a:buNone/>
              </a:pPr>
              <a:r>
                <a:rPr lang="en-GB"/>
                <a:t>        "raster_count":48,</a:t>
              </a:r>
            </a:p>
            <a:p>
              <a:pPr marL="0" indent="0">
                <a:buNone/>
              </a:pPr>
              <a:r>
                <a:rPr lang="en-GB"/>
                <a:t>        "timestamps":["2011-01-01T00:00:00Z", "2011-01-09T00:00:00Z“],</a:t>
              </a:r>
            </a:p>
            <a:p>
              <a:pPr marL="0" indent="0">
                <a:buNone/>
              </a:pPr>
              <a:r>
                <a:rPr lang="en-GB"/>
                <a:t>        "x_size":2400, "y_size":2400,</a:t>
              </a:r>
            </a:p>
            <a:p>
              <a:pPr marL="0" indent="0">
                <a:buNone/>
              </a:pPr>
              <a:r>
                <a:rPr lang="en-GB"/>
                <a:t>        "geotransform":[-15567539.028221982, 463.5058439629849, 0, 2],</a:t>
              </a:r>
            </a:p>
            <a:p>
              <a:pPr marL="0" indent="0">
                <a:buNone/>
              </a:pPr>
              <a:r>
                <a:rPr lang="en-GB"/>
                <a:t>        "polygon":"POLYGON ((-15567539.028222 231.752922, -15567539)],</a:t>
              </a:r>
            </a:p>
            <a:p>
              <a:pPr marL="0" indent="0">
                <a:buNone/>
              </a:pPr>
              <a:r>
                <a:rPr lang="en-GB"/>
                <a:t>        "proj_wkt":"PROJCS[GEOGCS[DATUM[SPHEROID[]],</a:t>
              </a:r>
            </a:p>
            <a:p>
              <a:pPr marL="0" indent="0">
                <a:buNone/>
              </a:pPr>
              <a:r>
                <a:rPr lang="en-GB"/>
                <a:t>          PRIMEM[], UNIT[]], PROJECTION[], PARAMETER[],</a:t>
              </a:r>
            </a:p>
            <a:p>
              <a:pPr marL="0" indent="0">
                <a:buNone/>
              </a:pPr>
              <a:r>
                <a:rPr lang="en-GB"/>
                <a:t>          PARAMETER[PARAMETER[],NIT[]]",</a:t>
              </a:r>
            </a:p>
            <a:p>
              <a:pPr marL="0" indent="0">
                <a:buNone/>
              </a:pPr>
              <a:r>
                <a:rPr lang="en-GB"/>
                <a:t>        "proj4":"+proj=sinu +lon_0=0 +x_0=0 +y_0=0 +a=6371007.181 +b</a:t>
              </a:r>
            </a:p>
            <a:p>
              <a:pPr marL="0" indent="0">
                <a:buNone/>
              </a:pPr>
              <a:r>
                <a:rPr lang="en-GB"/>
                <a:t>        "mins":[255, 255, 255, 255, 255, 255, 255, 255, 255, 255, 25</a:t>
              </a:r>
            </a:p>
            <a:p>
              <a:pPr marL="0" indent="0">
                <a:buNone/>
              </a:pPr>
              <a:r>
                <a:rPr lang="en-GB"/>
                <a:t>        "maxs":[255, 255, 255, 255, 255, 255, 255, 255, 255, 255, 25</a:t>
              </a:r>
            </a:p>
            <a:p>
              <a:pPr marL="0" indent="0">
                <a:buNone/>
              </a:pPr>
              <a:r>
                <a:rPr lang="en-GB"/>
                <a:t>        "means":[255, 255, 255, 255, 255, 255, 255, 255, 255, 255, 2</a:t>
              </a:r>
            </a:p>
            <a:p>
              <a:pPr marL="0" indent="0">
                <a:buNone/>
              </a:pPr>
              <a:r>
                <a:rPr lang="en-GB"/>
                <a:t>        "stddevs":[255, 255, 255, 255, 255, 255, 255, 255, 255, 255,</a:t>
              </a:r>
            </a:p>
            <a:p>
              <a:pPr marL="0" indent="0">
                <a:buNone/>
              </a:pPr>
              <a:r>
                <a:rPr lang="en-GB"/>
                <a:t>        "sample_counts":[-1, -1, -1, -1, -1, -1, -1, -1, -1, -1, -1,</a:t>
              </a:r>
            </a:p>
            <a:p>
              <a:pPr marL="0" indent="0">
                <a:buNone/>
              </a:pPr>
              <a:r>
                <a:rPr lang="en-GB"/>
                <a:t>        "nodata":255</a:t>
              </a:r>
            </a:p>
            <a:p>
              <a:pPr marL="0" indent="0">
                <a:buNone/>
              </a:pPr>
              <a:r>
                <a:rPr lang="en-GB"/>
                <a:t>     },</a:t>
              </a:r>
            </a:p>
            <a:p>
              <a:pPr marL="0" indent="0">
                <a:buNone/>
              </a:pPr>
              <a:r>
                <a:rPr lang="en-AU"/>
                <a:t>     {</a:t>
              </a:r>
            </a:p>
            <a:p>
              <a:pPr marL="0" indent="0">
                <a:buNone/>
              </a:pPr>
              <a:r>
                <a:rPr lang="en-GB"/>
                <a:t>        "ds_name": "NETCDF:\"/g/data2/tc43/modis-fc/.../</a:t>
              </a:r>
              <a:r>
                <a:rPr lang="en-AU"/>
                <a:t>.v…15.2013.006</a:t>
              </a:r>
              <a:r>
                <a:rPr lang="en-GB"/>
                <a:t>.nc</a:t>
              </a:r>
            </a:p>
            <a:p>
              <a:pPr marL="0" indent="0">
                <a:buNone/>
              </a:pPr>
              <a:r>
                <a:rPr lang="en-GB"/>
                <a:t>        "namespace":“nphot_veg",</a:t>
              </a:r>
            </a:p>
            <a:p>
              <a:pPr marL="0" indent="0">
                <a:buNone/>
              </a:pPr>
              <a:r>
                <a:rPr lang="en-AU"/>
                <a:t>         …</a:t>
              </a:r>
              <a:endParaRPr lang="en-GB"/>
            </a:p>
            <a:p>
              <a:pPr marL="0" indent="0">
                <a:buNone/>
              </a:pPr>
              <a:r>
                <a:rPr lang="en-GB"/>
                <a:t>      </a:t>
              </a:r>
              <a:r>
                <a:rPr lang="en-AU"/>
                <a:t>}. </a:t>
              </a:r>
            </a:p>
            <a:p>
              <a:pPr marL="0" indent="0">
                <a:buNone/>
              </a:pPr>
              <a:r>
                <a:rPr lang="en-AU"/>
                <a:t>      {</a:t>
              </a:r>
            </a:p>
            <a:p>
              <a:pPr marL="0" indent="0">
                <a:buNone/>
              </a:pPr>
              <a:r>
                <a:rPr lang="en-GB"/>
                <a:t>        "ds_name": "NETCDF:\"/g/data2/tc43/modis-fc/.../</a:t>
              </a:r>
              <a:r>
                <a:rPr lang="en-AU"/>
                <a:t>.v…15.2013.006</a:t>
              </a:r>
              <a:r>
                <a:rPr lang="en-GB"/>
                <a:t>.nc</a:t>
              </a:r>
            </a:p>
            <a:p>
              <a:pPr marL="0" indent="0">
                <a:buNone/>
              </a:pPr>
              <a:r>
                <a:rPr lang="en-GB"/>
                <a:t>        "namespace":“nphot_veg",</a:t>
              </a:r>
            </a:p>
            <a:p>
              <a:pPr marL="0" indent="0">
                <a:buNone/>
              </a:pPr>
              <a:r>
                <a:rPr lang="en-AU"/>
                <a:t>         …</a:t>
              </a:r>
              <a:endParaRPr lang="en-GB"/>
            </a:p>
            <a:p>
              <a:pPr marL="0" indent="0">
                <a:buNone/>
              </a:pPr>
              <a:r>
                <a:rPr lang="en-GB"/>
                <a:t>      </a:t>
              </a:r>
              <a:r>
                <a:rPr lang="en-AU"/>
                <a:t>}.</a:t>
              </a:r>
              <a:r>
                <a:rPr lang="en-GB"/>
                <a:t>    </a:t>
              </a:r>
            </a:p>
            <a:p>
              <a:pPr marL="0" indent="0">
                <a:buNone/>
              </a:pPr>
              <a:r>
                <a:rPr lang="en-GB"/>
                <a:t>    ]</a:t>
              </a:r>
            </a:p>
            <a:p>
              <a:pPr marL="0" indent="0">
                <a:buNone/>
              </a:pPr>
              <a:r>
                <a:rPr lang="en-GB"/>
                <a:t>}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FCF6286-B57C-4CA2-BE98-E11E791E41A2}"/>
                </a:ext>
              </a:extLst>
            </p:cNvPr>
            <p:cNvSpPr txBox="1"/>
            <p:nvPr/>
          </p:nvSpPr>
          <p:spPr>
            <a:xfrm>
              <a:off x="8362980" y="1119169"/>
              <a:ext cx="3362968" cy="20005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5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5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 b="1"/>
              </a:lvl1pPr>
            </a:lstStyle>
            <a:p>
              <a:r>
                <a:rPr lang="en-US"/>
                <a:t>Temporary table </a:t>
              </a:r>
              <a:r>
                <a:rPr lang="en-AU"/>
                <a:t>mymetadata</a:t>
              </a:r>
              <a:endParaRPr lang="en-GB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C458A96-AD0F-4113-8C3E-78BE11515BCD}"/>
              </a:ext>
            </a:extLst>
          </p:cNvPr>
          <p:cNvGrpSpPr/>
          <p:nvPr/>
        </p:nvGrpSpPr>
        <p:grpSpPr>
          <a:xfrm>
            <a:off x="370122" y="1876297"/>
            <a:ext cx="2406428" cy="1332545"/>
            <a:chOff x="370127" y="1675769"/>
            <a:chExt cx="2406428" cy="1332545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9B5B580-190D-40D7-83E4-32634A089727}"/>
                </a:ext>
              </a:extLst>
            </p:cNvPr>
            <p:cNvSpPr txBox="1"/>
            <p:nvPr/>
          </p:nvSpPr>
          <p:spPr>
            <a:xfrm>
              <a:off x="370127" y="1873704"/>
              <a:ext cx="240642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 b="1"/>
              </a:lvl1pPr>
            </a:lstStyle>
            <a:p>
              <a:r>
                <a:rPr lang="en-AU"/>
                <a:t>pa_hash | pa_type | pa_path</a:t>
              </a:r>
              <a:endParaRPr lang="en-GB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12E0FC2-1E65-4656-83EC-07C507460384}"/>
                </a:ext>
              </a:extLst>
            </p:cNvPr>
            <p:cNvSpPr txBox="1"/>
            <p:nvPr/>
          </p:nvSpPr>
          <p:spPr>
            <a:xfrm>
              <a:off x="370127" y="2069553"/>
              <a:ext cx="2406428" cy="4154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71450" indent="-171450">
                <a:buFontTx/>
                <a:buChar char="-"/>
                <a:defRPr sz="700"/>
              </a:lvl1pPr>
            </a:lstStyle>
            <a:p>
              <a:pPr marL="0" indent="0">
                <a:buNone/>
              </a:pPr>
              <a:r>
                <a:rPr lang="en-AU" b="1"/>
                <a:t>pa_hash</a:t>
              </a:r>
              <a:r>
                <a:rPr lang="en-AU"/>
                <a:t>: md5 hash of filename (‘in_path’)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pa_type</a:t>
              </a:r>
              <a:r>
                <a:rPr lang="en-US"/>
                <a:t>: </a:t>
              </a:r>
              <a:r>
                <a:rPr lang="en-AU"/>
                <a:t>null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pa_path</a:t>
              </a:r>
              <a:r>
                <a:rPr lang="en-US"/>
                <a:t>:  filename</a:t>
              </a:r>
              <a:endParaRPr lang="en-GB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B2FC715-36D6-43B2-82D3-082776007963}"/>
                </a:ext>
              </a:extLst>
            </p:cNvPr>
            <p:cNvSpPr txBox="1"/>
            <p:nvPr/>
          </p:nvSpPr>
          <p:spPr>
            <a:xfrm>
              <a:off x="370127" y="1675769"/>
              <a:ext cx="2406428" cy="20005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5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5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 b="1"/>
              </a:lvl1pPr>
            </a:lstStyle>
            <a:p>
              <a:r>
                <a:rPr lang="en-US"/>
                <a:t>Temporary table </a:t>
              </a:r>
              <a:r>
                <a:rPr lang="en-AU"/>
                <a:t>mypaths</a:t>
              </a:r>
              <a:endParaRPr lang="en-GB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CDF2B0A-C22F-42D0-9B18-DB8087D7728C}"/>
                </a:ext>
              </a:extLst>
            </p:cNvPr>
            <p:cNvSpPr txBox="1"/>
            <p:nvPr/>
          </p:nvSpPr>
          <p:spPr>
            <a:xfrm>
              <a:off x="370127" y="2485094"/>
              <a:ext cx="2406428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71450" indent="-171450">
                <a:buFontTx/>
                <a:buChar char="-"/>
                <a:defRPr sz="700"/>
              </a:lvl1pPr>
            </a:lstStyle>
            <a:p>
              <a:pPr marL="0" indent="0">
                <a:buNone/>
              </a:pPr>
              <a:r>
                <a:rPr lang="en-AU" b="1"/>
                <a:t>pa_hash</a:t>
              </a:r>
              <a:r>
                <a:rPr lang="en-AU"/>
                <a:t>: </a:t>
              </a:r>
              <a:r>
                <a:rPr lang="en-US"/>
                <a:t>6c371336-8ea3-209d-13bf-4538429e2e34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pa_type</a:t>
              </a:r>
              <a:r>
                <a:rPr lang="en-US"/>
                <a:t>: </a:t>
              </a:r>
              <a:r>
                <a:rPr lang="en-AU"/>
                <a:t>null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pa_path</a:t>
              </a:r>
              <a:r>
                <a:rPr lang="en-US"/>
                <a:t>: </a:t>
              </a:r>
              <a:r>
                <a:rPr lang="en-AU"/>
                <a:t>/g/data2/tc43/…/FC.v15v02.2013.006.nc</a:t>
              </a:r>
            </a:p>
            <a:p>
              <a:pPr marL="0" indent="0">
                <a:buNone/>
              </a:pPr>
              <a:endParaRPr lang="en-GB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D8FA0C2B-4059-4F83-BD80-5E44AE01E20B}"/>
              </a:ext>
            </a:extLst>
          </p:cNvPr>
          <p:cNvSpPr txBox="1"/>
          <p:nvPr/>
        </p:nvSpPr>
        <p:spPr>
          <a:xfrm>
            <a:off x="373706" y="3612346"/>
            <a:ext cx="2406428" cy="49244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AU" b="1"/>
              <a:t>Trigger: ingested</a:t>
            </a:r>
          </a:p>
          <a:p>
            <a:pPr marL="0" indent="0">
              <a:buNone/>
            </a:pPr>
            <a:endParaRPr lang="en-AU" b="1"/>
          </a:p>
          <a:p>
            <a:pPr marL="0" indent="0">
              <a:buNone/>
            </a:pPr>
            <a:r>
              <a:rPr lang="en-AU" sz="1200" b="1"/>
              <a:t>See next slide</a:t>
            </a:r>
            <a:endParaRPr lang="en-GB" sz="120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5932E9F-06BF-419D-859B-C6EED2CCDE17}"/>
              </a:ext>
            </a:extLst>
          </p:cNvPr>
          <p:cNvSpPr txBox="1"/>
          <p:nvPr/>
        </p:nvSpPr>
        <p:spPr>
          <a:xfrm>
            <a:off x="355505" y="1109355"/>
            <a:ext cx="2424200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AU" sz="800" b="1"/>
              <a:t>function ingest_line()</a:t>
            </a:r>
          </a:p>
          <a:p>
            <a:pPr marL="285750" lvl="1"/>
            <a:r>
              <a:rPr lang="en-AU" sz="700"/>
              <a:t>insert into mypaths </a:t>
            </a:r>
          </a:p>
          <a:p>
            <a:pPr marL="285750" lvl="1"/>
            <a:r>
              <a:rPr lang="en-AU" sz="700"/>
              <a:t>   ( pa_hash, pa_type, pa_path 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29FAF0-0B9F-4572-962F-0AA45B289C3C}"/>
              </a:ext>
            </a:extLst>
          </p:cNvPr>
          <p:cNvSpPr txBox="1"/>
          <p:nvPr/>
        </p:nvSpPr>
        <p:spPr>
          <a:xfrm>
            <a:off x="5027202" y="4887720"/>
            <a:ext cx="16145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Triggers: </a:t>
            </a:r>
          </a:p>
          <a:p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  </a:t>
            </a:r>
            <a:r>
              <a:rPr lang="en-AU" sz="1000" b="1">
                <a:solidFill>
                  <a:schemeClr val="accent1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ingest</a:t>
            </a:r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 before insert</a:t>
            </a:r>
          </a:p>
          <a:p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  </a:t>
            </a:r>
            <a:r>
              <a:rPr lang="en-AU" sz="1000" b="1">
                <a:solidFill>
                  <a:srgbClr val="FFFF00"/>
                </a:solidFill>
                <a:cs typeface="Arial" panose="020B0604020202020204" pitchFamily="34" charset="0"/>
              </a:rPr>
              <a:t>ingested</a:t>
            </a:r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 after insert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F97AC1-1EFF-4B54-8B8E-7AD2E7AA1068}"/>
              </a:ext>
            </a:extLst>
          </p:cNvPr>
          <p:cNvSpPr txBox="1"/>
          <p:nvPr/>
        </p:nvSpPr>
        <p:spPr>
          <a:xfrm>
            <a:off x="5452464" y="4248097"/>
            <a:ext cx="1077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Trigger: </a:t>
            </a:r>
            <a:r>
              <a:rPr lang="en-AU" sz="1000" b="1">
                <a:solidFill>
                  <a:schemeClr val="accent1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ingest</a:t>
            </a:r>
            <a:endParaRPr lang="en-AU" sz="1000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1794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33333E-6 L 0.00222 0.478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" y="2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-7.40741E-7 L -0.00235 -7.40741E-7 C -0.00026 -0.00023 0.00208 -0.00046 0.00429 -0.00046 C 0.00638 -0.00046 0.00846 -0.00023 0.01028 -7.40741E-7 C 0.01315 -7.40741E-7 0.01601 0.00023 0.01875 0.00023 C 0.01979 0.00046 0.0207 0.00046 0.02187 0.0007 C 0.02734 0.00116 0.02747 0.0007 0.0332 0.00162 C 0.04192 0.00301 0.03333 0.00185 0.04453 0.00301 C 0.04531 0.00301 0.04596 0.00324 0.04674 0.00347 C 0.04947 0.00347 0.05234 0.00347 0.05507 0.0037 C 0.0569 0.0037 0.05859 0.00394 0.06041 0.00417 C 0.06289 0.00417 0.06549 0.0044 0.06796 0.0044 C 0.07252 0.00509 0.06875 0.00463 0.0763 0.00509 C 0.07786 0.00509 0.07942 0.00532 0.08086 0.00556 L 0.18164 0.00509 C 0.18268 0.00509 0.18294 0.0044 0.18385 0.00417 C 0.18528 0.00347 0.18724 0.00324 0.18854 0.00278 C 0.18919 0.00232 0.18984 0.00185 0.19075 0.00162 C 0.19218 0.00116 0.19518 0.00023 0.19518 0.00023 C 0.19648 -0.00069 0.19791 -0.00231 0.19987 -0.00301 L 0.20208 -0.00417 C 0.20377 -0.00648 0.2013 -0.00393 0.20507 -0.00579 C 0.20507 -0.00579 0.20885 -0.00833 0.20963 -0.0088 C 0.21015 -0.00926 0.21054 -0.00949 0.21119 -0.00995 C 0.21197 -0.01018 0.21276 -0.01065 0.21354 -0.01088 C 0.21614 -0.0125 0.21393 -0.01134 0.21575 -0.01296 C 0.21614 -0.01343 0.21679 -0.01366 0.21718 -0.01412 C 0.21849 -0.01505 0.21731 -0.01505 0.21953 -0.01597 C 0.22031 -0.01643 0.22148 -0.01667 0.22252 -0.01713 C 0.22421 -0.01921 0.222 -0.0169 0.22565 -0.01921 C 0.22929 -0.02153 0.225 -0.01968 0.22851 -0.02153 C 0.22929 -0.02199 0.2302 -0.02222 0.23086 -0.02245 C 0.23424 -0.0243 0.23086 -0.02268 0.23307 -0.02454 C 0.2345 -0.02569 0.23671 -0.02685 0.23854 -0.02801 C 0.2388 -0.02824 0.2388 -0.0287 0.23932 -0.02893 C 0.24049 -0.02963 0.24218 -0.03032 0.24375 -0.03102 C 0.24453 -0.03125 0.24544 -0.03171 0.24596 -0.03194 C 0.24817 -0.03356 0.24687 -0.03287 0.24987 -0.03403 C 0.25078 -0.03542 0.25 -0.03495 0.25221 -0.03565 " pathEditMode="relative" rAng="0" ptsTypes="AAAAAAAAAAAAAAAAAAAAAAAAAAAAAAAAAAAAA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21" y="-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6 L 0.06706 0.04005 C 0.08099 0.04908 0.10195 0.05394 0.12396 0.05394 C 0.14896 0.05394 0.16901 0.04908 0.18294 0.04005 L 0.25 -3.7037E-6 " pathEditMode="relative" rAng="0" ptsTypes="AAA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0.03727 L -0.00391 0.03727 C -0.00169 0.03727 0.00065 0.0375 0.00339 0.0375 C 0.0043 0.0375 0.0056 0.0375 0.00664 0.0375 C 0.00859 0.0375 0.01042 0.0375 0.01224 0.0375 C 0.01341 0.0375 0.01445 0.0375 0.01563 0.0375 C 0.01563 0.0375 0.02175 0.03773 0.02292 0.03773 C 0.0237 0.03773 0.02474 0.03773 0.02539 0.03773 C 0.02643 0.03773 0.0276 0.03773 0.02865 0.03773 C 0.03047 0.03773 0.03724 0.03796 0.03854 0.03796 C 0.03958 0.03796 0.04063 0.03796 0.0418 0.03796 C 0.04284 0.03796 0.04401 0.03796 0.04505 0.03796 C 0.04766 0.03796 0.05052 0.03796 0.05326 0.03796 C 0.05547 0.03796 0.05768 0.03796 0.0599 0.03819 C 0.06146 0.03819 0.06302 0.03819 0.06471 0.03819 C 0.06628 0.03819 0.06797 0.03819 0.06966 0.03819 C 0.07162 0.03819 0.07331 0.03819 0.07526 0.03819 C 0.07891 0.03819 0.08242 0.03819 0.08607 0.03819 C 0.10833 0.03843 0.08464 0.03819 0.14492 0.03843 C 0.14649 0.03843 0.14818 0.03843 0.14987 0.03843 C 0.15234 0.03843 0.15469 0.03843 0.15716 0.03843 C 0.16719 0.03866 0.16094 0.03866 0.18412 0.03866 C 0.18971 0.03866 0.19505 0.03843 0.20052 0.03843 C 0.2013 0.03843 0.20794 0.03843 0.20951 0.03843 C 0.21927 0.03819 0.21029 0.03843 0.21784 0.03819 C 0.22083 0.03796 0.21771 0.03819 0.22175 0.03819 C 0.22357 0.03796 0.22669 0.03796 0.22669 0.03796 C 0.23112 0.03773 0.22539 0.03796 0.23086 0.03773 C 0.23151 0.03773 0.2319 0.03773 0.23242 0.03773 C 0.2332 0.03773 0.23425 0.03773 0.2349 0.0375 C 0.23607 0.0375 0.23815 0.0375 0.23815 0.0375 C 0.23841 0.03727 0.23854 0.03727 0.23906 0.03727 C 0.23945 0.03727 0.2401 0.03727 0.24063 0.03727 C 0.24128 0.03704 0.24167 0.03704 0.24232 0.03704 C 0.24323 0.03704 0.24544 0.0368 0.24544 0.0368 C 0.2457 0.0368 0.24596 0.0368 0.24635 0.0368 C 0.24701 0.03657 0.24792 0.03657 0.24883 0.03657 C 0.24987 0.03657 0.25221 0.03634 0.25287 0.03634 C 0.25339 0.03634 0.25339 0.03634 0.25378 0.03611 C 0.25417 0.03611 0.25482 0.03611 0.25547 0.03611 C 0.25599 0.03611 0.25651 0.03588 0.25703 0.03588 C 0.25729 0.03588 0.25755 0.03588 0.25794 0.03588 C 0.25807 0.03565 0.25885 0.03565 0.25938 0.03565 C 0.2599 0.03542 0.26055 0.03542 0.26107 0.03542 C 0.26159 0.03542 0.26198 0.03518 0.26276 0.03518 C 0.26315 0.03518 0.2638 0.03518 0.26432 0.03495 C 0.26497 0.03495 0.26563 0.03495 0.26602 0.03495 C 0.26641 0.03472 0.26654 0.03472 0.2668 0.03472 C 0.26732 0.03472 0.26797 0.03449 0.26849 0.03449 C 0.26875 0.03449 0.26888 0.03449 0.26927 0.03426 C 0.26953 0.03426 0.27005 0.03426 0.27018 0.03426 C 0.27214 0.03287 0.26953 0.03356 0.27188 0.0331 L 0.27096 0.03194 " pathEditMode="relative" rAng="0" ptsTypes="AAAAAAAAAAAAAAAAAAAAAAAAAAAAAAAAAAAAAAAAAAAAAAAAAAAAA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89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7 L 4.58333E-6 -0.1673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96296E-6 L 4.58333E-6 -0.066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0.07891 -0.00023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-0.26602 -0.12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7" y="-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1.45833E-6 0.16921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-4.16667E-6 0.11829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98" grpId="0" animBg="1"/>
      <p:bldP spid="95" grpId="0" animBg="1"/>
      <p:bldP spid="70" grpId="0" animBg="1"/>
      <p:bldP spid="69" grpId="0" animBg="1"/>
      <p:bldP spid="16" grpId="0" animBg="1"/>
      <p:bldP spid="5" grpId="0" animBg="1"/>
      <p:bldP spid="3" grpId="0" animBg="1"/>
      <p:bldP spid="10" grpId="0" animBg="1"/>
      <p:bldP spid="67" grpId="0" animBg="1"/>
      <p:bldP spid="68" grpId="0" animBg="1"/>
      <p:bldP spid="111" grpId="0" animBg="1"/>
      <p:bldP spid="83" grpId="0" animBg="1"/>
      <p:bldP spid="10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rrow: Up 64">
            <a:extLst>
              <a:ext uri="{FF2B5EF4-FFF2-40B4-BE49-F238E27FC236}">
                <a16:creationId xmlns:a16="http://schemas.microsoft.com/office/drawing/2014/main" id="{EB96487F-E3B2-47B7-A052-7DFB6CA9B087}"/>
              </a:ext>
            </a:extLst>
          </p:cNvPr>
          <p:cNvSpPr/>
          <p:nvPr/>
        </p:nvSpPr>
        <p:spPr>
          <a:xfrm rot="5400000">
            <a:off x="2334438" y="5321355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8A3D71E-3606-410E-9D4A-0D438CD1E3BF}"/>
              </a:ext>
            </a:extLst>
          </p:cNvPr>
          <p:cNvSpPr txBox="1"/>
          <p:nvPr/>
        </p:nvSpPr>
        <p:spPr>
          <a:xfrm>
            <a:off x="373859" y="5255564"/>
            <a:ext cx="240642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endParaRPr lang="en-AU" sz="800" b="1">
              <a:solidFill>
                <a:srgbClr val="FF0000"/>
              </a:solidFill>
            </a:endParaRPr>
          </a:p>
          <a:p>
            <a:endParaRPr lang="en-GB" sz="800" b="1">
              <a:solidFill>
                <a:srgbClr val="FF0000"/>
              </a:solidFill>
            </a:endParaRP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9F59A0BD-C1BA-4C25-BD06-C40F8C0175AC}"/>
              </a:ext>
            </a:extLst>
          </p:cNvPr>
          <p:cNvSpPr/>
          <p:nvPr/>
        </p:nvSpPr>
        <p:spPr>
          <a:xfrm rot="10800000">
            <a:off x="2429166" y="4638447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5CC254-FDE6-414F-92E8-3F712FD5D288}"/>
              </a:ext>
            </a:extLst>
          </p:cNvPr>
          <p:cNvSpPr txBox="1"/>
          <p:nvPr/>
        </p:nvSpPr>
        <p:spPr>
          <a:xfrm>
            <a:off x="378149" y="4073253"/>
            <a:ext cx="240642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GB"/>
          </a:p>
        </p:txBody>
      </p:sp>
      <p:sp>
        <p:nvSpPr>
          <p:cNvPr id="105" name="Arrow: Up 104">
            <a:extLst>
              <a:ext uri="{FF2B5EF4-FFF2-40B4-BE49-F238E27FC236}">
                <a16:creationId xmlns:a16="http://schemas.microsoft.com/office/drawing/2014/main" id="{F4BE24DE-7FDC-4284-8896-5EF56E04700F}"/>
              </a:ext>
            </a:extLst>
          </p:cNvPr>
          <p:cNvSpPr/>
          <p:nvPr/>
        </p:nvSpPr>
        <p:spPr>
          <a:xfrm rot="10800000">
            <a:off x="2436963" y="3333223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45775FD-958F-4E98-9BEC-535D7CC79DEC}"/>
              </a:ext>
            </a:extLst>
          </p:cNvPr>
          <p:cNvSpPr txBox="1"/>
          <p:nvPr/>
        </p:nvSpPr>
        <p:spPr>
          <a:xfrm>
            <a:off x="370127" y="2833471"/>
            <a:ext cx="2406428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</p:txBody>
      </p:sp>
      <p:sp>
        <p:nvSpPr>
          <p:cNvPr id="98" name="Arrow: Up 97">
            <a:extLst>
              <a:ext uri="{FF2B5EF4-FFF2-40B4-BE49-F238E27FC236}">
                <a16:creationId xmlns:a16="http://schemas.microsoft.com/office/drawing/2014/main" id="{FC834116-F94E-4941-9DD8-916C0FFB52DA}"/>
              </a:ext>
            </a:extLst>
          </p:cNvPr>
          <p:cNvSpPr/>
          <p:nvPr/>
        </p:nvSpPr>
        <p:spPr>
          <a:xfrm rot="10800000">
            <a:off x="2469941" y="1239191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8E66D83-ED77-4098-B84A-C74754726CF1}"/>
              </a:ext>
            </a:extLst>
          </p:cNvPr>
          <p:cNvSpPr txBox="1"/>
          <p:nvPr/>
        </p:nvSpPr>
        <p:spPr>
          <a:xfrm>
            <a:off x="371548" y="964978"/>
            <a:ext cx="2408400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</p:txBody>
      </p:sp>
      <p:sp>
        <p:nvSpPr>
          <p:cNvPr id="95" name="Arrow: Up 94">
            <a:extLst>
              <a:ext uri="{FF2B5EF4-FFF2-40B4-BE49-F238E27FC236}">
                <a16:creationId xmlns:a16="http://schemas.microsoft.com/office/drawing/2014/main" id="{823F3CA4-F860-499B-9C69-A648408A6C80}"/>
              </a:ext>
            </a:extLst>
          </p:cNvPr>
          <p:cNvSpPr/>
          <p:nvPr/>
        </p:nvSpPr>
        <p:spPr>
          <a:xfrm rot="16200000" flipH="1">
            <a:off x="5731733" y="2191705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Up 69">
            <a:extLst>
              <a:ext uri="{FF2B5EF4-FFF2-40B4-BE49-F238E27FC236}">
                <a16:creationId xmlns:a16="http://schemas.microsoft.com/office/drawing/2014/main" id="{FFDDB649-5630-4989-A528-FE6D452F4982}"/>
              </a:ext>
            </a:extLst>
          </p:cNvPr>
          <p:cNvSpPr/>
          <p:nvPr/>
        </p:nvSpPr>
        <p:spPr>
          <a:xfrm rot="5400000">
            <a:off x="7672820" y="2697027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row: Up 68">
            <a:extLst>
              <a:ext uri="{FF2B5EF4-FFF2-40B4-BE49-F238E27FC236}">
                <a16:creationId xmlns:a16="http://schemas.microsoft.com/office/drawing/2014/main" id="{C2DE0CB6-F168-452A-AEB4-27D92EAAE4B0}"/>
              </a:ext>
            </a:extLst>
          </p:cNvPr>
          <p:cNvSpPr/>
          <p:nvPr/>
        </p:nvSpPr>
        <p:spPr>
          <a:xfrm>
            <a:off x="7704024" y="2611558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7727CF6-0E6D-4C7F-A363-659ABC0437A3}"/>
              </a:ext>
            </a:extLst>
          </p:cNvPr>
          <p:cNvSpPr txBox="1"/>
          <p:nvPr/>
        </p:nvSpPr>
        <p:spPr>
          <a:xfrm>
            <a:off x="5651413" y="2067768"/>
            <a:ext cx="242420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GB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0E29CBF2-452E-440F-82D8-6B42BFAAA3D0}"/>
              </a:ext>
            </a:extLst>
          </p:cNvPr>
          <p:cNvSpPr/>
          <p:nvPr/>
        </p:nvSpPr>
        <p:spPr>
          <a:xfrm>
            <a:off x="7704024" y="4001195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6D5178D1-E29A-43CC-B25A-1B0F030D539B}"/>
              </a:ext>
            </a:extLst>
          </p:cNvPr>
          <p:cNvSpPr/>
          <p:nvPr/>
        </p:nvSpPr>
        <p:spPr>
          <a:xfrm>
            <a:off x="7355650" y="3784693"/>
            <a:ext cx="962108" cy="675861"/>
          </a:xfrm>
          <a:prstGeom prst="hexagon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2712DC-A4B1-4F54-84EC-FCC75EDB79D0}"/>
              </a:ext>
            </a:extLst>
          </p:cNvPr>
          <p:cNvSpPr txBox="1"/>
          <p:nvPr/>
        </p:nvSpPr>
        <p:spPr>
          <a:xfrm>
            <a:off x="7372651" y="3966155"/>
            <a:ext cx="926301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700"/>
              <a:t>Function ingested_lines()</a:t>
            </a:r>
          </a:p>
        </p:txBody>
      </p:sp>
      <p:sp>
        <p:nvSpPr>
          <p:cNvPr id="11" name="Flowchart: Stored Data 10"/>
          <p:cNvSpPr/>
          <p:nvPr/>
        </p:nvSpPr>
        <p:spPr>
          <a:xfrm rot="20686038">
            <a:off x="6257677" y="4086097"/>
            <a:ext cx="715618" cy="518576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4458653" y="3760354"/>
            <a:ext cx="445889" cy="44588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/>
          <p:cNvSpPr/>
          <p:nvPr/>
        </p:nvSpPr>
        <p:spPr>
          <a:xfrm>
            <a:off x="4458653" y="4034674"/>
            <a:ext cx="408876" cy="40887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4641135" y="3904093"/>
            <a:ext cx="302150" cy="302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lowchart: Stored Data 6"/>
          <p:cNvSpPr/>
          <p:nvPr/>
        </p:nvSpPr>
        <p:spPr>
          <a:xfrm rot="5400000" flipH="1">
            <a:off x="3935172" y="2351778"/>
            <a:ext cx="1337265" cy="1077041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19A04E9-46BF-4E93-AFFB-7D78168D3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314" y="3162373"/>
            <a:ext cx="3584740" cy="238734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069A58C-A25E-4B9C-9EE6-F9B577AC7C1B}"/>
              </a:ext>
            </a:extLst>
          </p:cNvPr>
          <p:cNvGrpSpPr/>
          <p:nvPr/>
        </p:nvGrpSpPr>
        <p:grpSpPr>
          <a:xfrm>
            <a:off x="4333275" y="726480"/>
            <a:ext cx="548404" cy="462532"/>
            <a:chOff x="3306584" y="726480"/>
            <a:chExt cx="548404" cy="462532"/>
          </a:xfrm>
        </p:grpSpPr>
        <p:sp>
          <p:nvSpPr>
            <p:cNvPr id="20" name="Oval 19"/>
            <p:cNvSpPr/>
            <p:nvPr/>
          </p:nvSpPr>
          <p:spPr>
            <a:xfrm>
              <a:off x="3306584" y="726480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/>
            <p:cNvSpPr/>
            <p:nvPr/>
          </p:nvSpPr>
          <p:spPr>
            <a:xfrm>
              <a:off x="3479965" y="78304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/>
            <p:cNvSpPr/>
            <p:nvPr/>
          </p:nvSpPr>
          <p:spPr>
            <a:xfrm>
              <a:off x="3481289" y="918668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71134" y="179194"/>
            <a:ext cx="1081378" cy="1129086"/>
            <a:chOff x="4063116" y="-791770"/>
            <a:chExt cx="1081378" cy="1129086"/>
          </a:xfrm>
        </p:grpSpPr>
        <p:sp>
          <p:nvSpPr>
            <p:cNvPr id="4" name="Oval 3"/>
            <p:cNvSpPr/>
            <p:nvPr/>
          </p:nvSpPr>
          <p:spPr>
            <a:xfrm>
              <a:off x="4063116" y="-791770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4325251" y="-244484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/>
            <p:cNvSpPr/>
            <p:nvPr/>
          </p:nvSpPr>
          <p:spPr>
            <a:xfrm>
              <a:off x="4498632" y="-18792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/>
            <p:cNvSpPr/>
            <p:nvPr/>
          </p:nvSpPr>
          <p:spPr>
            <a:xfrm>
              <a:off x="4499956" y="-52296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H="1" flipV="1">
            <a:off x="4768271" y="1082121"/>
            <a:ext cx="1029882" cy="220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593144" y="754761"/>
            <a:ext cx="1179531" cy="5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19060" y="1166351"/>
            <a:ext cx="59159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800"/>
              <a:t>in_path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19060" y="919763"/>
            <a:ext cx="59159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800"/>
              <a:t>in_type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19060" y="671050"/>
            <a:ext cx="59159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800"/>
              <a:t>in_json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09561" y="104120"/>
            <a:ext cx="3852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Ingestion into MAS</a:t>
            </a:r>
          </a:p>
          <a:p>
            <a:pPr algn="ctr"/>
            <a:r>
              <a:rPr lang="en-AU" sz="1600" b="1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Function ingested_lines()</a:t>
            </a:r>
          </a:p>
        </p:txBody>
      </p:sp>
      <p:cxnSp>
        <p:nvCxnSpPr>
          <p:cNvPr id="64" name="Straight Arrow Connector 63"/>
          <p:cNvCxnSpPr>
            <a:stCxn id="33" idx="1"/>
            <a:endCxn id="21" idx="6"/>
          </p:cNvCxnSpPr>
          <p:nvPr/>
        </p:nvCxnSpPr>
        <p:spPr>
          <a:xfrm flipH="1" flipV="1">
            <a:off x="4881679" y="970554"/>
            <a:ext cx="837381" cy="5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4" idx="4"/>
          </p:cNvCxnSpPr>
          <p:nvPr/>
        </p:nvCxnSpPr>
        <p:spPr>
          <a:xfrm>
            <a:off x="4611823" y="1308280"/>
            <a:ext cx="9280" cy="109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03485" y="327121"/>
            <a:ext cx="99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/>
              <a:t>Fields created from *.nc files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15075" y="368048"/>
            <a:ext cx="1136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chemeClr val="bg1"/>
                </a:solidFill>
              </a:rPr>
              <a:t>TSV 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B517B7-8D83-4DD0-AF02-57D3FD5ED50D}"/>
              </a:ext>
            </a:extLst>
          </p:cNvPr>
          <p:cNvSpPr txBox="1"/>
          <p:nvPr/>
        </p:nvSpPr>
        <p:spPr>
          <a:xfrm>
            <a:off x="4157610" y="2678513"/>
            <a:ext cx="899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/>
              <a:t>ingest.sh</a:t>
            </a:r>
            <a:endParaRPr lang="en-GB" sz="1200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42E992-8766-45E7-8357-1475D4F44FC7}"/>
              </a:ext>
            </a:extLst>
          </p:cNvPr>
          <p:cNvSpPr txBox="1"/>
          <p:nvPr/>
        </p:nvSpPr>
        <p:spPr>
          <a:xfrm>
            <a:off x="2878377" y="3194949"/>
            <a:ext cx="16202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>
                <a:solidFill>
                  <a:schemeClr val="bg1"/>
                </a:solidFill>
              </a:rPr>
              <a:t>Database: </a:t>
            </a:r>
            <a:r>
              <a:rPr lang="en-AU" sz="11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mas</a:t>
            </a:r>
          </a:p>
          <a:p>
            <a:r>
              <a:rPr lang="en-AU" sz="1100" b="1">
                <a:solidFill>
                  <a:schemeClr val="bg1"/>
                </a:solidFill>
              </a:rPr>
              <a:t>Table: </a:t>
            </a:r>
            <a:r>
              <a:rPr lang="en-AU" sz="11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ingest</a:t>
            </a:r>
            <a:endParaRPr lang="en-GB" sz="11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F724F5-19D9-4D1B-BE23-69871AD492C5}"/>
              </a:ext>
            </a:extLst>
          </p:cNvPr>
          <p:cNvSpPr txBox="1"/>
          <p:nvPr/>
        </p:nvSpPr>
        <p:spPr>
          <a:xfrm>
            <a:off x="373167" y="964979"/>
            <a:ext cx="2408400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AU" b="1">
                <a:solidFill>
                  <a:srgbClr val="00B0F0"/>
                </a:solidFill>
              </a:rPr>
              <a:t>create function ingested_lines()</a:t>
            </a:r>
          </a:p>
          <a:p>
            <a:r>
              <a:rPr lang="en-AU" b="1">
                <a:solidFill>
                  <a:srgbClr val="FF0000"/>
                </a:solidFill>
              </a:rPr>
              <a:t>insert into mypaths</a:t>
            </a:r>
            <a:r>
              <a:rPr lang="en-AU"/>
              <a:t> select md5(path)::uuid, now(), 'directory', path from ( select distinct(public.parent_paths(pa_path)) as path from mypaths ) t on conflict (pa_hash) do nothing;</a:t>
            </a:r>
          </a:p>
          <a:p>
            <a:r>
              <a:rPr lang="en-AU" b="1">
                <a:solidFill>
                  <a:srgbClr val="FF0000"/>
                </a:solidFill>
              </a:rPr>
              <a:t>update mypaths</a:t>
            </a:r>
            <a:r>
              <a:rPr lang="en-AU"/>
              <a:t> set pa_parents = (   select array_agg(md5(t)::uuid order by octet_length(t)) from public.parent_paths(pa_path) t ); </a:t>
            </a:r>
          </a:p>
          <a:p>
            <a:r>
              <a:rPr lang="en-GB" b="1">
                <a:solidFill>
                  <a:srgbClr val="FF0000"/>
                </a:solidFill>
              </a:rPr>
              <a:t>lock table paths</a:t>
            </a:r>
            <a:r>
              <a:rPr lang="en-GB"/>
              <a:t> in exclusive mode;</a:t>
            </a:r>
          </a:p>
          <a:p>
            <a:r>
              <a:rPr lang="en-AU" b="1">
                <a:solidFill>
                  <a:srgbClr val="FF0000"/>
                </a:solidFill>
              </a:rPr>
              <a:t>insert into paths</a:t>
            </a:r>
            <a:r>
              <a:rPr lang="en-AU"/>
              <a:t> select * from mypaths on conflict (pa_hash) do update set      pa_ingested = excluded.pa_ingested;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B97CE4A-BE6E-4EA1-974E-0BBEC7CB15E1}"/>
              </a:ext>
            </a:extLst>
          </p:cNvPr>
          <p:cNvSpPr txBox="1"/>
          <p:nvPr/>
        </p:nvSpPr>
        <p:spPr>
          <a:xfrm>
            <a:off x="5656452" y="2069685"/>
            <a:ext cx="242420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AU" b="1">
                <a:solidFill>
                  <a:srgbClr val="00B0F0"/>
                </a:solidFill>
              </a:rPr>
              <a:t>function ingested_lines()</a:t>
            </a:r>
          </a:p>
          <a:p>
            <a:r>
              <a:rPr lang="en-GB" b="1">
                <a:solidFill>
                  <a:srgbClr val="FF0000"/>
                </a:solidFill>
              </a:rPr>
              <a:t>insert into metadata</a:t>
            </a:r>
            <a:r>
              <a:rPr lang="en-GB"/>
              <a:t> select * from mymetadata on conflict (md_hash, md_type) do update set md_ingested = excluded.md_ingested, md_json = excluded.md_json ;</a:t>
            </a:r>
            <a:endParaRPr lang="en-AU" sz="700"/>
          </a:p>
          <a:p>
            <a:pPr marL="285750" lvl="1"/>
            <a:endParaRPr lang="en-AU" sz="700"/>
          </a:p>
          <a:p>
            <a:pPr marL="285750" lvl="1"/>
            <a:endParaRPr lang="en-AU" sz="700"/>
          </a:p>
          <a:p>
            <a:pPr marL="285750" lvl="1"/>
            <a:endParaRPr lang="en-AU" sz="7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ADEE2B0-362F-4FFB-90C4-516EE7218CC3}"/>
              </a:ext>
            </a:extLst>
          </p:cNvPr>
          <p:cNvGrpSpPr/>
          <p:nvPr/>
        </p:nvGrpSpPr>
        <p:grpSpPr>
          <a:xfrm>
            <a:off x="8362980" y="1119169"/>
            <a:ext cx="3362968" cy="5314828"/>
            <a:chOff x="8362980" y="1119169"/>
            <a:chExt cx="3362968" cy="5314828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4334C03-E577-4196-B20C-3F0C2E51C4E6}"/>
                </a:ext>
              </a:extLst>
            </p:cNvPr>
            <p:cNvSpPr txBox="1"/>
            <p:nvPr/>
          </p:nvSpPr>
          <p:spPr>
            <a:xfrm>
              <a:off x="8362980" y="1317104"/>
              <a:ext cx="336296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 b="1"/>
              </a:lvl1pPr>
            </a:lstStyle>
            <a:p>
              <a:r>
                <a:rPr lang="en-US"/>
                <a:t>md_hash |md_type | md_json</a:t>
              </a:r>
              <a:endParaRPr lang="en-GB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8C8297C-5E10-4A5B-A54D-E3963921E5AB}"/>
                </a:ext>
              </a:extLst>
            </p:cNvPr>
            <p:cNvSpPr txBox="1"/>
            <p:nvPr/>
          </p:nvSpPr>
          <p:spPr>
            <a:xfrm>
              <a:off x="8362980" y="1512953"/>
              <a:ext cx="3362968" cy="4154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71450" indent="-171450">
                <a:buFontTx/>
                <a:buChar char="-"/>
                <a:defRPr sz="700"/>
              </a:lvl1pPr>
            </a:lstStyle>
            <a:p>
              <a:pPr marL="0" indent="0">
                <a:buNone/>
              </a:pPr>
              <a:r>
                <a:rPr lang="en-AU" b="1"/>
                <a:t>md_hash</a:t>
              </a:r>
              <a:r>
                <a:rPr lang="en-AU"/>
                <a:t>: md5 hash of filename (‘in_path’)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md_type</a:t>
              </a:r>
              <a:r>
                <a:rPr lang="en-US"/>
                <a:t>: gdal (‘in_type’)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md_json</a:t>
              </a:r>
              <a:r>
                <a:rPr lang="en-US"/>
                <a:t>:  reformatted gdalinfo from filename (‘in_json’)</a:t>
              </a:r>
              <a:endParaRPr lang="en-GB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6990521-7C9D-4672-84CE-3B577F938CA1}"/>
                </a:ext>
              </a:extLst>
            </p:cNvPr>
            <p:cNvSpPr txBox="1"/>
            <p:nvPr/>
          </p:nvSpPr>
          <p:spPr>
            <a:xfrm>
              <a:off x="8362980" y="1925070"/>
              <a:ext cx="3362968" cy="45089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71450" indent="-171450">
                <a:buFontTx/>
                <a:buChar char="-"/>
                <a:defRPr sz="700"/>
              </a:lvl1pPr>
            </a:lstStyle>
            <a:p>
              <a:pPr marL="0" indent="0">
                <a:buNone/>
              </a:pPr>
              <a:r>
                <a:rPr lang="en-AU" b="1"/>
                <a:t>md_hash</a:t>
              </a:r>
              <a:r>
                <a:rPr lang="en-AU"/>
                <a:t>: </a:t>
              </a:r>
              <a:r>
                <a:rPr lang="en-US"/>
                <a:t>6c371336-8ea3-209d-13bf-4538429e2e34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md_type</a:t>
              </a:r>
              <a:r>
                <a:rPr lang="en-US"/>
                <a:t>: gdal</a:t>
              </a:r>
              <a:endParaRPr lang="en-GB"/>
            </a:p>
            <a:p>
              <a:pPr marL="0" indent="0">
                <a:buNone/>
              </a:pPr>
              <a:r>
                <a:rPr lang="en-GB" b="1"/>
                <a:t>md_json</a:t>
              </a:r>
              <a:r>
                <a:rPr lang="en-GB"/>
                <a:t>:</a:t>
              </a:r>
            </a:p>
            <a:p>
              <a:pPr marL="0" indent="0">
                <a:buNone/>
              </a:pPr>
              <a:r>
                <a:rPr lang="en-GB"/>
                <a:t>{</a:t>
              </a:r>
            </a:p>
            <a:p>
              <a:pPr marL="0" indent="0">
                <a:buNone/>
              </a:pPr>
              <a:r>
                <a:rPr lang="en-GB"/>
                <a:t>    "filename":"</a:t>
              </a:r>
              <a:r>
                <a:rPr lang="en-AU"/>
                <a:t> /g/data2/tc43/…/FC.v310.MCD43A4.h15v02.2013.006.nc</a:t>
              </a:r>
              <a:endParaRPr lang="en-GB"/>
            </a:p>
            <a:p>
              <a:pPr marL="0" indent="0">
                <a:buNone/>
              </a:pPr>
              <a:r>
                <a:rPr lang="en-GB"/>
                <a:t>    "file_type":"netCDF",</a:t>
              </a:r>
            </a:p>
            <a:p>
              <a:pPr marL="0" indent="0">
                <a:buNone/>
              </a:pPr>
              <a:r>
                <a:rPr lang="en-GB"/>
                <a:t>    "geo_metadata":</a:t>
              </a:r>
            </a:p>
            <a:p>
              <a:pPr marL="0" indent="0">
                <a:buNone/>
              </a:pPr>
              <a:r>
                <a:rPr lang="en-GB"/>
                <a:t>    [</a:t>
              </a:r>
            </a:p>
            <a:p>
              <a:pPr marL="0" indent="0">
                <a:buNone/>
              </a:pPr>
              <a:r>
                <a:rPr lang="en-GB"/>
                <a:t>     {</a:t>
              </a:r>
            </a:p>
            <a:p>
              <a:pPr marL="0" indent="0">
                <a:buNone/>
              </a:pPr>
              <a:r>
                <a:rPr lang="en-GB"/>
                <a:t>       "ds_name": "NETCDF:\"</a:t>
              </a:r>
              <a:r>
                <a:rPr lang="en-AU"/>
                <a:t> /g/data2/tc43/…/FC.v…15v02.2013.006.nc</a:t>
              </a:r>
              <a:endParaRPr lang="en-GB"/>
            </a:p>
            <a:p>
              <a:pPr marL="0" indent="0">
                <a:buNone/>
              </a:pPr>
              <a:r>
                <a:rPr lang="en-GB"/>
                <a:t>        "namespace":"phot_veg",</a:t>
              </a:r>
            </a:p>
            <a:p>
              <a:pPr marL="0" indent="0">
                <a:buNone/>
              </a:pPr>
              <a:r>
                <a:rPr lang="en-GB"/>
                <a:t>        "array_type":"Byte",</a:t>
              </a:r>
            </a:p>
            <a:p>
              <a:pPr marL="0" indent="0">
                <a:buNone/>
              </a:pPr>
              <a:r>
                <a:rPr lang="en-GB"/>
                <a:t>        "raster_count":48,</a:t>
              </a:r>
            </a:p>
            <a:p>
              <a:pPr marL="0" indent="0">
                <a:buNone/>
              </a:pPr>
              <a:r>
                <a:rPr lang="en-GB"/>
                <a:t>        "timestamps":["2011-01-01T00:00:00Z", "2011-01-09T00:00:00Z“],</a:t>
              </a:r>
            </a:p>
            <a:p>
              <a:pPr marL="0" indent="0">
                <a:buNone/>
              </a:pPr>
              <a:r>
                <a:rPr lang="en-GB"/>
                <a:t>        "x_size":2400, "y_size":2400,</a:t>
              </a:r>
            </a:p>
            <a:p>
              <a:pPr marL="0" indent="0">
                <a:buNone/>
              </a:pPr>
              <a:r>
                <a:rPr lang="en-GB"/>
                <a:t>        "geotransform":[-15567539.028221982, 463.5058439629849, 0, 2],</a:t>
              </a:r>
            </a:p>
            <a:p>
              <a:pPr marL="0" indent="0">
                <a:buNone/>
              </a:pPr>
              <a:r>
                <a:rPr lang="en-GB"/>
                <a:t>        "polygon":"POLYGON ((-15567539.028222 231.752922, -15567539)],</a:t>
              </a:r>
            </a:p>
            <a:p>
              <a:pPr marL="0" indent="0">
                <a:buNone/>
              </a:pPr>
              <a:r>
                <a:rPr lang="en-GB"/>
                <a:t>        "proj_wkt":"PROJCS[GEOGCS[DATUM[SPHEROID[]],</a:t>
              </a:r>
            </a:p>
            <a:p>
              <a:pPr marL="0" indent="0">
                <a:buNone/>
              </a:pPr>
              <a:r>
                <a:rPr lang="en-GB"/>
                <a:t>          PRIMEM[], UNIT[]], PROJECTION[], PARAMETER[],</a:t>
              </a:r>
            </a:p>
            <a:p>
              <a:pPr marL="0" indent="0">
                <a:buNone/>
              </a:pPr>
              <a:r>
                <a:rPr lang="en-GB"/>
                <a:t>          PARAMETER[PARAMETER[],NIT[]]",</a:t>
              </a:r>
            </a:p>
            <a:p>
              <a:pPr marL="0" indent="0">
                <a:buNone/>
              </a:pPr>
              <a:r>
                <a:rPr lang="en-GB"/>
                <a:t>        "proj4":"+proj=sinu +lon_0=0 +x_0=0 +y_0=0 +a=6371007.181 +b</a:t>
              </a:r>
            </a:p>
            <a:p>
              <a:pPr marL="0" indent="0">
                <a:buNone/>
              </a:pPr>
              <a:r>
                <a:rPr lang="en-GB"/>
                <a:t>        "mins":[255, 255, 255, 255, 255, 255, 255, 255, 255, 255, 255</a:t>
              </a:r>
            </a:p>
            <a:p>
              <a:pPr marL="0" indent="0">
                <a:buNone/>
              </a:pPr>
              <a:r>
                <a:rPr lang="en-GB"/>
                <a:t>        "maxs":[255, 255, 255, 255, 255, 255, 255, 255, 255, 255, 255</a:t>
              </a:r>
            </a:p>
            <a:p>
              <a:pPr marL="0" indent="0">
                <a:buNone/>
              </a:pPr>
              <a:r>
                <a:rPr lang="en-GB"/>
                <a:t>        "means":[255, 255, 255, 255, 255, 255, 255, 255, 255, 255, 255</a:t>
              </a:r>
            </a:p>
            <a:p>
              <a:pPr marL="0" indent="0">
                <a:buNone/>
              </a:pPr>
              <a:r>
                <a:rPr lang="en-GB"/>
                <a:t>        "stddevs":[255, 255, 255, 255, 255, 255, 255, 255, 255, 255,</a:t>
              </a:r>
            </a:p>
            <a:p>
              <a:pPr marL="0" indent="0">
                <a:buNone/>
              </a:pPr>
              <a:r>
                <a:rPr lang="en-GB"/>
                <a:t>        "sample_counts":[-1, -1, -1, -1, -1, -1, -1, -1, -1, -1, -1,</a:t>
              </a:r>
            </a:p>
            <a:p>
              <a:pPr marL="0" indent="0">
                <a:buNone/>
              </a:pPr>
              <a:r>
                <a:rPr lang="en-GB"/>
                <a:t>        "nodata":255</a:t>
              </a:r>
            </a:p>
            <a:p>
              <a:pPr marL="0" indent="0">
                <a:buNone/>
              </a:pPr>
              <a:r>
                <a:rPr lang="en-GB"/>
                <a:t>     },</a:t>
              </a:r>
            </a:p>
            <a:p>
              <a:pPr marL="0" indent="0">
                <a:buNone/>
              </a:pPr>
              <a:r>
                <a:rPr lang="en-AU"/>
                <a:t>     {</a:t>
              </a:r>
            </a:p>
            <a:p>
              <a:pPr marL="0" indent="0">
                <a:buNone/>
              </a:pPr>
              <a:r>
                <a:rPr lang="en-GB"/>
                <a:t>        "ds_name": "NETCDF:\"/g/data2/tc43/modis-fc/.../</a:t>
              </a:r>
              <a:r>
                <a:rPr lang="en-AU"/>
                <a:t>.v…15.2013.006</a:t>
              </a:r>
              <a:r>
                <a:rPr lang="en-GB"/>
                <a:t>.nc</a:t>
              </a:r>
            </a:p>
            <a:p>
              <a:pPr marL="0" indent="0">
                <a:buNone/>
              </a:pPr>
              <a:r>
                <a:rPr lang="en-GB"/>
                <a:t>        "namespace":“nphot_veg",</a:t>
              </a:r>
            </a:p>
            <a:p>
              <a:pPr marL="0" indent="0">
                <a:buNone/>
              </a:pPr>
              <a:r>
                <a:rPr lang="en-AU"/>
                <a:t>         …</a:t>
              </a:r>
              <a:endParaRPr lang="en-GB"/>
            </a:p>
            <a:p>
              <a:pPr marL="0" indent="0">
                <a:buNone/>
              </a:pPr>
              <a:r>
                <a:rPr lang="en-GB"/>
                <a:t>      </a:t>
              </a:r>
              <a:r>
                <a:rPr lang="en-AU"/>
                <a:t>}. </a:t>
              </a:r>
            </a:p>
            <a:p>
              <a:pPr marL="0" indent="0">
                <a:buNone/>
              </a:pPr>
              <a:r>
                <a:rPr lang="en-AU"/>
                <a:t>      {</a:t>
              </a:r>
            </a:p>
            <a:p>
              <a:pPr marL="0" indent="0">
                <a:buNone/>
              </a:pPr>
              <a:r>
                <a:rPr lang="en-GB"/>
                <a:t>        "ds_name": "NETCDF:\"/g/data2/tc43/modis-fc/.../</a:t>
              </a:r>
              <a:r>
                <a:rPr lang="en-AU"/>
                <a:t>.v…15.2013.006</a:t>
              </a:r>
              <a:r>
                <a:rPr lang="en-GB"/>
                <a:t>.nc</a:t>
              </a:r>
            </a:p>
            <a:p>
              <a:pPr marL="0" indent="0">
                <a:buNone/>
              </a:pPr>
              <a:r>
                <a:rPr lang="en-GB"/>
                <a:t>        "namespace":“nphot_veg",</a:t>
              </a:r>
            </a:p>
            <a:p>
              <a:pPr marL="0" indent="0">
                <a:buNone/>
              </a:pPr>
              <a:r>
                <a:rPr lang="en-AU"/>
                <a:t>         …</a:t>
              </a:r>
              <a:endParaRPr lang="en-GB"/>
            </a:p>
            <a:p>
              <a:pPr marL="0" indent="0">
                <a:buNone/>
              </a:pPr>
              <a:r>
                <a:rPr lang="en-GB"/>
                <a:t>      </a:t>
              </a:r>
              <a:r>
                <a:rPr lang="en-AU"/>
                <a:t>}.</a:t>
              </a:r>
              <a:r>
                <a:rPr lang="en-GB"/>
                <a:t>    </a:t>
              </a:r>
            </a:p>
            <a:p>
              <a:pPr marL="0" indent="0">
                <a:buNone/>
              </a:pPr>
              <a:r>
                <a:rPr lang="en-GB"/>
                <a:t>    ]</a:t>
              </a:r>
            </a:p>
            <a:p>
              <a:pPr marL="0" indent="0">
                <a:buNone/>
              </a:pPr>
              <a:r>
                <a:rPr lang="en-GB"/>
                <a:t>}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FCF6286-B57C-4CA2-BE98-E11E791E41A2}"/>
                </a:ext>
              </a:extLst>
            </p:cNvPr>
            <p:cNvSpPr txBox="1"/>
            <p:nvPr/>
          </p:nvSpPr>
          <p:spPr>
            <a:xfrm>
              <a:off x="8362980" y="1119169"/>
              <a:ext cx="3362968" cy="20005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5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5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 b="1"/>
              </a:lvl1pPr>
            </a:lstStyle>
            <a:p>
              <a:r>
                <a:rPr lang="en-US"/>
                <a:t>Table </a:t>
              </a:r>
              <a:r>
                <a:rPr lang="en-AU"/>
                <a:t>metadata</a:t>
              </a:r>
              <a:endParaRPr lang="en-GB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D429FAF0-0B9F-4572-962F-0AA45B289C3C}"/>
              </a:ext>
            </a:extLst>
          </p:cNvPr>
          <p:cNvSpPr txBox="1"/>
          <p:nvPr/>
        </p:nvSpPr>
        <p:spPr>
          <a:xfrm>
            <a:off x="5027202" y="4887720"/>
            <a:ext cx="16145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Triggers: </a:t>
            </a:r>
          </a:p>
          <a:p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  </a:t>
            </a:r>
            <a:r>
              <a:rPr lang="en-AU" sz="1000" b="1">
                <a:solidFill>
                  <a:schemeClr val="accent1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ingest</a:t>
            </a:r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 before insert</a:t>
            </a:r>
          </a:p>
          <a:p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  </a:t>
            </a:r>
            <a:r>
              <a:rPr lang="en-AU" sz="1000" b="1">
                <a:solidFill>
                  <a:srgbClr val="FFFF00"/>
                </a:solidFill>
                <a:cs typeface="Arial" panose="020B0604020202020204" pitchFamily="34" charset="0"/>
              </a:rPr>
              <a:t>ingested</a:t>
            </a:r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 after insert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F97AC1-1EFF-4B54-8B8E-7AD2E7AA1068}"/>
              </a:ext>
            </a:extLst>
          </p:cNvPr>
          <p:cNvSpPr txBox="1"/>
          <p:nvPr/>
        </p:nvSpPr>
        <p:spPr>
          <a:xfrm>
            <a:off x="5226414" y="4256118"/>
            <a:ext cx="1335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Trigger: </a:t>
            </a:r>
            <a:r>
              <a:rPr lang="en-AU" sz="1000" b="1">
                <a:solidFill>
                  <a:srgbClr val="FFFF00"/>
                </a:solidFill>
                <a:cs typeface="Arial" panose="020B0604020202020204" pitchFamily="34" charset="0"/>
              </a:rPr>
              <a:t>ingested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3250CE-4670-47A7-BFC4-BCF1DE0214B9}"/>
              </a:ext>
            </a:extLst>
          </p:cNvPr>
          <p:cNvGrpSpPr/>
          <p:nvPr/>
        </p:nvGrpSpPr>
        <p:grpSpPr>
          <a:xfrm>
            <a:off x="370127" y="2830793"/>
            <a:ext cx="2406428" cy="2204587"/>
            <a:chOff x="370127" y="2830793"/>
            <a:chExt cx="2406428" cy="220458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9B5B580-190D-40D7-83E4-32634A089727}"/>
                </a:ext>
              </a:extLst>
            </p:cNvPr>
            <p:cNvSpPr txBox="1"/>
            <p:nvPr/>
          </p:nvSpPr>
          <p:spPr>
            <a:xfrm>
              <a:off x="370127" y="3028728"/>
              <a:ext cx="2406428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 b="1"/>
              </a:lvl1pPr>
            </a:lstStyle>
            <a:p>
              <a:r>
                <a:rPr lang="en-AU" sz="600"/>
                <a:t>pa_hash | pa_ingested | pa_type | pa_path | pa_parents</a:t>
              </a:r>
              <a:endParaRPr lang="en-GB" sz="60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12E0FC2-1E65-4656-83EC-07C507460384}"/>
                </a:ext>
              </a:extLst>
            </p:cNvPr>
            <p:cNvSpPr txBox="1"/>
            <p:nvPr/>
          </p:nvSpPr>
          <p:spPr>
            <a:xfrm>
              <a:off x="370127" y="3224577"/>
              <a:ext cx="2406428" cy="8463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71450" indent="-171450">
                <a:buFontTx/>
                <a:buChar char="-"/>
                <a:defRPr sz="700"/>
              </a:lvl1pPr>
            </a:lstStyle>
            <a:p>
              <a:pPr marL="0" indent="0">
                <a:buNone/>
              </a:pPr>
              <a:r>
                <a:rPr lang="en-AU" b="1"/>
                <a:t>pa_hash</a:t>
              </a:r>
              <a:r>
                <a:rPr lang="en-AU"/>
                <a:t>: md5 hash of filename (‘in_path’)</a:t>
              </a:r>
            </a:p>
            <a:p>
              <a:pPr marL="0" indent="0">
                <a:buNone/>
              </a:pPr>
              <a:r>
                <a:rPr lang="en-GB" b="1"/>
                <a:t>pa_ingested</a:t>
              </a:r>
              <a:r>
                <a:rPr lang="en-GB"/>
                <a:t>: timestamp</a:t>
              </a:r>
            </a:p>
            <a:p>
              <a:pPr marL="0" indent="0">
                <a:buNone/>
              </a:pPr>
              <a:r>
                <a:rPr lang="en-US" b="1"/>
                <a:t>pa_type</a:t>
              </a:r>
              <a:r>
                <a:rPr lang="en-US"/>
                <a:t>: </a:t>
              </a:r>
              <a:r>
                <a:rPr lang="en-AU"/>
                <a:t>null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pa_path</a:t>
              </a:r>
              <a:r>
                <a:rPr lang="en-US"/>
                <a:t>:  filename</a:t>
              </a:r>
            </a:p>
            <a:p>
              <a:pPr marL="0" indent="0">
                <a:buNone/>
              </a:pPr>
              <a:r>
                <a:rPr lang="en-GB" b="1"/>
                <a:t>pa_parents</a:t>
              </a:r>
              <a:r>
                <a:rPr lang="en-GB"/>
                <a:t>: md5 hash of parent directories (e.g. /g, /g/data2, /g/data2/tc43, etc)</a:t>
              </a:r>
            </a:p>
            <a:p>
              <a:pPr marL="0" indent="0">
                <a:buNone/>
              </a:pPr>
              <a:endParaRPr lang="en-GB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B2FC715-36D6-43B2-82D3-082776007963}"/>
                </a:ext>
              </a:extLst>
            </p:cNvPr>
            <p:cNvSpPr txBox="1"/>
            <p:nvPr/>
          </p:nvSpPr>
          <p:spPr>
            <a:xfrm>
              <a:off x="370127" y="2830793"/>
              <a:ext cx="2406428" cy="20005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5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5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 b="1"/>
              </a:lvl1pPr>
            </a:lstStyle>
            <a:p>
              <a:r>
                <a:rPr lang="en-US"/>
                <a:t>Table </a:t>
              </a:r>
              <a:r>
                <a:rPr lang="en-AU"/>
                <a:t>paths</a:t>
              </a:r>
              <a:endParaRPr lang="en-GB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CDF2B0A-C22F-42D0-9B18-DB8087D7728C}"/>
                </a:ext>
              </a:extLst>
            </p:cNvPr>
            <p:cNvSpPr txBox="1"/>
            <p:nvPr/>
          </p:nvSpPr>
          <p:spPr>
            <a:xfrm>
              <a:off x="370127" y="4081273"/>
              <a:ext cx="2406428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71450" indent="-171450">
                <a:buFontTx/>
                <a:buChar char="-"/>
                <a:defRPr sz="700"/>
              </a:lvl1pPr>
            </a:lstStyle>
            <a:p>
              <a:pPr marL="0" indent="0">
                <a:buNone/>
              </a:pPr>
              <a:r>
                <a:rPr lang="en-AU" b="1"/>
                <a:t>pa_hash</a:t>
              </a:r>
              <a:r>
                <a:rPr lang="en-AU"/>
                <a:t>: </a:t>
              </a:r>
              <a:r>
                <a:rPr lang="en-US"/>
                <a:t>6c371336-8ea3-209d-13bf-4538429e2e34</a:t>
              </a:r>
            </a:p>
            <a:p>
              <a:pPr marL="0" indent="0">
                <a:buNone/>
              </a:pPr>
              <a:r>
                <a:rPr lang="en-GB" b="1"/>
                <a:t>pa_ingested</a:t>
              </a:r>
              <a:r>
                <a:rPr lang="en-GB"/>
                <a:t>: 2018-11-22 20:57:18.435794+11</a:t>
              </a:r>
            </a:p>
            <a:p>
              <a:pPr marL="0" indent="0">
                <a:buNone/>
              </a:pPr>
              <a:r>
                <a:rPr lang="en-US" b="1"/>
                <a:t>pa_type</a:t>
              </a:r>
              <a:r>
                <a:rPr lang="en-US"/>
                <a:t>: </a:t>
              </a:r>
              <a:r>
                <a:rPr lang="en-AU"/>
                <a:t>null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pa_path</a:t>
              </a:r>
              <a:r>
                <a:rPr lang="en-US"/>
                <a:t>: </a:t>
              </a:r>
              <a:r>
                <a:rPr lang="en-AU"/>
                <a:t>/g/data2/tc43/…/FC.v15v02.2013.006.nc</a:t>
              </a:r>
            </a:p>
            <a:p>
              <a:pPr marL="0" indent="0">
                <a:buNone/>
              </a:pPr>
              <a:r>
                <a:rPr lang="en-AU" b="1"/>
                <a:t>pa_parents</a:t>
              </a:r>
              <a:r>
                <a:rPr lang="en-AU"/>
                <a:t>: {399ab314-4e5e-e928-7ec4-94b96feb2d3f,d835f4d1-b7a9-9857-5fe4-166118e91ded,…}</a:t>
              </a:r>
            </a:p>
            <a:p>
              <a:pPr marL="0" indent="0">
                <a:buNone/>
              </a:pPr>
              <a:endParaRPr lang="en-GB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D8FA0C2B-4059-4F83-BD80-5E44AE01E20B}"/>
              </a:ext>
            </a:extLst>
          </p:cNvPr>
          <p:cNvSpPr txBox="1"/>
          <p:nvPr/>
        </p:nvSpPr>
        <p:spPr>
          <a:xfrm>
            <a:off x="373858" y="5255563"/>
            <a:ext cx="240642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AU" sz="800" b="1">
                <a:solidFill>
                  <a:srgbClr val="FF0000"/>
                </a:solidFill>
              </a:rPr>
              <a:t>drop table mypaths;</a:t>
            </a:r>
          </a:p>
          <a:p>
            <a:pPr marL="0" indent="0">
              <a:buNone/>
            </a:pPr>
            <a:r>
              <a:rPr lang="en-AU" sz="800" b="1">
                <a:solidFill>
                  <a:srgbClr val="FF0000"/>
                </a:solidFill>
              </a:rPr>
              <a:t>drop table mymetadata;</a:t>
            </a:r>
            <a:endParaRPr lang="en-GB" sz="800" b="1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3A876FC-B852-49DF-A3E2-2FEEC13C5B3F}"/>
              </a:ext>
            </a:extLst>
          </p:cNvPr>
          <p:cNvSpPr txBox="1"/>
          <p:nvPr/>
        </p:nvSpPr>
        <p:spPr>
          <a:xfrm>
            <a:off x="3130054" y="6035290"/>
            <a:ext cx="296594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 algn="ctr">
              <a:buNone/>
            </a:pPr>
            <a:r>
              <a:rPr lang="en-AU" sz="1200" b="1">
                <a:solidFill>
                  <a:srgbClr val="00B050"/>
                </a:solidFill>
              </a:rPr>
              <a:t>See next slide for final distributions</a:t>
            </a:r>
            <a:endParaRPr lang="en-GB" sz="1200" b="1">
              <a:solidFill>
                <a:srgbClr val="00B05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83613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33333E-6 L 0.00222 0.478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" y="2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-7.40741E-7 L -0.00235 -7.40741E-7 C -0.00026 -0.00023 0.00208 -0.00046 0.00429 -0.00046 C 0.00638 -0.00046 0.00846 -0.00023 0.01028 -7.40741E-7 C 0.01315 -7.40741E-7 0.01601 0.00023 0.01875 0.00023 C 0.01979 0.00046 0.0207 0.00046 0.02187 0.0007 C 0.02734 0.00116 0.02747 0.0007 0.0332 0.00162 C 0.04192 0.00301 0.03333 0.00185 0.04453 0.00301 C 0.04531 0.00301 0.04596 0.00324 0.04674 0.00347 C 0.04947 0.00347 0.05234 0.00347 0.05507 0.0037 C 0.0569 0.0037 0.05859 0.00394 0.06041 0.00417 C 0.06289 0.00417 0.06549 0.0044 0.06796 0.0044 C 0.07252 0.00509 0.06875 0.00463 0.0763 0.00509 C 0.07786 0.00509 0.07942 0.00532 0.08086 0.00556 L 0.18164 0.00509 C 0.18268 0.00509 0.18294 0.0044 0.18385 0.00417 C 0.18528 0.00347 0.18724 0.00324 0.18854 0.00278 C 0.18919 0.00232 0.18984 0.00185 0.19075 0.00162 C 0.19218 0.00116 0.19518 0.00023 0.19518 0.00023 C 0.19648 -0.00069 0.19791 -0.00231 0.19987 -0.00301 L 0.20208 -0.00417 C 0.20377 -0.00648 0.2013 -0.00393 0.20507 -0.00579 C 0.20507 -0.00579 0.20885 -0.00833 0.20963 -0.0088 C 0.21015 -0.00926 0.21054 -0.00949 0.21119 -0.00995 C 0.21197 -0.01018 0.21276 -0.01065 0.21354 -0.01088 C 0.21614 -0.0125 0.21393 -0.01134 0.21575 -0.01296 C 0.21614 -0.01343 0.21679 -0.01366 0.21718 -0.01412 C 0.21849 -0.01505 0.21731 -0.01505 0.21953 -0.01597 C 0.22031 -0.01643 0.22148 -0.01667 0.22252 -0.01713 C 0.22421 -0.01921 0.222 -0.0169 0.22565 -0.01921 C 0.22929 -0.02153 0.225 -0.01968 0.22851 -0.02153 C 0.22929 -0.02199 0.2302 -0.02222 0.23086 -0.02245 C 0.23424 -0.0243 0.23086 -0.02268 0.23307 -0.02454 C 0.2345 -0.02569 0.23671 -0.02685 0.23854 -0.02801 C 0.2388 -0.02824 0.2388 -0.0287 0.23932 -0.02893 C 0.24049 -0.02963 0.24218 -0.03032 0.24375 -0.03102 C 0.24453 -0.03125 0.24544 -0.03171 0.24596 -0.03194 C 0.24817 -0.03356 0.24687 -0.03287 0.24987 -0.03403 C 0.25078 -0.03542 0.25 -0.03495 0.25221 -0.03565 " pathEditMode="relative" rAng="0" ptsTypes="AAAAAAAAAAAAAAAAAAAAAAAAAAAAAAAAAAAAA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21" y="-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6 L 0.06706 0.04005 C 0.08099 0.04908 0.10195 0.05394 0.12396 0.05394 C 0.14896 0.05394 0.16901 0.04908 0.18294 0.04005 L 0.25 -3.7037E-6 " pathEditMode="relative" rAng="0" ptsTypes="AAA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0.03727 L -0.00391 0.03727 C -0.00169 0.03727 0.00065 0.0375 0.00339 0.0375 C 0.0043 0.0375 0.0056 0.0375 0.00664 0.0375 C 0.00859 0.0375 0.01042 0.0375 0.01224 0.0375 C 0.01341 0.0375 0.01445 0.0375 0.01563 0.0375 C 0.01563 0.0375 0.02175 0.03773 0.02292 0.03773 C 0.0237 0.03773 0.02474 0.03773 0.02539 0.03773 C 0.02643 0.03773 0.0276 0.03773 0.02865 0.03773 C 0.03047 0.03773 0.03724 0.03796 0.03854 0.03796 C 0.03958 0.03796 0.04063 0.03796 0.0418 0.03796 C 0.04284 0.03796 0.04401 0.03796 0.04505 0.03796 C 0.04766 0.03796 0.05052 0.03796 0.05326 0.03796 C 0.05547 0.03796 0.05768 0.03796 0.0599 0.03819 C 0.06146 0.03819 0.06302 0.03819 0.06471 0.03819 C 0.06628 0.03819 0.06797 0.03819 0.06966 0.03819 C 0.07162 0.03819 0.07331 0.03819 0.07526 0.03819 C 0.07891 0.03819 0.08242 0.03819 0.08607 0.03819 C 0.10833 0.03843 0.08464 0.03819 0.14492 0.03843 C 0.14649 0.03843 0.14818 0.03843 0.14987 0.03843 C 0.15234 0.03843 0.15469 0.03843 0.15716 0.03843 C 0.16719 0.03866 0.16094 0.03866 0.18412 0.03866 C 0.18971 0.03866 0.19505 0.03843 0.20052 0.03843 C 0.2013 0.03843 0.20794 0.03843 0.20951 0.03843 C 0.21927 0.03819 0.21029 0.03843 0.21784 0.03819 C 0.22083 0.03796 0.21771 0.03819 0.22175 0.03819 C 0.22357 0.03796 0.22669 0.03796 0.22669 0.03796 C 0.23112 0.03773 0.22539 0.03796 0.23086 0.03773 C 0.23151 0.03773 0.2319 0.03773 0.23242 0.03773 C 0.2332 0.03773 0.23425 0.03773 0.2349 0.0375 C 0.23607 0.0375 0.23815 0.0375 0.23815 0.0375 C 0.23841 0.03727 0.23854 0.03727 0.23906 0.03727 C 0.23945 0.03727 0.2401 0.03727 0.24063 0.03727 C 0.24128 0.03704 0.24167 0.03704 0.24232 0.03704 C 0.24323 0.03704 0.24544 0.0368 0.24544 0.0368 C 0.2457 0.0368 0.24596 0.0368 0.24635 0.0368 C 0.24701 0.03657 0.24792 0.03657 0.24883 0.03657 C 0.24987 0.03657 0.25221 0.03634 0.25287 0.03634 C 0.25339 0.03634 0.25339 0.03634 0.25378 0.03611 C 0.25417 0.03611 0.25482 0.03611 0.25547 0.03611 C 0.25599 0.03611 0.25651 0.03588 0.25703 0.03588 C 0.25729 0.03588 0.25755 0.03588 0.25794 0.03588 C 0.25807 0.03565 0.25885 0.03565 0.25938 0.03565 C 0.2599 0.03542 0.26055 0.03542 0.26107 0.03542 C 0.26159 0.03542 0.26198 0.03518 0.26276 0.03518 C 0.26315 0.03518 0.2638 0.03518 0.26432 0.03495 C 0.26497 0.03495 0.26563 0.03495 0.26602 0.03495 C 0.26641 0.03472 0.26654 0.03472 0.2668 0.03472 C 0.26732 0.03472 0.26797 0.03449 0.26849 0.03449 C 0.26875 0.03449 0.26888 0.03449 0.26927 0.03426 C 0.26953 0.03426 0.27005 0.03426 0.27018 0.03426 C 0.27214 0.03287 0.26953 0.03356 0.27188 0.0331 L 0.27096 0.03194 " pathEditMode="relative" rAng="0" ptsTypes="AAAAAAAAAAAAAAAAAAAAAAAAAAAAAAAAAAAAAAAAAAAAAAAAAAAAA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89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7 L 4.58333E-6 -0.2027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6 L 0.07891 -0.0002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-0.26602 -0.12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7" y="-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1.45833E-6 0.2905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1736 L -3.125E-6 0.09838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7.40741E-7 L 0.07969 0.11181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1" grpId="0" animBg="1"/>
      <p:bldP spid="98" grpId="0" animBg="1"/>
      <p:bldP spid="95" grpId="0" animBg="1"/>
      <p:bldP spid="70" grpId="0" animBg="1"/>
      <p:bldP spid="16" grpId="0" animBg="1"/>
      <p:bldP spid="5" grpId="0" animBg="1"/>
      <p:bldP spid="3" grpId="0" animBg="1"/>
      <p:bldP spid="10" grpId="0" animBg="1"/>
      <p:bldP spid="67" grpId="0" animBg="1"/>
      <p:bldP spid="68" grpId="0" animBg="1"/>
      <p:bldP spid="104" grpId="0"/>
      <p:bldP spid="111" grpId="0" animBg="1"/>
      <p:bldP spid="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CBF01AF7-DD45-4170-B2E6-63FDA9D24A03}"/>
              </a:ext>
            </a:extLst>
          </p:cNvPr>
          <p:cNvSpPr txBox="1"/>
          <p:nvPr/>
        </p:nvSpPr>
        <p:spPr>
          <a:xfrm>
            <a:off x="229097" y="1406362"/>
            <a:ext cx="3362968" cy="27699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600"/>
              <a:t>di_hash | di_parent | di_name | di_ctime | di_mtime | di_atime | di_mode | di_inode | di_uid | di_gid | di_user | di_group | di_count | di_size</a:t>
            </a:r>
            <a:endParaRPr lang="en-GB" sz="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9EED8E5-F875-44AB-AC1B-956CC7CB498F}"/>
              </a:ext>
            </a:extLst>
          </p:cNvPr>
          <p:cNvSpPr txBox="1"/>
          <p:nvPr/>
        </p:nvSpPr>
        <p:spPr>
          <a:xfrm>
            <a:off x="229097" y="1697363"/>
            <a:ext cx="336296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700"/>
              <a:t>399ab…b2d3f   |             | g        | | | | | | | | | | 0  | 0</a:t>
            </a:r>
            <a:endParaRPr lang="en-GB" sz="700"/>
          </a:p>
          <a:p>
            <a:r>
              <a:rPr lang="en-US" sz="700"/>
              <a:t>d835f…91ded | 399af…b2d3f | data2    | | | | | | | | | | 11 | 28672</a:t>
            </a:r>
            <a:endParaRPr lang="en-GB" sz="700"/>
          </a:p>
          <a:p>
            <a:r>
              <a:rPr lang="en-US" sz="700"/>
              <a:t>de66a…bac77 | d835f…91ded | tc43     | | | | | | | | | | 10 | 24576</a:t>
            </a:r>
            <a:endParaRPr lang="en-GB" sz="700"/>
          </a:p>
          <a:p>
            <a:r>
              <a:rPr lang="en-US" sz="700"/>
              <a:t>34165…9580b | de66a…bac77 | modis-fc | | | | | | | | | | 9  | 20480</a:t>
            </a:r>
            <a:endParaRPr lang="en-GB" sz="700"/>
          </a:p>
          <a:p>
            <a:r>
              <a:rPr lang="en-US" sz="700"/>
              <a:t>8e3a9…70ca5  | 34165…9580b | v310     | | | | | | | | | | 8  | 16384</a:t>
            </a:r>
            <a:endParaRPr lang="en-GB" sz="700"/>
          </a:p>
          <a:p>
            <a:r>
              <a:rPr lang="en-US" sz="700"/>
              <a:t>54228…f4848  | 8e3a9…70ca5 | tiles    | | | | | | | | | | 7  | 12288</a:t>
            </a:r>
            <a:endParaRPr lang="en-GB" sz="700"/>
          </a:p>
          <a:p>
            <a:r>
              <a:rPr lang="en-US" sz="700"/>
              <a:t>3bd50…ba59b | 54228…f4848 | 8-day    | | | | | | | | | | 6  | 8192</a:t>
            </a:r>
            <a:endParaRPr lang="en-GB" sz="700"/>
          </a:p>
          <a:p>
            <a:r>
              <a:rPr lang="en-US" sz="700"/>
              <a:t>055ec…36d04  | 3bd50…ba59b | cover    | | | | | | | | | | 5  | 4096</a:t>
            </a:r>
            <a:endParaRPr lang="en-GB" sz="700"/>
          </a:p>
        </p:txBody>
      </p:sp>
      <p:sp>
        <p:nvSpPr>
          <p:cNvPr id="94" name="Pentagon 93">
            <a:extLst>
              <a:ext uri="{FF2B5EF4-FFF2-40B4-BE49-F238E27FC236}">
                <a16:creationId xmlns:a16="http://schemas.microsoft.com/office/drawing/2014/main" id="{B7F0D894-A0B9-4266-A2EE-F14FF9EEC243}"/>
              </a:ext>
            </a:extLst>
          </p:cNvPr>
          <p:cNvSpPr/>
          <p:nvPr/>
        </p:nvSpPr>
        <p:spPr>
          <a:xfrm>
            <a:off x="552460" y="3351249"/>
            <a:ext cx="256905" cy="207682"/>
          </a:xfrm>
          <a:prstGeom prst="pentago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Hexagon 86">
            <a:extLst>
              <a:ext uri="{FF2B5EF4-FFF2-40B4-BE49-F238E27FC236}">
                <a16:creationId xmlns:a16="http://schemas.microsoft.com/office/drawing/2014/main" id="{99078B05-7D6A-46DE-83B7-BD2163331AE0}"/>
              </a:ext>
            </a:extLst>
          </p:cNvPr>
          <p:cNvSpPr/>
          <p:nvPr/>
        </p:nvSpPr>
        <p:spPr>
          <a:xfrm>
            <a:off x="182258" y="3101837"/>
            <a:ext cx="962108" cy="743447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90" name="Pentagon 89">
            <a:extLst>
              <a:ext uri="{FF2B5EF4-FFF2-40B4-BE49-F238E27FC236}">
                <a16:creationId xmlns:a16="http://schemas.microsoft.com/office/drawing/2014/main" id="{7163EB41-1435-4A18-97AF-99A99560094F}"/>
              </a:ext>
            </a:extLst>
          </p:cNvPr>
          <p:cNvSpPr/>
          <p:nvPr/>
        </p:nvSpPr>
        <p:spPr>
          <a:xfrm>
            <a:off x="534859" y="942913"/>
            <a:ext cx="256905" cy="207682"/>
          </a:xfrm>
          <a:prstGeom prst="pentago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Hexagon 85">
            <a:extLst>
              <a:ext uri="{FF2B5EF4-FFF2-40B4-BE49-F238E27FC236}">
                <a16:creationId xmlns:a16="http://schemas.microsoft.com/office/drawing/2014/main" id="{3E86E3E9-DDB7-4225-AFFA-866F3EC48EEB}"/>
              </a:ext>
            </a:extLst>
          </p:cNvPr>
          <p:cNvSpPr/>
          <p:nvPr/>
        </p:nvSpPr>
        <p:spPr>
          <a:xfrm>
            <a:off x="182258" y="628591"/>
            <a:ext cx="962108" cy="743447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85" name="Pentagon 84">
            <a:extLst>
              <a:ext uri="{FF2B5EF4-FFF2-40B4-BE49-F238E27FC236}">
                <a16:creationId xmlns:a16="http://schemas.microsoft.com/office/drawing/2014/main" id="{E77AF73E-0C34-4241-9EB1-DC07CE8EDC4D}"/>
              </a:ext>
            </a:extLst>
          </p:cNvPr>
          <p:cNvSpPr/>
          <p:nvPr/>
        </p:nvSpPr>
        <p:spPr>
          <a:xfrm>
            <a:off x="7732886" y="2480369"/>
            <a:ext cx="256905" cy="207682"/>
          </a:xfrm>
          <a:prstGeom prst="pentago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B96C2A7C-DEA0-4591-97B6-7660FC401535}"/>
              </a:ext>
            </a:extLst>
          </p:cNvPr>
          <p:cNvSpPr/>
          <p:nvPr/>
        </p:nvSpPr>
        <p:spPr>
          <a:xfrm>
            <a:off x="7339853" y="2175225"/>
            <a:ext cx="962108" cy="743447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84" name="Pentagon 83">
            <a:extLst>
              <a:ext uri="{FF2B5EF4-FFF2-40B4-BE49-F238E27FC236}">
                <a16:creationId xmlns:a16="http://schemas.microsoft.com/office/drawing/2014/main" id="{DE952326-CC64-4121-AA66-FCC4F73AD524}"/>
              </a:ext>
            </a:extLst>
          </p:cNvPr>
          <p:cNvSpPr/>
          <p:nvPr/>
        </p:nvSpPr>
        <p:spPr>
          <a:xfrm>
            <a:off x="7707348" y="3295044"/>
            <a:ext cx="256905" cy="207682"/>
          </a:xfrm>
          <a:prstGeom prst="pentago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F15CD3D8-D14F-429E-89A6-373225EF17C3}"/>
              </a:ext>
            </a:extLst>
          </p:cNvPr>
          <p:cNvSpPr/>
          <p:nvPr/>
        </p:nvSpPr>
        <p:spPr>
          <a:xfrm>
            <a:off x="7355650" y="3023208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38" name="Pentagon 37">
            <a:extLst>
              <a:ext uri="{FF2B5EF4-FFF2-40B4-BE49-F238E27FC236}">
                <a16:creationId xmlns:a16="http://schemas.microsoft.com/office/drawing/2014/main" id="{51C5CB11-1210-4220-996B-8CAF3DAEE764}"/>
              </a:ext>
            </a:extLst>
          </p:cNvPr>
          <p:cNvSpPr/>
          <p:nvPr/>
        </p:nvSpPr>
        <p:spPr>
          <a:xfrm>
            <a:off x="7689891" y="4010784"/>
            <a:ext cx="256905" cy="207682"/>
          </a:xfrm>
          <a:prstGeom prst="pentago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6D5178D1-E29A-43CC-B25A-1B0F030D539B}"/>
              </a:ext>
            </a:extLst>
          </p:cNvPr>
          <p:cNvSpPr/>
          <p:nvPr/>
        </p:nvSpPr>
        <p:spPr>
          <a:xfrm>
            <a:off x="7355650" y="3784693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B959F9-5473-4D21-A5F6-FA0AD8600440}"/>
              </a:ext>
            </a:extLst>
          </p:cNvPr>
          <p:cNvSpPr txBox="1"/>
          <p:nvPr/>
        </p:nvSpPr>
        <p:spPr>
          <a:xfrm>
            <a:off x="2873571" y="5922631"/>
            <a:ext cx="484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b="1"/>
              <a:t>NOTE:</a:t>
            </a:r>
          </a:p>
          <a:p>
            <a:r>
              <a:rPr lang="en-AU" sz="900"/>
              <a:t>The slide shows the overall distribution of data. See the document for details.</a:t>
            </a:r>
            <a:endParaRPr lang="en-GB" sz="900"/>
          </a:p>
        </p:txBody>
      </p:sp>
      <p:sp>
        <p:nvSpPr>
          <p:cNvPr id="11" name="Flowchart: Stored Data 10"/>
          <p:cNvSpPr/>
          <p:nvPr/>
        </p:nvSpPr>
        <p:spPr>
          <a:xfrm rot="20686038">
            <a:off x="6257677" y="4086097"/>
            <a:ext cx="715618" cy="518576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4458653" y="3760354"/>
            <a:ext cx="445889" cy="44588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/>
          <p:cNvSpPr/>
          <p:nvPr/>
        </p:nvSpPr>
        <p:spPr>
          <a:xfrm>
            <a:off x="4458653" y="4034674"/>
            <a:ext cx="408876" cy="40887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4641135" y="3904093"/>
            <a:ext cx="302150" cy="302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lowchart: Stored Data 6"/>
          <p:cNvSpPr/>
          <p:nvPr/>
        </p:nvSpPr>
        <p:spPr>
          <a:xfrm rot="5400000" flipH="1">
            <a:off x="3935172" y="2351778"/>
            <a:ext cx="1337265" cy="1077041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19A04E9-46BF-4E93-AFFB-7D78168D3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314" y="3162373"/>
            <a:ext cx="3584740" cy="238734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063116" y="179194"/>
            <a:ext cx="1081378" cy="1129086"/>
            <a:chOff x="4063116" y="179194"/>
            <a:chExt cx="1081378" cy="1129086"/>
          </a:xfrm>
        </p:grpSpPr>
        <p:sp>
          <p:nvSpPr>
            <p:cNvPr id="19" name="Oval 18"/>
            <p:cNvSpPr/>
            <p:nvPr/>
          </p:nvSpPr>
          <p:spPr>
            <a:xfrm>
              <a:off x="4063116" y="179194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20" name="Oval 19"/>
            <p:cNvSpPr/>
            <p:nvPr/>
          </p:nvSpPr>
          <p:spPr>
            <a:xfrm>
              <a:off x="4325251" y="726480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/>
            <p:cNvSpPr/>
            <p:nvPr/>
          </p:nvSpPr>
          <p:spPr>
            <a:xfrm>
              <a:off x="4498632" y="78304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/>
            <p:cNvSpPr/>
            <p:nvPr/>
          </p:nvSpPr>
          <p:spPr>
            <a:xfrm>
              <a:off x="4499956" y="918668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63116" y="179194"/>
            <a:ext cx="1081378" cy="1129086"/>
            <a:chOff x="4063116" y="-791770"/>
            <a:chExt cx="1081378" cy="1129086"/>
          </a:xfrm>
        </p:grpSpPr>
        <p:sp>
          <p:nvSpPr>
            <p:cNvPr id="4" name="Oval 3"/>
            <p:cNvSpPr/>
            <p:nvPr/>
          </p:nvSpPr>
          <p:spPr>
            <a:xfrm>
              <a:off x="4063116" y="-791770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4325251" y="-244484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/>
            <p:cNvSpPr/>
            <p:nvPr/>
          </p:nvSpPr>
          <p:spPr>
            <a:xfrm>
              <a:off x="4498632" y="-18792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/>
            <p:cNvSpPr/>
            <p:nvPr/>
          </p:nvSpPr>
          <p:spPr>
            <a:xfrm>
              <a:off x="4499956" y="-52296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H="1" flipV="1">
            <a:off x="4768271" y="1082121"/>
            <a:ext cx="1029882" cy="220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593144" y="754761"/>
            <a:ext cx="1179531" cy="5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19060" y="1166351"/>
            <a:ext cx="59159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800"/>
              <a:t>in_path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19060" y="919763"/>
            <a:ext cx="59159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800"/>
              <a:t>in_type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19060" y="671050"/>
            <a:ext cx="59159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800"/>
              <a:t>in_json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575116" y="4674980"/>
            <a:ext cx="170956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900"/>
              <a:t>Trigger functions add data to other tables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639339" y="179194"/>
            <a:ext cx="5017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Final data distribution</a:t>
            </a:r>
          </a:p>
        </p:txBody>
      </p:sp>
      <p:cxnSp>
        <p:nvCxnSpPr>
          <p:cNvPr id="64" name="Straight Arrow Connector 63"/>
          <p:cNvCxnSpPr>
            <a:stCxn id="33" idx="1"/>
            <a:endCxn id="21" idx="6"/>
          </p:cNvCxnSpPr>
          <p:nvPr/>
        </p:nvCxnSpPr>
        <p:spPr>
          <a:xfrm flipH="1" flipV="1">
            <a:off x="4873655" y="970554"/>
            <a:ext cx="845405" cy="5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4"/>
          </p:cNvCxnSpPr>
          <p:nvPr/>
        </p:nvCxnSpPr>
        <p:spPr>
          <a:xfrm>
            <a:off x="4603805" y="1308280"/>
            <a:ext cx="9280" cy="109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>
          <a:xfrm>
            <a:off x="6408751" y="698627"/>
            <a:ext cx="166365" cy="6831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/>
          <p:cNvSpPr txBox="1"/>
          <p:nvPr/>
        </p:nvSpPr>
        <p:spPr>
          <a:xfrm>
            <a:off x="6603158" y="914231"/>
            <a:ext cx="21953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/>
              <a:t>Fields created from *.nc files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15075" y="368048"/>
            <a:ext cx="1136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chemeClr val="bg1"/>
                </a:solidFill>
              </a:rPr>
              <a:t>TSV 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B517B7-8D83-4DD0-AF02-57D3FD5ED50D}"/>
              </a:ext>
            </a:extLst>
          </p:cNvPr>
          <p:cNvSpPr txBox="1"/>
          <p:nvPr/>
        </p:nvSpPr>
        <p:spPr>
          <a:xfrm>
            <a:off x="4157610" y="2678513"/>
            <a:ext cx="899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/>
              <a:t>ingest.sh</a:t>
            </a:r>
            <a:endParaRPr lang="en-GB" sz="120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2712DC-A4B1-4F54-84EC-FCC75EDB79D0}"/>
              </a:ext>
            </a:extLst>
          </p:cNvPr>
          <p:cNvSpPr txBox="1"/>
          <p:nvPr/>
        </p:nvSpPr>
        <p:spPr>
          <a:xfrm>
            <a:off x="7453032" y="4214806"/>
            <a:ext cx="76553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900"/>
              <a:t>metadata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DD7D49-E68C-47EB-B844-E67AFF048C5C}"/>
              </a:ext>
            </a:extLst>
          </p:cNvPr>
          <p:cNvSpPr txBox="1"/>
          <p:nvPr/>
        </p:nvSpPr>
        <p:spPr>
          <a:xfrm>
            <a:off x="7538794" y="3452538"/>
            <a:ext cx="57516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/>
              <a:t>paths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CBD5E96-CCBD-40AA-8E5B-C68C5CC71861}"/>
              </a:ext>
            </a:extLst>
          </p:cNvPr>
          <p:cNvSpPr txBox="1"/>
          <p:nvPr/>
        </p:nvSpPr>
        <p:spPr>
          <a:xfrm>
            <a:off x="7533327" y="2713718"/>
            <a:ext cx="57516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/>
              <a:t>tallies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334C03-E577-4196-B20C-3F0C2E51C4E6}"/>
              </a:ext>
            </a:extLst>
          </p:cNvPr>
          <p:cNvSpPr txBox="1"/>
          <p:nvPr/>
        </p:nvSpPr>
        <p:spPr>
          <a:xfrm>
            <a:off x="8363443" y="4044247"/>
            <a:ext cx="3057244" cy="2308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 b="1"/>
            </a:lvl1pPr>
          </a:lstStyle>
          <a:p>
            <a:r>
              <a:rPr lang="en-US"/>
              <a:t>md_hash | md_ingested | md_type | md_json</a:t>
            </a:r>
            <a:endParaRPr lang="en-GB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01DA850-B95A-4946-9037-BF671E26E7D1}"/>
              </a:ext>
            </a:extLst>
          </p:cNvPr>
          <p:cNvSpPr txBox="1"/>
          <p:nvPr/>
        </p:nvSpPr>
        <p:spPr>
          <a:xfrm>
            <a:off x="8363443" y="2837282"/>
            <a:ext cx="3057244" cy="20005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b="1"/>
              <a:t>pa_hash | pa_ingested | pa_type | pa_path | pa_parents</a:t>
            </a:r>
            <a:endParaRPr lang="en-GB" sz="700" b="1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DBBE85-162F-48F4-B934-0B945A81156B}"/>
              </a:ext>
            </a:extLst>
          </p:cNvPr>
          <p:cNvSpPr txBox="1"/>
          <p:nvPr/>
        </p:nvSpPr>
        <p:spPr>
          <a:xfrm>
            <a:off x="8363443" y="4254061"/>
            <a:ext cx="3057244" cy="78483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r>
              <a:rPr lang="en-US"/>
              <a:t>- bd788deb-fa0d-ebea-1dac-a2c5999a364c</a:t>
            </a:r>
            <a:endParaRPr lang="en-GB"/>
          </a:p>
          <a:p>
            <a:r>
              <a:rPr lang="en-US"/>
              <a:t>- 2018-11-21 15:01:34.395869+11</a:t>
            </a:r>
            <a:endParaRPr lang="en-GB"/>
          </a:p>
          <a:p>
            <a:r>
              <a:rPr lang="en-US"/>
              <a:t>- gdal</a:t>
            </a:r>
            <a:endParaRPr lang="en-GB"/>
          </a:p>
          <a:p>
            <a:r>
              <a:rPr lang="en-US"/>
              <a:t>- {"filename": "/g/data2/tc43…”… -1]}]}</a:t>
            </a:r>
            <a:endParaRPr lang="en-GB"/>
          </a:p>
          <a:p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4AF64D-0525-4F23-B0FB-5D42FA926024}"/>
              </a:ext>
            </a:extLst>
          </p:cNvPr>
          <p:cNvSpPr txBox="1"/>
          <p:nvPr/>
        </p:nvSpPr>
        <p:spPr>
          <a:xfrm>
            <a:off x="8363443" y="3045619"/>
            <a:ext cx="3057244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r>
              <a:rPr lang="en-GB"/>
              <a:t>- e2a71936-e060-3431-e0af-c4c1e0d7a926</a:t>
            </a:r>
          </a:p>
          <a:p>
            <a:r>
              <a:rPr lang="en-GB"/>
              <a:t>- 2018-11-22 13:40:47.980522+11</a:t>
            </a:r>
          </a:p>
          <a:p>
            <a:r>
              <a:rPr lang="en-GB"/>
              <a:t>- null</a:t>
            </a:r>
          </a:p>
          <a:p>
            <a:r>
              <a:rPr lang="en-GB"/>
              <a:t>- /g/data2/tc43/…/FC.v310.M...h1...2018.006.nc</a:t>
            </a:r>
          </a:p>
          <a:p>
            <a:r>
              <a:rPr lang="en-US"/>
              <a:t>- {399ab314-4e5e-e928-7ec4,…}</a:t>
            </a:r>
            <a:endParaRPr lang="en-GB"/>
          </a:p>
          <a:p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42E992-8766-45E7-8357-1475D4F44FC7}"/>
              </a:ext>
            </a:extLst>
          </p:cNvPr>
          <p:cNvSpPr txBox="1"/>
          <p:nvPr/>
        </p:nvSpPr>
        <p:spPr>
          <a:xfrm>
            <a:off x="2878377" y="3194949"/>
            <a:ext cx="1620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chemeClr val="bg1"/>
                </a:solidFill>
              </a:rPr>
              <a:t>mas:ingest</a:t>
            </a:r>
            <a:endParaRPr lang="en-GB" sz="1400" b="1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D315C93-BFF2-4831-B42E-E7C38ADC2820}"/>
              </a:ext>
            </a:extLst>
          </p:cNvPr>
          <p:cNvSpPr txBox="1"/>
          <p:nvPr/>
        </p:nvSpPr>
        <p:spPr>
          <a:xfrm>
            <a:off x="8363443" y="1487573"/>
            <a:ext cx="3057244" cy="20005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b="1"/>
              <a:t>ta_hash | ta_count | ta_size </a:t>
            </a:r>
            <a:endParaRPr lang="en-GB" sz="700" b="1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BF38305-83CE-4E54-88A1-4782B326C978}"/>
              </a:ext>
            </a:extLst>
          </p:cNvPr>
          <p:cNvSpPr txBox="1"/>
          <p:nvPr/>
        </p:nvSpPr>
        <p:spPr>
          <a:xfrm>
            <a:off x="8363443" y="1694552"/>
            <a:ext cx="3057244" cy="106182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r>
              <a:rPr lang="en-GB"/>
              <a:t> 055ec5de-6554-e594-8a5c-e13507336d04 |         5 |      4096</a:t>
            </a:r>
          </a:p>
          <a:p>
            <a:r>
              <a:rPr lang="en-GB"/>
              <a:t> 3bd50de5-2ae0-e0a0-4ea4-e4a7fb3ba59b |         6 |      8192</a:t>
            </a:r>
          </a:p>
          <a:p>
            <a:r>
              <a:rPr lang="en-GB"/>
              <a:t> 54228a91-ae5c-70d4-3cae-2636f74f4848   |         7 |   12288</a:t>
            </a:r>
          </a:p>
          <a:p>
            <a:r>
              <a:rPr lang="en-GB"/>
              <a:t> 8e3a9b64-c866-8b77-ee2f-1a9e9fe70ca5   |         8 |   16384</a:t>
            </a:r>
          </a:p>
          <a:p>
            <a:r>
              <a:rPr lang="en-GB"/>
              <a:t> 34165e3c-6722-8c77-94ac-670a9a49580b  |         9 |   20480</a:t>
            </a:r>
          </a:p>
          <a:p>
            <a:r>
              <a:rPr lang="en-GB"/>
              <a:t> de66a1b3-29bc-fad4-1996-ac08d4dbac77  |       10 |   24576</a:t>
            </a:r>
          </a:p>
          <a:p>
            <a:r>
              <a:rPr lang="en-GB"/>
              <a:t> d835f4d1-b7a9-9857-5fe4-166118e91ded  |       11 |   28672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48DB448-AFB1-495E-A807-F5FBD6577BD5}"/>
              </a:ext>
            </a:extLst>
          </p:cNvPr>
          <p:cNvSpPr txBox="1"/>
          <p:nvPr/>
        </p:nvSpPr>
        <p:spPr>
          <a:xfrm>
            <a:off x="299585" y="1128230"/>
            <a:ext cx="7343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AU" sz="800"/>
              <a:t>directories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D92957F-4579-41DD-BA62-E7B1F0280A98}"/>
              </a:ext>
            </a:extLst>
          </p:cNvPr>
          <p:cNvSpPr txBox="1"/>
          <p:nvPr/>
        </p:nvSpPr>
        <p:spPr>
          <a:xfrm>
            <a:off x="299585" y="3601476"/>
            <a:ext cx="7343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AU" sz="800"/>
              <a:t>polygons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C10D1D5-9717-4075-93C3-F1BE3531F8BD}"/>
              </a:ext>
            </a:extLst>
          </p:cNvPr>
          <p:cNvSpPr txBox="1"/>
          <p:nvPr/>
        </p:nvSpPr>
        <p:spPr>
          <a:xfrm>
            <a:off x="238834" y="4165241"/>
            <a:ext cx="2526648" cy="63094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700"/>
              <a:t>ed289005-7578-3180-3b86-8b20a3d9c755 | {"2017-01-01 11:00:00+11”,…} | 2017-01-01 11:00:00+11 | 2017-12-27 11:00:00+11 | </a:t>
            </a:r>
            <a:r>
              <a:rPr lang="en-US" sz="700" err="1"/>
              <a:t>bare_soil</a:t>
            </a:r>
            <a:r>
              <a:rPr lang="en-US" sz="700"/>
              <a:t> | 463.50584396298467 | -463.50584396298467 | 0103000…9734941 </a:t>
            </a:r>
            <a:endParaRPr lang="en-GB" sz="700"/>
          </a:p>
          <a:p>
            <a:endParaRPr lang="en-GB" sz="6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AA86534-6EA4-44AB-8B4E-BCB05B275013}"/>
              </a:ext>
            </a:extLst>
          </p:cNvPr>
          <p:cNvSpPr txBox="1"/>
          <p:nvPr/>
        </p:nvSpPr>
        <p:spPr>
          <a:xfrm>
            <a:off x="238834" y="3880428"/>
            <a:ext cx="2526648" cy="27699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600" err="1"/>
              <a:t>po_</a:t>
            </a:r>
            <a:r>
              <a:rPr lang="en-US" sz="600"/>
              <a:t>hash | </a:t>
            </a:r>
            <a:r>
              <a:rPr lang="en-US" sz="600" err="1"/>
              <a:t>po_</a:t>
            </a:r>
            <a:r>
              <a:rPr lang="en-US" sz="600"/>
              <a:t>stamps | </a:t>
            </a:r>
            <a:r>
              <a:rPr lang="en-US" sz="600" err="1"/>
              <a:t>po_min_</a:t>
            </a:r>
            <a:r>
              <a:rPr lang="en-US" sz="600"/>
              <a:t>stamp | </a:t>
            </a:r>
            <a:r>
              <a:rPr lang="en-US" sz="600" err="1"/>
              <a:t>po_max_</a:t>
            </a:r>
            <a:r>
              <a:rPr lang="en-US" sz="600"/>
              <a:t>stamp | </a:t>
            </a:r>
            <a:r>
              <a:rPr lang="en-US" sz="600" err="1"/>
              <a:t>po_</a:t>
            </a:r>
            <a:r>
              <a:rPr lang="en-US" sz="600"/>
              <a:t>name | </a:t>
            </a:r>
            <a:r>
              <a:rPr lang="en-US" sz="600" err="1"/>
              <a:t>po_pixel_</a:t>
            </a:r>
            <a:r>
              <a:rPr lang="en-US" sz="600"/>
              <a:t>x | </a:t>
            </a:r>
            <a:r>
              <a:rPr lang="en-US" sz="600" err="1"/>
              <a:t>po_pixel_</a:t>
            </a:r>
            <a:r>
              <a:rPr lang="en-US" sz="600"/>
              <a:t>y | </a:t>
            </a:r>
            <a:r>
              <a:rPr lang="en-US" sz="600" err="1"/>
              <a:t>po_</a:t>
            </a:r>
            <a:r>
              <a:rPr lang="en-US" sz="600"/>
              <a:t>polygon</a:t>
            </a:r>
            <a:endParaRPr lang="en-GB" sz="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42BABE-D050-452C-A42B-EF7145888072}"/>
              </a:ext>
            </a:extLst>
          </p:cNvPr>
          <p:cNvSpPr txBox="1"/>
          <p:nvPr/>
        </p:nvSpPr>
        <p:spPr>
          <a:xfrm>
            <a:off x="182259" y="339798"/>
            <a:ext cx="12153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b="1"/>
              <a:t>Materialized views</a:t>
            </a:r>
            <a:endParaRPr lang="en-GB" sz="900" b="1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2C79322-B143-4F38-8633-C9DE86B64200}"/>
              </a:ext>
            </a:extLst>
          </p:cNvPr>
          <p:cNvSpPr txBox="1"/>
          <p:nvPr/>
        </p:nvSpPr>
        <p:spPr>
          <a:xfrm>
            <a:off x="7526319" y="1917606"/>
            <a:ext cx="591595" cy="2308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 b="1"/>
              <a:t>Tables</a:t>
            </a:r>
            <a:endParaRPr lang="en-GB" sz="900" b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91635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0.00247 0.509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2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6 L 0.06706 0.04005 C 0.08099 0.04908 0.10195 0.05394 0.12396 0.05394 C 0.14896 0.05394 0.16901 0.04908 0.18294 0.04005 L 0.25 -3.7037E-6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-7.40741E-7 L -0.00235 -7.40741E-7 C -0.00026 -0.00023 0.00208 -0.00046 0.00429 -0.00046 C 0.00638 -0.00046 0.00846 -0.00023 0.01028 -7.40741E-7 C 0.01315 -7.40741E-7 0.01601 0.00023 0.01875 0.00023 C 0.01979 0.00046 0.0207 0.00046 0.02187 0.0007 C 0.02734 0.00116 0.02747 0.0007 0.0332 0.00162 C 0.04192 0.00301 0.03333 0.00185 0.04453 0.00301 C 0.04531 0.00301 0.04596 0.00324 0.04674 0.00347 C 0.04947 0.00347 0.05234 0.00347 0.05507 0.0037 C 0.0569 0.0037 0.05859 0.00394 0.06041 0.00417 C 0.06289 0.00417 0.06549 0.0044 0.06796 0.0044 C 0.07252 0.00509 0.06875 0.00463 0.0763 0.00509 C 0.07786 0.00509 0.07942 0.00532 0.08086 0.00556 L 0.18164 0.00509 C 0.18268 0.00509 0.18294 0.0044 0.18385 0.00417 C 0.18528 0.00347 0.18724 0.00324 0.18854 0.00278 C 0.18919 0.00232 0.18984 0.00185 0.19075 0.00162 C 0.19218 0.00116 0.19518 0.00023 0.19518 0.00023 C 0.19648 -0.00069 0.19791 -0.00231 0.19987 -0.00301 L 0.20208 -0.00417 C 0.20377 -0.00648 0.2013 -0.00393 0.20507 -0.00579 C 0.20507 -0.00579 0.20885 -0.00833 0.20963 -0.0088 C 0.21015 -0.00926 0.21054 -0.00949 0.21119 -0.00995 C 0.21197 -0.01018 0.21276 -0.01065 0.21354 -0.01088 C 0.21614 -0.0125 0.21393 -0.01134 0.21575 -0.01296 C 0.21614 -0.01343 0.21679 -0.01366 0.21718 -0.01412 C 0.21849 -0.01505 0.21731 -0.01505 0.21953 -0.01597 C 0.22031 -0.01643 0.22148 -0.01667 0.22252 -0.01713 C 0.22421 -0.01921 0.222 -0.0169 0.22565 -0.01921 C 0.22929 -0.02153 0.225 -0.01968 0.22851 -0.02153 C 0.22929 -0.02199 0.2302 -0.02222 0.23086 -0.02245 C 0.23424 -0.0243 0.23086 -0.02268 0.23307 -0.02454 C 0.2345 -0.02569 0.23671 -0.02685 0.23854 -0.02801 C 0.2388 -0.02824 0.2388 -0.0287 0.23932 -0.02893 C 0.24049 -0.02963 0.24218 -0.03032 0.24375 -0.03102 C 0.24453 -0.03125 0.24544 -0.03171 0.24596 -0.03194 C 0.24817 -0.03356 0.24687 -0.03287 0.24987 -0.03403 C 0.25078 -0.03542 0.25 -0.03495 0.25221 -0.03565 " pathEditMode="relative" rAng="0" ptsTypes="AAAAAAAAAAAAAAAAAAAAAAAAAAAAAAAAAAAAAAA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21" y="-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0.03727 L -0.00391 0.03727 C -0.00169 0.03727 0.00065 0.0375 0.00339 0.0375 C 0.0043 0.0375 0.0056 0.0375 0.00664 0.0375 C 0.00859 0.0375 0.01042 0.0375 0.01224 0.0375 C 0.01341 0.0375 0.01445 0.0375 0.01563 0.0375 C 0.01563 0.0375 0.02175 0.03773 0.02292 0.03773 C 0.0237 0.03773 0.02474 0.03773 0.02539 0.03773 C 0.02643 0.03773 0.0276 0.03773 0.02865 0.03773 C 0.03047 0.03773 0.03724 0.03796 0.03854 0.03796 C 0.03958 0.03796 0.04063 0.03796 0.0418 0.03796 C 0.04284 0.03796 0.04401 0.03796 0.04505 0.03796 C 0.04766 0.03796 0.05052 0.03796 0.05326 0.03796 C 0.05547 0.03796 0.05768 0.03796 0.0599 0.03819 C 0.06146 0.03819 0.06302 0.03819 0.06471 0.03819 C 0.06628 0.03819 0.06797 0.03819 0.06966 0.03819 C 0.07162 0.03819 0.07331 0.03819 0.07526 0.03819 C 0.07891 0.03819 0.08242 0.03819 0.08607 0.03819 C 0.10833 0.03843 0.08464 0.03819 0.14492 0.03843 C 0.14649 0.03843 0.14818 0.03843 0.14987 0.03843 C 0.15234 0.03843 0.15469 0.03843 0.15716 0.03843 C 0.16719 0.03866 0.16094 0.03866 0.18412 0.03866 C 0.18971 0.03866 0.19505 0.03843 0.20052 0.03843 C 0.2013 0.03843 0.20794 0.03843 0.20951 0.03843 C 0.21927 0.03819 0.21029 0.03843 0.21784 0.03819 C 0.22083 0.03796 0.21771 0.03819 0.22175 0.03819 C 0.22357 0.03796 0.22669 0.03796 0.22669 0.03796 C 0.23112 0.03773 0.22539 0.03796 0.23086 0.03773 C 0.23151 0.03773 0.2319 0.03773 0.23242 0.03773 C 0.2332 0.03773 0.23425 0.03773 0.2349 0.0375 C 0.23607 0.0375 0.23815 0.0375 0.23815 0.0375 C 0.23841 0.03727 0.23854 0.03727 0.23906 0.03727 C 0.23945 0.03727 0.2401 0.03727 0.24063 0.03727 C 0.24128 0.03704 0.24167 0.03704 0.24232 0.03704 C 0.24323 0.03704 0.24544 0.0368 0.24544 0.0368 C 0.2457 0.0368 0.24596 0.0368 0.24635 0.0368 C 0.24701 0.03657 0.24792 0.03657 0.24883 0.03657 C 0.24987 0.03657 0.25221 0.03634 0.25287 0.03634 C 0.25339 0.03634 0.25339 0.03634 0.25378 0.03611 C 0.25417 0.03611 0.25482 0.03611 0.25547 0.03611 C 0.25599 0.03611 0.25651 0.03588 0.25703 0.03588 C 0.25729 0.03588 0.25755 0.03588 0.25794 0.03588 C 0.25807 0.03565 0.25885 0.03565 0.25938 0.03565 C 0.2599 0.03542 0.26055 0.03542 0.26107 0.03542 C 0.26159 0.03542 0.26198 0.03518 0.26276 0.03518 C 0.26315 0.03518 0.2638 0.03518 0.26432 0.03495 C 0.26497 0.03495 0.26563 0.03495 0.26602 0.03495 C 0.26641 0.03472 0.26654 0.03472 0.2668 0.03472 C 0.26732 0.03472 0.26797 0.03449 0.26849 0.03449 C 0.26875 0.03449 0.26888 0.03449 0.26927 0.03426 C 0.26953 0.03426 0.27005 0.03426 0.27018 0.03426 C 0.27214 0.03287 0.26953 0.03356 0.27188 0.0331 L 0.27096 0.03194 " pathEditMode="relative" rAng="0" ptsTypes="AAAAAAAAAAAAAAAAAAAAAAAAAAAAAAAAAAAAAAAAAAAAAAAAAAAAA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89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1.48148E-6 L 0.00026 -0.11412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-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00169 -0.11759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7 0.00139 L -0.59062 -0.2331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49" y="-1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6 L -0.00117 0.35231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1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6 L 0.2388 0.3801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40" y="1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94" grpId="0" animBg="1"/>
      <p:bldP spid="90" grpId="0" animBg="1"/>
      <p:bldP spid="85" grpId="0" animBg="1"/>
      <p:bldP spid="84" grpId="0" animBg="1"/>
      <p:bldP spid="38" grpId="0" animBg="1"/>
      <p:bldP spid="41" grpId="0"/>
      <p:bldP spid="5" grpId="0" animBg="1"/>
      <p:bldP spid="3" grpId="0" animBg="1"/>
      <p:bldP spid="10" grpId="0" animBg="1"/>
      <p:bldP spid="61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9" grpId="0" animBg="1"/>
      <p:bldP spid="91" grpId="0" animBg="1"/>
      <p:bldP spid="4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3.9|4.5|3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2.8|2.7|1.8|1.9|2.3|1.3|1.6|2.6|2.4|2.6|2.4|1|1.6|3|1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3.2|2|2.9|2.8|2.7|1.5|1.5|2.6|1.1|1|2.5|0.9|1.1|2.7|2.8|2|1.4|1.4|2.1|0.9|0.9|2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3.2|2|2.9|2.8|2.7|1.5|1.5|2.6|1.1|1|2.5|0.9|1.1|2.7|2.8|2|1.4|1.4|2.1|0.9|0.9|2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3.2|2|2.9|2.8|2.7|1.5|1.5|2.6|1.1|1|2.5|0.9|1.1|2.7|2.8|2|1.4|1.4|2.1|0.9|0.9|2.3"/>
</p:tagLst>
</file>

<file path=ppt/theme/theme1.xml><?xml version="1.0" encoding="utf-8"?>
<a:theme xmlns:a="http://schemas.openxmlformats.org/drawingml/2006/main" name="91783 DEWNR PPT Nov 2012 V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ipstream">
      <a:majorFont>
        <a:latin typeface="Trebuchet MS"/>
        <a:ea typeface=""/>
        <a:cs typeface=""/>
        <a:font script="Uigh" typeface="Microsoft Uighur"/>
        <a:font script="Thaa" typeface="MV Boli"/>
        <a:font script="Gujr" typeface="Shruti"/>
        <a:font script="Khmr" typeface="DaunPenh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Laoo" typeface="DokChampa"/>
        <a:font script="Hant" typeface="微軟正黑體"/>
        <a:font script="Viet" typeface="Tahoma"/>
        <a:font script="Jpan" typeface="ＭＳ ゴシック"/>
        <a:font script="Sinh" typeface="Iskoola Pota"/>
        <a:font script="Hans" typeface="华文新魏"/>
        <a:font script="Arab" typeface="Tahoma"/>
        <a:font script="Guru" typeface="Raavi"/>
        <a:font script="Deva" typeface="Mangal"/>
        <a:font script="Ethi" typeface="Nyala"/>
        <a:font script="Cher" typeface="Plantagenet Cherokee"/>
        <a:font script="Taml" typeface="Latha"/>
        <a:font script="Hang" typeface="HY그래픽B"/>
        <a:font script="Hebr" typeface="Gisha"/>
        <a:font script="Tibt" typeface="Microsoft Himalaya"/>
        <a:font script="Knda" typeface="Tunga"/>
        <a:font script="Yiii" typeface="Microsoft Yi Baiti"/>
        <a:font script="Mong" typeface="Mongolian Baiti"/>
        <a:font script="Thai" typeface="IrisUPC"/>
        <a:font script="Syrc" typeface="Estrangelo Edessa"/>
        <a:font script="Geor" typeface="Sylfaen"/>
      </a:majorFont>
      <a:minorFont>
        <a:latin typeface="Trebuchet MS"/>
        <a:ea typeface=""/>
        <a:cs typeface=""/>
        <a:font script="Uigh" typeface="Microsoft Uighur"/>
        <a:font script="Thaa" typeface="MV Boli"/>
        <a:font script="Gujr" typeface="Shruti"/>
        <a:font script="Khmr" typeface="DaunPenh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Laoo" typeface="DokChampa"/>
        <a:font script="Hant" typeface="微軟正黑體"/>
        <a:font script="Viet" typeface="Arial"/>
        <a:font script="Jpan" typeface="ＭＳ ゴシック"/>
        <a:font script="Sinh" typeface="Iskoola Pota"/>
        <a:font script="Hans" typeface="华文新魏"/>
        <a:font script="Arab" typeface="Tahoma"/>
        <a:font script="Guru" typeface="Raavi"/>
        <a:font script="Deva" typeface="Mangal"/>
        <a:font script="Ethi" typeface="Nyala"/>
        <a:font script="Cher" typeface="Plantagenet Cherokee"/>
        <a:font script="Taml" typeface="Latha"/>
        <a:font script="Hang" typeface="HY그래픽M"/>
        <a:font script="Hebr" typeface="Gisha"/>
        <a:font script="Tibt" typeface="Microsoft Himalaya"/>
        <a:font script="Knda" typeface="Tunga"/>
        <a:font script="Yiii" typeface="Microsoft Yi Baiti"/>
        <a:font script="Mong" typeface="Mongolian Baiti"/>
        <a:font script="Thai" typeface="IrisUPC"/>
        <a:font script="Syrc" typeface="Estrangelo Edessa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3368</TotalTime>
  <Words>2359</Words>
  <Application>Microsoft Office PowerPoint</Application>
  <PresentationFormat>Widescreen</PresentationFormat>
  <Paragraphs>301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ＭＳ Ｐゴシック</vt:lpstr>
      <vt:lpstr>Arial</vt:lpstr>
      <vt:lpstr>Calibri</vt:lpstr>
      <vt:lpstr>Century Gothic</vt:lpstr>
      <vt:lpstr>Segoe UI</vt:lpstr>
      <vt:lpstr>Times New Roman</vt:lpstr>
      <vt:lpstr>Trebuchet MS</vt:lpstr>
      <vt:lpstr>Wingdings 3</vt:lpstr>
      <vt:lpstr>91783 DEWNR PPT Nov 2012 V3</vt:lpstr>
      <vt:lpstr>Wisp</vt:lpstr>
      <vt:lpstr>Crawling and Ingestion Animated display of process flow</vt:lpstr>
      <vt:lpstr>PowerPoint Presentation</vt:lpstr>
      <vt:lpstr>PowerPoint Presentation</vt:lpstr>
      <vt:lpstr>PowerPoint Presentation</vt:lpstr>
      <vt:lpstr>PowerPoint Presentation</vt:lpstr>
    </vt:vector>
  </TitlesOfParts>
  <Company>DEWNR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Arapaut Sivaprasad</dc:creator>
  <cp:lastModifiedBy>Arapaut Sivaprasad</cp:lastModifiedBy>
  <cp:revision>154</cp:revision>
  <dcterms:created xsi:type="dcterms:W3CDTF">2015-08-17T06:58:19Z</dcterms:created>
  <dcterms:modified xsi:type="dcterms:W3CDTF">2018-11-24T08:37:52Z</dcterms:modified>
</cp:coreProperties>
</file>