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1"/>
  </p:notesMasterIdLst>
  <p:sldIdLst>
    <p:sldId id="265" r:id="rId3"/>
    <p:sldId id="266" r:id="rId4"/>
    <p:sldId id="269" r:id="rId5"/>
    <p:sldId id="270" r:id="rId6"/>
    <p:sldId id="271" r:id="rId7"/>
    <p:sldId id="273" r:id="rId8"/>
    <p:sldId id="272"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4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14/12/2018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12/14/2018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14/12/2018</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hyperlink" Target="https://github.com/asivapra/gsky/blob/master/Documents/ows/GSKY_Developer_Guide.ppsx"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OWS_Server.ppsx" TargetMode="External"/><Relationship Id="rId5" Type="http://schemas.openxmlformats.org/officeDocument/2006/relationships/hyperlink" Target="https://github.com/asivapra/gsky/blob/master/Documents/ows/GSKY_OWS_Server.docx"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dap.nci.org.au/thredds/remoteCatalogService?catalog=http://dapds00.nci.org.au/thredds/catalog/ub8/global/GPP/Yebra2015/monthly/catalog.xml" TargetMode="External"/><Relationship Id="rId3" Type="http://schemas.openxmlformats.org/officeDocument/2006/relationships/hyperlink" Target="https://github.com/asivapra/gsky/blob/master/Documents/ows/GSKY_User_Guide.ppsx" TargetMode="External"/><Relationship Id="rId7" Type="http://schemas.openxmlformats.org/officeDocument/2006/relationships/hyperlink" Target="https://www.unidata.ucar.edu/software/thredds/current/tds/tutorial/CatalogPrimer.html"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130.56.242.16:8888/g/data2/tc43/modis-fc/v310/tiles/monthly/anomalies?intersects&amp;metadata=gdal&amp;time=2018-10-01T00:00:00.000Z&amp;until=2018-10-09T00:00:00.000Z&amp;srs=EPSG:3857&amp;wkt=POLYGON%20((16280475.528516%20-2504688.542849,%2017532819.799941%20-2504688.542849,%2017532819.799941%20-1252344.271424,%2016280475.528516%20-1252344.271424,%2016280475.528516%20-2504688.542849))&amp;namespace=bare_soil&amp;nseg=2&amp;limit=-1" TargetMode="External"/><Relationship Id="rId5" Type="http://schemas.openxmlformats.org/officeDocument/2006/relationships/image" Target="../media/image7.png"/><Relationship Id="rId4" Type="http://schemas.openxmlformats.org/officeDocument/2006/relationships/hyperlink" Target="https://github.com/asivapra/gsky/blob/master/Documents/ows/GSKY_Developer_Guide.ppsx"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www.webgenie.com/TerriaMap/" TargetMode="Externa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fontScale="92500"/>
          </a:bodyPr>
          <a:lstStyle/>
          <a:p>
            <a:r>
              <a:rPr lang="en-AU" sz="2400" b="1" cap="none">
                <a:effectLst>
                  <a:outerShdw blurRad="38100" dist="38100" dir="2700000" algn="tl">
                    <a:srgbClr val="000000">
                      <a:alpha val="43137"/>
                    </a:srgbClr>
                  </a:outerShdw>
                </a:effectLst>
              </a:rPr>
              <a:t>Some 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3559163" y="4439139"/>
            <a:ext cx="5354254" cy="369332"/>
          </a:xfrm>
          <a:prstGeom prst="rect">
            <a:avLst/>
          </a:prstGeom>
          <a:noFill/>
        </p:spPr>
        <p:txBody>
          <a:bodyPr wrap="square" rtlCol="0">
            <a:spAutoFit/>
          </a:bodyPr>
          <a:lstStyle/>
          <a:p>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‘slideshow’ from the top menu</a:t>
            </a:r>
            <a:endParaRPr lang="en-AU"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324535"/>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This is the content of email from Kelsey on 5 Dec., 2018.</a:t>
            </a:r>
            <a:endParaRPr lang="en-AU" sz="1000" b="1">
              <a:latin typeface="Calibri" panose="020F0502020204030204" pitchFamily="34" charset="0"/>
              <a:cs typeface="Calibri" panose="020F0502020204030204" pitchFamily="34" charset="0"/>
            </a:endParaRPr>
          </a:p>
          <a:p>
            <a:r>
              <a:rPr lang="en-AU" sz="1000">
                <a:latin typeface="Calibri" panose="020F0502020204030204" pitchFamily="34" charset="0"/>
                <a:cs typeface="Calibri" panose="020F0502020204030204" pitchFamily="34" charset="0"/>
              </a:rPr>
              <a:t>(Ref: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Subject: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US" sz="1000">
              <a:latin typeface="Calibri" panose="020F0502020204030204" pitchFamily="34" charset="0"/>
              <a:cs typeface="Calibri" panose="020F0502020204030204" pitchFamily="34" charset="0"/>
            </a:endParaRPr>
          </a:p>
          <a:p>
            <a:r>
              <a:rPr lang="en-AU" sz="1000" b="1">
                <a:latin typeface="Calibri" panose="020F0502020204030204" pitchFamily="34" charset="0"/>
                <a:cs typeface="Calibri" panose="020F0502020204030204" pitchFamily="34" charset="0"/>
              </a:rPr>
              <a:t>Summary around DAP-like gsky service: </a:t>
            </a: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pPr marL="171450" indent="-171450">
              <a:buFont typeface="Arial" panose="020B0604020202020204" pitchFamily="34" charset="0"/>
              <a:buChar char="•"/>
            </a:pPr>
            <a:r>
              <a:rPr lang="en-AU" sz="1000">
                <a:latin typeface="Calibri" panose="020F0502020204030204" pitchFamily="34" charset="0"/>
                <a:cs typeface="Calibri" panose="020F0502020204030204" pitchFamily="34" charset="0"/>
              </a:rPr>
              <a:t>Some additional Python versions of these services: </a:t>
            </a: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endParaRPr lang="en-AU" sz="1000" u="sng">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animEffect transition="in" filter="fade">
                                      <p:cBhvr>
                                        <p:cTn id="49" dur="500"/>
                                        <p:tgtEl>
                                          <p:spTgt spid="2">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xEl>
                                              <p:pRg st="18" end="18"/>
                                            </p:txEl>
                                          </p:spTgt>
                                        </p:tgtEl>
                                        <p:attrNameLst>
                                          <p:attrName>style.visibility</p:attrName>
                                        </p:attrNameLst>
                                      </p:cBhvr>
                                      <p:to>
                                        <p:strVal val="visible"/>
                                      </p:to>
                                    </p:set>
                                    <p:animEffect transition="in" filter="fade">
                                      <p:cBhvr>
                                        <p:cTn id="54" dur="500"/>
                                        <p:tgtEl>
                                          <p:spTgt spid="2">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animEffect transition="in" filter="fade">
                                      <p:cBhvr>
                                        <p:cTn id="57" dur="500"/>
                                        <p:tgtEl>
                                          <p:spTgt spid="2">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
                                            <p:txEl>
                                              <p:pRg st="20" end="20"/>
                                            </p:txEl>
                                          </p:spTgt>
                                        </p:tgtEl>
                                        <p:attrNameLst>
                                          <p:attrName>style.visibility</p:attrName>
                                        </p:attrNameLst>
                                      </p:cBhvr>
                                      <p:to>
                                        <p:strVal val="visible"/>
                                      </p:to>
                                    </p:set>
                                    <p:animEffect transition="in" filter="fade">
                                      <p:cBhvr>
                                        <p:cTn id="60"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3340134"/>
            <a:ext cx="4023360"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Action Plan</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aggregates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Auto-generate the THREDDS catalog.</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Open a new window to display it.</a:t>
            </a:r>
            <a:endParaRPr lang="en-AU" sz="100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6294410" cy="553998"/>
          </a:xfrm>
          <a:prstGeom prst="rect">
            <a:avLst/>
          </a:prstGeom>
          <a:noFill/>
        </p:spPr>
        <p:txBody>
          <a:bodyPr wrap="square" rtlCol="0">
            <a:spAutoFit/>
          </a:bodyPr>
          <a:lstStyle/>
          <a:p>
            <a:pPr algn="just"/>
            <a:r>
              <a:rPr lang="en-US" sz="10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downloaded via </a:t>
            </a:r>
            <a:r>
              <a:rPr lang="en-US" sz="1000">
                <a:latin typeface="Calibri" panose="020F0502020204030204" pitchFamily="34" charset="0"/>
                <a:cs typeface="Calibri" panose="020F0502020204030204" pitchFamily="34" charset="0"/>
                <a:hlinkClick r:id="rId3"/>
              </a:rPr>
              <a:t>THREDDS</a:t>
            </a:r>
            <a:r>
              <a:rPr lang="en-US" sz="1000">
                <a:latin typeface="Calibri" panose="020F0502020204030204" pitchFamily="34" charset="0"/>
                <a:cs typeface="Calibri" panose="020F0502020204030204" pitchFamily="34" charset="0"/>
              </a:rPr>
              <a:t> as in the picture below.</a:t>
            </a:r>
            <a:endParaRPr lang="en-AU" sz="100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93CC0FA-ECC9-459C-870D-F36D0D6C29EC}"/>
              </a:ext>
            </a:extLst>
          </p:cNvPr>
          <p:cNvPicPr>
            <a:picLocks noChangeAspect="1"/>
          </p:cNvPicPr>
          <p:nvPr/>
        </p:nvPicPr>
        <p:blipFill>
          <a:blip r:embed="rId4"/>
          <a:stretch>
            <a:fillRect/>
          </a:stretch>
        </p:blipFill>
        <p:spPr>
          <a:xfrm>
            <a:off x="7319583" y="2883793"/>
            <a:ext cx="3923017" cy="2251801"/>
          </a:xfrm>
          <a:prstGeom prst="rect">
            <a:avLst/>
          </a:prstGeom>
          <a:ln w="3175">
            <a:solidFill>
              <a:schemeClr val="tx1"/>
            </a:solidFill>
          </a:ln>
        </p:spPr>
      </p:pic>
      <p:sp>
        <p:nvSpPr>
          <p:cNvPr id="5" name="TextBox 4">
            <a:extLst>
              <a:ext uri="{FF2B5EF4-FFF2-40B4-BE49-F238E27FC236}">
                <a16:creationId xmlns:a16="http://schemas.microsoft.com/office/drawing/2014/main" id="{0F42A2F7-C0E8-487E-B70C-6BF2E3A9DB47}"/>
              </a:ext>
            </a:extLst>
          </p:cNvPr>
          <p:cNvSpPr txBox="1"/>
          <p:nvPr/>
        </p:nvSpPr>
        <p:spPr>
          <a:xfrm>
            <a:off x="993913" y="2250223"/>
            <a:ext cx="6194067" cy="954107"/>
          </a:xfrm>
          <a:prstGeom prst="rect">
            <a:avLst/>
          </a:prstGeom>
          <a:solidFill>
            <a:schemeClr val="bg1">
              <a:lumMod val="95000"/>
            </a:schemeClr>
          </a:solidFill>
          <a:ln w="3175">
            <a:solidFill>
              <a:schemeClr val="tx1"/>
            </a:solidFill>
          </a:ln>
        </p:spPr>
        <p:txBody>
          <a:bodyPr wrap="square" rtlCol="0">
            <a:spAutoFit/>
          </a:bodyPr>
          <a:lstStyle/>
          <a:p>
            <a:pPr algn="just"/>
            <a:r>
              <a:rPr lang="en-US" sz="800" b="1">
                <a:latin typeface="Calibri" panose="020F0502020204030204" pitchFamily="34" charset="0"/>
                <a:cs typeface="Calibri" panose="020F0502020204030204" pitchFamily="34" charset="0"/>
              </a:rPr>
              <a:t>DISCLAIMER</a:t>
            </a:r>
          </a:p>
          <a:p>
            <a:pPr algn="just"/>
            <a:r>
              <a:rPr lang="en-US" sz="800">
                <a:latin typeface="Calibri" panose="020F0502020204030204" pitchFamily="34" charset="0"/>
                <a:cs typeface="Calibri" panose="020F0502020204030204" pitchFamily="34" charset="0"/>
              </a:rPr>
              <a:t>My understanding about the objective is very patchy, and the solution I propose could be way off target. If I am right, however, there appears to be very little work to achieve it. I have documented the </a:t>
            </a:r>
            <a:r>
              <a:rPr lang="en-US" sz="800">
                <a:latin typeface="Calibri" panose="020F0502020204030204" pitchFamily="34" charset="0"/>
                <a:cs typeface="Calibri" panose="020F0502020204030204" pitchFamily="34" charset="0"/>
                <a:hlinkClick r:id="rId5"/>
              </a:rPr>
              <a:t>GSKY</a:t>
            </a:r>
            <a:r>
              <a:rPr lang="en-US" sz="800">
                <a:latin typeface="Calibri" panose="020F0502020204030204" pitchFamily="34" charset="0"/>
                <a:cs typeface="Calibri" panose="020F0502020204030204" pitchFamily="34" charset="0"/>
              </a:rPr>
              <a:t> </a:t>
            </a:r>
            <a:r>
              <a:rPr lang="en-US" sz="800">
                <a:latin typeface="Calibri" panose="020F0502020204030204" pitchFamily="34" charset="0"/>
                <a:cs typeface="Calibri" panose="020F0502020204030204" pitchFamily="34" charset="0"/>
                <a:hlinkClick r:id="rId6"/>
              </a:rPr>
              <a:t>service</a:t>
            </a:r>
            <a:r>
              <a:rPr lang="en-US" sz="800">
                <a:latin typeface="Calibri" panose="020F0502020204030204" pitchFamily="34" charset="0"/>
                <a:cs typeface="Calibri" panose="020F0502020204030204" pitchFamily="34" charset="0"/>
              </a:rPr>
              <a:t> and the </a:t>
            </a:r>
            <a:r>
              <a:rPr lang="en-US" sz="800">
                <a:latin typeface="Calibri" panose="020F0502020204030204" pitchFamily="34" charset="0"/>
                <a:cs typeface="Calibri" panose="020F0502020204030204" pitchFamily="34" charset="0"/>
                <a:hlinkClick r:id="rId7"/>
              </a:rPr>
              <a:t>GSKY/TerriaMap </a:t>
            </a:r>
            <a:r>
              <a:rPr lang="en-US" sz="800">
                <a:latin typeface="Calibri" panose="020F0502020204030204" pitchFamily="34" charset="0"/>
                <a:cs typeface="Calibri" panose="020F0502020204030204" pitchFamily="34" charset="0"/>
              </a:rPr>
              <a:t>conversation after studying the codes for both. It appears that minimal changes in TerriaJS and GSKY codes will enable us to get the list of files that go into the aggregate map. TerriaJS is open source, but perhaps TerriaMap is copyrighted. I have played with TerriaJS and believe that after sorting out some server issues it can be installed locally and then be able to change the code to suit. This, however, has not been tested. I am reasonably confident to change the GSKY code. My current knowledge about Thredds is minimal too and, hence, there may be logical errors in the proposal.</a:t>
            </a:r>
            <a:endParaRPr lang="en-AU" sz="8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8"/>
          <a:stretch>
            <a:fillRect/>
          </a:stretch>
        </p:blipFill>
        <p:spPr>
          <a:xfrm>
            <a:off x="5084073" y="343680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3874273"/>
            <a:ext cx="614903" cy="196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4071068"/>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646D4B8A-DD31-49E7-B8D0-51E80DEA484E}"/>
              </a:ext>
            </a:extLst>
          </p:cNvPr>
          <p:cNvSpPr txBox="1"/>
          <p:nvPr/>
        </p:nvSpPr>
        <p:spPr>
          <a:xfrm>
            <a:off x="993913" y="970061"/>
            <a:ext cx="4344436" cy="369332"/>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High level objective</a:t>
            </a:r>
            <a:endParaRPr lang="en-AU">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61610"/>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View </a:t>
            </a:r>
            <a:r>
              <a:rPr lang="en-AU" sz="1050" b="1">
                <a:latin typeface="Calibri" panose="020F0502020204030204" pitchFamily="34" charset="0"/>
                <a:cs typeface="Calibri" panose="020F0502020204030204" pitchFamily="34" charset="0"/>
                <a:hlinkClick r:id="rId3" tooltip="GSKY_User_Guide.ppsx"/>
              </a:rPr>
              <a:t>GSKY_User_Guide.ppsx</a:t>
            </a:r>
            <a:r>
              <a:rPr lang="en-AU" sz="1050" b="1">
                <a:latin typeface="Calibri" panose="020F0502020204030204" pitchFamily="34" charset="0"/>
                <a:cs typeface="Calibri" panose="020F0502020204030204" pitchFamily="34" charset="0"/>
              </a:rPr>
              <a:t> or </a:t>
            </a:r>
            <a:r>
              <a:rPr lang="en-AU" sz="1050" b="1">
                <a:latin typeface="Calibri" panose="020F0502020204030204" pitchFamily="34" charset="0"/>
                <a:cs typeface="Calibri" panose="020F0502020204030204" pitchFamily="34" charset="0"/>
                <a:hlinkClick r:id="rId4" tooltip="GSKY_Developer_Guide.ppsx"/>
              </a:rPr>
              <a:t>GSKY_Developer_Guide.ppsx</a:t>
            </a:r>
            <a:r>
              <a:rPr lang="en-AU" sz="105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50715"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13259"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By modifying the GSKY code, 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13259" y="3815997"/>
            <a:ext cx="6297434" cy="1892826"/>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request=xxx in TerriaMap from ‘GetMap’ to ‘GetThredds’</a:t>
            </a:r>
          </a:p>
          <a:p>
            <a:pPr marL="628650" lvl="1"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a:t>
            </a:r>
            <a:r>
              <a:rPr lang="en-US" sz="900" i="1">
                <a:solidFill>
                  <a:srgbClr val="FF0000"/>
                </a:solidFill>
                <a:highlight>
                  <a:srgbClr val="FFFF00"/>
                </a:highlight>
                <a:latin typeface="Calibri" panose="020F0502020204030204" pitchFamily="34" charset="0"/>
                <a:cs typeface="Calibri" panose="020F0502020204030204" pitchFamily="34" charset="0"/>
              </a:rPr>
              <a:t>GetThredds</a:t>
            </a:r>
            <a:r>
              <a:rPr lang="en-US" sz="900" i="1">
                <a:latin typeface="Calibri" panose="020F0502020204030204" pitchFamily="34" charset="0"/>
                <a:cs typeface="Calibri" panose="020F0502020204030204" pitchFamily="34" charset="0"/>
              </a:rPr>
              <a:t>&amp;layers=&amp;bbox=15…</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Implement “case GetThredds” in “func serveWMS” in GSKY (ows.go)</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Perhaps it must be added under “func serveWCS”, but I am not yet sure how it works from the web data.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or add the following </a:t>
            </a:r>
            <a:r>
              <a:rPr lang="en-US" sz="1000">
                <a:latin typeface="Calibri" panose="020F0502020204030204" pitchFamily="34" charset="0"/>
                <a:cs typeface="Calibri" panose="020F0502020204030204" pitchFamily="34" charset="0"/>
                <a:hlinkClick r:id="rId6"/>
              </a:rPr>
              <a:t>call</a:t>
            </a:r>
            <a:r>
              <a:rPr lang="en-US" sz="1000">
                <a:latin typeface="Calibri" panose="020F0502020204030204" pitchFamily="34" charset="0"/>
                <a:cs typeface="Calibri" panose="020F0502020204030204" pitchFamily="34" charset="0"/>
              </a:rPr>
              <a:t> (example) to the MAS server:</a:t>
            </a:r>
          </a:p>
          <a:p>
            <a:pPr marL="628650" lvl="1"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http://10.0.1.210:8888/g/data2/tc43/modis-fc/v310/tiles/monthly/anomalies?intersects&amp;metadata=gdal&amp;time... &amp;wkt=POLYGON&amp;namespace=…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return JSON object to get the array, “files”.</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a:t>
            </a:r>
            <a:r>
              <a:rPr lang="en-US" sz="1000">
                <a:latin typeface="Calibri" panose="020F0502020204030204" pitchFamily="34" charset="0"/>
                <a:cs typeface="Calibri" panose="020F0502020204030204" pitchFamily="34" charset="0"/>
                <a:hlinkClick r:id="rId7"/>
              </a:rPr>
              <a:t>Thredds catalog</a:t>
            </a:r>
            <a:r>
              <a:rPr lang="en-US" sz="1000">
                <a:latin typeface="Calibri" panose="020F0502020204030204" pitchFamily="34" charset="0"/>
                <a:cs typeface="Calibri" panose="020F0502020204030204" pitchFamily="34" charset="0"/>
              </a:rPr>
              <a:t> using the file list and save it for external access.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it as a </a:t>
            </a:r>
            <a:r>
              <a:rPr lang="en-US" sz="1000">
                <a:latin typeface="Calibri" panose="020F0502020204030204" pitchFamily="34" charset="0"/>
                <a:cs typeface="Calibri" panose="020F0502020204030204" pitchFamily="34" charset="0"/>
                <a:hlinkClick r:id="rId8"/>
              </a:rPr>
              <a:t>URL</a:t>
            </a:r>
            <a:r>
              <a:rPr lang="en-US" sz="1000">
                <a:latin typeface="Calibri" panose="020F0502020204030204" pitchFamily="34" charset="0"/>
                <a:cs typeface="Calibri" panose="020F0502020204030204" pitchFamily="34" charset="0"/>
              </a:rPr>
              <a:t> to TerriaMap for display as a link or show its output overlaid on the 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display, as shown on the right, the links to download the *.nc files.</a:t>
            </a:r>
          </a:p>
        </p:txBody>
      </p:sp>
      <p:pic>
        <p:nvPicPr>
          <p:cNvPr id="12" name="Picture 11">
            <a:extLst>
              <a:ext uri="{FF2B5EF4-FFF2-40B4-BE49-F238E27FC236}">
                <a16:creationId xmlns:a16="http://schemas.microsoft.com/office/drawing/2014/main" id="{58F88E75-F7A9-4630-9860-7B87AC81BEB0}"/>
              </a:ext>
            </a:extLst>
          </p:cNvPr>
          <p:cNvPicPr>
            <a:picLocks noChangeAspect="1"/>
          </p:cNvPicPr>
          <p:nvPr/>
        </p:nvPicPr>
        <p:blipFill>
          <a:blip r:embed="rId9"/>
          <a:stretch>
            <a:fillRect/>
          </a:stretch>
        </p:blipFill>
        <p:spPr>
          <a:xfrm>
            <a:off x="7550715" y="2650746"/>
            <a:ext cx="3923017" cy="2251801"/>
          </a:xfrm>
          <a:prstGeom prst="rect">
            <a:avLst/>
          </a:prstGeom>
          <a:ln w="3175">
            <a:solidFill>
              <a:schemeClr val="tx1"/>
            </a:solidFill>
          </a:ln>
        </p:spPr>
      </p:pic>
      <p:sp>
        <p:nvSpPr>
          <p:cNvPr id="9" name="Rectangle 8">
            <a:extLst>
              <a:ext uri="{FF2B5EF4-FFF2-40B4-BE49-F238E27FC236}">
                <a16:creationId xmlns:a16="http://schemas.microsoft.com/office/drawing/2014/main" id="{A57529A8-3F30-4F1C-8606-151E24576E05}"/>
              </a:ext>
            </a:extLst>
          </p:cNvPr>
          <p:cNvSpPr/>
          <p:nvPr/>
        </p:nvSpPr>
        <p:spPr>
          <a:xfrm>
            <a:off x="7550715" y="4977517"/>
            <a:ext cx="3923017" cy="73130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Calibri" panose="020F0502020204030204" pitchFamily="34" charset="0"/>
                <a:cs typeface="Calibri" panose="020F0502020204030204" pitchFamily="34" charset="0"/>
              </a:rPr>
              <a:t>See next slides for thoughts on  coding.</a:t>
            </a:r>
            <a:endParaRPr lang="en-AU" sz="160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3CAECAD-B365-4D87-96CB-333C14C187A1}"/>
              </a:ext>
            </a:extLst>
          </p:cNvPr>
          <p:cNvSpPr txBox="1"/>
          <p:nvPr/>
        </p:nvSpPr>
        <p:spPr>
          <a:xfrm>
            <a:off x="1113259"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13259" y="3429000"/>
            <a:ext cx="6297433" cy="369332"/>
          </a:xfrm>
          <a:prstGeom prst="rect">
            <a:avLst/>
          </a:prstGeom>
          <a:noFill/>
        </p:spPr>
        <p:txBody>
          <a:bodyPr wrap="square" rtlCol="0">
            <a:spAutoFit/>
          </a:bodyPr>
          <a:lstStyle/>
          <a:p>
            <a:r>
              <a:rPr lang="en-US"/>
              <a:t>How to connect GSKY with Thredds</a:t>
            </a:r>
            <a:endParaRPr lang="en-AU"/>
          </a:p>
        </p:txBody>
      </p:sp>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1">
                                            <p:txEl>
                                              <p:pRg st="4" end="4"/>
                                            </p:txEl>
                                          </p:spTgt>
                                        </p:tgtEl>
                                        <p:attrNameLst>
                                          <p:attrName>style.visibility</p:attrName>
                                        </p:attrNameLst>
                                      </p:cBhvr>
                                      <p:to>
                                        <p:strVal val="visible"/>
                                      </p:to>
                                    </p:set>
                                    <p:animEffect transition="in" filter="fade">
                                      <p:cBhvr>
                                        <p:cTn id="47" dur="500"/>
                                        <p:tgtEl>
                                          <p:spTgt spid="1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500"/>
                                        <p:tgtEl>
                                          <p:spTgt spid="11">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Effect transition="in" filter="fade">
                                      <p:cBhvr>
                                        <p:cTn id="55" dur="500"/>
                                        <p:tgtEl>
                                          <p:spTgt spid="11">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xEl>
                                              <p:pRg st="7" end="7"/>
                                            </p:txEl>
                                          </p:spTgt>
                                        </p:tgtEl>
                                        <p:attrNameLst>
                                          <p:attrName>style.visibility</p:attrName>
                                        </p:attrNameLst>
                                      </p:cBhvr>
                                      <p:to>
                                        <p:strVal val="visible"/>
                                      </p:to>
                                    </p:set>
                                    <p:animEffect transition="in" filter="fade">
                                      <p:cBhvr>
                                        <p:cTn id="60" dur="500"/>
                                        <p:tgtEl>
                                          <p:spTgt spid="11">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1">
                                            <p:txEl>
                                              <p:pRg st="8" end="8"/>
                                            </p:txEl>
                                          </p:spTgt>
                                        </p:tgtEl>
                                        <p:attrNameLst>
                                          <p:attrName>style.visibility</p:attrName>
                                        </p:attrNameLst>
                                      </p:cBhvr>
                                      <p:to>
                                        <p:strVal val="visible"/>
                                      </p:to>
                                    </p:set>
                                    <p:animEffect transition="in" filter="fade">
                                      <p:cBhvr>
                                        <p:cTn id="65" dur="500"/>
                                        <p:tgtEl>
                                          <p:spTgt spid="11">
                                            <p:txEl>
                                              <p:pRg st="8" end="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11">
                                            <p:txEl>
                                              <p:pRg st="9" end="9"/>
                                            </p:txEl>
                                          </p:spTgt>
                                        </p:tgtEl>
                                        <p:attrNameLst>
                                          <p:attrName>style.visibility</p:attrName>
                                        </p:attrNameLst>
                                      </p:cBhvr>
                                      <p:to>
                                        <p:strVal val="visible"/>
                                      </p:to>
                                    </p:set>
                                    <p:animEffect transition="in" filter="fade">
                                      <p:cBhvr>
                                        <p:cTn id="68" dur="500"/>
                                        <p:tgtEl>
                                          <p:spTgt spid="11">
                                            <p:txEl>
                                              <p:pRg st="9" end="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Effect transition="in" filter="fade">
                                      <p:cBhvr>
                                        <p:cTn id="71" dur="500"/>
                                        <p:tgtEl>
                                          <p:spTgt spid="11">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 Challenges</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It doesn’t look like there are too many hurdles, but some learning curve is involved.</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4062651"/>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Compiling and installing Terria webserver on the Tenjin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Already know how to compile and install TerriaJS.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Not yet sure how to access Terria from a web browser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Successfully built it on my personal server (well, with errors!):</a:t>
            </a:r>
            <a:br>
              <a:rPr lang="en-US" sz="1000">
                <a:latin typeface="Calibri" panose="020F0502020204030204" pitchFamily="34" charset="0"/>
                <a:cs typeface="Calibri" panose="020F0502020204030204" pitchFamily="34" charset="0"/>
              </a:rPr>
            </a:br>
            <a:r>
              <a:rPr lang="en-US" sz="1000">
                <a:latin typeface="Calibri" panose="020F0502020204030204" pitchFamily="34" charset="0"/>
                <a:cs typeface="Calibri" panose="020F0502020204030204" pitchFamily="34" charset="0"/>
              </a:rPr>
              <a:t>     </a:t>
            </a:r>
            <a:r>
              <a:rPr lang="en-US" sz="1000">
                <a:latin typeface="Calibri" panose="020F0502020204030204" pitchFamily="34" charset="0"/>
                <a:cs typeface="Calibri" panose="020F0502020204030204" pitchFamily="34" charset="0"/>
                <a:hlinkClick r:id="rId3"/>
              </a:rPr>
              <a:t>http://www.webgenie.com/TerriaMap/</a:t>
            </a:r>
            <a:r>
              <a:rPr lang="en-US" sz="1000">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Changing the code in Terria</a:t>
            </a:r>
          </a:p>
          <a:p>
            <a:pPr marL="628650" lvl="1" indent="-171450">
              <a:buFont typeface="Arial" panose="020B0604020202020204" pitchFamily="34" charset="0"/>
              <a:buChar char="•"/>
            </a:pPr>
            <a:r>
              <a:rPr lang="en-US" sz="900" b="1">
                <a:latin typeface="Calibri" panose="020F0502020204030204" pitchFamily="34" charset="0"/>
                <a:cs typeface="Calibri" panose="020F0502020204030204" pitchFamily="34" charset="0"/>
              </a:rPr>
              <a:t>In TerriaJS-specs.js:</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58026:    function UrlTemplateImageryProvider(options){</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57999: url : 'this.url?tiled=true&amp;…&amp;service=WMS&amp;version=1.1.1&amp;request=GetMap&amp;</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work out how it handles the returned data.</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Changing the code in GSKY</a:t>
            </a:r>
          </a:p>
          <a:p>
            <a:pPr marL="628650" lvl="1" indent="-171450">
              <a:buFont typeface="Arial" panose="020B0604020202020204" pitchFamily="34" charset="0"/>
              <a:buChar char="•"/>
            </a:pPr>
            <a:r>
              <a:rPr lang="en-US" sz="900" b="1">
                <a:latin typeface="Calibri" panose="020F0502020204030204" pitchFamily="34" charset="0"/>
                <a:cs typeface="Calibri" panose="020F0502020204030204" pitchFamily="34" charset="0"/>
              </a:rPr>
              <a:t>In ows.go:</a:t>
            </a:r>
            <a:br>
              <a:rPr lang="en-US" sz="900" b="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case "GetMap":</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geoReq := &amp;proc.GeoTileRequest{</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case res := &lt;-tp.Process(geoReq, *verbose):</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out, err := utils.EncodePNG(norm, styleLayer.Palette)</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work out: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Get the raw data as a JSON.</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Store the Thredds catalog.</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Where is the Thredds server? If not on VM, how to upload the catalog?</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Or, build a Thredds server on the VM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it as a link on Terria.</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the return data from Thredds in a new window.</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Distinguish a WMS service from the Thredds service.</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Perhaps use the same method as in WCS, but work it out for web data url.</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Or, use the WMS request to do both the display and Thredds.</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Any copyright issue(s) with modifying Terria or TerriaMap?</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New (proposed) name: TerriaGSKY  or TerriaNCI ?</a:t>
            </a:r>
            <a:endParaRPr lang="en-AU" sz="9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19" end="19"/>
                                            </p:txEl>
                                          </p:spTgt>
                                        </p:tgtEl>
                                        <p:attrNameLst>
                                          <p:attrName>style.visibility</p:attrName>
                                        </p:attrNameLst>
                                      </p:cBhvr>
                                      <p:to>
                                        <p:strVal val="visible"/>
                                      </p:to>
                                    </p:set>
                                    <p:animEffect transition="in" filter="fade">
                                      <p:cBhvr>
                                        <p:cTn id="70" dur="500"/>
                                        <p:tgtEl>
                                          <p:spTgt spid="3">
                                            <p:txEl>
                                              <p:pRg st="19" end="19"/>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0" end="20"/>
                                            </p:txEl>
                                          </p:spTgt>
                                        </p:tgtEl>
                                        <p:attrNameLst>
                                          <p:attrName>style.visibility</p:attrName>
                                        </p:attrNameLst>
                                      </p:cBhvr>
                                      <p:to>
                                        <p:strVal val="visible"/>
                                      </p:to>
                                    </p:set>
                                    <p:animEffect transition="in" filter="fade">
                                      <p:cBhvr>
                                        <p:cTn id="73" dur="500"/>
                                        <p:tgtEl>
                                          <p:spTgt spid="3">
                                            <p:txEl>
                                              <p:pRg st="20" end="2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animEffect transition="in" filter="fade">
                                      <p:cBhvr>
                                        <p:cTn id="76" dur="500"/>
                                        <p:tgtEl>
                                          <p:spTgt spid="3">
                                            <p:txEl>
                                              <p:pRg st="21" end="21"/>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2" end="22"/>
                                            </p:txEl>
                                          </p:spTgt>
                                        </p:tgtEl>
                                        <p:attrNameLst>
                                          <p:attrName>style.visibility</p:attrName>
                                        </p:attrNameLst>
                                      </p:cBhvr>
                                      <p:to>
                                        <p:strVal val="visible"/>
                                      </p:to>
                                    </p:set>
                                    <p:animEffect transition="in" filter="fade">
                                      <p:cBhvr>
                                        <p:cTn id="79"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Prototyping</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A quick way to try it out without modifications to Terria…</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170099"/>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Keep everything the same as of now.</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ows.go and its packages alone.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‘request=GetMap’ call from TerriaMap.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will send the map data as of now, plus process the results for Thredds.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results returned from the MAS server to get a file-list.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the Thredds catalog and save it somewhere.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Test it manually.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Pre-requisites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Thredds server on the VM.</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Benefits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Quick and easy.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Can work out bugs and pitfalls.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 interference with third party software (Terria).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Next steps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Install Terria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Modify Terria code to just add a link to view the Thredds catalog.</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can be like the ‘Export’ link, but using a Thredds URL.</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take only minimal changes (I hope) in Terria.</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Work out a way to push the catalog to the NCI Thredds server.</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Must also be able to delete the catalog after the user session ends.</a:t>
            </a:r>
          </a:p>
        </p:txBody>
      </p:sp>
    </p:spTree>
    <p:custDataLst>
      <p:tags r:id="rId1"/>
    </p:custDataLst>
    <p:extLst>
      <p:ext uri="{BB962C8B-B14F-4D97-AF65-F5344CB8AC3E}">
        <p14:creationId xmlns:p14="http://schemas.microsoft.com/office/powerpoint/2010/main" val="265173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&amp;service=WMS&amp;request=</a:t>
            </a:r>
            <a:r>
              <a:rPr lang="en-US" sz="900" i="1">
                <a:highlight>
                  <a:srgbClr val="FFFF00"/>
                </a:highlight>
                <a:latin typeface="Calibri" panose="020F0502020204030204" pitchFamily="34" charset="0"/>
                <a:cs typeface="Calibri" panose="020F0502020204030204" pitchFamily="34" charset="0"/>
              </a:rPr>
              <a:t>GetThredds</a:t>
            </a:r>
            <a:r>
              <a:rPr lang="en-US" sz="900" i="1">
                <a:latin typeface="Calibri" panose="020F0502020204030204" pitchFamily="34" charset="0"/>
                <a:cs typeface="Calibri" panose="020F0502020204030204" pitchFamily="34" charset="0"/>
              </a:rPr>
              <a:t>&amp;layers=&amp;bbox=15…</a:t>
            </a: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grpSp>
        <p:nvGrpSpPr>
          <p:cNvPr id="28" name="Group 27">
            <a:extLst>
              <a:ext uri="{FF2B5EF4-FFF2-40B4-BE49-F238E27FC236}">
                <a16:creationId xmlns:a16="http://schemas.microsoft.com/office/drawing/2014/main" id="{8BBB806B-0B76-45E1-BEDE-B0123A67B392}"/>
              </a:ext>
            </a:extLst>
          </p:cNvPr>
          <p:cNvGrpSpPr/>
          <p:nvPr/>
        </p:nvGrpSpPr>
        <p:grpSpPr>
          <a:xfrm>
            <a:off x="1280156" y="3512888"/>
            <a:ext cx="9748303" cy="2599476"/>
            <a:chOff x="1280156" y="3512888"/>
            <a:chExt cx="9748303" cy="2599476"/>
          </a:xfrm>
        </p:grpSpPr>
        <p:pic>
          <p:nvPicPr>
            <p:cNvPr id="24" name="Picture 23">
              <a:extLst>
                <a:ext uri="{FF2B5EF4-FFF2-40B4-BE49-F238E27FC236}">
                  <a16:creationId xmlns:a16="http://schemas.microsoft.com/office/drawing/2014/main" id="{32D6906A-8689-4801-98F3-DBB17476F8E4}"/>
                </a:ext>
              </a:extLst>
            </p:cNvPr>
            <p:cNvPicPr>
              <a:picLocks noChangeAspect="1"/>
            </p:cNvPicPr>
            <p:nvPr/>
          </p:nvPicPr>
          <p:blipFill>
            <a:blip r:embed="rId3"/>
            <a:stretch>
              <a:fillRect/>
            </a:stretch>
          </p:blipFill>
          <p:spPr>
            <a:xfrm>
              <a:off x="8429729" y="3512888"/>
              <a:ext cx="2598730" cy="2245048"/>
            </a:xfrm>
            <a:prstGeom prst="rect">
              <a:avLst/>
            </a:prstGeom>
            <a:ln w="3175">
              <a:solidFill>
                <a:schemeClr val="tx1"/>
              </a:solidFill>
            </a:ln>
          </p:spPr>
        </p:pic>
        <p:sp>
          <p:nvSpPr>
            <p:cNvPr id="27" name="Arrow: Pentagon 26">
              <a:extLst>
                <a:ext uri="{FF2B5EF4-FFF2-40B4-BE49-F238E27FC236}">
                  <a16:creationId xmlns:a16="http://schemas.microsoft.com/office/drawing/2014/main" id="{D18FD897-33DB-42AE-9402-8EE9B97A46BF}"/>
                </a:ext>
              </a:extLst>
            </p:cNvPr>
            <p:cNvSpPr/>
            <p:nvPr/>
          </p:nvSpPr>
          <p:spPr>
            <a:xfrm>
              <a:off x="1280156" y="57430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NCI Thredds catalog</a:t>
              </a:r>
              <a:endParaRPr lang="en-AU" sz="1400">
                <a:solidFill>
                  <a:schemeClr val="tx1"/>
                </a:solidFill>
                <a:latin typeface="Calibri" panose="020F0502020204030204" pitchFamily="34" charset="0"/>
                <a:cs typeface="Calibri" panose="020F0502020204030204" pitchFamily="34" charset="0"/>
              </a:endParaRPr>
            </a:p>
          </p:txBody>
        </p:sp>
      </p:grpSp>
      <p:sp>
        <p:nvSpPr>
          <p:cNvPr id="3" name="Oval 2">
            <a:extLst>
              <a:ext uri="{FF2B5EF4-FFF2-40B4-BE49-F238E27FC236}">
                <a16:creationId xmlns:a16="http://schemas.microsoft.com/office/drawing/2014/main" id="{50541743-7BA0-441A-AF95-E42211A9323E}"/>
              </a:ext>
            </a:extLst>
          </p:cNvPr>
          <p:cNvSpPr/>
          <p:nvPr/>
        </p:nvSpPr>
        <p:spPr>
          <a:xfrm>
            <a:off x="10662698" y="5863176"/>
            <a:ext cx="210806" cy="21080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DEF87545-817B-45BB-A684-8B73767A9F6B}"/>
              </a:ext>
            </a:extLst>
          </p:cNvPr>
          <p:cNvSpPr/>
          <p:nvPr/>
        </p:nvSpPr>
        <p:spPr>
          <a:xfrm>
            <a:off x="10605872" y="5801859"/>
            <a:ext cx="375139" cy="3357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Outcome</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4"/>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489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i="1">
                <a:solidFill>
                  <a:schemeClr val="tx1"/>
                </a:solidFill>
                <a:latin typeface="Calibri" panose="020F0502020204030204" pitchFamily="34" charset="0"/>
                <a:cs typeface="Calibri" panose="020F0502020204030204" pitchFamily="34" charset="0"/>
              </a:rPr>
              <a:t>request=GetThredds</a:t>
            </a:r>
            <a:r>
              <a:rPr lang="en-US" sz="1400">
                <a:solidFill>
                  <a:schemeClr val="tx1"/>
                </a:solidFill>
                <a:latin typeface="Calibri" panose="020F0502020204030204" pitchFamily="34" charset="0"/>
                <a:cs typeface="Calibri" panose="020F0502020204030204" pitchFamily="34" charset="0"/>
              </a:rPr>
              <a:t>’ 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files</a:t>
            </a:r>
            <a:endParaRPr lang="en-AU" sz="1400">
              <a:solidFill>
                <a:schemeClr val="tx1"/>
              </a:solidFill>
              <a:latin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216A56CC-A18C-4399-84DD-CBE0EFEC9FE9}"/>
              </a:ext>
            </a:extLst>
          </p:cNvPr>
          <p:cNvGrpSpPr/>
          <p:nvPr/>
        </p:nvGrpSpPr>
        <p:grpSpPr>
          <a:xfrm>
            <a:off x="1280157" y="3517310"/>
            <a:ext cx="7054816" cy="1281655"/>
            <a:chOff x="1280157" y="3517310"/>
            <a:chExt cx="6235551" cy="1281655"/>
          </a:xfrm>
        </p:grpSpPr>
        <p:sp>
          <p:nvSpPr>
            <p:cNvPr id="14" name="Callout: Down Arrow 13">
              <a:extLst>
                <a:ext uri="{FF2B5EF4-FFF2-40B4-BE49-F238E27FC236}">
                  <a16:creationId xmlns:a16="http://schemas.microsoft.com/office/drawing/2014/main" id="{2EF3F417-C15E-4AF4-98B2-09D4FFAAAE6A}"/>
                </a:ext>
              </a:extLst>
            </p:cNvPr>
            <p:cNvSpPr/>
            <p:nvPr/>
          </p:nvSpPr>
          <p:spPr>
            <a:xfrm>
              <a:off x="1296057" y="3517310"/>
              <a:ext cx="6219651" cy="369332"/>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Create a Thredds catalog, with multiple datasets, and save as ‘</a:t>
              </a:r>
              <a:r>
                <a:rPr lang="en-US" sz="1400" i="1">
                  <a:solidFill>
                    <a:schemeClr val="tx1"/>
                  </a:solidFill>
                  <a:latin typeface="Calibri" panose="020F0502020204030204" pitchFamily="34" charset="0"/>
                  <a:cs typeface="Calibri" panose="020F0502020204030204" pitchFamily="34" charset="0"/>
                </a:rPr>
                <a:t>sessionID.xml’</a:t>
              </a:r>
              <a:endParaRPr lang="en-AU" sz="1400" i="1">
                <a:solidFill>
                  <a:schemeClr val="tx1"/>
                </a:solidFill>
                <a:latin typeface="Calibri" panose="020F0502020204030204" pitchFamily="34" charset="0"/>
                <a:cs typeface="Calibri" panose="020F0502020204030204" pitchFamily="34" charset="0"/>
              </a:endParaRPr>
            </a:p>
          </p:txBody>
        </p:sp>
        <p:sp>
          <p:nvSpPr>
            <p:cNvPr id="17" name="Rectangle 3">
              <a:extLst>
                <a:ext uri="{FF2B5EF4-FFF2-40B4-BE49-F238E27FC236}">
                  <a16:creationId xmlns:a16="http://schemas.microsoft.com/office/drawing/2014/main" id="{34DE53DA-538B-443C-B259-80EDD5249CB6}"/>
                </a:ext>
              </a:extLst>
            </p:cNvPr>
            <p:cNvSpPr>
              <a:spLocks noChangeArrowheads="1"/>
            </p:cNvSpPr>
            <p:nvPr/>
          </p:nvSpPr>
          <p:spPr bwMode="auto">
            <a:xfrm>
              <a:off x="1280157" y="3932101"/>
              <a:ext cx="6219651" cy="866864"/>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333333"/>
                  </a:solidFill>
                  <a:effectLst/>
                  <a:latin typeface="Lucida Console" panose="020B0609040504020204" pitchFamily="49" charset="0"/>
                </a:rPr>
                <a:t>&lt;?xml version="1.0" ?&gt; </a:t>
              </a:r>
            </a:p>
            <a:p>
              <a:pPr lvl="0" defTabSz="914400" eaLnBrk="0" fontAlgn="base" hangingPunct="0">
                <a:spcBef>
                  <a:spcPct val="0"/>
                </a:spcBef>
                <a:spcAft>
                  <a:spcPct val="0"/>
                </a:spcAft>
              </a:pP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catalog</a:t>
              </a:r>
              <a:r>
                <a:rPr kumimoji="0" lang="en-US" altLang="en-US" sz="800" b="0" i="0" u="none" strike="noStrike" cap="none" normalizeH="0" baseline="0">
                  <a:ln>
                    <a:noFill/>
                  </a:ln>
                  <a:solidFill>
                    <a:srgbClr val="333333"/>
                  </a:solidFill>
                  <a:effectLst/>
                  <a:latin typeface="Lucida Console" panose="020B0609040504020204" pitchFamily="49" charset="0"/>
                </a:rPr>
                <a:t> </a:t>
              </a:r>
              <a:r>
                <a:rPr kumimoji="0" lang="en-US" altLang="en-US" sz="800" b="1" i="0" u="none" strike="noStrike" cap="none" normalizeH="0" baseline="0">
                  <a:ln>
                    <a:noFill/>
                  </a:ln>
                  <a:solidFill>
                    <a:srgbClr val="333333"/>
                  </a:solidFill>
                  <a:effectLst/>
                  <a:latin typeface="Lucida Console" panose="020B0609040504020204" pitchFamily="49" charset="0"/>
                </a:rPr>
                <a:t>xmlns</a:t>
              </a:r>
              <a:r>
                <a:rPr kumimoji="0" lang="en-US" altLang="en-US" sz="800" b="0" i="0" u="none" strike="noStrike" cap="none" normalizeH="0" baseline="0">
                  <a:ln>
                    <a:noFill/>
                  </a:ln>
                  <a:solidFill>
                    <a:srgbClr val="333333"/>
                  </a:solidFill>
                  <a:effectLst/>
                  <a:latin typeface="Lucida Console" panose="020B0609040504020204" pitchFamily="49" charset="0"/>
                </a:rPr>
                <a:t>="http://</a:t>
              </a:r>
              <a:r>
                <a:rPr lang="en-AU" sz="800"/>
                <a:t>dap.nci.org.au</a:t>
              </a:r>
              <a:r>
                <a:rPr kumimoji="0" lang="en-US" altLang="en-US" sz="800" b="0" i="0" u="none" strike="noStrike" cap="none" normalizeH="0" baseline="0">
                  <a:ln>
                    <a:noFill/>
                  </a:ln>
                  <a:solidFill>
                    <a:srgbClr val="333333"/>
                  </a:solidFill>
                  <a:effectLst/>
                  <a:latin typeface="Lucida Console" panose="020B0609040504020204" pitchFamily="49" charset="0"/>
                </a:rPr>
                <a:t>/namespaces/thredds/InvCatalog/v1.0"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service</a:t>
              </a:r>
              <a:r>
                <a:rPr kumimoji="0" lang="en-US" altLang="en-US" sz="800" b="0" i="0" u="none" strike="noStrike" cap="none" normalizeH="0" baseline="0">
                  <a:ln>
                    <a:noFill/>
                  </a:ln>
                  <a:solidFill>
                    <a:srgbClr val="333333"/>
                  </a:solidFill>
                  <a:effectLst/>
                  <a:latin typeface="Lucida Console" panose="020B0609040504020204" pitchFamily="49" charset="0"/>
                </a:rPr>
                <a:t> name="</a:t>
              </a:r>
              <a:r>
                <a:rPr kumimoji="0" lang="en-US" altLang="en-US" sz="800" b="1" i="0" u="none" strike="noStrike" cap="none" normalizeH="0" baseline="0">
                  <a:ln>
                    <a:noFill/>
                  </a:ln>
                  <a:solidFill>
                    <a:srgbClr val="333333"/>
                  </a:solidFill>
                  <a:effectLst/>
                  <a:latin typeface="Lucida Console" panose="020B0609040504020204" pitchFamily="49" charset="0"/>
                </a:rPr>
                <a:t>odap</a:t>
              </a:r>
              <a:r>
                <a:rPr kumimoji="0" lang="en-US" altLang="en-US" sz="800" b="0" i="0" u="none" strike="noStrike" cap="none" normalizeH="0" baseline="0">
                  <a:ln>
                    <a:noFill/>
                  </a:ln>
                  <a:solidFill>
                    <a:srgbClr val="333333"/>
                  </a:solidFill>
                  <a:effectLst/>
                  <a:latin typeface="Lucida Console" panose="020B0609040504020204" pitchFamily="49" charset="0"/>
                </a:rPr>
                <a:t>" serviceType="</a:t>
              </a:r>
              <a:r>
                <a:rPr kumimoji="0" lang="en-US" altLang="en-US" sz="800" b="1" i="0" u="none" strike="noStrike" cap="none" normalizeH="0" baseline="0">
                  <a:ln>
                    <a:noFill/>
                  </a:ln>
                  <a:solidFill>
                    <a:srgbClr val="333333"/>
                  </a:solidFill>
                  <a:effectLst/>
                  <a:latin typeface="Lucida Console" panose="020B0609040504020204" pitchFamily="49" charset="0"/>
                </a:rPr>
                <a:t>OpenDAP</a:t>
              </a:r>
              <a:r>
                <a:rPr kumimoji="0" lang="en-US" altLang="en-US" sz="800" b="0" i="0" u="none" strike="noStrike" cap="none" normalizeH="0" baseline="0">
                  <a:ln>
                    <a:noFill/>
                  </a:ln>
                  <a:solidFill>
                    <a:srgbClr val="333333"/>
                  </a:solidFill>
                  <a:effectLst/>
                  <a:latin typeface="Lucida Console" panose="020B0609040504020204" pitchFamily="49" charset="0"/>
                </a:rPr>
                <a:t>" base="/geoglam/user/" /&gt; </a:t>
              </a:r>
            </a:p>
            <a:p>
              <a:pPr lvl="0" defTabSz="914400" eaLnBrk="0" fontAlgn="base" hangingPunct="0">
                <a:spcBef>
                  <a:spcPct val="0"/>
                </a:spcBef>
                <a:spcAft>
                  <a:spcPct val="0"/>
                </a:spcAft>
              </a:pPr>
              <a:r>
                <a:rPr lang="en-US" altLang="en-US" sz="800">
                  <a:solidFill>
                    <a:srgbClr val="333333"/>
                  </a:solidFill>
                  <a:latin typeface="Lucida Console" panose="020B0609040504020204" pitchFamily="49" charset="0"/>
                </a:rPr>
                <a:t> </a:t>
              </a: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dataset</a:t>
              </a:r>
              <a:r>
                <a:rPr kumimoji="0" lang="en-US" altLang="en-US" sz="800" b="0" i="0" u="none" strike="noStrike" cap="none" normalizeH="0" baseline="0">
                  <a:ln>
                    <a:noFill/>
                  </a:ln>
                  <a:solidFill>
                    <a:srgbClr val="333333"/>
                  </a:solidFill>
                  <a:effectLst/>
                  <a:latin typeface="Lucida Console" panose="020B0609040504020204" pitchFamily="49" charset="0"/>
                </a:rPr>
                <a:t> name="</a:t>
              </a:r>
              <a:r>
                <a:rPr lang="en-US" altLang="en-US" sz="800" b="1">
                  <a:solidFill>
                    <a:srgbClr val="333333"/>
                  </a:solidFill>
                  <a:latin typeface="Lucida Console" panose="020B0609040504020204" pitchFamily="49" charset="0"/>
                </a:rPr>
                <a:t>GEOGLAM Anomaly Fractional Cover C6</a:t>
              </a:r>
              <a:r>
                <a:rPr kumimoji="0" lang="en-US" altLang="en-US" sz="800" b="0" i="0" u="none" strike="noStrike" cap="none" normalizeH="0" baseline="0">
                  <a:ln>
                    <a:noFill/>
                  </a:ln>
                  <a:solidFill>
                    <a:srgbClr val="333333"/>
                  </a:solidFill>
                  <a:effectLst/>
                  <a:latin typeface="Lucida Console" panose="020B0609040504020204" pitchFamily="49" charset="0"/>
                </a:rPr>
                <a:t>" serviceName="</a:t>
              </a:r>
              <a:r>
                <a:rPr kumimoji="0" lang="en-US" altLang="en-US" sz="800" b="1" i="0" u="none" strike="noStrike" cap="none" normalizeH="0" baseline="0">
                  <a:ln>
                    <a:noFill/>
                  </a:ln>
                  <a:solidFill>
                    <a:srgbClr val="333333"/>
                  </a:solidFill>
                  <a:effectLst/>
                  <a:latin typeface="Lucida Console" panose="020B0609040504020204" pitchFamily="49" charset="0"/>
                </a:rPr>
                <a:t>odap</a:t>
              </a:r>
              <a:r>
                <a:rPr kumimoji="0" lang="en-US" altLang="en-US" sz="800" b="0" i="0" u="none" strike="noStrike" cap="none" normalizeH="0" baseline="0">
                  <a:ln>
                    <a:noFill/>
                  </a:ln>
                  <a:solidFill>
                    <a:srgbClr val="333333"/>
                  </a:solidFill>
                  <a:effectLst/>
                  <a:latin typeface="Lucida Console" panose="020B0609040504020204" pitchFamily="49" charset="0"/>
                </a:rPr>
                <a:t>" </a:t>
              </a:r>
            </a:p>
            <a:p>
              <a:pPr lvl="0" defTabSz="914400" eaLnBrk="0" fontAlgn="base" hangingPunct="0">
                <a:spcBef>
                  <a:spcPct val="0"/>
                </a:spcBef>
                <a:spcAft>
                  <a:spcPct val="0"/>
                </a:spcAft>
              </a:pPr>
              <a:r>
                <a:rPr lang="en-US" altLang="en-US" sz="800">
                  <a:solidFill>
                    <a:srgbClr val="333333"/>
                  </a:solidFill>
                  <a:latin typeface="Lucida Console" panose="020B0609040504020204" pitchFamily="49" charset="0"/>
                </a:rPr>
                <a:t>    </a:t>
              </a:r>
              <a:r>
                <a:rPr kumimoji="0" lang="en-US" altLang="en-US" sz="800" b="0" i="0" u="none" strike="noStrike" cap="none" normalizeH="0" baseline="0">
                  <a:ln>
                    <a:noFill/>
                  </a:ln>
                  <a:solidFill>
                    <a:srgbClr val="333333"/>
                  </a:solidFill>
                  <a:effectLst/>
                  <a:latin typeface="Lucida Console" panose="020B0609040504020204" pitchFamily="49" charset="0"/>
                </a:rPr>
                <a:t>urlPath=“</a:t>
              </a:r>
              <a:r>
                <a:rPr lang="en-US" sz="800" i="1">
                  <a:latin typeface="Calibri" panose="020F0502020204030204" pitchFamily="34" charset="0"/>
                  <a:cs typeface="Calibri" panose="020F0502020204030204" pitchFamily="34" charset="0"/>
                </a:rPr>
                <a:t>/tc43/modis-fc/v310/tiles/monthly/anomalies/FC_Mean_Diff.v310.MCD43A4.h31v10.2018.006.nc</a:t>
              </a:r>
              <a:r>
                <a:rPr kumimoji="0" lang="en-US" altLang="en-US" sz="800" b="0" i="0" u="none" strike="noStrike" cap="none" normalizeH="0" baseline="0">
                  <a:ln>
                    <a:noFill/>
                  </a:ln>
                  <a:solidFill>
                    <a:srgbClr val="333333"/>
                  </a:solidFill>
                  <a:effectLst/>
                  <a:latin typeface="Lucida Console" panose="020B0609040504020204" pitchFamily="49" charset="0"/>
                </a:rPr>
                <a:t>" ID=“20181212.nc"/&gt;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333333"/>
                  </a:solidFill>
                  <a:effectLst/>
                  <a:latin typeface="Lucida Console" panose="020B0609040504020204" pitchFamily="49" charset="0"/>
                </a:rPr>
                <a:t> &lt;/</a:t>
              </a:r>
              <a:r>
                <a:rPr kumimoji="0" lang="en-US" altLang="en-US" sz="800" b="1" i="0" u="none" strike="noStrike" cap="none" normalizeH="0" baseline="0">
                  <a:ln>
                    <a:noFill/>
                  </a:ln>
                  <a:solidFill>
                    <a:srgbClr val="333333"/>
                  </a:solidFill>
                  <a:effectLst/>
                  <a:latin typeface="Lucida Console" panose="020B0609040504020204" pitchFamily="49" charset="0"/>
                </a:rPr>
                <a:t>catalog</a:t>
              </a:r>
              <a:r>
                <a:rPr kumimoji="0" lang="en-US" altLang="en-US" sz="800" b="0" i="0" u="none" strike="noStrike" cap="none" normalizeH="0" baseline="0">
                  <a:ln>
                    <a:noFill/>
                  </a:ln>
                  <a:solidFill>
                    <a:srgbClr val="333333"/>
                  </a:solidFill>
                  <a:effectLst/>
                  <a:latin typeface="Lucida Console" panose="020B0609040504020204" pitchFamily="49" charset="0"/>
                </a:rPr>
                <a:t>&gt;</a:t>
              </a:r>
              <a:r>
                <a:rPr kumimoji="0" lang="en-US" altLang="en-US" sz="7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grpSp>
      <p:grpSp>
        <p:nvGrpSpPr>
          <p:cNvPr id="31" name="Group 30">
            <a:extLst>
              <a:ext uri="{FF2B5EF4-FFF2-40B4-BE49-F238E27FC236}">
                <a16:creationId xmlns:a16="http://schemas.microsoft.com/office/drawing/2014/main" id="{5090A16C-A089-4A7F-A01F-815331B90940}"/>
              </a:ext>
            </a:extLst>
          </p:cNvPr>
          <p:cNvGrpSpPr/>
          <p:nvPr/>
        </p:nvGrpSpPr>
        <p:grpSpPr>
          <a:xfrm>
            <a:off x="1284135" y="4920511"/>
            <a:ext cx="7050838" cy="369332"/>
            <a:chOff x="1284135" y="4920511"/>
            <a:chExt cx="7050838" cy="369332"/>
          </a:xfrm>
        </p:grpSpPr>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Construct a URL</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46051"/>
              <a:ext cx="2741891" cy="307777"/>
            </a:xfrm>
            <a:prstGeom prst="rect">
              <a:avLst/>
            </a:prstGeom>
            <a:noFill/>
            <a:ln w="3175">
              <a:solidFill>
                <a:schemeClr val="tx1"/>
              </a:solidFill>
            </a:ln>
          </p:spPr>
          <p:txBody>
            <a:bodyPr wrap="square" rtlCol="0">
              <a:spAutoFit/>
            </a:bodyPr>
            <a:lstStyle/>
            <a:p>
              <a:r>
                <a:rPr lang="en-AU" sz="700">
                  <a:latin typeface="Calibri" panose="020F0502020204030204" pitchFamily="34" charset="0"/>
                  <a:cs typeface="Calibri" panose="020F0502020204030204" pitchFamily="34" charset="0"/>
                </a:rPr>
                <a:t>http://dap.nci.org.au/thredds/remoteCatalogService?catalog=http://dapds00.nci.org.au/thredds/catalogs/gsky/</a:t>
              </a:r>
              <a:r>
                <a:rPr lang="en-AU" sz="700" i="1">
                  <a:latin typeface="Calibri" panose="020F0502020204030204" pitchFamily="34" charset="0"/>
                  <a:cs typeface="Calibri" panose="020F0502020204030204" pitchFamily="34" charset="0"/>
                </a:rPr>
                <a:t>sessionID.xml</a:t>
              </a:r>
            </a:p>
          </p:txBody>
        </p:sp>
      </p:grpSp>
      <p:grpSp>
        <p:nvGrpSpPr>
          <p:cNvPr id="32" name="Group 31">
            <a:extLst>
              <a:ext uri="{FF2B5EF4-FFF2-40B4-BE49-F238E27FC236}">
                <a16:creationId xmlns:a16="http://schemas.microsoft.com/office/drawing/2014/main" id="{23CD2A88-0181-46C6-88B0-CC6FFB5F531E}"/>
              </a:ext>
            </a:extLst>
          </p:cNvPr>
          <p:cNvGrpSpPr/>
          <p:nvPr/>
        </p:nvGrpSpPr>
        <p:grpSpPr>
          <a:xfrm>
            <a:off x="1280157" y="5329310"/>
            <a:ext cx="7054816" cy="428625"/>
            <a:chOff x="1280157" y="5329310"/>
            <a:chExt cx="7054816" cy="428625"/>
          </a:xfrm>
        </p:grpSpPr>
        <p:sp>
          <p:nvSpPr>
            <p:cNvPr id="21" name="Arrow: Pentagon 20">
              <a:extLst>
                <a:ext uri="{FF2B5EF4-FFF2-40B4-BE49-F238E27FC236}">
                  <a16:creationId xmlns:a16="http://schemas.microsoft.com/office/drawing/2014/main" id="{6039C4D1-9C85-4A5E-9417-F7DB61AED612}"/>
                </a:ext>
              </a:extLst>
            </p:cNvPr>
            <p:cNvSpPr/>
            <p:nvPr/>
          </p:nvSpPr>
          <p:spPr>
            <a:xfrm>
              <a:off x="1280157" y="532931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Send the URL back to Terria</a:t>
              </a:r>
              <a:endParaRPr lang="en-AU" sz="1400">
                <a:solidFill>
                  <a:schemeClr val="tx1"/>
                </a:solidFill>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4EEA3EAC-5BAA-4655-871C-CB0FAC84E82B}"/>
                </a:ext>
              </a:extLst>
            </p:cNvPr>
            <p:cNvPicPr>
              <a:picLocks noChangeAspect="1"/>
            </p:cNvPicPr>
            <p:nvPr/>
          </p:nvPicPr>
          <p:blipFill>
            <a:blip r:embed="rId5"/>
            <a:stretch>
              <a:fillRect/>
            </a:stretch>
          </p:blipFill>
          <p:spPr>
            <a:xfrm>
              <a:off x="5593082" y="5329310"/>
              <a:ext cx="2741891" cy="428625"/>
            </a:xfrm>
            <a:prstGeom prst="rect">
              <a:avLst/>
            </a:prstGeom>
          </p:spPr>
        </p:pic>
      </p:grpSp>
      <p:sp>
        <p:nvSpPr>
          <p:cNvPr id="22" name="Rectangle 21">
            <a:extLst>
              <a:ext uri="{FF2B5EF4-FFF2-40B4-BE49-F238E27FC236}">
                <a16:creationId xmlns:a16="http://schemas.microsoft.com/office/drawing/2014/main" id="{15284EBE-82CE-4F2F-88A0-79A7BA4CB7C0}"/>
              </a:ext>
            </a:extLst>
          </p:cNvPr>
          <p:cNvSpPr/>
          <p:nvPr/>
        </p:nvSpPr>
        <p:spPr>
          <a:xfrm>
            <a:off x="7265724" y="5454594"/>
            <a:ext cx="654074" cy="28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rgbClr val="FFFF00"/>
                </a:solidFill>
                <a:latin typeface="Calibri" panose="020F0502020204030204" pitchFamily="34" charset="0"/>
                <a:cs typeface="Calibri" panose="020F0502020204030204" pitchFamily="34" charset="0"/>
              </a:rPr>
              <a:t>Thredds</a:t>
            </a:r>
            <a:endParaRPr lang="en-AU" sz="1000" b="1">
              <a:solidFill>
                <a:srgbClr val="FFFF00"/>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sp>
        <p:nvSpPr>
          <p:cNvPr id="29" name="Rectangle 28">
            <a:extLst>
              <a:ext uri="{FF2B5EF4-FFF2-40B4-BE49-F238E27FC236}">
                <a16:creationId xmlns:a16="http://schemas.microsoft.com/office/drawing/2014/main" id="{E3024585-CF69-4DE6-A32D-238E34351A83}"/>
              </a:ext>
            </a:extLst>
          </p:cNvPr>
          <p:cNvSpPr/>
          <p:nvPr/>
        </p:nvSpPr>
        <p:spPr>
          <a:xfrm>
            <a:off x="5593082" y="5783913"/>
            <a:ext cx="5435377"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Delete the catalog when the user session ends</a:t>
            </a:r>
            <a:endParaRPr lang="en-AU" sz="1400">
              <a:solidFill>
                <a:schemeClr val="tx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6045821-CC21-4E9A-8EBD-E3BB10F1BB10}"/>
              </a:ext>
            </a:extLst>
          </p:cNvPr>
          <p:cNvSpPr txBox="1"/>
          <p:nvPr/>
        </p:nvSpPr>
        <p:spPr>
          <a:xfrm>
            <a:off x="7651262" y="1486899"/>
            <a:ext cx="3377197" cy="553998"/>
          </a:xfrm>
          <a:prstGeom prst="rect">
            <a:avLst/>
          </a:prstGeom>
          <a:solidFill>
            <a:srgbClr val="FFFFFF"/>
          </a:solid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Time estimates (if plan is approved)</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5 working days for the prototype.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10 more days to the deployment of v1.0.0</a:t>
            </a:r>
          </a:p>
        </p:txBody>
      </p:sp>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0" fill="hold"/>
                                        <p:tgtEl>
                                          <p:spTgt spid="4"/>
                                        </p:tgtEl>
                                        <p:attrNameLst>
                                          <p:attrName>ppt_w</p:attrName>
                                        </p:attrNameLst>
                                      </p:cBhvr>
                                      <p:tavLst>
                                        <p:tav tm="0">
                                          <p:val>
                                            <p:fltVal val="0"/>
                                          </p:val>
                                        </p:tav>
                                        <p:tav tm="100000">
                                          <p:val>
                                            <p:strVal val="#ppt_w"/>
                                          </p:val>
                                        </p:tav>
                                      </p:tavLst>
                                    </p:anim>
                                    <p:anim calcmode="lin" valueType="num">
                                      <p:cBhvr>
                                        <p:cTn id="13" dur="3000" fill="hold"/>
                                        <p:tgtEl>
                                          <p:spTgt spid="4"/>
                                        </p:tgtEl>
                                        <p:attrNameLst>
                                          <p:attrName>ppt_h</p:attrName>
                                        </p:attrNameLst>
                                      </p:cBhvr>
                                      <p:tavLst>
                                        <p:tav tm="0">
                                          <p:val>
                                            <p:fltVal val="0"/>
                                          </p:val>
                                        </p:tav>
                                        <p:tav tm="100000">
                                          <p:val>
                                            <p:strVal val="#ppt_h"/>
                                          </p:val>
                                        </p:tav>
                                      </p:tavLst>
                                    </p:anim>
                                    <p:anim calcmode="lin" valueType="num">
                                      <p:cBhvr>
                                        <p:cTn id="14" dur="3000" fill="hold"/>
                                        <p:tgtEl>
                                          <p:spTgt spid="4"/>
                                        </p:tgtEl>
                                        <p:attrNameLst>
                                          <p:attrName>style.rotation</p:attrName>
                                        </p:attrNameLst>
                                      </p:cBhvr>
                                      <p:tavLst>
                                        <p:tav tm="0">
                                          <p:val>
                                            <p:fltVal val="90"/>
                                          </p:val>
                                        </p:tav>
                                        <p:tav tm="100000">
                                          <p:val>
                                            <p:fltVal val="0"/>
                                          </p:val>
                                        </p:tav>
                                      </p:tavLst>
                                    </p:anim>
                                    <p:animEffect transition="in" filter="fade">
                                      <p:cBhvr>
                                        <p:cTn id="15" dur="3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3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3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3000"/>
                                        <p:tgtEl>
                                          <p:spTgt spid="22"/>
                                        </p:tgtEl>
                                      </p:cBhvr>
                                    </p:animEffect>
                                    <p:anim calcmode="lin" valueType="num">
                                      <p:cBhvr>
                                        <p:cTn id="62" dur="3000" fill="hold"/>
                                        <p:tgtEl>
                                          <p:spTgt spid="22"/>
                                        </p:tgtEl>
                                        <p:attrNameLst>
                                          <p:attrName>ppt_w</p:attrName>
                                        </p:attrNameLst>
                                      </p:cBhvr>
                                      <p:tavLst>
                                        <p:tav tm="0" fmla="#ppt_w*sin(2.5*pi*$)">
                                          <p:val>
                                            <p:fltVal val="0"/>
                                          </p:val>
                                        </p:tav>
                                        <p:tav tm="100000">
                                          <p:val>
                                            <p:fltVal val="1"/>
                                          </p:val>
                                        </p:tav>
                                      </p:tavLst>
                                    </p:anim>
                                    <p:anim calcmode="lin" valueType="num">
                                      <p:cBhvr>
                                        <p:cTn id="63" dur="3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64" presetClass="path" presetSubtype="0" accel="50000" decel="50000" fill="hold" grpId="0" nodeType="clickEffect">
                                  <p:stCondLst>
                                    <p:cond delay="0"/>
                                  </p:stCondLst>
                                  <p:childTnLst>
                                    <p:animMotion origin="layout" path="M -3.125E-6 1.11111E-6 L -3.125E-6 -0.61296 " pathEditMode="relative" rAng="0" ptsTypes="AA">
                                      <p:cBhvr>
                                        <p:cTn id="77" dur="2000" fill="hold"/>
                                        <p:tgtEl>
                                          <p:spTgt spid="3"/>
                                        </p:tgtEl>
                                        <p:attrNameLst>
                                          <p:attrName>ppt_x</p:attrName>
                                          <p:attrName>ppt_y</p:attrName>
                                        </p:attrNameLst>
                                      </p:cBhvr>
                                      <p:rCtr x="0" y="-30648"/>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3" grpId="0" animBg="1"/>
      <p:bldP spid="5" grpId="0" animBg="1"/>
      <p:bldP spid="7" grpId="0" animBg="1"/>
      <p:bldP spid="6" grpId="0" animBg="1"/>
      <p:bldP spid="9" grpId="0" animBg="1"/>
      <p:bldP spid="12" grpId="0" animBg="1"/>
      <p:bldP spid="22" grpId="0" animBg="1"/>
      <p:bldP spid="29"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10.3|5.2|4.1|5"/>
</p:tagLst>
</file>

<file path=ppt/tags/tag2.xml><?xml version="1.0" encoding="utf-8"?>
<p:tagLst xmlns:a="http://schemas.openxmlformats.org/drawingml/2006/main" xmlns:r="http://schemas.openxmlformats.org/officeDocument/2006/relationships" xmlns:p="http://schemas.openxmlformats.org/presentationml/2006/main">
  <p:tag name="TIMING" val="|0.5|10.3|5.2|4.1|5"/>
</p:tagLst>
</file>

<file path=ppt/tags/tag3.xml><?xml version="1.0" encoding="utf-8"?>
<p:tagLst xmlns:a="http://schemas.openxmlformats.org/drawingml/2006/main" xmlns:r="http://schemas.openxmlformats.org/officeDocument/2006/relationships" xmlns:p="http://schemas.openxmlformats.org/presentationml/2006/main">
  <p:tag name="TIMING" val="|0.5|10.3|5.2|4.1|5"/>
</p:tagLst>
</file>

<file path=ppt/tags/tag4.xml><?xml version="1.0" encoding="utf-8"?>
<p:tagLst xmlns:a="http://schemas.openxmlformats.org/drawingml/2006/main" xmlns:r="http://schemas.openxmlformats.org/officeDocument/2006/relationships" xmlns:p="http://schemas.openxmlformats.org/presentationml/2006/main">
  <p:tag name="TIMING" val="|0.5|10.3|5.2|4.1|5"/>
</p:tagLst>
</file>

<file path=ppt/tags/tag5.xml><?xml version="1.0" encoding="utf-8"?>
<p:tagLst xmlns:a="http://schemas.openxmlformats.org/drawingml/2006/main" xmlns:r="http://schemas.openxmlformats.org/officeDocument/2006/relationships" xmlns:p="http://schemas.openxmlformats.org/presentationml/2006/main">
  <p:tag name="TIMING" val="|0.5|10.3|5.2|4.1|5"/>
</p:tagLst>
</file>

<file path=ppt/tags/tag6.xml><?xml version="1.0" encoding="utf-8"?>
<p:tagLst xmlns:a="http://schemas.openxmlformats.org/drawingml/2006/main" xmlns:r="http://schemas.openxmlformats.org/officeDocument/2006/relationships" xmlns:p="http://schemas.openxmlformats.org/presentationml/2006/main">
  <p:tag name="TIMING" val="|0.5|10.3|5.2|4.1|5"/>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452</TotalTime>
  <Words>1410</Words>
  <Application>Microsoft Office PowerPoint</Application>
  <PresentationFormat>Widescreen</PresentationFormat>
  <Paragraphs>135</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Lucida Console</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84</cp:revision>
  <dcterms:created xsi:type="dcterms:W3CDTF">2018-12-13T03:55:37Z</dcterms:created>
  <dcterms:modified xsi:type="dcterms:W3CDTF">2018-12-13T23:22:16Z</dcterms:modified>
</cp:coreProperties>
</file>