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9" r:id="rId4"/>
    <p:sldId id="261" r:id="rId5"/>
    <p:sldId id="266" r:id="rId6"/>
    <p:sldId id="267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vapra/gsky/blob/master/crawl/GSKY_Crawl_MAS.ppt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hyperlink" Target="https://github.com/asivapra/gsky/blob/master/crawl/GSKY_Crawl_MAS.mp4" TargetMode="External"/><Relationship Id="rId5" Type="http://schemas.openxmlformats.org/officeDocument/2006/relationships/hyperlink" Target="https://github.com/asivapra/gsky/blob/master/crawl/GSKY_Crawl_MAS.docx" TargetMode="External"/><Relationship Id="rId4" Type="http://schemas.openxmlformats.org/officeDocument/2006/relationships/hyperlink" Target="https://github.com/asivapra/gsky/blob/master/install/README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973539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Animated display of the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424635"/>
            <a:ext cx="4712847" cy="139876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GSKY_Crawl_MAS.pptx</a:t>
            </a:r>
            <a:endParaRPr lang="en-US"/>
          </a:p>
          <a:p>
            <a:r>
              <a:rPr lang="en-US"/>
              <a:t>Pre-requisite: </a:t>
            </a:r>
            <a:r>
              <a:rPr lang="en-US">
                <a:hlinkClick r:id="rId4"/>
              </a:rPr>
              <a:t>Setup</a:t>
            </a:r>
            <a:r>
              <a:rPr lang="en-US"/>
              <a:t> a virtual machine</a:t>
            </a:r>
          </a:p>
          <a:p>
            <a:r>
              <a:rPr lang="en-US"/>
              <a:t>Details: </a:t>
            </a:r>
            <a:r>
              <a:rPr lang="en-US">
                <a:hlinkClick r:id="rId5"/>
              </a:rPr>
              <a:t>GSKY_Crawl_MAS.docx</a:t>
            </a:r>
            <a:endParaRPr lang="en-US"/>
          </a:p>
          <a:p>
            <a:r>
              <a:rPr lang="en-US"/>
              <a:t>MP4: </a:t>
            </a:r>
            <a:r>
              <a:rPr lang="en-AU" u="sng">
                <a:hlinkClick r:id="rId6" tooltip="GSKY_Crawl_MAS.mp4"/>
              </a:rPr>
              <a:t>GSKY_Crawl_MAS.mp4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EA34-EDB0-4A18-A437-1AA6199C6052}"/>
              </a:ext>
            </a:extLst>
          </p:cNvPr>
          <p:cNvSpPr txBox="1"/>
          <p:nvPr/>
        </p:nvSpPr>
        <p:spPr>
          <a:xfrm>
            <a:off x="1913641" y="3937100"/>
            <a:ext cx="9106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600"/>
              <a:t>It will take approximately 5 minutes to watch this demo.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600"/>
              <a:t>If too fast or too slow, then open the *.pptx or *.mp4 for controlled slideshow.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To view individual slides, open the </a:t>
            </a:r>
            <a:r>
              <a:rPr lang="en-AU" sz="1600"/>
              <a:t>*.pptx and</a:t>
            </a:r>
            <a:r>
              <a:rPr lang="en-US" sz="1600"/>
              <a:t> use the ‘Animations | Preview’.</a:t>
            </a:r>
            <a:endParaRPr lang="en-GB" sz="1600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92403759-F67C-4756-AA27-7FCC81C3EFE1}"/>
              </a:ext>
            </a:extLst>
          </p:cNvPr>
          <p:cNvSpPr txBox="1"/>
          <p:nvPr/>
        </p:nvSpPr>
        <p:spPr>
          <a:xfrm>
            <a:off x="2743200" y="1717051"/>
            <a:ext cx="5534025" cy="4572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0CB23-062E-4164-8676-C1588C817DC5}"/>
              </a:ext>
            </a:extLst>
          </p:cNvPr>
          <p:cNvSpPr/>
          <p:nvPr/>
        </p:nvSpPr>
        <p:spPr>
          <a:xfrm>
            <a:off x="3152661" y="179070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crawl.sh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C8EDB5-72D1-419A-9EC1-F7F37D7F7B5B}"/>
              </a:ext>
            </a:extLst>
          </p:cNvPr>
          <p:cNvSpPr/>
          <p:nvPr/>
        </p:nvSpPr>
        <p:spPr>
          <a:xfrm>
            <a:off x="4056901" y="188595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A29F70-596C-4148-9B52-5ECA907BF03B}"/>
              </a:ext>
            </a:extLst>
          </p:cNvPr>
          <p:cNvSpPr/>
          <p:nvPr/>
        </p:nvSpPr>
        <p:spPr>
          <a:xfrm>
            <a:off x="4295026" y="1752600"/>
            <a:ext cx="106553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TSV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AA0F7E-7C5C-4AA4-9BE0-F0F5DB7B5015}"/>
              </a:ext>
            </a:extLst>
          </p:cNvPr>
          <p:cNvSpPr/>
          <p:nvPr/>
        </p:nvSpPr>
        <p:spPr>
          <a:xfrm>
            <a:off x="5418976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C8A7C-5A1B-4D0B-A63C-0C1A881D0F2A}"/>
              </a:ext>
            </a:extLst>
          </p:cNvPr>
          <p:cNvSpPr/>
          <p:nvPr/>
        </p:nvSpPr>
        <p:spPr>
          <a:xfrm>
            <a:off x="6798831" y="1758315"/>
            <a:ext cx="106680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AE8D7-8AF5-482F-A6A8-123C4F203C1A}"/>
              </a:ext>
            </a:extLst>
          </p:cNvPr>
          <p:cNvSpPr/>
          <p:nvPr/>
        </p:nvSpPr>
        <p:spPr>
          <a:xfrm>
            <a:off x="5658371" y="177165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ingest.sh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ECC2AD-24F1-4260-A3A9-99604894AEAE}"/>
              </a:ext>
            </a:extLst>
          </p:cNvPr>
          <p:cNvSpPr/>
          <p:nvPr/>
        </p:nvSpPr>
        <p:spPr>
          <a:xfrm>
            <a:off x="6533401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9F293-131F-4906-A6C1-F9E52FFDED3E}"/>
              </a:ext>
            </a:extLst>
          </p:cNvPr>
          <p:cNvSpPr txBox="1"/>
          <p:nvPr/>
        </p:nvSpPr>
        <p:spPr>
          <a:xfrm>
            <a:off x="9785684" y="6481010"/>
            <a:ext cx="231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Copyright © 2018 by NCI.  Created on 23 Nov 2018. </a:t>
            </a:r>
            <a:br>
              <a:rPr lang="en-AU" sz="60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Contact: Arapaut.Sivaprasad@anu.edu.au</a:t>
            </a:r>
            <a:endParaRPr lang="en-GB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82CFE-30DB-4136-A64C-16B7A40E35E6}"/>
              </a:ext>
            </a:extLst>
          </p:cNvPr>
          <p:cNvSpPr txBox="1"/>
          <p:nvPr/>
        </p:nvSpPr>
        <p:spPr>
          <a:xfrm>
            <a:off x="2743200" y="515244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 slide show will begin in 5 seconds 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53065-3101-4920-A076-88ABB41989BB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1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372">
        <p159:morph option="byObject"/>
      </p:transition>
    </mc:Choice>
    <mc:Fallback>
      <p:transition spd="slow" advTm="103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Up 47">
            <a:extLst>
              <a:ext uri="{FF2B5EF4-FFF2-40B4-BE49-F238E27FC236}">
                <a16:creationId xmlns:a16="http://schemas.microsoft.com/office/drawing/2014/main" id="{A4FB8531-8DB3-4D67-8BC7-B4116C1299B8}"/>
              </a:ext>
            </a:extLst>
          </p:cNvPr>
          <p:cNvSpPr/>
          <p:nvPr/>
        </p:nvSpPr>
        <p:spPr>
          <a:xfrm rot="5400000">
            <a:off x="8237748" y="221232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6CAE04-6717-449F-9DB0-D27FDB6C8096}"/>
              </a:ext>
            </a:extLst>
          </p:cNvPr>
          <p:cNvSpPr/>
          <p:nvPr/>
        </p:nvSpPr>
        <p:spPr>
          <a:xfrm>
            <a:off x="7953346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4EEC4A8D-5EB3-49E3-BDF3-C175DEA80DAC}"/>
              </a:ext>
            </a:extLst>
          </p:cNvPr>
          <p:cNvSpPr/>
          <p:nvPr/>
        </p:nvSpPr>
        <p:spPr>
          <a:xfrm rot="5400000">
            <a:off x="6986740" y="22357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D68BDB-9481-4473-9385-99F57799F049}"/>
              </a:ext>
            </a:extLst>
          </p:cNvPr>
          <p:cNvSpPr/>
          <p:nvPr/>
        </p:nvSpPr>
        <p:spPr>
          <a:xfrm>
            <a:off x="6639681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BE6FA786-39CA-4163-B809-706068445CD9}"/>
              </a:ext>
            </a:extLst>
          </p:cNvPr>
          <p:cNvSpPr/>
          <p:nvPr/>
        </p:nvSpPr>
        <p:spPr>
          <a:xfrm rot="5400000">
            <a:off x="5750279" y="2243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BBB00D-E535-42D2-93CD-487DEA0DCC91}"/>
              </a:ext>
            </a:extLst>
          </p:cNvPr>
          <p:cNvSpPr/>
          <p:nvPr/>
        </p:nvSpPr>
        <p:spPr>
          <a:xfrm>
            <a:off x="5361229" y="2161284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AB56E91B-4B00-4F04-ACC7-F495F778552B}"/>
              </a:ext>
            </a:extLst>
          </p:cNvPr>
          <p:cNvSpPr/>
          <p:nvPr/>
        </p:nvSpPr>
        <p:spPr>
          <a:xfrm rot="5400000">
            <a:off x="4484724" y="22201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85C902-5E44-4D3D-925E-9F2A3F2CC3A8}"/>
              </a:ext>
            </a:extLst>
          </p:cNvPr>
          <p:cNvSpPr/>
          <p:nvPr/>
        </p:nvSpPr>
        <p:spPr>
          <a:xfrm>
            <a:off x="4089331" y="2144075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D1F49DC-04F0-4430-AFBE-D831EAFC3F0A}"/>
              </a:ext>
            </a:extLst>
          </p:cNvPr>
          <p:cNvSpPr/>
          <p:nvPr/>
        </p:nvSpPr>
        <p:spPr>
          <a:xfrm rot="5400000">
            <a:off x="3233716" y="222792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4C865C-1D93-4ECC-AC3E-F3FC7A3E64AD}"/>
              </a:ext>
            </a:extLst>
          </p:cNvPr>
          <p:cNvSpPr/>
          <p:nvPr/>
        </p:nvSpPr>
        <p:spPr>
          <a:xfrm>
            <a:off x="2828041" y="2136077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9BCD151-61A1-4514-B59E-C6270743344E}"/>
              </a:ext>
            </a:extLst>
          </p:cNvPr>
          <p:cNvSpPr/>
          <p:nvPr/>
        </p:nvSpPr>
        <p:spPr>
          <a:xfrm rot="5400000">
            <a:off x="2010989" y="22357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22594A-9B06-4E3E-A012-64D370670438}"/>
              </a:ext>
            </a:extLst>
          </p:cNvPr>
          <p:cNvSpPr/>
          <p:nvPr/>
        </p:nvSpPr>
        <p:spPr>
          <a:xfrm>
            <a:off x="1710493" y="2123663"/>
            <a:ext cx="754145" cy="360691"/>
          </a:xfrm>
          <a:prstGeom prst="rect">
            <a:avLst/>
          </a:prstGeom>
          <a:solidFill>
            <a:srgbClr val="FA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9BE9C07-8A8C-4471-AD11-009B6CF49D24}"/>
              </a:ext>
            </a:extLst>
          </p:cNvPr>
          <p:cNvSpPr/>
          <p:nvPr/>
        </p:nvSpPr>
        <p:spPr>
          <a:xfrm>
            <a:off x="1490606" y="189615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Start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914162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High level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0F9147B-D575-404C-ABD6-BDF7385B24DC}"/>
              </a:ext>
            </a:extLst>
          </p:cNvPr>
          <p:cNvSpPr/>
          <p:nvPr/>
        </p:nvSpPr>
        <p:spPr>
          <a:xfrm>
            <a:off x="2741614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Env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2B5E3D2-CB4B-4657-A5C9-9EBD60B19B5D}"/>
              </a:ext>
            </a:extLst>
          </p:cNvPr>
          <p:cNvSpPr/>
          <p:nvPr/>
        </p:nvSpPr>
        <p:spPr>
          <a:xfrm>
            <a:off x="3992622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Dirs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CFC451D-C84C-4F40-AD88-8AC3F34FF63C}"/>
              </a:ext>
            </a:extLst>
          </p:cNvPr>
          <p:cNvSpPr/>
          <p:nvPr/>
        </p:nvSpPr>
        <p:spPr>
          <a:xfrm>
            <a:off x="5243630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TSV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103AAFB-1B4A-4AAF-B839-AE62885D9943}"/>
              </a:ext>
            </a:extLst>
          </p:cNvPr>
          <p:cNvSpPr/>
          <p:nvPr/>
        </p:nvSpPr>
        <p:spPr>
          <a:xfrm>
            <a:off x="6494638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002060"/>
                </a:solidFill>
              </a:rPr>
              <a:t>Schema</a:t>
            </a:r>
            <a:endParaRPr lang="en-AU" sz="1050" b="1">
              <a:solidFill>
                <a:srgbClr val="002060"/>
              </a:solidFill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E9EC3BF9-6E50-4029-936B-37A0B139D2A2}"/>
              </a:ext>
            </a:extLst>
          </p:cNvPr>
          <p:cNvSpPr/>
          <p:nvPr/>
        </p:nvSpPr>
        <p:spPr>
          <a:xfrm>
            <a:off x="7745646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Ingest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02C8CC6-ABDB-48F9-9E8D-33A7246E82A7}"/>
              </a:ext>
            </a:extLst>
          </p:cNvPr>
          <p:cNvSpPr/>
          <p:nvPr/>
        </p:nvSpPr>
        <p:spPr>
          <a:xfrm>
            <a:off x="8996652" y="189615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Refresh</a:t>
            </a:r>
            <a:endParaRPr lang="en-AU" sz="1400" b="1">
              <a:solidFill>
                <a:srgbClr val="00206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236045-35FA-4B76-9E53-0126924D21B3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0335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734CB-4795-43A7-A63E-BBBCF974202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6619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/>
                <a:t>Single command to run through the crawling.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Find the data source directory.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Setup environment variables.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output directories.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a list of *.nc files.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Process the *.nc files to create a *.tsv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Execute the ‘ingest.sh’</a:t>
              </a:r>
              <a:endParaRPr lang="en-AU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729E8A-8089-409A-968F-FCC65331AA7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‘source /home/900/user/crawl.sh’</a:t>
              </a:r>
              <a:endParaRPr lang="en-AU" b="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A3E4B1-F9EF-4107-A9B9-E5456B91261A}"/>
              </a:ext>
            </a:extLst>
          </p:cNvPr>
          <p:cNvGrpSpPr/>
          <p:nvPr/>
        </p:nvGrpSpPr>
        <p:grpSpPr>
          <a:xfrm>
            <a:off x="2467756" y="3120511"/>
            <a:ext cx="5901179" cy="2520000"/>
            <a:chOff x="2910010" y="3105834"/>
            <a:chExt cx="5901179" cy="19720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0BD5C1-A0F6-4271-91E0-368DEA0F611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60043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$CRAWL_DIR 		Source datasets (mandatory).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$CRAWL_OUTPUT_DIR 	Destination for TSV file.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$CRAWL_FILE_LIST		List of *.nc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$GPATH 		Base directory of the project.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$SHARD		Project name (e.g. tc43)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$PGUSER		‘postgres’ to run PSQL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$PGDATA		PostgreSQL data files location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7CF0F0-5ED8-4C8D-9959-11C1D02A7D1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Setup the environment variables</a:t>
              </a:r>
              <a:endParaRPr lang="en-AU" b="1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0EE1AF-21A9-4D87-A9D1-075137ACB468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5AD0B-6BF4-4ECF-AD8A-3EA1AAFC3E8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$CRAWL_DIR 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/g/data2/tc43/modis-fc/v310/tiles/8-day/cover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$CRAWL_OUTPUT_DIR 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/home/900/user/crawl_outputs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/home/900/user/gsky/crawl/crawl_tsv/2018-11…40-21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$CRAWL_FILE_LIST	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/home/900/user/gsky/crawl/crawl_tsv/nc.filelist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$GPATH 	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/g/data2/tc43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8A9A1E-3407-456F-9A17-F956E860B0D7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Directories and example values</a:t>
              </a:r>
              <a:endParaRPr lang="en-AU" b="1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220DAD-1C73-4A2B-962B-DAED8EDD60C1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37211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F2F1E7-23B7-476F-B4CA-F21727138002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005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One record per NC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Saved in $CRAWL_OUTPUT_DIR 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Filename&lt;tab&gt;Type&lt;tab&gt;JSON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Gzipped as filename.tsv.gz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/>
                <a:t>/g/data2/tc43/…/FC….nc&lt;tab&gt;gdal&lt;tab&gt;{"filename":"/…}]}</a:t>
              </a: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D3D807-E313-46BC-B26C-84E0AD68EEB8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TSV File</a:t>
              </a:r>
              <a:endParaRPr lang="en-AU" b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D67867-0E6A-4253-9E31-B705F2E5D2DE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1874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7E6DD7-D054-4407-8CD0-2CF25DE88D0C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81588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Execute ‘shard.sql’ from within PSQL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a schema as $SHARD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tables and views within the schema.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Create the following functions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Ingest_line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Ingested_lines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Add the above functions as triggers to the table, ‘ingest’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687A72-1E5D-44DD-BDC1-15E31DBF0782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Database Schema</a:t>
              </a:r>
              <a:endParaRPr lang="en-AU" b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599F9C-E3A4-4BB2-AFAF-36B83B27FB89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1874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6C0A64-543E-475F-8BDD-E100D60771CF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181588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Unzip the TSV.gz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Read in the file into the table, ‘ingest’, by ‘\copy’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Triggers process the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Add specific details into two tables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/>
                <a:t>metadata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/>
                <a:t>paths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01F42D-EE64-4B43-964A-543CC7E24DC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Ingest</a:t>
              </a:r>
              <a:endParaRPr lang="en-AU" b="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619DC5-D501-40BD-B013-0E4588480E47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ECD08E-0B3D-4F6B-B6CC-2FF9B88EC617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/>
                <a:t>Add specific data into various views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Files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Links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/>
                <a:t>Tallies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Nci_spatial_ref_sys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Spatial_ref_sys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sz="1400"/>
                <a:t>Polygons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0158EB-EB47-473D-B678-01D58AEDA82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Refresh</a:t>
              </a:r>
              <a:endParaRPr lang="en-AU" b="1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4B5625C-8ECF-480B-8897-68D3ACED64FE}"/>
              </a:ext>
            </a:extLst>
          </p:cNvPr>
          <p:cNvGrpSpPr/>
          <p:nvPr/>
        </p:nvGrpSpPr>
        <p:grpSpPr>
          <a:xfrm>
            <a:off x="2467756" y="3120512"/>
            <a:ext cx="5901179" cy="2520000"/>
            <a:chOff x="2910010" y="3105834"/>
            <a:chExt cx="5901179" cy="240289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8D297E9-4E9C-408C-9F74-B2D5C10F000A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03132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endParaRPr lang="en-US" sz="1400"/>
            </a:p>
            <a:p>
              <a:endParaRPr lang="en-US" sz="1400"/>
            </a:p>
            <a:p>
              <a:pPr algn="ctr"/>
              <a:r>
                <a:rPr lang="en-US" sz="1400"/>
                <a:t>Crawling and ingesting will be animated in the next slides.</a:t>
              </a:r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lvl="1"/>
              <a:endParaRPr lang="en-US" sz="14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36DF68-B509-4947-9EB0-8957ED3BEA4F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Next Slide: Crawling</a:t>
              </a:r>
              <a:endParaRPr lang="en-AU" b="1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916C0F-9FE9-4DA6-9C95-559F881F066F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2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922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1291">
        <p159:morph option="byObject"/>
      </p:transition>
    </mc:Choice>
    <mc:Fallback>
      <p:transition spd="slow" advTm="812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01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09427 0.0011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09545 0.0023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0931 -0.0009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09427 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5.55112E-17 L 0.10091 0.004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3" grpId="0" animBg="1"/>
      <p:bldP spid="39" grpId="0" animBg="1"/>
      <p:bldP spid="35" grpId="0" animBg="1"/>
      <p:bldP spid="2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146523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A377AD11-A297-4E0B-A26A-9CD8541F03F1}"/>
              </a:ext>
            </a:extLst>
          </p:cNvPr>
          <p:cNvSpPr/>
          <p:nvPr/>
        </p:nvSpPr>
        <p:spPr>
          <a:xfrm>
            <a:off x="6597562" y="253364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14902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2EFB3870-1418-4417-9CF2-273B77F0AEBE}"/>
              </a:ext>
            </a:extLst>
          </p:cNvPr>
          <p:cNvSpPr/>
          <p:nvPr/>
        </p:nvSpPr>
        <p:spPr>
          <a:xfrm>
            <a:off x="6597562" y="32427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149024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CD1BDBBF-DE7A-4CBC-8A01-236795C475AD}"/>
              </a:ext>
            </a:extLst>
          </p:cNvPr>
          <p:cNvSpPr/>
          <p:nvPr/>
        </p:nvSpPr>
        <p:spPr>
          <a:xfrm>
            <a:off x="6580065" y="399180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149021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530AD243-73B1-4D8F-B96B-721B03424F42}"/>
              </a:ext>
            </a:extLst>
          </p:cNvPr>
          <p:cNvSpPr/>
          <p:nvPr/>
        </p:nvSpPr>
        <p:spPr>
          <a:xfrm rot="5400000">
            <a:off x="4357920" y="40350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07" y="3365086"/>
            <a:ext cx="2229235" cy="14974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849" y="165772"/>
            <a:ext cx="38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data files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crawl.sh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6221" y="368048"/>
            <a:ext cx="84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083129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1400" b="1">
                <a:solidFill>
                  <a:srgbClr val="00B0F0"/>
                </a:solidFill>
              </a:rPr>
              <a:t>ingest.sh: See next slide !</a:t>
            </a:r>
            <a:endParaRPr lang="en-GB" sz="110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766134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58830" y="3962674"/>
            <a:ext cx="72266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18EB79-B873-4250-BDB7-66F74E84DBAE}"/>
              </a:ext>
            </a:extLst>
          </p:cNvPr>
          <p:cNvSpPr txBox="1"/>
          <p:nvPr/>
        </p:nvSpPr>
        <p:spPr>
          <a:xfrm>
            <a:off x="6270129" y="2455409"/>
            <a:ext cx="7075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</a:p>
          <a:p>
            <a:pPr algn="ctr"/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268255" y="3205600"/>
            <a:ext cx="7075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334819" y="1730709"/>
            <a:ext cx="6089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  <a:p>
            <a:pPr algn="ctr"/>
            <a:endParaRPr lang="en-AU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C47F97-7CB7-4342-9F37-024EED8970FF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3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0950">
        <p15:prstTrans prst="drape"/>
      </p:transition>
    </mc:Choice>
    <mc:Fallback>
      <p:transition spd="slow" advTm="409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87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208 -0.10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5" grpId="0" animBg="1"/>
      <p:bldP spid="3" grpId="0" animBg="1"/>
      <p:bldP spid="10" grpId="0" animBg="1"/>
      <p:bldP spid="56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80" grpId="0" animBg="1"/>
      <p:bldP spid="61" grpId="0"/>
      <p:bldP spid="81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29000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1927098"/>
            <a:ext cx="2406428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55506" y="1109356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736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109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A1420-81B8-4106-B4AA-C21062C5D092}"/>
              </a:ext>
            </a:extLst>
          </p:cNvPr>
          <p:cNvSpPr txBox="1"/>
          <p:nvPr/>
        </p:nvSpPr>
        <p:spPr>
          <a:xfrm>
            <a:off x="5654903" y="1926106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869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4904" y="2576552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3966155"/>
            <a:ext cx="76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 b="1"/>
              <a:t>Function ingest_line()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ingest_line()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5659015" y="2475077"/>
            <a:ext cx="24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create function ingest_line()</a:t>
            </a:r>
          </a:p>
          <a:p>
            <a:pPr marL="285750" lvl="1"/>
            <a:r>
              <a:rPr lang="en-AU" sz="700"/>
              <a:t>create temporary mymetadata</a:t>
            </a:r>
          </a:p>
          <a:p>
            <a:pPr marL="285750" lvl="1"/>
            <a:r>
              <a:rPr lang="en-AU" sz="700"/>
              <a:t>create temporary mypaths</a:t>
            </a:r>
          </a:p>
          <a:p>
            <a:pPr marL="285750" lvl="1"/>
            <a:r>
              <a:rPr lang="en-GB" sz="700"/>
              <a:t>create trigger ingest before insert on ingest</a:t>
            </a:r>
            <a:br>
              <a:rPr lang="en-GB"/>
            </a:br>
            <a:endParaRPr lang="en-GB" sz="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4903" y="1909019"/>
            <a:ext cx="242420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mymetadata </a:t>
            </a:r>
          </a:p>
          <a:p>
            <a:pPr marL="285750" lvl="1"/>
            <a:r>
              <a:rPr lang="en-AU" sz="700"/>
              <a:t>   ( md_hash, md_type,  md_json )</a:t>
            </a:r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mymetadata</a:t>
              </a:r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58A96-AD0F-4113-8C3E-78BE11515BCD}"/>
              </a:ext>
            </a:extLst>
          </p:cNvPr>
          <p:cNvGrpSpPr/>
          <p:nvPr/>
        </p:nvGrpSpPr>
        <p:grpSpPr>
          <a:xfrm>
            <a:off x="370122" y="1876297"/>
            <a:ext cx="2406428" cy="1332545"/>
            <a:chOff x="370127" y="1675769"/>
            <a:chExt cx="2406428" cy="133254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1873704"/>
              <a:ext cx="240642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/>
                <a:t>pa_hash | pa_type | pa_path</a:t>
              </a:r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2069553"/>
              <a:ext cx="24064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1675769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2485094"/>
              <a:ext cx="24064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706" y="3612346"/>
            <a:ext cx="24064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/>
              <a:t>Trigger: ingested</a:t>
            </a:r>
          </a:p>
          <a:p>
            <a:pPr marL="0" indent="0">
              <a:buNone/>
            </a:pPr>
            <a:endParaRPr lang="en-AU" b="1"/>
          </a:p>
          <a:p>
            <a:pPr marL="0" indent="0">
              <a:buNone/>
            </a:pPr>
            <a:r>
              <a:rPr lang="en-AU" sz="1200" b="1"/>
              <a:t>See next slide</a:t>
            </a:r>
            <a:endParaRPr lang="en-GB" sz="12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932E9F-06BF-419D-859B-C6EED2CCDE17}"/>
              </a:ext>
            </a:extLst>
          </p:cNvPr>
          <p:cNvSpPr txBox="1"/>
          <p:nvPr/>
        </p:nvSpPr>
        <p:spPr>
          <a:xfrm>
            <a:off x="355505" y="1109355"/>
            <a:ext cx="24242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mypaths </a:t>
            </a:r>
          </a:p>
          <a:p>
            <a:pPr marL="285750" lvl="1"/>
            <a:r>
              <a:rPr lang="en-AU" sz="700"/>
              <a:t>   ( pa_hash, pa_type, pa_path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452464" y="4248097"/>
            <a:ext cx="107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endParaRPr lang="en-AU" sz="1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3304C0-BF85-4E07-862A-7EA02ED642DE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4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9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6655">
        <p15:prstTrans prst="drape"/>
      </p:transition>
    </mc:Choice>
    <mc:Fallback>
      <p:transition spd="slow" advTm="466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-0.06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7891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6602 -0.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69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4.16667E-6 0.1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5" grpId="0" animBg="1"/>
      <p:bldP spid="70" grpId="0" animBg="1"/>
      <p:bldP spid="69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11" grpId="0" animBg="1"/>
      <p:bldP spid="83" grpId="0" animBg="1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Up 64">
            <a:extLst>
              <a:ext uri="{FF2B5EF4-FFF2-40B4-BE49-F238E27FC236}">
                <a16:creationId xmlns:a16="http://schemas.microsoft.com/office/drawing/2014/main" id="{EB96487F-E3B2-47B7-A052-7DFB6CA9B087}"/>
              </a:ext>
            </a:extLst>
          </p:cNvPr>
          <p:cNvSpPr/>
          <p:nvPr/>
        </p:nvSpPr>
        <p:spPr>
          <a:xfrm rot="5400000">
            <a:off x="2334438" y="532135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A3D71E-3606-410E-9D4A-0D438CD1E3BF}"/>
              </a:ext>
            </a:extLst>
          </p:cNvPr>
          <p:cNvSpPr txBox="1"/>
          <p:nvPr/>
        </p:nvSpPr>
        <p:spPr>
          <a:xfrm>
            <a:off x="373859" y="5255564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 sz="800" b="1">
              <a:solidFill>
                <a:srgbClr val="FF0000"/>
              </a:solidFill>
            </a:endParaRPr>
          </a:p>
          <a:p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9F59A0BD-C1BA-4C25-BD06-C40F8C0175AC}"/>
              </a:ext>
            </a:extLst>
          </p:cNvPr>
          <p:cNvSpPr/>
          <p:nvPr/>
        </p:nvSpPr>
        <p:spPr>
          <a:xfrm rot="10800000">
            <a:off x="2429166" y="46384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5CC254-FDE6-414F-92E8-3F712FD5D288}"/>
              </a:ext>
            </a:extLst>
          </p:cNvPr>
          <p:cNvSpPr txBox="1"/>
          <p:nvPr/>
        </p:nvSpPr>
        <p:spPr>
          <a:xfrm>
            <a:off x="378149" y="4073253"/>
            <a:ext cx="24064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33332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2833471"/>
            <a:ext cx="240642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71548" y="964978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917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69702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115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1413" y="2067768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372651" y="3966155"/>
            <a:ext cx="9263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/>
              <a:t>Function ingested_lines()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ingested_lines()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373167" y="964979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create function ingested_lines()</a:t>
            </a:r>
          </a:p>
          <a:p>
            <a:r>
              <a:rPr lang="en-AU" b="1">
                <a:solidFill>
                  <a:srgbClr val="FF0000"/>
                </a:solidFill>
              </a:rPr>
              <a:t>insert into mypaths</a:t>
            </a:r>
            <a:r>
              <a:rPr lang="en-AU"/>
              <a:t> select md5(path)::uuid, now(), 'directory', path from ( select distinct(public.parent_paths(pa_path)) as path from mypaths ) t on conflict (pa_hash) do nothing;</a:t>
            </a:r>
          </a:p>
          <a:p>
            <a:r>
              <a:rPr lang="en-AU" b="1">
                <a:solidFill>
                  <a:srgbClr val="FF0000"/>
                </a:solidFill>
              </a:rPr>
              <a:t>update mypaths</a:t>
            </a:r>
            <a:r>
              <a:rPr lang="en-AU"/>
              <a:t> set pa_parents = (   select array_agg(md5(t)::uuid order by octet_length(t)) from public.parent_paths(pa_path) t ); </a:t>
            </a:r>
          </a:p>
          <a:p>
            <a:r>
              <a:rPr lang="en-GB" b="1">
                <a:solidFill>
                  <a:srgbClr val="FF0000"/>
                </a:solidFill>
              </a:rPr>
              <a:t>lock table paths</a:t>
            </a:r>
            <a:r>
              <a:rPr lang="en-GB"/>
              <a:t> in exclusive mode;</a:t>
            </a:r>
          </a:p>
          <a:p>
            <a:r>
              <a:rPr lang="en-AU" b="1">
                <a:solidFill>
                  <a:srgbClr val="FF0000"/>
                </a:solidFill>
              </a:rPr>
              <a:t>insert into paths</a:t>
            </a:r>
            <a:r>
              <a:rPr lang="en-AU"/>
              <a:t> select * from mypaths on conflict (pa_hash) do update set      pa_ingested = excluded.pa_ingested;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6452" y="2069685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function ingested_lines()</a:t>
            </a:r>
          </a:p>
          <a:p>
            <a:r>
              <a:rPr lang="en-GB" b="1">
                <a:solidFill>
                  <a:srgbClr val="FF0000"/>
                </a:solidFill>
              </a:rPr>
              <a:t>insert into metadata</a:t>
            </a:r>
            <a:r>
              <a:rPr lang="en-GB"/>
              <a:t> select * from mymetadata on conflict (md_hash, md_type) do update set md_ingested = excluded.md_ingested, md_json = excluded.md_json ;</a:t>
            </a:r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metadata</a:t>
              </a:r>
              <a:endParaRPr lang="en-GB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226414" y="4256118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250CE-4670-47A7-BFC4-BCF1DE0214B9}"/>
              </a:ext>
            </a:extLst>
          </p:cNvPr>
          <p:cNvGrpSpPr/>
          <p:nvPr/>
        </p:nvGrpSpPr>
        <p:grpSpPr>
          <a:xfrm>
            <a:off x="370127" y="2830793"/>
            <a:ext cx="2406428" cy="2204587"/>
            <a:chOff x="370127" y="2830793"/>
            <a:chExt cx="2406428" cy="22045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3028728"/>
              <a:ext cx="240642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 sz="600"/>
                <a:t>pa_hash | pa_ingested | pa_type | pa_path | pa_parents</a:t>
              </a:r>
              <a:endParaRPr lang="en-GB" sz="6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3224577"/>
              <a:ext cx="2406428" cy="846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timestamp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</a:p>
            <a:p>
              <a:pPr marL="0" indent="0">
                <a:buNone/>
              </a:pPr>
              <a:r>
                <a:rPr lang="en-GB" b="1"/>
                <a:t>pa_parents</a:t>
              </a:r>
              <a:r>
                <a:rPr lang="en-GB"/>
                <a:t>: md5 hash of parent directories (e.g. /g, /g/data2, /g/data2/tc43, etc)</a:t>
              </a:r>
            </a:p>
            <a:p>
              <a:pPr marL="0" indent="0">
                <a:buNone/>
              </a:pP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2830793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4081273"/>
              <a:ext cx="240642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2018-11-22 20:57:18.435794+11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r>
                <a:rPr lang="en-AU" b="1"/>
                <a:t>pa_parents</a:t>
              </a:r>
              <a:r>
                <a:rPr lang="en-AU"/>
                <a:t>: {399ab314-4e5e-e928-7ec4-94b96feb2d3f,d835f4d1-b7a9-9857-5fe4-166118e91ded,…}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858" y="5255563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mypaths;</a:t>
            </a:r>
          </a:p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mymetadata;</a:t>
            </a:r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A876FC-B852-49DF-A3E2-2FEEC13C5B3F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Next slide for creating views</a:t>
            </a:r>
            <a:endParaRPr lang="en-GB" sz="1200" b="1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45E9C2-5EF6-42F6-89FF-1DF177CA9090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5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61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7373">
        <p15:prstTrans prst="drape"/>
      </p:transition>
    </mc:Choice>
    <mc:Fallback>
      <p:transition spd="slow" advTm="473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2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891 -0.0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6602 -0.1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2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1736 L -3.125E-6 0.098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969 0.1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98" grpId="0" animBg="1"/>
      <p:bldP spid="95" grpId="0" animBg="1"/>
      <p:bldP spid="70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04" grpId="0"/>
      <p:bldP spid="111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22C93119-6CE9-4778-904F-C0AB6AC98025}"/>
              </a:ext>
            </a:extLst>
          </p:cNvPr>
          <p:cNvSpPr txBox="1"/>
          <p:nvPr/>
        </p:nvSpPr>
        <p:spPr>
          <a:xfrm>
            <a:off x="1223542" y="604533"/>
            <a:ext cx="899456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/>
              <a:t>ps_srid</a:t>
            </a:r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C35F9A-EE82-44A4-A586-BCB6B163C282}"/>
              </a:ext>
            </a:extLst>
          </p:cNvPr>
          <p:cNvSpPr txBox="1"/>
          <p:nvPr/>
        </p:nvSpPr>
        <p:spPr>
          <a:xfrm>
            <a:off x="1223542" y="823976"/>
            <a:ext cx="89945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100000</a:t>
            </a:r>
            <a:br>
              <a:rPr lang="en-US" sz="700"/>
            </a:br>
            <a:r>
              <a:rPr lang="en-US" sz="700"/>
              <a:t>(1 row)</a:t>
            </a:r>
            <a:endParaRPr lang="en-AU" sz="700"/>
          </a:p>
          <a:p>
            <a:endParaRPr lang="en-GB" sz="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1223543" y="1477275"/>
            <a:ext cx="3046027" cy="3385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800"/>
              <a:t>po_hash|po_stamps|po_min_stamp|po_max_stamp|po_name|po_pixel_x|po_pixel_y|po_polygon</a:t>
            </a:r>
            <a:endParaRPr lang="en-AU" sz="8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1223543" y="1801479"/>
            <a:ext cx="30460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bba3…0a30 | {"2017-01-01…"2017-12-27 11:00:00+11"}| 2017-01-01|bare_soil |463.50…45|-463.50…45|0103…5041</a:t>
            </a:r>
            <a:endParaRPr lang="en-AU" sz="700"/>
          </a:p>
          <a:p>
            <a:endParaRPr lang="en-GB" sz="20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1407816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F98FC6-48CA-4C1B-9AA3-9DFF31660FD5}"/>
              </a:ext>
            </a:extLst>
          </p:cNvPr>
          <p:cNvSpPr txBox="1"/>
          <p:nvPr/>
        </p:nvSpPr>
        <p:spPr>
          <a:xfrm>
            <a:off x="238834" y="2230821"/>
            <a:ext cx="3275089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/>
              <a:t>srid|auth_name|auth_srid|srtext|proj4text</a:t>
            </a:r>
            <a:endParaRPr lang="en-AU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42BBB5-DCE8-4145-90BB-DD11E52365B0}"/>
              </a:ext>
            </a:extLst>
          </p:cNvPr>
          <p:cNvSpPr txBox="1"/>
          <p:nvPr/>
        </p:nvSpPr>
        <p:spPr>
          <a:xfrm>
            <a:off x="238834" y="2460755"/>
            <a:ext cx="32750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3819|EPSG|3819|GEOGCS["HD1909",DATUM["Hung…1909",SPHEROID["Bessel1841",6377397.155,299.15,AUTHORITY["EPSG","7004"]],TOWGS84[595.48,121.69,515.35,4.115,-2.93,0.853,-3.408],AUTH["EPSG","1024"]],PRIMEM["Grwich",0,AUTH["EPSG","8901"]],UNIT["deg",0.01…33,AUTH["EPSG","9122"]],AUTH["EPSG","3819"]]</a:t>
            </a:r>
            <a:endParaRPr lang="en-AU" sz="700"/>
          </a:p>
          <a:p>
            <a:endParaRPr lang="en-GB" sz="1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045971"/>
            <a:ext cx="25266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100000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NCI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 PROJCS["unnamed",GEOGCS["Unknown datum",DATUM["Not specified",SPHEROID["Custom spheroid",6371007.181,0]],PRIMEM["Greenwich",0],UNIT["degree",0.0174532925199433]],PROJECTION["Sinusoidal"],PARAMETER["longitude_of_center",0],PARAMETER["false_easting",0],PARAMETER["false_northing",0],UNIT["Meter",1]]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+proj=sinu +lon_0=0 +x_0=0 +y_0=0+a=6371007.181 +b=6371007.181 +units=m +no_defs</a:t>
            </a:r>
            <a:endParaRPr lang="en-AU" sz="600"/>
          </a:p>
          <a:p>
            <a:r>
              <a:rPr lang="en-US" sz="600"/>
              <a:t>(1 row)</a:t>
            </a:r>
            <a:endParaRPr lang="en-AU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24766"/>
            <a:ext cx="2526648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/>
              <a:t>srid|auth_name|srtext|proj4text</a:t>
            </a:r>
            <a:endParaRPr lang="en-AU" sz="800"/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E3FCCCEE-DF14-4608-972A-A1F9285672DB}"/>
              </a:ext>
            </a:extLst>
          </p:cNvPr>
          <p:cNvSpPr/>
          <p:nvPr/>
        </p:nvSpPr>
        <p:spPr>
          <a:xfrm rot="5400000">
            <a:off x="552992" y="7533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A46E79AB-ACE3-4178-8E06-89077BFD7B4D}"/>
              </a:ext>
            </a:extLst>
          </p:cNvPr>
          <p:cNvSpPr/>
          <p:nvPr/>
        </p:nvSpPr>
        <p:spPr>
          <a:xfrm>
            <a:off x="176322" y="55321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FD191EB8-D4FE-4CD6-8790-6FFF9223ED0A}"/>
              </a:ext>
            </a:extLst>
          </p:cNvPr>
          <p:cNvSpPr/>
          <p:nvPr/>
        </p:nvSpPr>
        <p:spPr>
          <a:xfrm>
            <a:off x="538466" y="33561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97A28749-C0E3-4AC5-B01D-009D6C109714}"/>
              </a:ext>
            </a:extLst>
          </p:cNvPr>
          <p:cNvSpPr/>
          <p:nvPr/>
        </p:nvSpPr>
        <p:spPr>
          <a:xfrm>
            <a:off x="183998" y="3229844"/>
            <a:ext cx="962108" cy="51691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D7E9215B-5BE7-47A4-B2CE-C3D7A193086F}"/>
              </a:ext>
            </a:extLst>
          </p:cNvPr>
          <p:cNvSpPr/>
          <p:nvPr/>
        </p:nvSpPr>
        <p:spPr>
          <a:xfrm>
            <a:off x="552992" y="53695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515613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556884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7" name="Arrow: Up 106">
            <a:extLst>
              <a:ext uri="{FF2B5EF4-FFF2-40B4-BE49-F238E27FC236}">
                <a16:creationId xmlns:a16="http://schemas.microsoft.com/office/drawing/2014/main" id="{B9F16A2F-168C-4472-A9E5-B7C5589148B6}"/>
              </a:ext>
            </a:extLst>
          </p:cNvPr>
          <p:cNvSpPr/>
          <p:nvPr/>
        </p:nvSpPr>
        <p:spPr>
          <a:xfrm>
            <a:off x="7725481" y="35092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38896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DD596759-2672-469E-BAF9-71762AC4FA09}"/>
              </a:ext>
            </a:extLst>
          </p:cNvPr>
          <p:cNvSpPr/>
          <p:nvPr/>
        </p:nvSpPr>
        <p:spPr>
          <a:xfrm rot="16200000">
            <a:off x="2973334" y="523761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Up 112">
            <a:extLst>
              <a:ext uri="{FF2B5EF4-FFF2-40B4-BE49-F238E27FC236}">
                <a16:creationId xmlns:a16="http://schemas.microsoft.com/office/drawing/2014/main" id="{F8337934-93C2-4B04-8678-04E5C559E7FA}"/>
              </a:ext>
            </a:extLst>
          </p:cNvPr>
          <p:cNvSpPr/>
          <p:nvPr/>
        </p:nvSpPr>
        <p:spPr>
          <a:xfrm>
            <a:off x="2932141" y="361179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Up 105">
            <a:extLst>
              <a:ext uri="{FF2B5EF4-FFF2-40B4-BE49-F238E27FC236}">
                <a16:creationId xmlns:a16="http://schemas.microsoft.com/office/drawing/2014/main" id="{AEF2F821-FB24-4047-B16B-0807813D5418}"/>
              </a:ext>
            </a:extLst>
          </p:cNvPr>
          <p:cNvSpPr/>
          <p:nvPr/>
        </p:nvSpPr>
        <p:spPr>
          <a:xfrm>
            <a:off x="7725481" y="43582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415840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DC257103-E5AF-463F-8C7A-FAC30D015829}"/>
              </a:ext>
            </a:extLst>
          </p:cNvPr>
          <p:cNvSpPr/>
          <p:nvPr/>
        </p:nvSpPr>
        <p:spPr>
          <a:xfrm rot="5400000">
            <a:off x="5908679" y="439981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639339" y="179194"/>
            <a:ext cx="2941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Refresh Views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shard_refresh.sh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460798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fi_hash | fi_parent | fi_name | fi_size | fi_ctime | fi_mtime | fi_atime | fi_mode | fi_inode | fi_uid | fi_gid | fi_user | fi_group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327921" y="1643496"/>
            <a:ext cx="6554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Polygons</a:t>
            </a:r>
          </a:p>
          <a:p>
            <a:pPr algn="ctr"/>
            <a:endParaRPr lang="en-AU" sz="8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273571" y="2211803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E8416-A2EA-455A-9966-E584E318ACEE}"/>
              </a:ext>
            </a:extLst>
          </p:cNvPr>
          <p:cNvSpPr txBox="1"/>
          <p:nvPr/>
        </p:nvSpPr>
        <p:spPr>
          <a:xfrm>
            <a:off x="5139978" y="4256118"/>
            <a:ext cx="1401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FFC000"/>
                </a:solidFill>
                <a:cs typeface="Arial" panose="020B0604020202020204" pitchFamily="34" charset="0"/>
              </a:rPr>
              <a:t>refresh_views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B2CA95-1E94-4594-923F-14B9803A3193}"/>
              </a:ext>
            </a:extLst>
          </p:cNvPr>
          <p:cNvSpPr txBox="1"/>
          <p:nvPr/>
        </p:nvSpPr>
        <p:spPr>
          <a:xfrm>
            <a:off x="8363443" y="4252304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files</a:t>
            </a:r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667781-4B4F-4A9D-A4A2-C549362FEF72}"/>
              </a:ext>
            </a:extLst>
          </p:cNvPr>
          <p:cNvSpPr txBox="1"/>
          <p:nvPr/>
        </p:nvSpPr>
        <p:spPr>
          <a:xfrm>
            <a:off x="8363443" y="3714700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li_hash | li_parent | li_name | li_ctime | li_mtime | li_atime | li_inode | li_uid | li_gid | li_user | li_group | li_intact | li_target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93950D-72F4-470C-98F9-36A29C3F2A32}"/>
              </a:ext>
            </a:extLst>
          </p:cNvPr>
          <p:cNvSpPr txBox="1"/>
          <p:nvPr/>
        </p:nvSpPr>
        <p:spPr>
          <a:xfrm>
            <a:off x="8363443" y="3506206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links</a:t>
            </a:r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0CBFA3-A677-4779-A057-B7CA339E5ED3}"/>
              </a:ext>
            </a:extLst>
          </p:cNvPr>
          <p:cNvSpPr txBox="1"/>
          <p:nvPr/>
        </p:nvSpPr>
        <p:spPr>
          <a:xfrm>
            <a:off x="8363443" y="230069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 b="1"/>
              <a:t>ta_hash | ta_count | ta_size</a:t>
            </a:r>
            <a:endParaRPr lang="en-AU" b="1"/>
          </a:p>
          <a:p>
            <a:pPr marL="0" indent="0">
              <a:buNone/>
            </a:pPr>
            <a:r>
              <a:rPr lang="en-US"/>
              <a:t>055ec5de-6554-e594-8a5c-e13507336d04 |        5 |       4096</a:t>
            </a:r>
            <a:br>
              <a:rPr lang="en-US"/>
            </a:br>
            <a:r>
              <a:rPr lang="en-US"/>
              <a:t>3bd50de5-2ae0-e0a0-4ea4-e4a7fb3ba59b |        6 |       8192</a:t>
            </a:r>
            <a:br>
              <a:rPr lang="en-US"/>
            </a:br>
            <a:r>
              <a:rPr lang="en-US"/>
              <a:t>54228a91-ae5c-70d4-3cae-2636f74f4848  |         7 |    12288</a:t>
            </a:r>
            <a:br>
              <a:rPr lang="en-US"/>
            </a:br>
            <a:r>
              <a:rPr lang="en-US"/>
              <a:t>8e3a9b64-c866-8b77-ee2f-1a9e9fe70ca5 |          8 |    16384</a:t>
            </a:r>
            <a:br>
              <a:rPr lang="en-US"/>
            </a:br>
            <a:r>
              <a:rPr lang="en-US"/>
              <a:t>34165e3c-6722-8c77-94ac-670a9a49580b |        9 |     20480</a:t>
            </a:r>
            <a:br>
              <a:rPr lang="en-US"/>
            </a:br>
            <a:r>
              <a:rPr lang="en-US"/>
              <a:t>de66a1b3-29bc-fad4-1996-ac08d4dbac77 |      10 |     24576</a:t>
            </a:r>
            <a:br>
              <a:rPr lang="en-US"/>
            </a:br>
            <a:r>
              <a:rPr lang="en-US"/>
              <a:t>d835f4d1-b7a9-9857-5fe4-166118e91ded |       11 |   28672</a:t>
            </a:r>
            <a:br>
              <a:rPr lang="en-US"/>
            </a:br>
            <a:r>
              <a:rPr lang="en-US"/>
              <a:t>(7 rows)</a:t>
            </a:r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B8EAF-7B99-4D75-BA56-AE2B463E0745}"/>
              </a:ext>
            </a:extLst>
          </p:cNvPr>
          <p:cNvSpPr txBox="1"/>
          <p:nvPr/>
        </p:nvSpPr>
        <p:spPr>
          <a:xfrm>
            <a:off x="8363443" y="2092198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truncate tallies; insert into tallies</a:t>
            </a:r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83D85-287B-4DB4-A1CA-EF68037058E2}"/>
              </a:ext>
            </a:extLst>
          </p:cNvPr>
          <p:cNvSpPr txBox="1"/>
          <p:nvPr/>
        </p:nvSpPr>
        <p:spPr>
          <a:xfrm>
            <a:off x="2765481" y="5089375"/>
            <a:ext cx="169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92D050"/>
                </a:solidFill>
                <a:cs typeface="Arial" panose="020B0604020202020204" pitchFamily="34" charset="0"/>
              </a:rPr>
              <a:t>refresh_polygons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A4C9E7-69DF-4358-A023-AD0ED385BCC1}"/>
              </a:ext>
            </a:extLst>
          </p:cNvPr>
          <p:cNvSpPr txBox="1"/>
          <p:nvPr/>
        </p:nvSpPr>
        <p:spPr>
          <a:xfrm>
            <a:off x="2765481" y="3431771"/>
            <a:ext cx="155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FFFF00"/>
                </a:solidFill>
                <a:cs typeface="Arial" panose="020B0604020202020204" pitchFamily="34" charset="0"/>
              </a:rPr>
              <a:t>refresh_caches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B6B6D7-D793-49E2-BE75-39C935A8988F}"/>
              </a:ext>
            </a:extLst>
          </p:cNvPr>
          <p:cNvSpPr txBox="1"/>
          <p:nvPr/>
        </p:nvSpPr>
        <p:spPr>
          <a:xfrm>
            <a:off x="7466025" y="2754409"/>
            <a:ext cx="7054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Tallies</a:t>
            </a:r>
          </a:p>
          <a:p>
            <a:pPr algn="ctr"/>
            <a:endParaRPr lang="en-AU" sz="9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E1DF84-75EF-4091-BC30-FA6785A8A555}"/>
              </a:ext>
            </a:extLst>
          </p:cNvPr>
          <p:cNvSpPr txBox="1"/>
          <p:nvPr/>
        </p:nvSpPr>
        <p:spPr>
          <a:xfrm>
            <a:off x="185749" y="128300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D08142-92D9-4E06-B907-EA1C0949012B}"/>
              </a:ext>
            </a:extLst>
          </p:cNvPr>
          <p:cNvSpPr txBox="1"/>
          <p:nvPr/>
        </p:nvSpPr>
        <p:spPr>
          <a:xfrm>
            <a:off x="2637853" y="707206"/>
            <a:ext cx="13086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1600" b="1">
                <a:solidFill>
                  <a:srgbClr val="00B0F0"/>
                </a:solidFill>
              </a:rPr>
              <a:t>Next Slide !</a:t>
            </a:r>
            <a:endParaRPr lang="en-GB" b="1">
              <a:solidFill>
                <a:srgbClr val="00B0F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75452" y="4316373"/>
            <a:ext cx="7242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Files</a:t>
            </a:r>
          </a:p>
          <a:p>
            <a:pPr algn="ctr"/>
            <a:endParaRPr lang="en-AU" sz="9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A24FC3-4B8E-4E82-B780-DCEE30CA2C27}"/>
              </a:ext>
            </a:extLst>
          </p:cNvPr>
          <p:cNvSpPr txBox="1"/>
          <p:nvPr/>
        </p:nvSpPr>
        <p:spPr>
          <a:xfrm>
            <a:off x="7494307" y="3578930"/>
            <a:ext cx="67712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Links</a:t>
            </a:r>
          </a:p>
          <a:p>
            <a:pPr algn="ctr"/>
            <a:endParaRPr lang="en-AU" sz="9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58E5C-7ED1-4480-9F60-28C7F5B1BC94}"/>
              </a:ext>
            </a:extLst>
          </p:cNvPr>
          <p:cNvSpPr txBox="1"/>
          <p:nvPr/>
        </p:nvSpPr>
        <p:spPr>
          <a:xfrm>
            <a:off x="294511" y="3323820"/>
            <a:ext cx="69830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Spatial_ref_sys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5360093"/>
            <a:ext cx="73432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nci_spatial_ref_sys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8E533B-D738-4DC4-9579-56A695485361}"/>
              </a:ext>
            </a:extLst>
          </p:cNvPr>
          <p:cNvSpPr txBox="1"/>
          <p:nvPr/>
        </p:nvSpPr>
        <p:spPr>
          <a:xfrm>
            <a:off x="290213" y="764328"/>
            <a:ext cx="7059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US"/>
              <a:t>polygon_srids</a:t>
            </a:r>
            <a:endParaRPr lang="en-AU" sz="8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DE92F07-7827-4443-9152-F0E99A0B8710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See next slide for final distributions</a:t>
            </a:r>
            <a:endParaRPr lang="en-GB" sz="1200" b="1">
              <a:solidFill>
                <a:srgbClr val="00B05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DA788E-3BA5-450C-B14D-B175A7B0C990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6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75377">
        <p15:prstTrans prst="drape"/>
      </p:transition>
    </mc:Choice>
    <mc:Fallback>
      <p:transition spd="slow" advTm="75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14505 -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0156 -0.1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-0.09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9947 0.0317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0104 -0.29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0104 -0.2414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18919 -0.4013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7252 0.0062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80" grpId="0" animBg="1"/>
      <p:bldP spid="81" grpId="0" animBg="1"/>
      <p:bldP spid="111" grpId="0" animBg="1"/>
      <p:bldP spid="112" grpId="0" animBg="1"/>
      <p:bldP spid="89" grpId="0" animBg="1"/>
      <p:bldP spid="91" grpId="0" animBg="1"/>
      <p:bldP spid="115" grpId="0" animBg="1"/>
      <p:bldP spid="110" grpId="0" animBg="1"/>
      <p:bldP spid="109" grpId="0" animBg="1"/>
      <p:bldP spid="107" grpId="0" animBg="1"/>
      <p:bldP spid="108" grpId="0" animBg="1"/>
      <p:bldP spid="113" grpId="0" animBg="1"/>
      <p:bldP spid="106" grpId="0" animBg="1"/>
      <p:bldP spid="104" grpId="0" animBg="1"/>
      <p:bldP spid="76" grpId="0" animBg="1"/>
      <p:bldP spid="82" grpId="0" animBg="1"/>
      <p:bldP spid="60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3" grpId="0"/>
      <p:bldP spid="93" grpId="0" animBg="1"/>
      <p:bldP spid="114" grpId="0" animBg="1"/>
      <p:bldP spid="59" grpId="0" animBg="1"/>
      <p:bldP spid="83" grpId="0" animBg="1"/>
      <p:bldP spid="96" grpId="0" animBg="1"/>
      <p:bldP spid="88" grpId="0" animBg="1"/>
      <p:bldP spid="98" grpId="0" animBg="1"/>
      <p:bldP spid="1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2320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2873571" y="5922631"/>
            <a:ext cx="484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>
                <a:solidFill>
                  <a:srgbClr val="00B050"/>
                </a:solidFill>
              </a:rPr>
              <a:t>End of the slide show !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501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data distribution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5253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bd788deb-fa0d-ebea-1dac-a2c5999a364c</a:t>
            </a:r>
            <a:endParaRPr lang="en-GB"/>
          </a:p>
          <a:p>
            <a:r>
              <a:rPr lang="en-US"/>
              <a:t>2018-11-21 15:01:34.395869+11</a:t>
            </a:r>
            <a:endParaRPr lang="en-GB"/>
          </a:p>
          <a:p>
            <a:r>
              <a:rPr lang="en-US"/>
              <a:t>gdal</a:t>
            </a:r>
            <a:endParaRPr lang="en-GB"/>
          </a:p>
          <a:p>
            <a:r>
              <a:rPr lang="en-US"/>
              <a:t>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e2a71936-e060-3431-e0af-c4c1e0d7a926</a:t>
            </a:r>
          </a:p>
          <a:p>
            <a:r>
              <a:rPr lang="en-GB"/>
              <a:t>2018-11-22 13:40:47.980522+11</a:t>
            </a:r>
          </a:p>
          <a:p>
            <a:r>
              <a:rPr lang="en-GB"/>
              <a:t>null</a:t>
            </a:r>
          </a:p>
          <a:p>
            <a:r>
              <a:rPr lang="en-GB"/>
              <a:t>/g/data2/tc43/…/FC.v310.M...h1...2018.006.nc</a:t>
            </a:r>
          </a:p>
          <a:p>
            <a:r>
              <a:rPr lang="en-US"/>
              <a:t>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526319" y="1917606"/>
            <a:ext cx="59159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Tables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2B66E3-D16F-4109-8E55-F1482040546B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7 of 7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655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5089">
        <p15:prstTrans prst="drape"/>
      </p:transition>
    </mc:Choice>
    <mc:Fallback>
      <p:transition spd="slow" advTm="550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22852 0.3888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8.9|2.3|0.7|7.9|2.1|0.7|8.3|2.1|0.7|7.6|1.9|1|7.6|2.1|0.7|6.9|2|0.7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7|2.3|0.8|0.8|3.1|2.1|0.8|0.7|3.5|2|0.8|2.4|2.4|2.5|1.1|3.1|2.1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9|2.1|2.6|2.5|2.7|2.4|3.2|2.4|3|2.3|3.9|2.9|1.7|2.5|1.8|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5|1.7|3|2.5|2.9|2.3|2.3|2.2|2.9|2.3|2.1|2.2|3.9|2.1|3.1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2.3|2.2|0.9|0.8|3.8|2.2|0.7|0.7|3.7|2.1|0.8|0.7|2.9|2.5|2.2|0.9|0.7|4.4|2|0.8|0.8|4.3|2.2|0.7|0.8|3.5|3|2.5|0.8|0.8|3.5|2.1|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.2|1.2|2.6|2.6|2.7|1|3.3|2.3|0.8|2.8|2.6|0.8|3.6|2.6|0.8|0.7|3|2.4|0.9|3.1|2.7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3054</Words>
  <Application>Microsoft Office PowerPoint</Application>
  <PresentationFormat>Widescreen</PresentationFormat>
  <Paragraphs>414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Segoe UI</vt:lpstr>
      <vt:lpstr>Times New Roman</vt:lpstr>
      <vt:lpstr>Trebuchet MS</vt:lpstr>
      <vt:lpstr>Wingdings 3</vt:lpstr>
      <vt:lpstr>91783 DEWNR PPT Nov 2012 V3</vt:lpstr>
      <vt:lpstr>Wisp</vt:lpstr>
      <vt:lpstr>Crawling and Ingestion Animated display of the process flow</vt:lpstr>
      <vt:lpstr>Crawling and Ingestion High level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212</cp:revision>
  <dcterms:created xsi:type="dcterms:W3CDTF">2015-08-17T06:58:19Z</dcterms:created>
  <dcterms:modified xsi:type="dcterms:W3CDTF">2018-11-27T03:16:05Z</dcterms:modified>
</cp:coreProperties>
</file>