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4878"/>
    <a:srgbClr val="1B587C"/>
    <a:srgbClr val="4E8542"/>
    <a:srgbClr val="C19859"/>
    <a:srgbClr val="F07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7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5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92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35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227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48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8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66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18F0CF87-D85A-411D-8002-1157A047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2" y="207551"/>
            <a:ext cx="10515600" cy="644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4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5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2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9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3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4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8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3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rrow: Up 48">
            <a:extLst>
              <a:ext uri="{FF2B5EF4-FFF2-40B4-BE49-F238E27FC236}">
                <a16:creationId xmlns:a16="http://schemas.microsoft.com/office/drawing/2014/main" id="{CF08B2CF-B1F2-4659-A892-0584B78355A5}"/>
              </a:ext>
            </a:extLst>
          </p:cNvPr>
          <p:cNvSpPr/>
          <p:nvPr/>
        </p:nvSpPr>
        <p:spPr>
          <a:xfrm rot="10800000">
            <a:off x="8834333" y="246677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7B140944-F9BF-4804-BDA6-5887E2D473CF}"/>
              </a:ext>
            </a:extLst>
          </p:cNvPr>
          <p:cNvSpPr/>
          <p:nvPr/>
        </p:nvSpPr>
        <p:spPr>
          <a:xfrm rot="10800000">
            <a:off x="10918501" y="596423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CBEA33C-ACF9-4B27-8E78-5929B169698A}"/>
              </a:ext>
            </a:extLst>
          </p:cNvPr>
          <p:cNvSpPr/>
          <p:nvPr/>
        </p:nvSpPr>
        <p:spPr>
          <a:xfrm>
            <a:off x="10483765" y="5887479"/>
            <a:ext cx="664644" cy="290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39E28F-08B8-4568-9B54-DFCE817FB67B}"/>
              </a:ext>
            </a:extLst>
          </p:cNvPr>
          <p:cNvSpPr/>
          <p:nvPr/>
        </p:nvSpPr>
        <p:spPr>
          <a:xfrm>
            <a:off x="8522845" y="2407509"/>
            <a:ext cx="664644" cy="290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F9742CB3-ADFC-4A1E-8D67-D27375C8E81B}"/>
              </a:ext>
            </a:extLst>
          </p:cNvPr>
          <p:cNvSpPr/>
          <p:nvPr/>
        </p:nvSpPr>
        <p:spPr>
          <a:xfrm rot="10800000" flipH="1" flipV="1">
            <a:off x="6727558" y="473424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9D2FE9-36C3-44EE-83B9-2A901843F5FA}"/>
              </a:ext>
            </a:extLst>
          </p:cNvPr>
          <p:cNvSpPr/>
          <p:nvPr/>
        </p:nvSpPr>
        <p:spPr>
          <a:xfrm>
            <a:off x="6375243" y="4702396"/>
            <a:ext cx="664644" cy="290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B81443BA-7F62-40FA-83B8-DB8E4DE0FC0F}"/>
              </a:ext>
            </a:extLst>
          </p:cNvPr>
          <p:cNvSpPr/>
          <p:nvPr/>
        </p:nvSpPr>
        <p:spPr>
          <a:xfrm rot="10800000">
            <a:off x="4753131" y="226172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7E7792-8317-4517-B53B-C9E8EA83AE19}"/>
              </a:ext>
            </a:extLst>
          </p:cNvPr>
          <p:cNvSpPr/>
          <p:nvPr/>
        </p:nvSpPr>
        <p:spPr>
          <a:xfrm>
            <a:off x="4420809" y="2212400"/>
            <a:ext cx="664644" cy="290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E4797ED9-8A2F-47F2-9589-F68B24934513}"/>
              </a:ext>
            </a:extLst>
          </p:cNvPr>
          <p:cNvSpPr/>
          <p:nvPr/>
        </p:nvSpPr>
        <p:spPr>
          <a:xfrm rot="10800000" flipH="1" flipV="1">
            <a:off x="2607945" y="476790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69FCC0-E29E-41B7-B4B5-1FF2D07B3F94}"/>
              </a:ext>
            </a:extLst>
          </p:cNvPr>
          <p:cNvSpPr/>
          <p:nvPr/>
        </p:nvSpPr>
        <p:spPr>
          <a:xfrm>
            <a:off x="2420839" y="4718144"/>
            <a:ext cx="664644" cy="290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90B90C68-4380-4032-B7E5-7FD63DFE5543}"/>
              </a:ext>
            </a:extLst>
          </p:cNvPr>
          <p:cNvSpPr/>
          <p:nvPr/>
        </p:nvSpPr>
        <p:spPr>
          <a:xfrm rot="10800000">
            <a:off x="1750795" y="351788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8A078A-752F-4039-B8D9-C876DF27C1F5}"/>
              </a:ext>
            </a:extLst>
          </p:cNvPr>
          <p:cNvSpPr/>
          <p:nvPr/>
        </p:nvSpPr>
        <p:spPr>
          <a:xfrm>
            <a:off x="1396093" y="3322864"/>
            <a:ext cx="1024746" cy="64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C74F4C-78ED-4AFC-BEB8-A0EADB60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High Level Process Flow</a:t>
            </a:r>
            <a:endParaRPr lang="en-US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92369-599A-4F81-A928-2DF2B9E096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81445" y="4626486"/>
            <a:ext cx="2068694" cy="39163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algn="l"/>
            <a:r>
              <a:rPr lang="en-US" sz="1400" b="1"/>
              <a:t>func init()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F732AD-9B2B-4AB7-A555-574842C41F0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2177" y="5028651"/>
            <a:ext cx="2068694" cy="115987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 lnSpcReduction="10000"/>
          </a:bodyPr>
          <a:lstStyle/>
          <a:p>
            <a:pPr algn="l"/>
            <a:r>
              <a:rPr lang="en-US" sz="800" b="1"/>
              <a:t>Define</a:t>
            </a:r>
            <a:r>
              <a:rPr lang="en-US" sz="1050" b="1"/>
              <a:t>:</a:t>
            </a:r>
            <a:br>
              <a:rPr lang="en-US" sz="1050" b="1"/>
            </a:br>
            <a:br>
              <a:rPr lang="en-US" sz="1050" b="1"/>
            </a:br>
            <a:r>
              <a:rPr lang="en-US" sz="800"/>
              <a:t> - DataDir</a:t>
            </a:r>
            <a:br>
              <a:rPr lang="en-US" sz="800"/>
            </a:br>
            <a:r>
              <a:rPr lang="en-US" sz="800"/>
              <a:t> - EtcDir</a:t>
            </a:r>
            <a:br>
              <a:rPr lang="en-US" sz="800"/>
            </a:br>
            <a:r>
              <a:rPr lang="en-US" sz="800"/>
              <a:t> - filePaths</a:t>
            </a:r>
            <a:br>
              <a:rPr lang="en-US" sz="800"/>
            </a:br>
            <a:r>
              <a:rPr lang="en-US" sz="800"/>
              <a:t> - confMap</a:t>
            </a:r>
            <a:br>
              <a:rPr lang="en-US" sz="800"/>
            </a:br>
            <a:r>
              <a:rPr lang="en-US" sz="800"/>
              <a:t> - </a:t>
            </a:r>
            <a:r>
              <a:rPr lang="en-US" sz="800" b="1">
                <a:solidFill>
                  <a:srgbClr val="00B050"/>
                </a:solidFill>
              </a:rPr>
              <a:t>reWMSMap</a:t>
            </a:r>
            <a:br>
              <a:rPr lang="en-US" sz="800" b="1">
                <a:solidFill>
                  <a:srgbClr val="00B050"/>
                </a:solidFill>
              </a:rPr>
            </a:br>
            <a:r>
              <a:rPr lang="en-US" sz="800"/>
              <a:t> - reWCSMap</a:t>
            </a:r>
            <a:br>
              <a:rPr lang="en-US" sz="800"/>
            </a:br>
            <a:r>
              <a:rPr lang="en-US" sz="800"/>
              <a:t> - reWPSMap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698899-451C-4012-A03B-438076B22A0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998513" y="4610158"/>
            <a:ext cx="2068694" cy="391634"/>
          </a:xfrm>
          <a:gradFill flip="none" rotWithShape="1">
            <a:gsLst>
              <a:gs pos="0">
                <a:srgbClr val="4E8542">
                  <a:tint val="66000"/>
                  <a:satMod val="160000"/>
                </a:srgbClr>
              </a:gs>
              <a:gs pos="50000">
                <a:srgbClr val="4E8542">
                  <a:tint val="44500"/>
                  <a:satMod val="160000"/>
                </a:srgbClr>
              </a:gs>
              <a:gs pos="100000">
                <a:srgbClr val="4E8542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algn="l"/>
            <a:r>
              <a:rPr lang="en-US" sz="1400" b="1"/>
              <a:t>func serveWMS()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42ED92-E0E5-43BF-A314-F5F899A21C0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989245" y="5036815"/>
            <a:ext cx="2068694" cy="1159565"/>
          </a:xfrm>
          <a:gradFill flip="none" rotWithShape="1">
            <a:gsLst>
              <a:gs pos="0">
                <a:srgbClr val="4E8542">
                  <a:tint val="66000"/>
                  <a:satMod val="160000"/>
                </a:srgbClr>
              </a:gs>
              <a:gs pos="50000">
                <a:srgbClr val="4E8542">
                  <a:tint val="44500"/>
                  <a:satMod val="160000"/>
                </a:srgbClr>
              </a:gs>
              <a:gs pos="100000">
                <a:srgbClr val="4E8542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algn="l"/>
            <a:r>
              <a:rPr lang="en-US" sz="800" b="1"/>
              <a:t>switch *params.Request:</a:t>
            </a:r>
            <a:br>
              <a:rPr lang="en-US" sz="800" b="1"/>
            </a:br>
            <a:br>
              <a:rPr lang="en-US" sz="800" b="1"/>
            </a:br>
            <a:r>
              <a:rPr lang="en-US" sz="800"/>
              <a:t> - case "GetCapabilities":</a:t>
            </a:r>
            <a:br>
              <a:rPr lang="en-US" sz="800"/>
            </a:br>
            <a:r>
              <a:rPr lang="en-US" sz="800"/>
              <a:t> - case "GetFeatureInfo":</a:t>
            </a:r>
            <a:br>
              <a:rPr lang="en-US" sz="800"/>
            </a:br>
            <a:r>
              <a:rPr lang="en-US" sz="800"/>
              <a:t> - case "DescribeLayer":</a:t>
            </a:r>
            <a:br>
              <a:rPr lang="en-US" sz="800"/>
            </a:br>
            <a:r>
              <a:rPr lang="en-US" sz="800"/>
              <a:t> - case "GetMap":</a:t>
            </a:r>
            <a:br>
              <a:rPr lang="en-US" sz="800"/>
            </a:br>
            <a:endParaRPr lang="en-US" sz="800"/>
          </a:p>
          <a:p>
            <a:pPr algn="l"/>
            <a:endParaRPr lang="en-US" sz="800" b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5D0C56-3BA5-487F-850D-EDB088C9738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89340" y="4613478"/>
            <a:ext cx="2068694" cy="391634"/>
          </a:xfrm>
          <a:gradFill flip="none" rotWithShape="1">
            <a:gsLst>
              <a:gs pos="0">
                <a:srgbClr val="C19859">
                  <a:tint val="66000"/>
                  <a:satMod val="160000"/>
                </a:srgbClr>
              </a:gs>
              <a:gs pos="50000">
                <a:srgbClr val="C19859">
                  <a:tint val="44500"/>
                  <a:satMod val="160000"/>
                </a:srgbClr>
              </a:gs>
              <a:gs pos="100000">
                <a:srgbClr val="C19859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algn="l"/>
            <a:r>
              <a:rPr lang="en-US" sz="1400" b="1">
                <a:solidFill>
                  <a:schemeClr val="tx1"/>
                </a:solidFill>
              </a:rPr>
              <a:t>Serve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1FCB5-969A-4197-B988-F9A87633600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80072" y="5040135"/>
            <a:ext cx="2068694" cy="1159565"/>
          </a:xfrm>
          <a:gradFill flip="none" rotWithShape="1">
            <a:gsLst>
              <a:gs pos="0">
                <a:srgbClr val="C19859">
                  <a:tint val="66000"/>
                  <a:satMod val="160000"/>
                </a:srgbClr>
              </a:gs>
              <a:gs pos="50000">
                <a:srgbClr val="C19859">
                  <a:tint val="44500"/>
                  <a:satMod val="160000"/>
                </a:srgbClr>
              </a:gs>
              <a:gs pos="100000">
                <a:srgbClr val="C19859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>
            <a:normAutofit fontScale="92500" lnSpcReduction="20000"/>
          </a:bodyPr>
          <a:lstStyle/>
          <a:p>
            <a:pPr algn="l"/>
            <a:r>
              <a:rPr lang="en-US" sz="800" b="1"/>
              <a:t>Get the data:</a:t>
            </a:r>
            <a:br>
              <a:rPr lang="en-US" sz="800" b="1"/>
            </a:br>
            <a:r>
              <a:rPr lang="en-US" sz="800"/>
              <a:t>  - Offset</a:t>
            </a:r>
            <a:br>
              <a:rPr lang="en-US" sz="800"/>
            </a:br>
            <a:r>
              <a:rPr lang="en-US" sz="800"/>
              <a:t>  - Scale</a:t>
            </a:r>
            <a:br>
              <a:rPr lang="en-US" sz="800"/>
            </a:br>
            <a:r>
              <a:rPr lang="en-US" sz="800"/>
              <a:t>  - Clip</a:t>
            </a:r>
            <a:br>
              <a:rPr lang="en-US" sz="800"/>
            </a:br>
            <a:br>
              <a:rPr lang="en-US" sz="800"/>
            </a:br>
            <a:r>
              <a:rPr lang="en-US" sz="800" b="1"/>
              <a:t>Validate:</a:t>
            </a:r>
            <a:br>
              <a:rPr lang="en-US" sz="800" b="1"/>
            </a:br>
            <a:r>
              <a:rPr lang="en-US" sz="800"/>
              <a:t>  - Scale</a:t>
            </a:r>
            <a:br>
              <a:rPr lang="en-US" sz="800"/>
            </a:br>
            <a:r>
              <a:rPr lang="en-US" sz="800"/>
              <a:t>  - Tile Data</a:t>
            </a:r>
            <a:br>
              <a:rPr lang="en-US" sz="800"/>
            </a:br>
            <a:r>
              <a:rPr lang="en-US" sz="800"/>
              <a:t>  - Palette</a:t>
            </a:r>
            <a:br>
              <a:rPr lang="en-US" sz="800"/>
            </a:br>
            <a:br>
              <a:rPr lang="en-US" sz="800"/>
            </a:br>
            <a:r>
              <a:rPr lang="en-US" sz="800" b="1"/>
              <a:t>Write out the data</a:t>
            </a:r>
            <a:br>
              <a:rPr lang="en-US" sz="800" b="1"/>
            </a:br>
            <a:endParaRPr lang="en-US" sz="800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8B0C2B-3695-4D6A-AED2-61B1E08049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965654" y="1126350"/>
            <a:ext cx="2068694" cy="391634"/>
          </a:xfrm>
          <a:gradFill flip="none" rotWithShape="1">
            <a:gsLst>
              <a:gs pos="0">
                <a:srgbClr val="1B587C">
                  <a:tint val="66000"/>
                  <a:satMod val="160000"/>
                </a:srgbClr>
              </a:gs>
              <a:gs pos="50000">
                <a:srgbClr val="1B587C">
                  <a:tint val="44500"/>
                  <a:satMod val="160000"/>
                </a:srgbClr>
              </a:gs>
              <a:gs pos="100000">
                <a:srgbClr val="1B587C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 fontScale="62500" lnSpcReduction="20000"/>
          </a:bodyPr>
          <a:lstStyle/>
          <a:p>
            <a:pPr algn="l"/>
            <a:r>
              <a:rPr lang="en-US" b="1"/>
              <a:t>func generalHandler()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10BBD8-0C9D-4B4E-855D-EE180274687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956386" y="1553007"/>
            <a:ext cx="2068694" cy="1159565"/>
          </a:xfrm>
          <a:gradFill flip="none" rotWithShape="1">
            <a:gsLst>
              <a:gs pos="0">
                <a:srgbClr val="1B587C">
                  <a:tint val="66000"/>
                  <a:satMod val="160000"/>
                </a:srgbClr>
              </a:gs>
              <a:gs pos="50000">
                <a:srgbClr val="1B587C">
                  <a:tint val="44500"/>
                  <a:satMod val="160000"/>
                </a:srgbClr>
              </a:gs>
              <a:gs pos="100000">
                <a:srgbClr val="1B587C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algn="l"/>
            <a:r>
              <a:rPr lang="en-US" sz="800" b="1"/>
              <a:t>Get “query”</a:t>
            </a:r>
            <a:br>
              <a:rPr lang="en-US" sz="800" b="1"/>
            </a:br>
            <a:br>
              <a:rPr lang="en-US" sz="800" b="1"/>
            </a:br>
            <a:r>
              <a:rPr lang="en-US" sz="800" b="1"/>
              <a:t>Switch query[“service”]:</a:t>
            </a:r>
            <a:br>
              <a:rPr lang="en-US" sz="800" b="1"/>
            </a:br>
            <a:r>
              <a:rPr lang="en-US" sz="800"/>
              <a:t>  - case “WMS”: serveWMS</a:t>
            </a:r>
            <a:br>
              <a:rPr lang="en-US" sz="800"/>
            </a:br>
            <a:r>
              <a:rPr lang="en-US" sz="800"/>
              <a:t>  - case “WCS”: serveWCS</a:t>
            </a:r>
            <a:br>
              <a:rPr lang="en-US" sz="800"/>
            </a:br>
            <a:r>
              <a:rPr lang="en-US" sz="800"/>
              <a:t>  - case “WPS”: serveWPS</a:t>
            </a:r>
            <a:br>
              <a:rPr lang="en-US" sz="800"/>
            </a:br>
            <a:endParaRPr lang="en-US" sz="800"/>
          </a:p>
          <a:p>
            <a:pPr algn="l"/>
            <a:endParaRPr lang="en-US" sz="1050" b="1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A59AE5F-3A9D-4E5B-BE20-3802EE56C05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129515" y="1066973"/>
            <a:ext cx="2068694" cy="391634"/>
          </a:xfrm>
          <a:gradFill flip="none" rotWithShape="1">
            <a:gsLst>
              <a:gs pos="0">
                <a:srgbClr val="604878">
                  <a:tint val="66000"/>
                  <a:satMod val="160000"/>
                </a:srgbClr>
              </a:gs>
              <a:gs pos="50000">
                <a:srgbClr val="604878">
                  <a:tint val="44500"/>
                  <a:satMod val="160000"/>
                </a:srgbClr>
              </a:gs>
              <a:gs pos="100000">
                <a:srgbClr val="60487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algn="l"/>
            <a:r>
              <a:rPr lang="en-US" sz="1400" b="1"/>
              <a:t>case GetMap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FD1FD8-37C4-4591-A698-CB3B4B2DE0D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120247" y="1493630"/>
            <a:ext cx="2068694" cy="1159565"/>
          </a:xfrm>
          <a:gradFill flip="none" rotWithShape="1">
            <a:gsLst>
              <a:gs pos="0">
                <a:srgbClr val="604878">
                  <a:tint val="66000"/>
                  <a:satMod val="160000"/>
                </a:srgbClr>
              </a:gs>
              <a:gs pos="50000">
                <a:srgbClr val="604878">
                  <a:tint val="44500"/>
                  <a:satMod val="160000"/>
                </a:srgbClr>
              </a:gs>
              <a:gs pos="100000">
                <a:srgbClr val="60487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 lnSpcReduction="10000"/>
          </a:bodyPr>
          <a:lstStyle/>
          <a:p>
            <a:pPr algn="l"/>
            <a:r>
              <a:rPr lang="en-US" sz="800" b="1"/>
              <a:t>Sanity checks:</a:t>
            </a:r>
            <a:br>
              <a:rPr lang="en-US" sz="800" b="1"/>
            </a:br>
            <a:r>
              <a:rPr lang="en-US" sz="800" b="1"/>
              <a:t> - </a:t>
            </a:r>
            <a:r>
              <a:rPr lang="en-US" sz="800"/>
              <a:t>Version</a:t>
            </a:r>
            <a:br>
              <a:rPr lang="en-US" sz="800"/>
            </a:br>
            <a:r>
              <a:rPr lang="en-US" sz="800" b="1"/>
              <a:t> - </a:t>
            </a:r>
            <a:r>
              <a:rPr lang="en-US" sz="800"/>
              <a:t>Layer</a:t>
            </a:r>
            <a:br>
              <a:rPr lang="en-US" sz="800"/>
            </a:br>
            <a:r>
              <a:rPr lang="en-US" sz="800" b="1"/>
              <a:t> - </a:t>
            </a:r>
            <a:r>
              <a:rPr lang="en-US" sz="800"/>
              <a:t>Time</a:t>
            </a:r>
            <a:br>
              <a:rPr lang="en-US" sz="800"/>
            </a:br>
            <a:r>
              <a:rPr lang="en-US" sz="800" b="1"/>
              <a:t> - </a:t>
            </a:r>
            <a:r>
              <a:rPr lang="en-US" sz="800"/>
              <a:t>CRS</a:t>
            </a:r>
            <a:br>
              <a:rPr lang="en-US" sz="800"/>
            </a:br>
            <a:r>
              <a:rPr lang="en-US" sz="800" b="1"/>
              <a:t> - </a:t>
            </a:r>
            <a:r>
              <a:rPr lang="en-US" sz="800"/>
              <a:t>Bbox</a:t>
            </a:r>
            <a:br>
              <a:rPr lang="en-US" sz="800"/>
            </a:br>
            <a:r>
              <a:rPr lang="en-US" sz="800" b="1"/>
              <a:t> - </a:t>
            </a:r>
            <a:r>
              <a:rPr lang="en-US" sz="800"/>
              <a:t>Height,Width</a:t>
            </a:r>
            <a:br>
              <a:rPr lang="en-US" sz="800"/>
            </a:br>
            <a:r>
              <a:rPr lang="en-US" sz="800" b="1"/>
              <a:t> - </a:t>
            </a:r>
            <a:r>
              <a:rPr lang="en-US" sz="800"/>
              <a:t>Style</a:t>
            </a:r>
            <a:br>
              <a:rPr lang="en-US" sz="800"/>
            </a:br>
            <a:endParaRPr lang="en-US" sz="800"/>
          </a:p>
        </p:txBody>
      </p:sp>
      <p:pic>
        <p:nvPicPr>
          <p:cNvPr id="33" name="Graphic 32" descr="Earth Globe Asia-Australia">
            <a:extLst>
              <a:ext uri="{FF2B5EF4-FFF2-40B4-BE49-F238E27FC236}">
                <a16:creationId xmlns:a16="http://schemas.microsoft.com/office/drawing/2014/main" id="{A8F8241D-7B18-4D41-9FBD-8EEB9B08B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6451" y="3222638"/>
            <a:ext cx="914400" cy="91440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8" name="Arrow: Up 37">
            <a:extLst>
              <a:ext uri="{FF2B5EF4-FFF2-40B4-BE49-F238E27FC236}">
                <a16:creationId xmlns:a16="http://schemas.microsoft.com/office/drawing/2014/main" id="{48ADDC0A-865C-4E7D-99BF-F5C7BC473CAC}"/>
              </a:ext>
            </a:extLst>
          </p:cNvPr>
          <p:cNvSpPr/>
          <p:nvPr/>
        </p:nvSpPr>
        <p:spPr>
          <a:xfrm rot="5400000">
            <a:off x="11300965" y="21534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2FA0D2ED-A8F8-4FE0-9241-011E9B97E0A2}"/>
              </a:ext>
            </a:extLst>
          </p:cNvPr>
          <p:cNvSpPr/>
          <p:nvPr/>
        </p:nvSpPr>
        <p:spPr>
          <a:xfrm rot="10800000">
            <a:off x="11636278" y="64053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 descr="Play">
            <a:extLst>
              <a:ext uri="{FF2B5EF4-FFF2-40B4-BE49-F238E27FC236}">
                <a16:creationId xmlns:a16="http://schemas.microsoft.com/office/drawing/2014/main" id="{6F529CDB-05A3-4F99-B9B0-85AA94DE4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6439" y="3200183"/>
            <a:ext cx="914400" cy="91440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41" name="Arrow: Up 40">
            <a:extLst>
              <a:ext uri="{FF2B5EF4-FFF2-40B4-BE49-F238E27FC236}">
                <a16:creationId xmlns:a16="http://schemas.microsoft.com/office/drawing/2014/main" id="{CDD3781E-A307-40A8-99FF-E4927CB7C576}"/>
              </a:ext>
            </a:extLst>
          </p:cNvPr>
          <p:cNvSpPr/>
          <p:nvPr/>
        </p:nvSpPr>
        <p:spPr>
          <a:xfrm rot="10800000" flipH="1" flipV="1">
            <a:off x="11395811" y="86192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B5152D-80EA-4FC1-8F18-1215BD451C64}"/>
              </a:ext>
            </a:extLst>
          </p:cNvPr>
          <p:cNvSpPr/>
          <p:nvPr/>
        </p:nvSpPr>
        <p:spPr>
          <a:xfrm>
            <a:off x="11395811" y="1262790"/>
            <a:ext cx="664644" cy="290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9AF96F-55A7-4002-9F31-27689D27CC1D}"/>
              </a:ext>
            </a:extLst>
          </p:cNvPr>
          <p:cNvSpPr/>
          <p:nvPr/>
        </p:nvSpPr>
        <p:spPr>
          <a:xfrm>
            <a:off x="9079715" y="6362299"/>
            <a:ext cx="2068694" cy="49570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  <a:tint val="66000"/>
                  <a:satMod val="160000"/>
                </a:schemeClr>
              </a:gs>
              <a:gs pos="50000">
                <a:schemeClr val="accent3">
                  <a:lumMod val="50000"/>
                  <a:tint val="44500"/>
                  <a:satMod val="160000"/>
                </a:schemeClr>
              </a:gs>
              <a:gs pos="100000">
                <a:schemeClr val="accent3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Next: Details</a:t>
            </a:r>
            <a:endParaRPr lang="en-AU" b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5" name="Graphic 54" descr="Golf">
            <a:extLst>
              <a:ext uri="{FF2B5EF4-FFF2-40B4-BE49-F238E27FC236}">
                <a16:creationId xmlns:a16="http://schemas.microsoft.com/office/drawing/2014/main" id="{45185867-DDBB-4EAB-A658-2727774FC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1050" y="3125809"/>
            <a:ext cx="914400" cy="914400"/>
          </a:xfrm>
          <a:prstGeom prst="rect">
            <a:avLst/>
          </a:prstGeom>
        </p:spPr>
      </p:pic>
      <p:pic>
        <p:nvPicPr>
          <p:cNvPr id="57" name="Graphic 56" descr="Robot">
            <a:extLst>
              <a:ext uri="{FF2B5EF4-FFF2-40B4-BE49-F238E27FC236}">
                <a16:creationId xmlns:a16="http://schemas.microsoft.com/office/drawing/2014/main" id="{4AEBAF5C-4DD8-4F7F-A688-2F3A05B4A8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11616" y="3125800"/>
            <a:ext cx="914400" cy="914400"/>
          </a:xfrm>
          <a:prstGeom prst="rect">
            <a:avLst/>
          </a:prstGeom>
        </p:spPr>
      </p:pic>
      <p:pic>
        <p:nvPicPr>
          <p:cNvPr id="59" name="Graphic 58" descr="Marker">
            <a:extLst>
              <a:ext uri="{FF2B5EF4-FFF2-40B4-BE49-F238E27FC236}">
                <a16:creationId xmlns:a16="http://schemas.microsoft.com/office/drawing/2014/main" id="{733A9824-91FA-476A-B92B-C2DAA1BA06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50263" y="3161892"/>
            <a:ext cx="914400" cy="9144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B3BE6D46-163B-485B-9954-D424D73A737C}"/>
              </a:ext>
            </a:extLst>
          </p:cNvPr>
          <p:cNvSpPr/>
          <p:nvPr/>
        </p:nvSpPr>
        <p:spPr>
          <a:xfrm>
            <a:off x="2629413" y="5502974"/>
            <a:ext cx="1077790" cy="922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E46F3D-5AB8-4529-A0D5-2BF9D37C8F00}"/>
              </a:ext>
            </a:extLst>
          </p:cNvPr>
          <p:cNvSpPr txBox="1"/>
          <p:nvPr/>
        </p:nvSpPr>
        <p:spPr>
          <a:xfrm>
            <a:off x="1750795" y="5216893"/>
            <a:ext cx="1190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Called once when the GSKY server is started.</a:t>
            </a:r>
            <a:endParaRPr lang="en-AU" sz="1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097C23-25AC-42DC-BE89-9F5AD07D374E}"/>
              </a:ext>
            </a:extLst>
          </p:cNvPr>
          <p:cNvSpPr txBox="1"/>
          <p:nvPr/>
        </p:nvSpPr>
        <p:spPr>
          <a:xfrm>
            <a:off x="2942472" y="2400747"/>
            <a:ext cx="2068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Called when a layer is added to map</a:t>
            </a:r>
            <a:endParaRPr lang="en-AU" sz="9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47B645-40FE-4FE0-B3FE-4AE2C3A456F6}"/>
              </a:ext>
            </a:extLst>
          </p:cNvPr>
          <p:cNvSpPr txBox="1"/>
          <p:nvPr/>
        </p:nvSpPr>
        <p:spPr>
          <a:xfrm>
            <a:off x="4972666" y="5954854"/>
            <a:ext cx="2068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WMS and WPS are implemented.</a:t>
            </a:r>
            <a:endParaRPr lang="en-AU" sz="9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E46CD2-8B58-4D8D-AC3E-52FED4748452}"/>
              </a:ext>
            </a:extLst>
          </p:cNvPr>
          <p:cNvSpPr txBox="1"/>
          <p:nvPr/>
        </p:nvSpPr>
        <p:spPr>
          <a:xfrm>
            <a:off x="8045368" y="1517875"/>
            <a:ext cx="114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Gets the required data from files.</a:t>
            </a:r>
            <a:endParaRPr lang="en-AU" sz="9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8B19EB-8205-4C98-95AD-C16103436616}"/>
              </a:ext>
            </a:extLst>
          </p:cNvPr>
          <p:cNvSpPr txBox="1"/>
          <p:nvPr/>
        </p:nvSpPr>
        <p:spPr>
          <a:xfrm>
            <a:off x="9912704" y="5076589"/>
            <a:ext cx="114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Layer gets added, one tile at a time.</a:t>
            </a:r>
            <a:endParaRPr lang="en-AU" sz="900"/>
          </a:p>
        </p:txBody>
      </p:sp>
    </p:spTree>
    <p:extLst>
      <p:ext uri="{BB962C8B-B14F-4D97-AF65-F5344CB8AC3E}">
        <p14:creationId xmlns:p14="http://schemas.microsoft.com/office/powerpoint/2010/main" val="383013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4.16667E-6 0.18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0.03437 -0.5261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2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0.02109 0.3592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1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00278 L 0.03802 -0.52384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2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139 L 0.02396 0.3342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7.40741E-7 L -0.00065 0.09097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47" grpId="0" animBg="1"/>
      <p:bldP spid="45" grpId="0" animBg="1"/>
      <p:bldP spid="42" grpId="0" animBg="1"/>
      <p:bldP spid="39" grpId="0" animBg="1"/>
      <p:bldP spid="5" grpId="0" build="p" animBg="1"/>
      <p:bldP spid="6" grpId="0" build="p" animBg="1"/>
      <p:bldP spid="7" grpId="0" build="p" animBg="1"/>
      <p:bldP spid="8" grpId="0" build="p" animBg="1"/>
      <p:bldP spid="9" grpId="0" build="p" animBg="1"/>
      <p:bldP spid="10" grpId="0" build="p" animBg="1"/>
      <p:bldP spid="11" grpId="0" build="p" animBg="1"/>
      <p:bldP spid="12" grpId="0" build="p" animBg="1"/>
      <p:bldP spid="13" grpId="0" build="p" animBg="1"/>
      <p:bldP spid="14" grpId="0" build="p" animBg="1"/>
      <p:bldP spid="53" grpId="0" animBg="1"/>
      <p:bldP spid="61" grpId="0"/>
      <p:bldP spid="62" grpId="0"/>
      <p:bldP spid="63" grpId="0"/>
      <p:bldP spid="64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B498-1163-4758-97F4-725A1A01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Function init()</a:t>
            </a:r>
            <a:endParaRPr lang="en-AU" b="1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CEDBEC-E3CF-4706-87B7-B0586F3A55C0}"/>
              </a:ext>
            </a:extLst>
          </p:cNvPr>
          <p:cNvSpPr/>
          <p:nvPr/>
        </p:nvSpPr>
        <p:spPr>
          <a:xfrm>
            <a:off x="596766" y="1078029"/>
            <a:ext cx="1780674" cy="45238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2060"/>
                </a:solidFill>
              </a:rPr>
              <a:t>Define variables</a:t>
            </a:r>
            <a:endParaRPr lang="en-AU" sz="140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52703E-DEEA-4B4F-903C-188E6F69F756}"/>
              </a:ext>
            </a:extLst>
          </p:cNvPr>
          <p:cNvSpPr txBox="1"/>
          <p:nvPr/>
        </p:nvSpPr>
        <p:spPr>
          <a:xfrm>
            <a:off x="2637322" y="1155032"/>
            <a:ext cx="36576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b="1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 = log.New(os.Stderr, "OWS: ", log.Ldate|log.Ltime|log.Lshortfile)</a:t>
            </a:r>
          </a:p>
          <a:p>
            <a:r>
              <a:rPr lang="en-AU" sz="900" b="1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 = log.New(os.Stdout, "OWS: ", log.Ldate|log.Ltime|log.Lshortfile)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FBCC97-3B06-45B0-8DF2-8A2AEEF43FC3}"/>
              </a:ext>
            </a:extLst>
          </p:cNvPr>
          <p:cNvSpPr txBox="1"/>
          <p:nvPr/>
        </p:nvSpPr>
        <p:spPr>
          <a:xfrm>
            <a:off x="6343054" y="1155032"/>
            <a:ext cx="209830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>
                <a:latin typeface="Calibri" panose="020F0502020204030204" pitchFamily="34" charset="0"/>
                <a:cs typeface="Calibri" panose="020F0502020204030204" pitchFamily="34" charset="0"/>
              </a:rPr>
              <a:t>These are used to print out error and info messages on the console.</a:t>
            </a:r>
            <a:endParaRPr lang="en-AU" sz="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32BDF8-BABB-4AAE-AD3F-5B9C8606A790}"/>
              </a:ext>
            </a:extLst>
          </p:cNvPr>
          <p:cNvSpPr txBox="1"/>
          <p:nvPr/>
        </p:nvSpPr>
        <p:spPr>
          <a:xfrm>
            <a:off x="2637324" y="1589781"/>
            <a:ext cx="180954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900">
                <a:latin typeface="Calibri" panose="020F0502020204030204" pitchFamily="34" charset="0"/>
                <a:cs typeface="Calibri" panose="020F0502020204030204" pitchFamily="34" charset="0"/>
              </a:rPr>
              <a:t>utils.</a:t>
            </a:r>
            <a:r>
              <a:rPr lang="pt-BR" sz="900" b="1">
                <a:latin typeface="Calibri" panose="020F0502020204030204" pitchFamily="34" charset="0"/>
                <a:cs typeface="Calibri" panose="020F0502020204030204" pitchFamily="34" charset="0"/>
              </a:rPr>
              <a:t>EtcDir</a:t>
            </a:r>
            <a:r>
              <a:rPr lang="pt-BR" sz="900">
                <a:latin typeface="Calibri" panose="020F0502020204030204" pitchFamily="34" charset="0"/>
                <a:cs typeface="Calibri" panose="020F0502020204030204" pitchFamily="34" charset="0"/>
              </a:rPr>
              <a:t> = *serverConfigDir</a:t>
            </a:r>
            <a:endParaRPr lang="en-AU" sz="9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900">
                <a:latin typeface="Calibri" panose="020F0502020204030204" pitchFamily="34" charset="0"/>
                <a:cs typeface="Calibri" panose="020F0502020204030204" pitchFamily="34" charset="0"/>
              </a:rPr>
              <a:t>utils.</a:t>
            </a:r>
            <a:r>
              <a:rPr lang="pt-BR" sz="900" b="1">
                <a:latin typeface="Calibri" panose="020F0502020204030204" pitchFamily="34" charset="0"/>
                <a:cs typeface="Calibri" panose="020F0502020204030204" pitchFamily="34" charset="0"/>
              </a:rPr>
              <a:t>DataDir</a:t>
            </a:r>
            <a:r>
              <a:rPr lang="pt-BR" sz="900">
                <a:latin typeface="Calibri" panose="020F0502020204030204" pitchFamily="34" charset="0"/>
                <a:cs typeface="Calibri" panose="020F0502020204030204" pitchFamily="34" charset="0"/>
              </a:rPr>
              <a:t> = *serverDataDir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5DB0C8-49E3-4B98-B696-A850EAE90139}"/>
              </a:ext>
            </a:extLst>
          </p:cNvPr>
          <p:cNvSpPr txBox="1"/>
          <p:nvPr/>
        </p:nvSpPr>
        <p:spPr>
          <a:xfrm>
            <a:off x="4509669" y="5916839"/>
            <a:ext cx="178956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Exit</a:t>
            </a:r>
            <a:r>
              <a:rPr lang="en-US" sz="9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if any of the files in</a:t>
            </a:r>
            <a:r>
              <a:rPr lang="en-US" sz="9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b="1">
                <a:latin typeface="Calibri" panose="020F0502020204030204" pitchFamily="34" charset="0"/>
                <a:cs typeface="Calibri" panose="020F0502020204030204" pitchFamily="34" charset="0"/>
              </a:rPr>
              <a:t>./static</a:t>
            </a:r>
            <a:r>
              <a:rPr lang="en-US" sz="9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9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b="1">
                <a:latin typeface="Calibri" panose="020F0502020204030204" pitchFamily="34" charset="0"/>
                <a:cs typeface="Calibri" panose="020F0502020204030204" pitchFamily="34" charset="0"/>
              </a:rPr>
              <a:t>./templates</a:t>
            </a:r>
            <a:r>
              <a:rPr lang="en-US" sz="9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missing.</a:t>
            </a:r>
            <a:endParaRPr lang="en-AU" sz="90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FDA093-DD47-4FAC-B439-B95FD8322CFA}"/>
              </a:ext>
            </a:extLst>
          </p:cNvPr>
          <p:cNvSpPr txBox="1"/>
          <p:nvPr/>
        </p:nvSpPr>
        <p:spPr>
          <a:xfrm>
            <a:off x="6343054" y="1583439"/>
            <a:ext cx="2098308" cy="5078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var EtcDir = /usr/local/etc/</a:t>
            </a:r>
          </a:p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var DataDir = /usr/local/share/gsky@</a:t>
            </a:r>
          </a:p>
          <a:p>
            <a:endParaRPr lang="en-AU" sz="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0E9CD9-9BF8-4004-BD2C-B18FAB0DD676}"/>
              </a:ext>
            </a:extLst>
          </p:cNvPr>
          <p:cNvSpPr txBox="1"/>
          <p:nvPr/>
        </p:nvSpPr>
        <p:spPr>
          <a:xfrm>
            <a:off x="6343053" y="2143077"/>
            <a:ext cx="2098308" cy="5078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b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/usr/local/etc:</a:t>
            </a:r>
          </a:p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    config.json</a:t>
            </a:r>
          </a:p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    geoglam/config.json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1A5BC1-E82A-40C8-A627-47A15CD7F505}"/>
              </a:ext>
            </a:extLst>
          </p:cNvPr>
          <p:cNvSpPr txBox="1"/>
          <p:nvPr/>
        </p:nvSpPr>
        <p:spPr>
          <a:xfrm>
            <a:off x="6343053" y="2713630"/>
            <a:ext cx="2098308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 b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 DataDir</a:t>
            </a:r>
            <a:r>
              <a:rPr lang="en-US" sz="800" b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-&gt; /local/gsky/share/gsky</a:t>
            </a:r>
            <a:endParaRPr lang="en-US" sz="700" b="1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crawl_pipeline.sh* data_unavailable.png</a:t>
            </a:r>
          </a:p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grpc_server* gsky* gsky-crawl*</a:t>
            </a:r>
          </a:p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gsky-gdal-process* </a:t>
            </a:r>
            <a:r>
              <a:rPr lang="en-AU" sz="9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static/ </a:t>
            </a:r>
          </a:p>
          <a:p>
            <a:r>
              <a:rPr lang="en-AU" sz="9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templates/ </a:t>
            </a:r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zoom.png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E91080-B6A2-4C57-AA08-3A5E7D5DF967}"/>
              </a:ext>
            </a:extLst>
          </p:cNvPr>
          <p:cNvSpPr txBox="1"/>
          <p:nvPr/>
        </p:nvSpPr>
        <p:spPr>
          <a:xfrm>
            <a:off x="6343053" y="3545793"/>
            <a:ext cx="2098308" cy="10618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>
                <a:latin typeface="Calibri" panose="020F0502020204030204" pitchFamily="34" charset="0"/>
                <a:cs typeface="Calibri" panose="020F0502020204030204" pitchFamily="34" charset="0"/>
              </a:rPr>
              <a:t>./static:</a:t>
            </a:r>
          </a:p>
          <a:p>
            <a:pPr lvl="1"/>
            <a:r>
              <a:rPr lang="de-DE" sz="900">
                <a:latin typeface="Calibri" panose="020F0502020204030204" pitchFamily="34" charset="0"/>
                <a:cs typeface="Calibri" panose="020F0502020204030204" pitchFamily="34" charset="0"/>
              </a:rPr>
              <a:t>css/</a:t>
            </a:r>
          </a:p>
          <a:p>
            <a:pPr lvl="1"/>
            <a:r>
              <a:rPr lang="de-DE" sz="900">
                <a:latin typeface="Calibri" panose="020F0502020204030204" pitchFamily="34" charset="0"/>
                <a:cs typeface="Calibri" panose="020F0502020204030204" pitchFamily="34" charset="0"/>
              </a:rPr>
              <a:t>img/</a:t>
            </a:r>
          </a:p>
          <a:p>
            <a:pPr lvl="1"/>
            <a:r>
              <a:rPr lang="de-DE" sz="9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index.html</a:t>
            </a:r>
          </a:p>
          <a:p>
            <a:pPr lvl="1"/>
            <a:r>
              <a:rPr lang="de-DE" sz="900">
                <a:latin typeface="Calibri" panose="020F0502020204030204" pitchFamily="34" charset="0"/>
                <a:cs typeface="Calibri" panose="020F0502020204030204" pitchFamily="34" charset="0"/>
              </a:rPr>
              <a:t>js/</a:t>
            </a:r>
          </a:p>
          <a:p>
            <a:pPr lvl="1"/>
            <a:r>
              <a:rPr lang="de-DE" sz="900">
                <a:latin typeface="Calibri" panose="020F0502020204030204" pitchFamily="34" charset="0"/>
                <a:cs typeface="Calibri" panose="020F0502020204030204" pitchFamily="34" charset="0"/>
              </a:rPr>
              <a:t>legend/</a:t>
            </a:r>
          </a:p>
          <a:p>
            <a:pPr lvl="1"/>
            <a:r>
              <a:rPr lang="de-DE" sz="900">
                <a:latin typeface="Calibri" panose="020F0502020204030204" pitchFamily="34" charset="0"/>
                <a:cs typeface="Calibri" panose="020F0502020204030204" pitchFamily="34" charset="0"/>
              </a:rPr>
              <a:t>schemas/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726A0E-D896-41F0-AD03-CE0099FEB024}"/>
              </a:ext>
            </a:extLst>
          </p:cNvPr>
          <p:cNvSpPr txBox="1"/>
          <p:nvPr/>
        </p:nvSpPr>
        <p:spPr>
          <a:xfrm>
            <a:off x="6343053" y="4670344"/>
            <a:ext cx="2098308" cy="16158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>
                <a:latin typeface="Calibri" panose="020F0502020204030204" pitchFamily="34" charset="0"/>
                <a:cs typeface="Calibri" panose="020F0502020204030204" pitchFamily="34" charset="0"/>
              </a:rPr>
              <a:t>./templates: </a:t>
            </a:r>
          </a:p>
          <a:p>
            <a:pPr lvl="1"/>
            <a:r>
              <a:rPr lang="en-US" sz="9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WCS_DescribeCoverage.tpl</a:t>
            </a:r>
          </a:p>
          <a:p>
            <a:pPr lvl="1"/>
            <a:r>
              <a:rPr lang="en-US" sz="9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WCS_GetCapabilities.tpl</a:t>
            </a:r>
          </a:p>
          <a:p>
            <a:pPr lvl="1"/>
            <a:r>
              <a:rPr lang="en-US" sz="9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WCS_ServiceException.tpl</a:t>
            </a:r>
          </a:p>
          <a:p>
            <a:pPr lvl="1"/>
            <a:r>
              <a:rPr lang="en-US" sz="9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WMS_DescribeLayer.tpl</a:t>
            </a:r>
          </a:p>
          <a:p>
            <a:pPr lvl="1"/>
            <a:r>
              <a:rPr lang="en-US" sz="9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WMS_GetCapabilities.tpl</a:t>
            </a:r>
          </a:p>
          <a:p>
            <a:pPr lvl="1"/>
            <a:r>
              <a:rPr lang="en-US" sz="900">
                <a:latin typeface="Calibri" panose="020F0502020204030204" pitchFamily="34" charset="0"/>
                <a:cs typeface="Calibri" panose="020F0502020204030204" pitchFamily="34" charset="0"/>
              </a:rPr>
              <a:t>WMS_ServiceException.tpl</a:t>
            </a:r>
          </a:p>
          <a:p>
            <a:pPr lvl="1"/>
            <a:r>
              <a:rPr lang="en-US" sz="9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WPS_DescribeProcess.tpl</a:t>
            </a:r>
          </a:p>
          <a:p>
            <a:pPr lvl="1"/>
            <a:r>
              <a:rPr lang="en-US" sz="9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WPS_Execute.tpl</a:t>
            </a:r>
          </a:p>
          <a:p>
            <a:pPr lvl="1"/>
            <a:r>
              <a:rPr lang="en-US" sz="9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WPS_GetCapabilities.tpl</a:t>
            </a:r>
            <a:br>
              <a:rPr lang="en-US" sz="9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>
                <a:latin typeface="Calibri" panose="020F0502020204030204" pitchFamily="34" charset="0"/>
                <a:cs typeface="Calibri" panose="020F0502020204030204" pitchFamily="34" charset="0"/>
              </a:rPr>
              <a:t>WPS_Outputs/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B16071-BC70-4A0F-B3BF-A294D5F16433}"/>
              </a:ext>
            </a:extLst>
          </p:cNvPr>
          <p:cNvSpPr txBox="1"/>
          <p:nvPr/>
        </p:nvSpPr>
        <p:spPr>
          <a:xfrm>
            <a:off x="4509669" y="4957880"/>
            <a:ext cx="1789562" cy="5078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Exit silently </a:t>
            </a:r>
            <a:r>
              <a:rPr lang="en-US" sz="900">
                <a:latin typeface="Calibri" panose="020F0502020204030204" pitchFamily="34" charset="0"/>
                <a:cs typeface="Calibri" panose="020F0502020204030204" pitchFamily="34" charset="0"/>
              </a:rPr>
              <a:t>if validateConfig is hard coded as  ‘true’.</a:t>
            </a:r>
            <a:r>
              <a:rPr lang="en-US" sz="9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>
                <a:latin typeface="Calibri" panose="020F0502020204030204" pitchFamily="34" charset="0"/>
                <a:cs typeface="Calibri" panose="020F0502020204030204" pitchFamily="34" charset="0"/>
              </a:rPr>
              <a:t>Unsure why it is needed.</a:t>
            </a:r>
            <a:endParaRPr lang="en-AU" sz="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8CD815-75CC-4807-96BF-A4851027EB68}"/>
              </a:ext>
            </a:extLst>
          </p:cNvPr>
          <p:cNvSpPr txBox="1"/>
          <p:nvPr/>
        </p:nvSpPr>
        <p:spPr>
          <a:xfrm>
            <a:off x="4505360" y="5511143"/>
            <a:ext cx="178956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Exit</a:t>
            </a:r>
            <a:r>
              <a:rPr lang="en-US" sz="9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>
                <a:latin typeface="Calibri" panose="020F0502020204030204" pitchFamily="34" charset="0"/>
                <a:cs typeface="Calibri" panose="020F0502020204030204" pitchFamily="34" charset="0"/>
              </a:rPr>
              <a:t>if config file (config.json) is missing.</a:t>
            </a:r>
            <a:endParaRPr lang="en-AU" sz="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35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350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</vt:lpstr>
      <vt:lpstr>High Level Process Flow</vt:lpstr>
      <vt:lpstr>Function init()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2018-11-29T23:22:33Z</dcterms:created>
  <dcterms:modified xsi:type="dcterms:W3CDTF">2018-12-04T00:31:36Z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2018-08-17T00:38:07.2829544Z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