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842" r:id="rId1"/>
  </p:sldMasterIdLst>
  <p:notesMasterIdLst>
    <p:notesMasterId r:id="rId8"/>
  </p:notesMasterIdLst>
  <p:handoutMasterIdLst>
    <p:handoutMasterId r:id="rId9"/>
  </p:handoutMasterIdLst>
  <p:sldIdLst>
    <p:sldId id="258" r:id="rId2"/>
    <p:sldId id="262" r:id="rId3"/>
    <p:sldId id="259" r:id="rId4"/>
    <p:sldId id="267" r:id="rId5"/>
    <p:sldId id="264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6E6"/>
    <a:srgbClr val="00A0FF"/>
    <a:srgbClr val="2941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79059"/>
  </p:normalViewPr>
  <p:slideViewPr>
    <p:cSldViewPr snapToGrid="0" snapToObjects="1">
      <p:cViewPr varScale="1">
        <p:scale>
          <a:sx n="114" d="100"/>
          <a:sy n="114" d="100"/>
        </p:scale>
        <p:origin x="300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71" d="100"/>
          <a:sy n="171" d="100"/>
        </p:scale>
        <p:origin x="5344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3A0D1EA-B8ED-EA4D-A421-E8341F9BAA1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DD04AE-3DFC-F24A-8062-48079A47FB8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86DA7A-B0C3-AF45-BAF3-F6E782A524C2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DD4110-DFD6-BF46-A06A-E7C60D97814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D1BD90-421E-7A4D-9E5D-907D07C89A9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8E6470-F911-A244-80CF-556EF6F44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9530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9800D1-723B-8E4F-A5C4-3C3C8522EA2E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A7600A-3490-3146-B991-DD7AAC1A1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60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Notes regarding NCI’s PP template for 2019 (remove these before presenting). If in doubt, contact the comms team. 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Maintain design, </a:t>
            </a:r>
            <a:r>
              <a:rPr lang="en-US" dirty="0" err="1"/>
              <a:t>colours</a:t>
            </a:r>
            <a:r>
              <a:rPr lang="en-US" dirty="0"/>
              <a:t> </a:t>
            </a:r>
            <a:r>
              <a:rPr lang="en-US" dirty="0" err="1"/>
              <a:t>etc</a:t>
            </a:r>
            <a:r>
              <a:rPr lang="en-US" dirty="0"/>
              <a:t> throughout. The headline font is </a:t>
            </a:r>
            <a:r>
              <a:rPr lang="en-US" dirty="0" err="1"/>
              <a:t>Titillium</a:t>
            </a:r>
            <a:r>
              <a:rPr lang="en-US" dirty="0"/>
              <a:t> and the body copy font is Roboto.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Use the wide variety of slide templates that are available in this file. There are many to choose from with different layouts provided.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Use high-resolution photos or images wherever possible. Blurry images look even worse when blown up on </a:t>
            </a:r>
            <a:r>
              <a:rPr lang="en-US"/>
              <a:t>a projector.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Have ONE main idea per slide. There’s nothing wrong with using multiple slides to explain something more complicated.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Too much text in your slides works against you and your presentation. Speak to the slide, not from the slide.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AU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notes section on PowerPoint is where all the spoken detail should go, with the minimum amount of information on the slide itself to support your notes. 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A7600A-3490-3146-B991-DD7AAC1A1DE9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534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Picture 69">
            <a:extLst>
              <a:ext uri="{FF2B5EF4-FFF2-40B4-BE49-F238E27FC236}">
                <a16:creationId xmlns:a16="http://schemas.microsoft.com/office/drawing/2014/main" id="{7A55F8A9-3BFC-4747-807C-5DEA6D4202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0913"/>
          <a:stretch/>
        </p:blipFill>
        <p:spPr>
          <a:xfrm>
            <a:off x="0" y="4504"/>
            <a:ext cx="12192000" cy="6857999"/>
          </a:xfrm>
          <a:prstGeom prst="rect">
            <a:avLst/>
          </a:prstGeom>
        </p:spPr>
      </p:pic>
      <p:pic>
        <p:nvPicPr>
          <p:cNvPr id="67" name="Picture 2" descr="\\DROBO-FS\QuickDrops\JB\PPTX NG\Droplets\LightingOverlay.png">
            <a:extLst>
              <a:ext uri="{FF2B5EF4-FFF2-40B4-BE49-F238E27FC236}">
                <a16:creationId xmlns:a16="http://schemas.microsoft.com/office/drawing/2014/main" id="{348E6E3D-262F-E74B-94CE-68390D83E89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5109" y="1"/>
            <a:ext cx="6696894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81000"/>
                </a:schemeClr>
              </a:gs>
              <a:gs pos="94000">
                <a:srgbClr val="29415B">
                  <a:lumMod val="99000"/>
                  <a:alpha val="86000"/>
                </a:srgbClr>
              </a:gs>
              <a:gs pos="48000">
                <a:srgbClr val="00A0FF">
                  <a:alpha val="74000"/>
                </a:srgbClr>
              </a:gs>
            </a:gsLst>
            <a:path path="rect">
              <a:fillToRect l="100000" t="100000"/>
            </a:path>
            <a:tileRect r="-100000" b="-100000"/>
          </a:gradFill>
          <a:effectLst>
            <a:glow>
              <a:schemeClr val="tx2">
                <a:alpha val="77000"/>
              </a:schemeClr>
            </a:glo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32175" y="1041400"/>
            <a:ext cx="5974080" cy="2387600"/>
          </a:xfrm>
        </p:spPr>
        <p:txBody>
          <a:bodyPr anchor="b">
            <a:normAutofit/>
          </a:bodyPr>
          <a:lstStyle>
            <a:lvl1pPr algn="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32175" y="3582444"/>
            <a:ext cx="5974080" cy="1202498"/>
          </a:xfrm>
        </p:spPr>
        <p:txBody>
          <a:bodyPr>
            <a:normAutofit/>
          </a:bodyPr>
          <a:lstStyle>
            <a:lvl1pPr marL="0" indent="0" algn="r">
              <a:buNone/>
              <a:defRPr sz="2000" b="0" i="1" cap="all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3" name="Text Placeholder 72">
            <a:extLst>
              <a:ext uri="{FF2B5EF4-FFF2-40B4-BE49-F238E27FC236}">
                <a16:creationId xmlns:a16="http://schemas.microsoft.com/office/drawing/2014/main" id="{5FB16862-62B2-BA44-8DBA-9C42A6ACA93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32145" y="4910138"/>
            <a:ext cx="5974080" cy="412750"/>
          </a:xfrm>
        </p:spPr>
        <p:txBody>
          <a:bodyPr>
            <a:noAutofit/>
          </a:bodyPr>
          <a:lstStyle>
            <a:lvl1pPr marL="0" indent="0" algn="r">
              <a:buNone/>
              <a:defRPr sz="12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32A10CA-BA9C-6845-8405-41F2D0C8FF8C}"/>
              </a:ext>
            </a:extLst>
          </p:cNvPr>
          <p:cNvSpPr/>
          <p:nvPr userDrawn="1"/>
        </p:nvSpPr>
        <p:spPr>
          <a:xfrm>
            <a:off x="6952862" y="96315"/>
            <a:ext cx="5112000" cy="10800"/>
          </a:xfrm>
          <a:prstGeom prst="rect">
            <a:avLst/>
          </a:prstGeom>
          <a:solidFill>
            <a:schemeClr val="accent4"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7B6A772-87C5-2E49-8734-901E16478527}"/>
              </a:ext>
            </a:extLst>
          </p:cNvPr>
          <p:cNvSpPr/>
          <p:nvPr userDrawn="1"/>
        </p:nvSpPr>
        <p:spPr>
          <a:xfrm rot="5400000">
            <a:off x="9412161" y="2740019"/>
            <a:ext cx="5305407" cy="18000"/>
          </a:xfrm>
          <a:prstGeom prst="rect">
            <a:avLst/>
          </a:prstGeom>
          <a:solidFill>
            <a:schemeClr val="accent4"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83655392-88CC-4D4F-8494-69F13DEF64B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873701" y="5615032"/>
            <a:ext cx="1832524" cy="776775"/>
          </a:xfrm>
          <a:prstGeom prst="rect">
            <a:avLst/>
          </a:prstGeom>
        </p:spPr>
      </p:pic>
      <p:sp>
        <p:nvSpPr>
          <p:cNvPr id="80" name="Picture Placeholder 79">
            <a:extLst>
              <a:ext uri="{FF2B5EF4-FFF2-40B4-BE49-F238E27FC236}">
                <a16:creationId xmlns:a16="http://schemas.microsoft.com/office/drawing/2014/main" id="{157758FB-5581-DD4E-BA0B-1FE22C1F668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780535" y="5614989"/>
            <a:ext cx="1832571" cy="77681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2ND ORG LOGO</a:t>
            </a:r>
          </a:p>
        </p:txBody>
      </p:sp>
      <p:sp>
        <p:nvSpPr>
          <p:cNvPr id="81" name="Picture Placeholder 79">
            <a:extLst>
              <a:ext uri="{FF2B5EF4-FFF2-40B4-BE49-F238E27FC236}">
                <a16:creationId xmlns:a16="http://schemas.microsoft.com/office/drawing/2014/main" id="{10217D1A-54D2-9F4F-92FA-D6C87400187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731072" y="5614988"/>
            <a:ext cx="1832571" cy="77681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3RD ORG LOGO</a:t>
            </a:r>
          </a:p>
        </p:txBody>
      </p:sp>
    </p:spTree>
    <p:extLst>
      <p:ext uri="{BB962C8B-B14F-4D97-AF65-F5344CB8AC3E}">
        <p14:creationId xmlns:p14="http://schemas.microsoft.com/office/powerpoint/2010/main" val="1593890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52A2302-4E20-CB47-9D44-B9F34CD986BC}" type="datetime2">
              <a:rPr lang="en-AU" smtClean="0"/>
              <a:t>Friday, 18 October 2019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DB3E5-CC39-264C-BD9B-DB8B2147D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2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2BB2029-5214-564A-99C0-07765A28D936}" type="datetime2">
              <a:rPr lang="en-AU" smtClean="0"/>
              <a:t>Friday, 18 October 2019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DB3E5-CC39-264C-BD9B-DB8B2147D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950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 algn="ctr">
              <a:defRPr sz="3600" b="1" i="1">
                <a:latin typeface="Titillium Web SemiBold" pitchFamily="2" charset="77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3C838-1EF0-0545-BFF5-78E4C361A661}" type="datetime2">
              <a:rPr lang="en-AU" smtClean="0"/>
              <a:t>Friday, 18 October 2019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DB3E5-CC39-264C-BD9B-DB8B2147D646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4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4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303176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0792BD-108E-574E-8FCE-777E69D78FA9}" type="datetime2">
              <a:rPr lang="en-AU" smtClean="0"/>
              <a:t>Friday, 18 October 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DB3E5-CC39-264C-BD9B-DB8B2147D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3456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noFill/>
          <a:ln w="254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noFill/>
          <a:ln w="254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noFill/>
          <a:ln w="254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9B1171B-4260-3B4B-BCB8-7B4A81607ACD}" type="datetime2">
              <a:rPr lang="en-AU" smtClean="0"/>
              <a:t>Friday, 18 October 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DB3E5-CC39-264C-BD9B-DB8B2147D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412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5F12B0-F81A-DB4D-AAAD-60AACFE3ADC2}" type="datetime2">
              <a:rPr lang="en-AU" smtClean="0"/>
              <a:t>Friday, 18 October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1412" y="6254600"/>
            <a:ext cx="62393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NATIONAL COMPUTATIONAL INFRASTRUCTURE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DB3E5-CC39-264C-BD9B-DB8B2147D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257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E919B9-56FE-624A-BF69-6ED8824F7416}" type="datetime2">
              <a:rPr lang="en-AU" smtClean="0"/>
              <a:t>Friday, 18 October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1412" y="6254600"/>
            <a:ext cx="62393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NATIONAL COMPUTATIONAL INFRASTRUCTURE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DB3E5-CC39-264C-BD9B-DB8B2147D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778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8CF2DA-D6E4-5744-9742-A4E5F6FE3C7F}" type="datetime2">
              <a:rPr lang="en-AU" smtClean="0"/>
              <a:t>Friday, 18 October 2019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DB3E5-CC39-264C-BD9B-DB8B2147D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19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E6438A0-6F26-C445-BC88-13443616DE49}" type="datetime2">
              <a:rPr lang="en-AU" smtClean="0"/>
              <a:t>Friday, 18 October 2019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DB3E5-CC39-264C-BD9B-DB8B2147D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2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2261661"/>
            <a:ext cx="9905998" cy="147857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B331E8-383C-184B-8A47-77035BFB83CD}" type="datetime2">
              <a:rPr lang="en-AU" smtClean="0"/>
              <a:t>Friday, 18 October 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DB3E5-CC39-264C-BD9B-DB8B2147D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069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89EB56-3877-2E44-A0C6-F6C6B78D3E24}" type="datetime2">
              <a:rPr lang="en-AU" smtClean="0"/>
              <a:t>Friday, 18 October 2019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DB3E5-CC39-264C-BD9B-DB8B2147D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663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8167-27F6-1E46-9A66-EEE292BD7E82}" type="datetime2">
              <a:rPr lang="en-AU" smtClean="0"/>
              <a:t>Friday, 18 October 2019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DB3E5-CC39-264C-BD9B-DB8B2147D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926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7A73174-9EB3-7343-973A-AB1D6FFF9DDC}" type="datetime2">
              <a:rPr lang="en-AU" smtClean="0"/>
              <a:t>Friday, 18 October 2019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DB3E5-CC39-264C-BD9B-DB8B2147D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494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 userDrawn="1"/>
        </p:nvPicPr>
        <p:blipFill>
          <a:blip r:embed="rId16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14606"/>
            <a:ext cx="12192003" cy="843394"/>
          </a:xfrm>
          <a:prstGeom prst="rect">
            <a:avLst/>
          </a:prstGeom>
          <a:gradFill flip="none" rotWithShape="1">
            <a:gsLst>
              <a:gs pos="15000">
                <a:srgbClr val="0070C0"/>
              </a:gs>
              <a:gs pos="94000">
                <a:srgbClr val="29415B">
                  <a:lumMod val="99000"/>
                </a:srgbClr>
              </a:gs>
              <a:gs pos="48000">
                <a:srgbClr val="00A0FF">
                  <a:alpha val="75000"/>
                </a:srgbClr>
              </a:gs>
            </a:gsLst>
            <a:path path="rect">
              <a:fillToRect l="100000" t="100000"/>
            </a:path>
            <a:tileRect r="-100000" b="-100000"/>
          </a:gradFill>
          <a:effectLst>
            <a:glow>
              <a:schemeClr val="tx2">
                <a:alpha val="62000"/>
              </a:schemeClr>
            </a:glo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1059394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545899"/>
            <a:ext cx="9905999" cy="29187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625460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5DFD8B33-5443-E342-BFD4-537524AEC376}" type="datetime2">
              <a:rPr lang="en-AU" smtClean="0"/>
              <a:t>Friday, 18 October 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6254600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595DB3E5-CC39-264C-BD9B-DB8B2147D64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9856D5B-DA19-B047-89E9-EA7ED872CC53}"/>
              </a:ext>
            </a:extLst>
          </p:cNvPr>
          <p:cNvSpPr/>
          <p:nvPr userDrawn="1"/>
        </p:nvSpPr>
        <p:spPr>
          <a:xfrm>
            <a:off x="136138" y="94592"/>
            <a:ext cx="5306400" cy="10800"/>
          </a:xfrm>
          <a:prstGeom prst="rect">
            <a:avLst/>
          </a:prstGeom>
          <a:solidFill>
            <a:schemeClr val="accent4"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9CFC34B-2C19-BB4E-9E8C-B97A650F2CB7}"/>
              </a:ext>
            </a:extLst>
          </p:cNvPr>
          <p:cNvSpPr/>
          <p:nvPr userDrawn="1"/>
        </p:nvSpPr>
        <p:spPr>
          <a:xfrm rot="5400000">
            <a:off x="-2512965" y="2741896"/>
            <a:ext cx="5305407" cy="10800"/>
          </a:xfrm>
          <a:prstGeom prst="rect">
            <a:avLst/>
          </a:prstGeom>
          <a:solidFill>
            <a:schemeClr val="accent4"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760919E-7379-3C49-B390-916878D5FECC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1141412" y="6133522"/>
            <a:ext cx="1428606" cy="605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995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  <p:sldLayoutId id="2147483854" r:id="rId12"/>
    <p:sldLayoutId id="2147483856" r:id="rId13"/>
    <p:sldLayoutId id="2147483857" r:id="rId14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 cap="all" baseline="0">
          <a:solidFill>
            <a:schemeClr val="tx1"/>
          </a:solidFill>
          <a:latin typeface="Titillium Web SemiBold" pitchFamily="2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SzPct val="125000"/>
        <a:buFont typeface="Wingdings" pitchFamily="2" charset="2"/>
        <a:buChar char="§"/>
        <a:defRPr sz="2400" b="0" i="0" kern="1200">
          <a:solidFill>
            <a:schemeClr val="tx1"/>
          </a:solidFill>
          <a:latin typeface="Roboto Light" panose="02000000000000000000" pitchFamily="2" charset="0"/>
          <a:ea typeface="Roboto Light" panose="02000000000000000000" pitchFamily="2" charset="0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SzPct val="125000"/>
        <a:buFont typeface="Wingdings" pitchFamily="2" charset="2"/>
        <a:buChar char="§"/>
        <a:defRPr sz="2000" b="0" i="0" kern="1200">
          <a:solidFill>
            <a:schemeClr val="tx1"/>
          </a:solidFill>
          <a:latin typeface="Roboto Light" panose="02000000000000000000" pitchFamily="2" charset="0"/>
          <a:ea typeface="Roboto Light" panose="02000000000000000000" pitchFamily="2" charset="0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SzPct val="125000"/>
        <a:buFont typeface="Wingdings" pitchFamily="2" charset="2"/>
        <a:buChar char="§"/>
        <a:defRPr sz="1800" b="0" i="0" kern="1200">
          <a:solidFill>
            <a:schemeClr val="tx1"/>
          </a:solidFill>
          <a:latin typeface="Roboto Light" panose="02000000000000000000" pitchFamily="2" charset="0"/>
          <a:ea typeface="Roboto Light" panose="02000000000000000000" pitchFamily="2" charset="0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SzPct val="125000"/>
        <a:buFont typeface="Wingdings" pitchFamily="2" charset="2"/>
        <a:buChar char="§"/>
        <a:defRPr sz="1600" b="0" i="0" kern="1200">
          <a:solidFill>
            <a:schemeClr val="tx1"/>
          </a:solidFill>
          <a:latin typeface="Roboto Light" panose="02000000000000000000" pitchFamily="2" charset="0"/>
          <a:ea typeface="Roboto Light" panose="02000000000000000000" pitchFamily="2" charset="0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SzPct val="125000"/>
        <a:buFont typeface="Wingdings" pitchFamily="2" charset="2"/>
        <a:buChar char="§"/>
        <a:defRPr sz="1600" b="0" i="0" kern="1200">
          <a:solidFill>
            <a:schemeClr val="tx1"/>
          </a:solidFill>
          <a:latin typeface="Roboto Light" panose="02000000000000000000" pitchFamily="2" charset="0"/>
          <a:ea typeface="Roboto Light" panose="02000000000000000000" pitchFamily="2" charset="0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hyperlink" Target="https://www.anaconda.com/distribution/#download-section" TargetMode="Externa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48199-4FC7-0940-B6AA-7D545B1E24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GSKY Demos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76A76C-3798-D54C-ABAC-8CDCDAAE4C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1"/>
              <a:t>Jupyter</a:t>
            </a:r>
            <a:r>
              <a:rPr lang="en-US" dirty="0"/>
              <a:t> notebook demos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3CE2FD-0D85-C343-A603-AE687F5F72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Created on 18 Oct, 2019 by Arapaut V. Sivaprasad, NCI. </a:t>
            </a:r>
          </a:p>
        </p:txBody>
      </p:sp>
    </p:spTree>
    <p:extLst>
      <p:ext uri="{BB962C8B-B14F-4D97-AF65-F5344CB8AC3E}">
        <p14:creationId xmlns:p14="http://schemas.microsoft.com/office/powerpoint/2010/main" val="2500800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015FE-434E-CA44-A5A2-43AB92715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123" y="153015"/>
            <a:ext cx="9905998" cy="480648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B6D14-25D9-BF43-842C-8488F5BC70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023" y="821372"/>
            <a:ext cx="9905999" cy="2918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There are several demo notebooks by DEA to illustrate the data retrieval and display. They all use the </a:t>
            </a:r>
            <a:r>
              <a:rPr lang="en-US" sz="1100" noProof="1">
                <a:latin typeface="Calibri" panose="020F0502020204030204" pitchFamily="34" charset="0"/>
                <a:cs typeface="Calibri" panose="020F0502020204030204" pitchFamily="34" charset="0"/>
              </a:rPr>
              <a:t>datacube</a:t>
            </a: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 to get the data which is then manipulated by various functions written by DEA. These functions are probably available in public Git repos.</a:t>
            </a:r>
          </a:p>
          <a:p>
            <a:pPr marL="0" indent="0">
              <a:buNone/>
            </a:pP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We intend to convert the </a:t>
            </a:r>
            <a:r>
              <a:rPr lang="en-US" sz="1100" noProof="1">
                <a:latin typeface="Calibri" panose="020F0502020204030204" pitchFamily="34" charset="0"/>
                <a:cs typeface="Calibri" panose="020F0502020204030204" pitchFamily="34" charset="0"/>
              </a:rPr>
              <a:t>datacube-driven</a:t>
            </a: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 notebooks into GSKY-driven.</a:t>
            </a:r>
          </a:p>
          <a:p>
            <a:pPr marL="0" indent="0">
              <a:buNone/>
            </a:pP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This document is a collection of steps involved in setting up and running Notebooks on local PC (Windows and Mac) and under VDI.</a:t>
            </a:r>
          </a:p>
          <a:p>
            <a:pPr marL="0" indent="0">
              <a:buNone/>
            </a:pPr>
            <a:endParaRPr lang="en-US" sz="1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22D8DF-DBC7-4146-B57C-2ACE278C8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32331-6ADC-E246-8B08-E74D7A4A5EDF}" type="datetime2">
              <a:rPr lang="en-AU" smtClean="0"/>
              <a:t>Friday, 18 October 2019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154BEE-DF4C-5942-BA7C-0D462910A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DB3E5-CC39-264C-BD9B-DB8B2147D6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999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B6D14-25D9-BF43-842C-8488F5BC70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023" y="821371"/>
            <a:ext cx="9905999" cy="51274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Download Anaconda for Windows or Mac: </a:t>
            </a:r>
            <a:r>
              <a:rPr lang="en-AU" sz="1100" dirty="0">
                <a:hlinkClick r:id="rId3"/>
              </a:rPr>
              <a:t>https://www.anaconda.com/distribution/#download-section</a:t>
            </a:r>
            <a:endParaRPr lang="en-AU" sz="1100" dirty="0"/>
          </a:p>
          <a:p>
            <a:r>
              <a:rPr lang="en-AU" sz="1100" dirty="0">
                <a:latin typeface="Calibri" panose="020F0502020204030204" pitchFamily="34" charset="0"/>
                <a:cs typeface="Calibri" panose="020F0502020204030204" pitchFamily="34" charset="0"/>
              </a:rPr>
              <a:t>Choose the Python 2.7 version  and install as per the usual prompts.</a:t>
            </a:r>
          </a:p>
          <a:p>
            <a:endParaRPr lang="en-AU" sz="1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AU" sz="1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AU" sz="1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AU" sz="1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AU" sz="1100" dirty="0">
                <a:latin typeface="Calibri" panose="020F0502020204030204" pitchFamily="34" charset="0"/>
                <a:cs typeface="Calibri" panose="020F0502020204030204" pitchFamily="34" charset="0"/>
              </a:rPr>
              <a:t>Setup the environments (Note: Only the Windows’ steps are described here. Must add Mac steps)</a:t>
            </a:r>
          </a:p>
          <a:p>
            <a:r>
              <a:rPr lang="en-AU" sz="1100" b="1" dirty="0">
                <a:latin typeface="Calibri" panose="020F0502020204030204" pitchFamily="34" charset="0"/>
                <a:cs typeface="Calibri" panose="020F0502020204030204" pitchFamily="34" charset="0"/>
              </a:rPr>
              <a:t>Start | Anaconda:</a:t>
            </a:r>
          </a:p>
          <a:p>
            <a:endParaRPr lang="en-US" sz="1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100" noProof="1">
                <a:latin typeface="Calibri" panose="020F0502020204030204" pitchFamily="34" charset="0"/>
                <a:cs typeface="Calibri" panose="020F0502020204030204" pitchFamily="34" charset="0"/>
              </a:rPr>
              <a:t>Setup an environment: </a:t>
            </a:r>
          </a:p>
          <a:p>
            <a:pPr lvl="1"/>
            <a:r>
              <a:rPr lang="en-US" sz="900" i="1" noProof="1">
                <a:latin typeface="Calibri" panose="020F0502020204030204" pitchFamily="34" charset="0"/>
                <a:cs typeface="Calibri" panose="020F0502020204030204" pitchFamily="34" charset="0"/>
              </a:rPr>
              <a:t>conda create --name gsky python=3.7</a:t>
            </a:r>
          </a:p>
          <a:p>
            <a:pPr lvl="1"/>
            <a:r>
              <a:rPr lang="en-US" sz="900" i="1" noProof="1">
                <a:latin typeface="Calibri" panose="020F0502020204030204" pitchFamily="34" charset="0"/>
                <a:cs typeface="Calibri" panose="020F0502020204030204" pitchFamily="34" charset="0"/>
              </a:rPr>
              <a:t>conda activate gsky | conda deactivate</a:t>
            </a:r>
            <a:endParaRPr lang="en-US" sz="700" i="1" noProof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86B26FD-8A72-4053-8F9C-6431F217B0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4487" y="1399673"/>
            <a:ext cx="2054394" cy="136959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A015FE-434E-CA44-A5A2-43AB92715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123" y="153015"/>
            <a:ext cx="9905998" cy="480648"/>
          </a:xfrm>
        </p:spPr>
        <p:txBody>
          <a:bodyPr>
            <a:normAutofit fontScale="90000"/>
          </a:bodyPr>
          <a:lstStyle/>
          <a:p>
            <a:r>
              <a:rPr lang="en-US" dirty="0"/>
              <a:t>Install anaconda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22D8DF-DBC7-4146-B57C-2ACE278C8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32331-6ADC-E246-8B08-E74D7A4A5EDF}" type="datetime2">
              <a:rPr lang="en-AU" smtClean="0"/>
              <a:t>Friday, 18 October 2019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154BEE-DF4C-5942-BA7C-0D462910A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DB3E5-CC39-264C-BD9B-DB8B2147D646}" type="slidenum">
              <a:rPr lang="en-US" smtClean="0"/>
              <a:t>2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3CDA17-ED21-4EF6-AFFC-3424EDBD4606}"/>
              </a:ext>
            </a:extLst>
          </p:cNvPr>
          <p:cNvSpPr/>
          <p:nvPr/>
        </p:nvSpPr>
        <p:spPr>
          <a:xfrm>
            <a:off x="1271337" y="2350169"/>
            <a:ext cx="1800000" cy="1443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35C287C-BA7D-4235-A8CA-8018D24818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7436" y="3428999"/>
            <a:ext cx="2076190" cy="35238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732225C-E309-4314-B059-548246D72A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7436" y="3813954"/>
            <a:ext cx="2076190" cy="67564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09CFAE4F-1B01-4CA0-AAE3-C842B0F557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7936929"/>
              </p:ext>
            </p:extLst>
          </p:nvPr>
        </p:nvGraphicFramePr>
        <p:xfrm>
          <a:off x="7020202" y="909156"/>
          <a:ext cx="1593850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Packager Shell Object" showAsIcon="1" r:id="rId7" imgW="1593360" imgH="589680" progId="Package">
                  <p:embed/>
                </p:oleObj>
              </mc:Choice>
              <mc:Fallback>
                <p:oleObj name="Packager Shell Object" showAsIcon="1" r:id="rId7" imgW="1593360" imgH="5896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020202" y="909156"/>
                        <a:ext cx="1593850" cy="588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2CB0A43A-F25E-4C7C-9306-DCD6A91BED5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09563" y="3428999"/>
            <a:ext cx="5838095" cy="17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173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015FE-434E-CA44-A5A2-43AB92715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123" y="153015"/>
            <a:ext cx="9905998" cy="480648"/>
          </a:xfrm>
        </p:spPr>
        <p:txBody>
          <a:bodyPr>
            <a:normAutofit fontScale="90000"/>
          </a:bodyPr>
          <a:lstStyle/>
          <a:p>
            <a:r>
              <a:rPr lang="en-US" dirty="0"/>
              <a:t>Install anaconda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B6D14-25D9-BF43-842C-8488F5BC70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123" y="821371"/>
            <a:ext cx="10223899" cy="5127473"/>
          </a:xfrm>
        </p:spPr>
        <p:txBody>
          <a:bodyPr>
            <a:normAutofit/>
          </a:bodyPr>
          <a:lstStyle/>
          <a:p>
            <a:r>
              <a:rPr lang="en-US" sz="1100" noProof="1">
                <a:latin typeface="Calibri" panose="020F0502020204030204" pitchFamily="34" charset="0"/>
                <a:cs typeface="Calibri" panose="020F0502020204030204" pitchFamily="34" charset="0"/>
              </a:rPr>
              <a:t>Install packages</a:t>
            </a:r>
          </a:p>
          <a:p>
            <a:pPr lvl="1"/>
            <a:r>
              <a:rPr lang="en-US" sz="900" noProof="1">
                <a:latin typeface="Calibri" panose="020F0502020204030204" pitchFamily="34" charset="0"/>
                <a:cs typeface="Calibri" panose="020F0502020204030204" pitchFamily="34" charset="0"/>
              </a:rPr>
              <a:t>conda install OWSlib</a:t>
            </a:r>
          </a:p>
          <a:p>
            <a:pPr lvl="1"/>
            <a:r>
              <a:rPr lang="en-US" sz="900" noProof="1">
                <a:latin typeface="Calibri" panose="020F0502020204030204" pitchFamily="34" charset="0"/>
                <a:cs typeface="Calibri" panose="020F0502020204030204" pitchFamily="34" charset="0"/>
              </a:rPr>
              <a:t>conda install matplotlib</a:t>
            </a:r>
          </a:p>
          <a:p>
            <a:pPr lvl="1"/>
            <a:r>
              <a:rPr lang="en-US" sz="900" noProof="1">
                <a:latin typeface="Calibri" panose="020F0502020204030204" pitchFamily="34" charset="0"/>
                <a:cs typeface="Calibri" panose="020F0502020204030204" pitchFamily="34" charset="0"/>
              </a:rPr>
              <a:t>conda list</a:t>
            </a:r>
            <a:endParaRPr lang="en-US" sz="700" noProof="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100" noProof="1">
                <a:latin typeface="Calibri" panose="020F0502020204030204" pitchFamily="34" charset="0"/>
                <a:cs typeface="Calibri" panose="020F0502020204030204" pitchFamily="34" charset="0"/>
              </a:rPr>
              <a:t>Start | Anaconda Navigator</a:t>
            </a:r>
          </a:p>
          <a:p>
            <a:endParaRPr lang="en-US" sz="1100" noProof="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100" noProof="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100" noProof="1">
                <a:latin typeface="Calibri" panose="020F0502020204030204" pitchFamily="34" charset="0"/>
                <a:cs typeface="Calibri" panose="020F0502020204030204" pitchFamily="34" charset="0"/>
              </a:rPr>
              <a:t>Select the environment</a:t>
            </a:r>
          </a:p>
          <a:p>
            <a:pPr lvl="1"/>
            <a:r>
              <a:rPr lang="en-US" sz="900" noProof="1">
                <a:latin typeface="Calibri" panose="020F0502020204030204" pitchFamily="34" charset="0"/>
                <a:cs typeface="Calibri" panose="020F0502020204030204" pitchFamily="34" charset="0"/>
              </a:rPr>
              <a:t>Applications | gsky</a:t>
            </a:r>
          </a:p>
          <a:p>
            <a:r>
              <a:rPr lang="en-US" sz="1100" noProof="1">
                <a:latin typeface="Calibri" panose="020F0502020204030204" pitchFamily="34" charset="0"/>
                <a:cs typeface="Calibri" panose="020F0502020204030204" pitchFamily="34" charset="0"/>
              </a:rPr>
              <a:t>For once:</a:t>
            </a:r>
          </a:p>
          <a:p>
            <a:pPr lvl="1"/>
            <a:r>
              <a:rPr lang="en-US" sz="900" noProof="1">
                <a:latin typeface="Calibri" panose="020F0502020204030204" pitchFamily="34" charset="0"/>
                <a:cs typeface="Calibri" panose="020F0502020204030204" pitchFamily="34" charset="0"/>
              </a:rPr>
              <a:t>Install Jupyter Notebook</a:t>
            </a:r>
          </a:p>
          <a:p>
            <a:pPr lvl="1"/>
            <a:r>
              <a:rPr lang="en-US" sz="900" noProof="1">
                <a:latin typeface="Calibri" panose="020F0502020204030204" pitchFamily="34" charset="0"/>
                <a:cs typeface="Calibri" panose="020F0502020204030204" pitchFamily="34" charset="0"/>
              </a:rPr>
              <a:t>Launch Jupyter Notebook</a:t>
            </a:r>
          </a:p>
          <a:p>
            <a:r>
              <a:rPr lang="en-US" sz="1100" noProof="1">
                <a:latin typeface="Calibri" panose="020F0502020204030204" pitchFamily="34" charset="0"/>
                <a:cs typeface="Calibri" panose="020F0502020204030204" pitchFamily="34" charset="0"/>
              </a:rPr>
              <a:t>Click any *.ipynb file to edit</a:t>
            </a:r>
          </a:p>
          <a:p>
            <a:pPr lvl="1"/>
            <a:r>
              <a:rPr lang="en-US" sz="900" noProof="1">
                <a:latin typeface="Calibri" panose="020F0502020204030204" pitchFamily="34" charset="0"/>
                <a:cs typeface="Calibri" panose="020F0502020204030204" pitchFamily="34" charset="0"/>
              </a:rPr>
              <a:t>Located in: c:\users\avs29\gsky-demos</a:t>
            </a:r>
          </a:p>
          <a:p>
            <a:endParaRPr lang="en-US" sz="700" noProof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22D8DF-DBC7-4146-B57C-2ACE278C8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32331-6ADC-E246-8B08-E74D7A4A5EDF}" type="datetime2">
              <a:rPr lang="en-AU" smtClean="0"/>
              <a:t>Friday, 18 October 2019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154BEE-DF4C-5942-BA7C-0D462910A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DB3E5-CC39-264C-BD9B-DB8B2147D646}" type="slidenum">
              <a:rPr lang="en-US" smtClean="0"/>
              <a:t>3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3241F33-E10D-42EC-901D-73FE42A8A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8406" y="847012"/>
            <a:ext cx="4380952" cy="50761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299E06D-84A8-4E2E-BD3B-C4FF86D3618D}"/>
              </a:ext>
            </a:extLst>
          </p:cNvPr>
          <p:cNvSpPr/>
          <p:nvPr/>
        </p:nvSpPr>
        <p:spPr>
          <a:xfrm>
            <a:off x="2711113" y="5430253"/>
            <a:ext cx="585537" cy="2887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535487E-4A4F-4278-8875-4DA9B65194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023" y="2351544"/>
            <a:ext cx="1828571" cy="533333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A9E6C43-EA01-4D74-AA6D-0DF94108E0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2685" y="1956788"/>
            <a:ext cx="2356683" cy="639994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71AD440-A439-4B65-BFDD-B55831FAB8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0595" y="1083916"/>
            <a:ext cx="3938774" cy="84880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B8779DF1-855C-4FAC-9DAC-3CFD46EB1EDA}"/>
              </a:ext>
            </a:extLst>
          </p:cNvPr>
          <p:cNvSpPr/>
          <p:nvPr/>
        </p:nvSpPr>
        <p:spPr>
          <a:xfrm>
            <a:off x="9745579" y="2454442"/>
            <a:ext cx="530742" cy="1423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A2E551F-F759-4EBD-847B-5149935AD0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32684" y="2696920"/>
            <a:ext cx="2356683" cy="2733333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940F7F71-3368-4CDB-BCD3-59413CE68BB0}"/>
              </a:ext>
            </a:extLst>
          </p:cNvPr>
          <p:cNvSpPr/>
          <p:nvPr/>
        </p:nvSpPr>
        <p:spPr>
          <a:xfrm>
            <a:off x="9745579" y="4974875"/>
            <a:ext cx="530742" cy="3573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39121916-9F6B-4DB6-A16F-66D0C64E88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05474" y="5441770"/>
            <a:ext cx="609524" cy="3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647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1" grpId="0" animBg="1"/>
      <p:bldP spid="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B6D14-25D9-BF43-842C-8488F5BC70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024" y="821371"/>
            <a:ext cx="4169702" cy="4522415"/>
          </a:xfrm>
        </p:spPr>
        <p:txBody>
          <a:bodyPr>
            <a:noAutofit/>
          </a:bodyPr>
          <a:lstStyle/>
          <a:p>
            <a:r>
              <a:rPr lang="en-US" sz="900" noProof="1">
                <a:latin typeface="Calibri" panose="020F0502020204030204" pitchFamily="34" charset="0"/>
                <a:cs typeface="Calibri" panose="020F0502020204030204" pitchFamily="34" charset="0"/>
              </a:rPr>
              <a:t>See slides 2-3 to install and configure Anaconda</a:t>
            </a:r>
          </a:p>
          <a:p>
            <a:r>
              <a:rPr lang="en-US" sz="900" noProof="1">
                <a:latin typeface="Calibri" panose="020F0502020204030204" pitchFamily="34" charset="0"/>
                <a:cs typeface="Calibri" panose="020F0502020204030204" pitchFamily="34" charset="0"/>
              </a:rPr>
              <a:t>This slide explains the specific use of the example notebooks</a:t>
            </a:r>
          </a:p>
          <a:p>
            <a:r>
              <a:rPr lang="en-US" sz="900" noProof="1">
                <a:latin typeface="Calibri" panose="020F0502020204030204" pitchFamily="34" charset="0"/>
                <a:cs typeface="Calibri" panose="020F0502020204030204" pitchFamily="34" charset="0"/>
              </a:rPr>
              <a:t>Install these packages</a:t>
            </a:r>
          </a:p>
          <a:p>
            <a:pPr lvl="1"/>
            <a:r>
              <a:rPr lang="en-US" sz="900" noProof="1">
                <a:latin typeface="Calibri" panose="020F0502020204030204" pitchFamily="34" charset="0"/>
                <a:cs typeface="Calibri" panose="020F0502020204030204" pitchFamily="34" charset="0"/>
              </a:rPr>
              <a:t>conda install OWSlib</a:t>
            </a:r>
          </a:p>
          <a:p>
            <a:pPr lvl="1"/>
            <a:r>
              <a:rPr lang="en-US" sz="900" noProof="1">
                <a:latin typeface="Calibri" panose="020F0502020204030204" pitchFamily="34" charset="0"/>
                <a:cs typeface="Calibri" panose="020F0502020204030204" pitchFamily="34" charset="0"/>
              </a:rPr>
              <a:t>conda install matplotlib</a:t>
            </a:r>
          </a:p>
          <a:p>
            <a:pPr lvl="1"/>
            <a:r>
              <a:rPr lang="en-US" sz="900" noProof="1">
                <a:latin typeface="Calibri" panose="020F0502020204030204" pitchFamily="34" charset="0"/>
                <a:cs typeface="Calibri" panose="020F0502020204030204" pitchFamily="34" charset="0"/>
              </a:rPr>
              <a:t>conda install netCDF4</a:t>
            </a:r>
          </a:p>
          <a:p>
            <a:pPr lvl="1"/>
            <a:r>
              <a:rPr lang="en-US" sz="900" noProof="1">
                <a:latin typeface="Calibri" panose="020F0502020204030204" pitchFamily="34" charset="0"/>
                <a:cs typeface="Calibri" panose="020F0502020204030204" pitchFamily="34" charset="0"/>
              </a:rPr>
              <a:t>conda install scipy</a:t>
            </a:r>
          </a:p>
          <a:p>
            <a:pPr lvl="1"/>
            <a:r>
              <a:rPr lang="en-US" sz="900" noProof="1">
                <a:latin typeface="Calibri" panose="020F0502020204030204" pitchFamily="34" charset="0"/>
                <a:cs typeface="Calibri" panose="020F0502020204030204" pitchFamily="34" charset="0"/>
              </a:rPr>
              <a:t>conda install xarray</a:t>
            </a:r>
          </a:p>
          <a:p>
            <a:r>
              <a:rPr lang="en-US" sz="900" noProof="1">
                <a:latin typeface="Calibri" panose="020F0502020204030204" pitchFamily="34" charset="0"/>
                <a:cs typeface="Calibri" panose="020F0502020204030204" pitchFamily="34" charset="0"/>
              </a:rPr>
              <a:t>Launch ‘Anaconda Navigator | Jupyter Notebook’</a:t>
            </a:r>
          </a:p>
          <a:p>
            <a:r>
              <a:rPr lang="en-US" sz="900" noProof="1">
                <a:latin typeface="Calibri" panose="020F0502020204030204" pitchFamily="34" charset="0"/>
                <a:cs typeface="Calibri" panose="020F0502020204030204" pitchFamily="34" charset="0"/>
              </a:rPr>
              <a:t>Open </a:t>
            </a:r>
          </a:p>
          <a:p>
            <a:pPr lvl="1"/>
            <a:r>
              <a:rPr lang="en-US" sz="900" noProof="1">
                <a:latin typeface="Calibri" panose="020F0502020204030204" pitchFamily="34" charset="0"/>
                <a:cs typeface="Calibri" panose="020F0502020204030204" pitchFamily="34" charset="0"/>
              </a:rPr>
              <a:t>gsky-demos/DEA_to_GSKY_Example_1.ipynb</a:t>
            </a:r>
          </a:p>
          <a:p>
            <a:pPr lvl="1"/>
            <a:r>
              <a:rPr lang="en-US" sz="900" noProof="1">
                <a:latin typeface="Calibri" panose="020F0502020204030204" pitchFamily="34" charset="0"/>
                <a:cs typeface="Calibri" panose="020F0502020204030204" pitchFamily="34" charset="0"/>
              </a:rPr>
              <a:t>gsky-demos/DEA_to_GSKY_Example_2.ipynb</a:t>
            </a:r>
          </a:p>
          <a:p>
            <a:pPr lvl="1"/>
            <a:r>
              <a:rPr lang="en-US" sz="900" noProof="1">
                <a:latin typeface="Calibri" panose="020F0502020204030204" pitchFamily="34" charset="0"/>
                <a:cs typeface="Calibri" panose="020F0502020204030204" pitchFamily="34" charset="0"/>
              </a:rPr>
              <a:t>gsky-demos/DEA_to_GSKY_Example_3.ipynb</a:t>
            </a:r>
          </a:p>
          <a:p>
            <a:pPr lvl="1"/>
            <a:r>
              <a:rPr lang="en-US" sz="900" noProof="1">
                <a:latin typeface="Calibri" panose="020F0502020204030204" pitchFamily="34" charset="0"/>
                <a:cs typeface="Calibri" panose="020F0502020204030204" pitchFamily="34" charset="0"/>
              </a:rPr>
              <a:t>Press Shift-Return on each cell.</a:t>
            </a:r>
          </a:p>
          <a:p>
            <a:endParaRPr lang="en-US" sz="900" noProof="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9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22D8DF-DBC7-4146-B57C-2ACE278C8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32331-6ADC-E246-8B08-E74D7A4A5EDF}" type="datetime2">
              <a:rPr lang="en-AU" smtClean="0"/>
              <a:t>Sunday, 20 October 2019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154BEE-DF4C-5942-BA7C-0D462910A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DB3E5-CC39-264C-BD9B-DB8B2147D646}" type="slidenum">
              <a:rPr lang="en-US" smtClean="0"/>
              <a:t>4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00966E8-69E6-4BD6-93DF-BB717576B4C5}"/>
              </a:ext>
            </a:extLst>
          </p:cNvPr>
          <p:cNvSpPr txBox="1">
            <a:spLocks/>
          </p:cNvSpPr>
          <p:nvPr/>
        </p:nvSpPr>
        <p:spPr>
          <a:xfrm>
            <a:off x="294123" y="153015"/>
            <a:ext cx="9905998" cy="4806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1"/>
                </a:solidFill>
                <a:latin typeface="Titillium Web SemiBold" pitchFamily="2" charset="77"/>
                <a:ea typeface="+mj-ea"/>
                <a:cs typeface="+mj-cs"/>
              </a:defRPr>
            </a:lvl1pPr>
          </a:lstStyle>
          <a:p>
            <a:r>
              <a:rPr lang="en-US" dirty="0"/>
              <a:t>Run the notebooks on local pc</a:t>
            </a:r>
            <a:endParaRPr lang="en-US" noProof="1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99AC9B8-3F41-4BE2-A85A-AC6D71190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8093" y="821372"/>
            <a:ext cx="1485714" cy="333333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9FA9327-18D9-4807-ABA6-3DB17C3DF5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8093" y="1161461"/>
            <a:ext cx="2580952" cy="36190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8921009-573B-4E28-9259-C0314E98E2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8093" y="1530122"/>
            <a:ext cx="4752380" cy="62352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E0E1C94-135D-41DF-A327-07722B9EC3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8093" y="2155764"/>
            <a:ext cx="4752381" cy="286666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09242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015FE-434E-CA44-A5A2-43AB92715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123" y="153015"/>
            <a:ext cx="9905998" cy="480648"/>
          </a:xfrm>
        </p:spPr>
        <p:txBody>
          <a:bodyPr>
            <a:normAutofit fontScale="90000"/>
          </a:bodyPr>
          <a:lstStyle/>
          <a:p>
            <a:r>
              <a:rPr lang="en-US" dirty="0"/>
              <a:t>Run the notebooks under </a:t>
            </a:r>
            <a:r>
              <a:rPr lang="en-US" noProof="1"/>
              <a:t>vdi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B6D14-25D9-BF43-842C-8488F5BC70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023" y="821372"/>
            <a:ext cx="4752380" cy="4597916"/>
          </a:xfrm>
        </p:spPr>
        <p:txBody>
          <a:bodyPr>
            <a:noAutofit/>
          </a:bodyPr>
          <a:lstStyle/>
          <a:p>
            <a:r>
              <a:rPr lang="en-US" sz="900" noProof="1">
                <a:latin typeface="Calibri" panose="020F0502020204030204" pitchFamily="34" charset="0"/>
                <a:cs typeface="Calibri" panose="020F0502020204030204" pitchFamily="34" charset="0"/>
              </a:rPr>
              <a:t>Load the following modules. Maybe included in your ~/.bashrc</a:t>
            </a:r>
          </a:p>
          <a:p>
            <a:pPr lvl="1"/>
            <a:r>
              <a:rPr lang="en-US" sz="900" noProof="1">
                <a:latin typeface="Calibri" panose="020F0502020204030204" pitchFamily="34" charset="0"/>
                <a:cs typeface="Calibri" panose="020F0502020204030204" pitchFamily="34" charset="0"/>
              </a:rPr>
              <a:t>module use /g/data/v10/public/modules/modulefiles</a:t>
            </a:r>
          </a:p>
          <a:p>
            <a:pPr lvl="1"/>
            <a:r>
              <a:rPr lang="en-US" sz="900" noProof="1">
                <a:latin typeface="Calibri" panose="020F0502020204030204" pitchFamily="34" charset="0"/>
                <a:cs typeface="Calibri" panose="020F0502020204030204" pitchFamily="34" charset="0"/>
              </a:rPr>
              <a:t>module load dea </a:t>
            </a:r>
          </a:p>
          <a:p>
            <a:r>
              <a:rPr lang="en-US" sz="900" noProof="1">
                <a:latin typeface="Calibri" panose="020F0502020204030204" pitchFamily="34" charset="0"/>
                <a:cs typeface="Calibri" panose="020F0502020204030204" pitchFamily="34" charset="0"/>
              </a:rPr>
              <a:t>Transfer these files to the home dir on VDI (not to Raijin).</a:t>
            </a:r>
          </a:p>
          <a:p>
            <a:pPr lvl="1"/>
            <a:r>
              <a:rPr lang="en-US" sz="900" noProof="1">
                <a:latin typeface="Calibri" panose="020F0502020204030204" pitchFamily="34" charset="0"/>
                <a:cs typeface="Calibri" panose="020F0502020204030204" pitchFamily="34" charset="0"/>
              </a:rPr>
              <a:t>gsky-demos/DEA_to_GSKY_Example_1.ipynb</a:t>
            </a:r>
          </a:p>
          <a:p>
            <a:pPr lvl="1"/>
            <a:r>
              <a:rPr lang="en-US" sz="900" noProof="1">
                <a:latin typeface="Calibri" panose="020F0502020204030204" pitchFamily="34" charset="0"/>
                <a:cs typeface="Calibri" panose="020F0502020204030204" pitchFamily="34" charset="0"/>
              </a:rPr>
              <a:t>gsky-demos/DEA_to_GSKY_Example_2.ipynb</a:t>
            </a:r>
          </a:p>
          <a:p>
            <a:pPr lvl="1"/>
            <a:r>
              <a:rPr lang="en-US" sz="900" noProof="1">
                <a:latin typeface="Calibri" panose="020F0502020204030204" pitchFamily="34" charset="0"/>
                <a:cs typeface="Calibri" panose="020F0502020204030204" pitchFamily="34" charset="0"/>
              </a:rPr>
              <a:t>gsky-demos/DEA_to_GSKY_Example_3.ipynb</a:t>
            </a:r>
          </a:p>
          <a:p>
            <a:pPr lvl="1"/>
            <a:r>
              <a:rPr lang="en-US" sz="900" noProof="1">
                <a:latin typeface="Calibri" panose="020F0502020204030204" pitchFamily="34" charset="0"/>
                <a:cs typeface="Calibri" panose="020F0502020204030204" pitchFamily="34" charset="0"/>
              </a:rPr>
              <a:t>gsky-demos/Scripts</a:t>
            </a:r>
          </a:p>
          <a:p>
            <a:r>
              <a:rPr lang="en-US" sz="900" noProof="1">
                <a:latin typeface="Calibri" panose="020F0502020204030204" pitchFamily="34" charset="0"/>
                <a:cs typeface="Calibri" panose="020F0502020204030204" pitchFamily="34" charset="0"/>
              </a:rPr>
              <a:t>Run: </a:t>
            </a:r>
          </a:p>
          <a:p>
            <a:pPr lvl="1"/>
            <a:r>
              <a:rPr lang="en-US" sz="900" noProof="1">
                <a:latin typeface="Calibri" panose="020F0502020204030204" pitchFamily="34" charset="0"/>
                <a:cs typeface="Calibri" panose="020F0502020204030204" pitchFamily="34" charset="0"/>
              </a:rPr>
              <a:t>jupyter notebook&amp;</a:t>
            </a:r>
          </a:p>
          <a:p>
            <a:r>
              <a:rPr lang="en-US" sz="900" noProof="1">
                <a:latin typeface="Calibri" panose="020F0502020204030204" pitchFamily="34" charset="0"/>
                <a:cs typeface="Calibri" panose="020F0502020204030204" pitchFamily="34" charset="0"/>
              </a:rPr>
              <a:t>Open:</a:t>
            </a:r>
          </a:p>
          <a:p>
            <a:pPr lvl="1"/>
            <a:r>
              <a:rPr lang="en-US" sz="900" noProof="1">
                <a:latin typeface="Calibri" panose="020F0502020204030204" pitchFamily="34" charset="0"/>
                <a:cs typeface="Calibri" panose="020F0502020204030204" pitchFamily="34" charset="0"/>
              </a:rPr>
              <a:t>gsky-demos/DEA_to_GSKY_Example_1.ipynb</a:t>
            </a:r>
          </a:p>
          <a:p>
            <a:pPr lvl="1"/>
            <a:r>
              <a:rPr lang="en-US" sz="900" noProof="1">
                <a:latin typeface="Calibri" panose="020F0502020204030204" pitchFamily="34" charset="0"/>
                <a:cs typeface="Calibri" panose="020F0502020204030204" pitchFamily="34" charset="0"/>
              </a:rPr>
              <a:t>gsky-demos/DEA_to_GSKY_Example_2.ipynb</a:t>
            </a:r>
          </a:p>
          <a:p>
            <a:pPr lvl="1"/>
            <a:r>
              <a:rPr lang="en-US" sz="900" noProof="1">
                <a:latin typeface="Calibri" panose="020F0502020204030204" pitchFamily="34" charset="0"/>
                <a:cs typeface="Calibri" panose="020F0502020204030204" pitchFamily="34" charset="0"/>
              </a:rPr>
              <a:t>gsky-demos/DEA_to_GSKY_Example_3.ipynb</a:t>
            </a:r>
          </a:p>
          <a:p>
            <a:r>
              <a:rPr lang="en-US" sz="900" noProof="1">
                <a:latin typeface="Calibri" panose="020F0502020204030204" pitchFamily="34" charset="0"/>
                <a:cs typeface="Calibri" panose="020F0502020204030204" pitchFamily="34" charset="0"/>
              </a:rPr>
              <a:t>Press Shift-Return on each cell.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22D8DF-DBC7-4146-B57C-2ACE278C8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32331-6ADC-E246-8B08-E74D7A4A5EDF}" type="datetime2">
              <a:rPr lang="en-AU" smtClean="0"/>
              <a:t>Sunday, 20 October 2019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154BEE-DF4C-5942-BA7C-0D462910A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DB3E5-CC39-264C-BD9B-DB8B2147D646}" type="slidenum">
              <a:rPr lang="en-US" smtClean="0"/>
              <a:t>5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B10EEC-2059-4CE7-BCDA-5D07A3A2A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8093" y="821372"/>
            <a:ext cx="1485714" cy="333333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587D506-D973-4D7F-B624-258561E3D1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8093" y="1161461"/>
            <a:ext cx="2580952" cy="36190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52527CC-AC98-4ADF-97CC-08BBCE0A53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8093" y="1530122"/>
            <a:ext cx="4752380" cy="62352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DE9D3CC-2D72-4C69-90BB-DC05E3C4C6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8093" y="2155764"/>
            <a:ext cx="4752381" cy="286666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144205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NCI">
      <a:dk1>
        <a:srgbClr val="000000"/>
      </a:dk1>
      <a:lt1>
        <a:srgbClr val="FFFFFF"/>
      </a:lt1>
      <a:dk2>
        <a:srgbClr val="28415B"/>
      </a:dk2>
      <a:lt2>
        <a:srgbClr val="E7E6E6"/>
      </a:lt2>
      <a:accent1>
        <a:srgbClr val="5943E9"/>
      </a:accent1>
      <a:accent2>
        <a:srgbClr val="00946C"/>
      </a:accent2>
      <a:accent3>
        <a:srgbClr val="A5A5A5"/>
      </a:accent3>
      <a:accent4>
        <a:srgbClr val="FFA422"/>
      </a:accent4>
      <a:accent5>
        <a:srgbClr val="00A0FF"/>
      </a:accent5>
      <a:accent6>
        <a:srgbClr val="70AD47"/>
      </a:accent6>
      <a:hlink>
        <a:srgbClr val="0563C1"/>
      </a:hlink>
      <a:folHlink>
        <a:srgbClr val="954F7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CI PP Template 2019" id="{3BDED25B-7F31-324D-A77B-E4A3E429F2FC}" vid="{5D4FE526-A2F3-994F-BDF5-7B6F88BF381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NCI PP Template 2019</Template>
  <TotalTime>3063</TotalTime>
  <Words>631</Words>
  <Application>Microsoft Office PowerPoint</Application>
  <PresentationFormat>Widescreen</PresentationFormat>
  <Paragraphs>95</Paragraphs>
  <Slides>6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Calibri</vt:lpstr>
      <vt:lpstr>Roboto</vt:lpstr>
      <vt:lpstr>Roboto Light</vt:lpstr>
      <vt:lpstr>Titillium Web SemiBold</vt:lpstr>
      <vt:lpstr>Tw Cen MT</vt:lpstr>
      <vt:lpstr>Wingdings</vt:lpstr>
      <vt:lpstr>Circuit</vt:lpstr>
      <vt:lpstr>Packager Shell Object</vt:lpstr>
      <vt:lpstr>GSKY Demos</vt:lpstr>
      <vt:lpstr>introduction</vt:lpstr>
      <vt:lpstr>Install anaconda</vt:lpstr>
      <vt:lpstr>Install anaconda</vt:lpstr>
      <vt:lpstr>PowerPoint Presentation</vt:lpstr>
      <vt:lpstr>Run the notebooks under vdi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Arapaut Sivaprasad</dc:creator>
  <cp:lastModifiedBy>Arapaut Sivaprasad</cp:lastModifiedBy>
  <cp:revision>24</cp:revision>
  <dcterms:created xsi:type="dcterms:W3CDTF">2019-10-17T23:28:22Z</dcterms:created>
  <dcterms:modified xsi:type="dcterms:W3CDTF">2019-10-20T03:43:34Z</dcterms:modified>
</cp:coreProperties>
</file>