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13"/>
  </p:notesMasterIdLst>
  <p:sldIdLst>
    <p:sldId id="265" r:id="rId3"/>
    <p:sldId id="266" r:id="rId4"/>
    <p:sldId id="269" r:id="rId5"/>
    <p:sldId id="270" r:id="rId6"/>
    <p:sldId id="273" r:id="rId7"/>
    <p:sldId id="271" r:id="rId8"/>
    <p:sldId id="272" r:id="rId9"/>
    <p:sldId id="274" r:id="rId10"/>
    <p:sldId id="27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FCFC"/>
    <a:srgbClr val="08ABD5"/>
    <a:srgbClr val="F6F6F7"/>
    <a:srgbClr val="E6E6E6"/>
    <a:srgbClr val="FAFAFA"/>
    <a:srgbClr val="F9F9F9"/>
    <a:srgbClr val="F2F2F2"/>
    <a:srgbClr val="D7D7D7"/>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4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DBEC5-06AB-48E0-952A-026FDA33E51C}" type="datetimeFigureOut">
              <a:rPr lang="en-AU" smtClean="0"/>
              <a:t>20/12/2018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4536A-0246-4EFE-BA76-1B46864B8729}" type="slidenum">
              <a:rPr lang="en-AU" smtClean="0"/>
              <a:t>‹#›</a:t>
            </a:fld>
            <a:endParaRPr lang="en-AU"/>
          </a:p>
        </p:txBody>
      </p:sp>
    </p:spTree>
    <p:extLst>
      <p:ext uri="{BB962C8B-B14F-4D97-AF65-F5344CB8AC3E}">
        <p14:creationId xmlns:p14="http://schemas.microsoft.com/office/powerpoint/2010/main" val="396063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11403345" y="6472681"/>
            <a:ext cx="764215" cy="365125"/>
          </a:xfrm>
        </p:spPr>
        <p:txBody>
          <a:bodyPr/>
          <a:lstStyle/>
          <a:p>
            <a:fld id="{6D22F896-40B5-4ADD-8801-0D06FADFA095}" type="slidenum">
              <a:rPr lang="en-US" dirty="0"/>
              <a:t>‹#›</a:t>
            </a:fld>
            <a:endParaRPr lang="en-US" dirty="0"/>
          </a:p>
        </p:txBody>
      </p:sp>
      <p:sp>
        <p:nvSpPr>
          <p:cNvPr id="9" name="TextBox 8">
            <a:extLst>
              <a:ext uri="{FF2B5EF4-FFF2-40B4-BE49-F238E27FC236}">
                <a16:creationId xmlns:a16="http://schemas.microsoft.com/office/drawing/2014/main" id="{2E946F4F-32E8-4CD6-8932-5E19B77AB4BA}"/>
              </a:ext>
            </a:extLst>
          </p:cNvPr>
          <p:cNvSpPr txBox="1"/>
          <p:nvPr userDrawn="1"/>
        </p:nvSpPr>
        <p:spPr>
          <a:xfrm>
            <a:off x="606771" y="6655244"/>
            <a:ext cx="3639226" cy="200055"/>
          </a:xfrm>
          <a:prstGeom prst="rect">
            <a:avLst/>
          </a:prstGeom>
          <a:noFill/>
        </p:spPr>
        <p:txBody>
          <a:bodyPr wrap="square" rtlCol="0">
            <a:spAutoFit/>
          </a:bodyPr>
          <a:lstStyle/>
          <a:p>
            <a:r>
              <a:rPr lang="en-US" sz="700">
                <a:solidFill>
                  <a:schemeClr val="tx1">
                    <a:lumMod val="50000"/>
                    <a:lumOff val="50000"/>
                  </a:schemeClr>
                </a:solidFill>
                <a:latin typeface="Calibri" panose="020F0502020204030204" pitchFamily="34" charset="0"/>
                <a:cs typeface="Calibri" panose="020F0502020204030204" pitchFamily="34" charset="0"/>
              </a:rPr>
              <a:t>Copyright © 2018. National Computational Infrastructure, Canberra, ACT, Australia.</a:t>
            </a:r>
            <a:endParaRPr lang="en-AU" sz="700">
              <a:solidFill>
                <a:schemeClr val="tx1">
                  <a:lumMod val="50000"/>
                  <a:lumOff val="50000"/>
                </a:schemeClr>
              </a:solidFill>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49699323-CFA0-4E32-94B1-A40B01AECD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4000" y="251181"/>
            <a:ext cx="3886200" cy="1647795"/>
          </a:xfrm>
          <a:prstGeom prst="rect">
            <a:avLst/>
          </a:prstGeom>
        </p:spPr>
      </p:pic>
      <p:pic>
        <p:nvPicPr>
          <p:cNvPr id="17" name="Picture 16">
            <a:extLst>
              <a:ext uri="{FF2B5EF4-FFF2-40B4-BE49-F238E27FC236}">
                <a16:creationId xmlns:a16="http://schemas.microsoft.com/office/drawing/2014/main" id="{6C37F177-F799-4EF0-B5A8-9347C3F2A44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2666999" y="-2667000"/>
            <a:ext cx="6858001" cy="12192000"/>
          </a:xfrm>
          <a:prstGeom prst="rect">
            <a:avLst/>
          </a:prstGeom>
        </p:spPr>
      </p:pic>
      <p:pic>
        <p:nvPicPr>
          <p:cNvPr id="18" name="Picture 17">
            <a:extLst>
              <a:ext uri="{FF2B5EF4-FFF2-40B4-BE49-F238E27FC236}">
                <a16:creationId xmlns:a16="http://schemas.microsoft.com/office/drawing/2014/main" id="{F96FAE38-974F-4A93-96D4-62D4F26C8F3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26400" y="403581"/>
            <a:ext cx="3886200" cy="1647795"/>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DAF076-6E8D-48BD-BB78-27996FDE916E}"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463C3-4FD6-4E15-A2FC-68448FB46BFB}"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FCA03E-80A5-466A-B4B4-2B8FCC7E2AEA}"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C04CE4-31EE-4F2B-B744-8EA83E1FE85E}"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E53FD72-7ED1-4AE3-A5D5-6F68728C4781}" type="datetime1">
              <a:rPr lang="en-US" smtClean="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B065CE1-EB77-408D-8750-22984ACCA118}" type="datetime1">
              <a:rPr lang="en-US" smtClean="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D43F08-357A-4172-8503-D86CDAB57223}" type="datetime1">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B3A79B-37D8-44DC-BE4B-FEEEB5E6613B}" type="datetime1">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1233-3B64-4F2F-A1EF-1138A199A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43BB092-CC52-4D20-9AA6-90549AFB45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317F616-C954-473E-829E-5EBBB6AEED54}"/>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7BF2E490-2D5D-49CA-895D-DF8F73B344E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05A932-25B6-4433-B49F-04B372C68C2C}"/>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3123200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CE45-70E5-4CC1-AD8D-279F05620DA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96F249F-AA96-434A-8690-AA41595971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1AE689-A9F6-44A5-AC23-41647BA9B7EA}"/>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288CEF16-C9AC-4782-884B-DF1436B5A5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E1A379-610C-4439-996D-3AB961E3011B}"/>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1548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39007D-6BCD-43A3-816F-9B9944EEE7DD}" type="datetime1">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1" name="Picture 10">
            <a:extLst>
              <a:ext uri="{FF2B5EF4-FFF2-40B4-BE49-F238E27FC236}">
                <a16:creationId xmlns:a16="http://schemas.microsoft.com/office/drawing/2014/main" id="{BFF7BC70-E094-4F80-822B-639F9FC1622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6200000">
            <a:off x="2666998" y="-2667176"/>
            <a:ext cx="6858001" cy="12192000"/>
          </a:xfrm>
          <a:prstGeom prst="rect">
            <a:avLst/>
          </a:prstGeom>
        </p:spPr>
      </p:pic>
      <p:sp>
        <p:nvSpPr>
          <p:cNvPr id="13" name="Rectangle 12">
            <a:extLst>
              <a:ext uri="{FF2B5EF4-FFF2-40B4-BE49-F238E27FC236}">
                <a16:creationId xmlns:a16="http://schemas.microsoft.com/office/drawing/2014/main" id="{BA8B7A6E-F2EF-4B10-9AB9-26C7F22B2D14}"/>
              </a:ext>
            </a:extLst>
          </p:cNvPr>
          <p:cNvSpPr/>
          <p:nvPr userDrawn="1"/>
        </p:nvSpPr>
        <p:spPr>
          <a:xfrm>
            <a:off x="-1" y="885825"/>
            <a:ext cx="12192001" cy="5372100"/>
          </a:xfrm>
          <a:prstGeom prst="rect">
            <a:avLst/>
          </a:prstGeom>
          <a:solidFill>
            <a:schemeClr val="bg1"/>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1D60167-090C-46DC-B89E-F3C030B23AE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234" y="66589"/>
            <a:ext cx="1775065" cy="752648"/>
          </a:xfrm>
          <a:prstGeom prst="rect">
            <a:avLst/>
          </a:prstGeom>
        </p:spPr>
      </p:pic>
      <p:sp>
        <p:nvSpPr>
          <p:cNvPr id="15" name="TextBox 14">
            <a:extLst>
              <a:ext uri="{FF2B5EF4-FFF2-40B4-BE49-F238E27FC236}">
                <a16:creationId xmlns:a16="http://schemas.microsoft.com/office/drawing/2014/main" id="{EADFB6F7-5E71-4B9F-8491-B3166C1B073E}"/>
              </a:ext>
            </a:extLst>
          </p:cNvPr>
          <p:cNvSpPr txBox="1"/>
          <p:nvPr userDrawn="1"/>
        </p:nvSpPr>
        <p:spPr>
          <a:xfrm>
            <a:off x="10728086" y="6402663"/>
            <a:ext cx="1465384" cy="461665"/>
          </a:xfrm>
          <a:prstGeom prst="rect">
            <a:avLst/>
          </a:prstGeom>
          <a:noFill/>
        </p:spPr>
        <p:txBody>
          <a:bodyPr wrap="square" rtlCol="0">
            <a:spAutoFit/>
          </a:bodyPr>
          <a:lstStyle/>
          <a:p>
            <a:r>
              <a:rPr lang="en-US" sz="2400" dirty="0">
                <a:solidFill>
                  <a:schemeClr val="bg1"/>
                </a:solidFill>
              </a:rPr>
              <a:t>nci.org.au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D0C6-1873-4272-BAB7-F52E42BF40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98DCA46-7A3A-408E-BA3F-56FE76305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F3041B-44A2-49F0-9E07-7D99DE7C8322}"/>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5D7DF613-A0FD-4EAF-B712-3B08C3B5E1E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0B2506-132C-401A-BE06-A67410950E26}"/>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0923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8EBB0-4140-4FD3-AF23-4E5D8367AD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11D4BF9-B59A-402D-BDC4-6E82265E9D3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8805B9E-0C48-463F-9EB3-C1A147F570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9F8CD23-8362-439E-AEE1-2A8EEB4067F4}"/>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6" name="Footer Placeholder 5">
            <a:extLst>
              <a:ext uri="{FF2B5EF4-FFF2-40B4-BE49-F238E27FC236}">
                <a16:creationId xmlns:a16="http://schemas.microsoft.com/office/drawing/2014/main" id="{4AF965A6-C13A-48CC-9261-7CDD9685C5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E6DE39-F0CE-416E-A714-9DAB2F92CFCA}"/>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419950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051F-CCC7-4099-89AC-940FFC2627F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B7041F2-1CB9-449F-AE4F-4A19FC6B6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4B6C1-23B4-4236-B5C8-D3841CC951C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C8626C4-A45F-4392-9DBC-1F596B030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26CD91-99BB-4C51-A3E2-5B174D47B54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042C38E9-A62F-4E2C-9BE1-1C4B4D8656C6}"/>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8" name="Footer Placeholder 7">
            <a:extLst>
              <a:ext uri="{FF2B5EF4-FFF2-40B4-BE49-F238E27FC236}">
                <a16:creationId xmlns:a16="http://schemas.microsoft.com/office/drawing/2014/main" id="{64AF3A78-B2E5-42DF-B9D1-25E769B0E4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F9C628E-D9D2-4E6B-A349-CCD20D5D8820}"/>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25476230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EBE-A319-4DE9-B8A5-01E4DD6A0FD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B5582F9-5666-4B7F-9250-CFBCCB58022B}"/>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4" name="Footer Placeholder 3">
            <a:extLst>
              <a:ext uri="{FF2B5EF4-FFF2-40B4-BE49-F238E27FC236}">
                <a16:creationId xmlns:a16="http://schemas.microsoft.com/office/drawing/2014/main" id="{F7C3CCF8-9C44-4489-B2BB-990AB9A64DD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3A26FD9-C0DC-49D2-A8EB-2DCAC6B78E58}"/>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27559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815AF-EA87-42E0-93E5-9A763F42BB51}"/>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3" name="Footer Placeholder 2">
            <a:extLst>
              <a:ext uri="{FF2B5EF4-FFF2-40B4-BE49-F238E27FC236}">
                <a16:creationId xmlns:a16="http://schemas.microsoft.com/office/drawing/2014/main" id="{760254BB-6E67-4A2F-A50E-8113BD074C0A}"/>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E531617-B293-4A3D-A15B-87724DD7460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955339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F1A-1D2A-4BAA-B6F8-47628A53C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7BE9EC4-2610-47C1-8048-2F42E58F3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9A1A855-A365-4AD0-AC25-FEBC50750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23968B-8FB5-4936-AD6B-917A6EF06117}"/>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6" name="Footer Placeholder 5">
            <a:extLst>
              <a:ext uri="{FF2B5EF4-FFF2-40B4-BE49-F238E27FC236}">
                <a16:creationId xmlns:a16="http://schemas.microsoft.com/office/drawing/2014/main" id="{F8E41CA8-6201-47EB-AF24-24C2BC562FD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B132793-881E-4942-A2EB-7778B25A9A22}"/>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287839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F866-3E6F-4945-A762-47F06EAB1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F0A54C8-6E2B-4080-80B2-B4E661C44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B93A923-734B-4855-B9EC-B6B077237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76CFF3-A0E0-409F-AD4F-748A1C2A1F67}"/>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6" name="Footer Placeholder 5">
            <a:extLst>
              <a:ext uri="{FF2B5EF4-FFF2-40B4-BE49-F238E27FC236}">
                <a16:creationId xmlns:a16="http://schemas.microsoft.com/office/drawing/2014/main" id="{5FA3F752-B966-4198-985E-B718133A271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D788C59-D33E-4A69-A458-F7A03B7A9B99}"/>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9102055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6C06-0BDA-44D0-8851-7ECD800BF30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7BC6BE2-5F1D-40BC-939F-378D634408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4415D36-02B4-4F56-89B9-C0183CB324C5}"/>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5D3E52F3-F026-41F5-88DF-80280CD016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D771E5-C8A4-4014-B98C-94A4884903DD}"/>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40269176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FFB4-7155-4469-BD5D-61BFC4BB15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C957D0-0F9E-4910-93BF-E455327E92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584DBDD-900B-40B9-A630-138374B69C34}"/>
              </a:ext>
            </a:extLst>
          </p:cNvPr>
          <p:cNvSpPr>
            <a:spLocks noGrp="1"/>
          </p:cNvSpPr>
          <p:nvPr>
            <p:ph type="dt" sz="half" idx="10"/>
          </p:nvPr>
        </p:nvSpPr>
        <p:spPr/>
        <p:txBody>
          <a:body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40CBEE0C-82B6-4970-81CE-6F2F269143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22B818-01C5-4C82-BA16-7BEEEFC4E007}"/>
              </a:ext>
            </a:extLst>
          </p:cNvPr>
          <p:cNvSpPr>
            <a:spLocks noGrp="1"/>
          </p:cNvSpPr>
          <p:nvPr>
            <p:ph type="sldNum" sz="quarter" idx="12"/>
          </p:nvPr>
        </p:nvSpPr>
        <p:spPr/>
        <p:txBody>
          <a:bodyPr/>
          <a:lstStyle/>
          <a:p>
            <a:fld id="{75A2046D-B5E2-406B-9EEF-1309C8AC3DA1}" type="slidenum">
              <a:rPr lang="en-AU" smtClean="0"/>
              <a:t>‹#›</a:t>
            </a:fld>
            <a:endParaRPr lang="en-AU"/>
          </a:p>
        </p:txBody>
      </p:sp>
    </p:spTree>
    <p:extLst>
      <p:ext uri="{BB962C8B-B14F-4D97-AF65-F5344CB8AC3E}">
        <p14:creationId xmlns:p14="http://schemas.microsoft.com/office/powerpoint/2010/main" val="111548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A04BD80-684F-43EC-BD8A-3313B4EC3815}" type="datetime1">
              <a:rPr lang="en-US" smtClean="0"/>
              <a:t>12/20/2018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4D2021-F3A0-43D8-B6B3-AE7BBAB9890A}"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2B9AF0-B7DD-4DE1-A9F5-91BE63737632}" type="datetime1">
              <a:rPr lang="en-US" smtClean="0"/>
              <a:t>12/20/2018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3F85E4-564C-4728-AEFB-C8F906AA693D}" type="datetime1">
              <a:rPr lang="en-US" smtClean="0"/>
              <a:t>12/20/2018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E00A3BD-B35C-46C6-B7B7-E519136B132D}" type="datetime1">
              <a:rPr lang="en-US" smtClean="0"/>
              <a:t>12/20/2018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59E4D-16D2-4652-AD24-ABC7C4E21225}"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BFFB6C-937C-401A-B23B-FFE1848A43F3}" type="datetime1">
              <a:rPr lang="en-US" smtClean="0"/>
              <a:t>12/20/2018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3AB179A-3664-45B4-AF75-5A588F18B660}" type="datetime1">
              <a:rPr lang="en-US" smtClean="0"/>
              <a:t>12/20/2018</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B6DE-9E16-4A2E-8802-F35E9910BD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7747937-2BA0-439E-8ED0-4BAF13A274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C9BE96-5141-4EE8-9029-6A76ED02D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6E524-FD8D-452D-9C72-0AC53F7701F7}" type="datetimeFigureOut">
              <a:rPr lang="en-AU" smtClean="0"/>
              <a:t>20/12/2018</a:t>
            </a:fld>
            <a:endParaRPr lang="en-AU"/>
          </a:p>
        </p:txBody>
      </p:sp>
      <p:sp>
        <p:nvSpPr>
          <p:cNvPr id="5" name="Footer Placeholder 4">
            <a:extLst>
              <a:ext uri="{FF2B5EF4-FFF2-40B4-BE49-F238E27FC236}">
                <a16:creationId xmlns:a16="http://schemas.microsoft.com/office/drawing/2014/main" id="{6A711EB9-6445-4FD9-BB72-A7C19DE2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21C1E42-3B40-4A82-B6FA-EC5EB89CF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2046D-B5E2-406B-9EEF-1309C8AC3DA1}" type="slidenum">
              <a:rPr lang="en-AU" smtClean="0"/>
              <a:t>‹#›</a:t>
            </a:fld>
            <a:endParaRPr lang="en-AU"/>
          </a:p>
        </p:txBody>
      </p:sp>
    </p:spTree>
    <p:extLst>
      <p:ext uri="{BB962C8B-B14F-4D97-AF65-F5344CB8AC3E}">
        <p14:creationId xmlns:p14="http://schemas.microsoft.com/office/powerpoint/2010/main" val="411992989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hyperlink" Target="https://nbviewer.jupyter.org/github/nci/Data-Training/blob/master/NCI_Autumn_Training/05_Python_Data_Examples_I/Python_NetcdfSubset_Examples.ipynb" TargetMode="External"/><Relationship Id="rId3" Type="http://schemas.openxmlformats.org/officeDocument/2006/relationships/hyperlink" Target="http://dapds00.nci.org.au/thredds/catalogs/rr9/collection/dataset/ANUClimate_v1-0_rainfall_daily_0-01deg_1970-2014.html?dataset=ANUClimate_v1-0_rainfall_daily_0-01deg_1970-2014_agg" TargetMode="External"/><Relationship Id="rId7" Type="http://schemas.openxmlformats.org/officeDocument/2006/relationships/hyperlink" Target="https://nbviewer.jupyter.org/github/nci/Data-Training/blob/master/NCI_Autumn_Training/05_Python_Data_Examples_I/Python_Siphon_I.ipynb"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nbviewer.jupyter.org/github/nci/Data-Training/blob/master/NCI_Autumn_Training/01_Data_Services/NetcdfSubset_Examples.ipynb" TargetMode="External"/><Relationship Id="rId5" Type="http://schemas.openxmlformats.org/officeDocument/2006/relationships/hyperlink" Target="https://nbviewer.jupyter.org/github/nci/Data-Training/blob/master/NCI_Autumn_Training/01_Data_Services/THREDDS_OPeNDAP.ipynb" TargetMode="External"/><Relationship Id="rId4" Type="http://schemas.openxmlformats.org/officeDocument/2006/relationships/hyperlink" Target="https://nbviewer.jupyter.org/github/nci/Data-Training/blob/master/NCI_Autumn_Training/05_Python_Data_Examples_I/Python_DataAccessBasics.ipynb"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dap.nci.org.au/thredds/remoteCatalogService?catalog=http://dapds00.nci.org.au/thredds/catalog/ub8/global/GPP/Yebra2015/monthly/catalog.xml" TargetMode="Externa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github.com/asivapra/gsky/blob/master/Documents/ows/GSKY_Developer_Guide.ppsx" TargetMode="External"/><Relationship Id="rId5" Type="http://schemas.openxmlformats.org/officeDocument/2006/relationships/hyperlink" Target="https://github.com/asivapra/gsky/blob/master/Documents/ows/GSKY_OWS_Server.ppsx" TargetMode="External"/><Relationship Id="rId4" Type="http://schemas.openxmlformats.org/officeDocument/2006/relationships/hyperlink" Target="https://github.com/asivapra/gsky/blob/master/Documents/ows/GSKY_OWS_Server.docx"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sivapra/gsky/blob/master/Documents/ows/GSKY_User_Guide.ppsx"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github.com/asivapra/gsky/blob/master/Documents/ows/GSKY_Developer_Guide.ppsx"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asivapra/gsky/blob/master/Documents/ows/GSKY_User_Guide.ppsx" TargetMode="Externa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hyperlink" Target="http://130.56.242.16/terria/" TargetMode="External"/><Relationship Id="rId9" Type="http://schemas.openxmlformats.org/officeDocument/2006/relationships/hyperlink" Target="http://localhost:8080/thredds/catalog.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png"/><Relationship Id="rId5" Type="http://schemas.openxmlformats.org/officeDocument/2006/relationships/hyperlink" Target="http://localhost:8080/thredds/catalog.html" TargetMode="External"/><Relationship Id="rId10" Type="http://schemas.openxmlformats.org/officeDocument/2006/relationships/image" Target="../media/image20.png"/><Relationship Id="rId4" Type="http://schemas.openxmlformats.org/officeDocument/2006/relationships/hyperlink" Target="http://localhost:8080/"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F4C3-8F00-4737-9462-E2D81D36D621}"/>
              </a:ext>
            </a:extLst>
          </p:cNvPr>
          <p:cNvSpPr>
            <a:spLocks noGrp="1"/>
          </p:cNvSpPr>
          <p:nvPr>
            <p:ph type="ctrTitle"/>
          </p:nvPr>
        </p:nvSpPr>
        <p:spPr>
          <a:xfrm>
            <a:off x="1672858" y="2457940"/>
            <a:ext cx="8689976" cy="941752"/>
          </a:xfrm>
        </p:spPr>
        <p:txBody>
          <a:bodyPr>
            <a:noAutofit/>
          </a:bodyPr>
          <a:lstStyle/>
          <a:p>
            <a:r>
              <a:rPr 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Connecting GSKY with THREDDS</a:t>
            </a:r>
            <a:endParaRPr lang="en-AU"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3" name="Subtitle 2">
            <a:extLst>
              <a:ext uri="{FF2B5EF4-FFF2-40B4-BE49-F238E27FC236}">
                <a16:creationId xmlns:a16="http://schemas.microsoft.com/office/drawing/2014/main" id="{60164928-6661-4389-821D-7D0F1094AE71}"/>
              </a:ext>
            </a:extLst>
          </p:cNvPr>
          <p:cNvSpPr>
            <a:spLocks noGrp="1"/>
          </p:cNvSpPr>
          <p:nvPr>
            <p:ph type="subTitle" idx="1"/>
          </p:nvPr>
        </p:nvSpPr>
        <p:spPr>
          <a:xfrm>
            <a:off x="1751012" y="3631760"/>
            <a:ext cx="8689976" cy="552938"/>
          </a:xfrm>
        </p:spPr>
        <p:txBody>
          <a:bodyPr>
            <a:normAutofit/>
          </a:bodyPr>
          <a:lstStyle/>
          <a:p>
            <a:r>
              <a:rPr lang="en-AU" sz="2400" b="1" cap="none">
                <a:effectLst>
                  <a:outerShdw blurRad="38100" dist="38100" dir="2700000" algn="tl">
                    <a:srgbClr val="000000">
                      <a:alpha val="43137"/>
                    </a:srgbClr>
                  </a:outerShdw>
                </a:effectLst>
              </a:rPr>
              <a:t>Thoughts on creating TerriaMap-GSKY-THREDDS communication</a:t>
            </a:r>
          </a:p>
        </p:txBody>
      </p:sp>
      <p:sp>
        <p:nvSpPr>
          <p:cNvPr id="5" name="Rectangle 4">
            <a:extLst>
              <a:ext uri="{FF2B5EF4-FFF2-40B4-BE49-F238E27FC236}">
                <a16:creationId xmlns:a16="http://schemas.microsoft.com/office/drawing/2014/main" id="{4E805DAD-3B5F-428A-B82F-8AA0ADFC6368}"/>
              </a:ext>
            </a:extLst>
          </p:cNvPr>
          <p:cNvSpPr/>
          <p:nvPr/>
        </p:nvSpPr>
        <p:spPr>
          <a:xfrm>
            <a:off x="7817" y="6582091"/>
            <a:ext cx="4095261" cy="256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a:latin typeface="Calibri" panose="020F0502020204030204" pitchFamily="34" charset="0"/>
                <a:cs typeface="Calibri" panose="020F0502020204030204" pitchFamily="34" charset="0"/>
              </a:rPr>
              <a:t>Copyright © 2018 by National Computational Infrastructure, Canberra, ACT, Australia.</a:t>
            </a:r>
            <a:endParaRPr lang="en-AU" sz="70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797D558-CE01-46F0-AA37-72614AC319BE}"/>
              </a:ext>
            </a:extLst>
          </p:cNvPr>
          <p:cNvSpPr txBox="1"/>
          <p:nvPr/>
        </p:nvSpPr>
        <p:spPr>
          <a:xfrm>
            <a:off x="9462047" y="6582091"/>
            <a:ext cx="2703444" cy="215444"/>
          </a:xfrm>
          <a:prstGeom prst="rect">
            <a:avLst/>
          </a:prstGeom>
          <a:noFill/>
        </p:spPr>
        <p:txBody>
          <a:bodyPr wrap="square" rtlCol="0">
            <a:spAutoFit/>
          </a:bodyPr>
          <a:lstStyle/>
          <a:p>
            <a:r>
              <a:rPr lang="en-US" sz="800">
                <a:solidFill>
                  <a:schemeClr val="bg1"/>
                </a:solidFill>
              </a:rPr>
              <a:t>Prepared by: Arapaut V. Sivaprasad on 12 December, 2018</a:t>
            </a:r>
            <a:endParaRPr lang="en-AU" sz="800">
              <a:solidFill>
                <a:schemeClr val="bg1"/>
              </a:solidFill>
            </a:endParaRPr>
          </a:p>
        </p:txBody>
      </p:sp>
      <p:sp>
        <p:nvSpPr>
          <p:cNvPr id="8" name="TextBox 7">
            <a:extLst>
              <a:ext uri="{FF2B5EF4-FFF2-40B4-BE49-F238E27FC236}">
                <a16:creationId xmlns:a16="http://schemas.microsoft.com/office/drawing/2014/main" id="{92361843-3838-447E-A3CC-DEBCC3FE84E5}"/>
              </a:ext>
            </a:extLst>
          </p:cNvPr>
          <p:cNvSpPr txBox="1"/>
          <p:nvPr/>
        </p:nvSpPr>
        <p:spPr>
          <a:xfrm>
            <a:off x="2798859" y="4439139"/>
            <a:ext cx="6114558" cy="646331"/>
          </a:xfrm>
          <a:prstGeom prst="rect">
            <a:avLst/>
          </a:prstGeom>
          <a:noFill/>
        </p:spPr>
        <p:txBody>
          <a:bodyPr wrap="square" rtlCol="0">
            <a:spAutoFit/>
          </a:bodyPr>
          <a:lstStyle/>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Best viewed as a ‘Slide Show’ from the top menu. </a:t>
            </a:r>
          </a:p>
          <a:p>
            <a:pPr algn="ctr"/>
            <a:r>
              <a:rPr lang="en-US"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Turn off the “Use Timings” to run it at your own pace.</a:t>
            </a:r>
            <a:endParaRPr lang="en-AU" b="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119176477"/>
      </p:ext>
    </p:extLst>
  </p:cSld>
  <p:clrMapOvr>
    <a:masterClrMapping/>
  </p:clrMapOvr>
  <mc:AlternateContent xmlns:mc="http://schemas.openxmlformats.org/markup-compatibility/2006" xmlns:p14="http://schemas.microsoft.com/office/powerpoint/2010/main">
    <mc:Choice Requires="p14">
      <p:transition spd="med" p14:dur="700" advTm="2964">
        <p:fade/>
      </p:transition>
    </mc:Choice>
    <mc:Fallback xmlns="">
      <p:transition spd="med" advTm="2964">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A37FE6-33D6-4A5C-A5A7-D46CC26771E2}"/>
              </a:ext>
            </a:extLst>
          </p:cNvPr>
          <p:cNvSpPr>
            <a:spLocks noGrp="1"/>
          </p:cNvSpPr>
          <p:nvPr>
            <p:ph type="title"/>
          </p:nvPr>
        </p:nvSpPr>
        <p:spPr>
          <a:xfrm>
            <a:off x="3409950" y="220664"/>
            <a:ext cx="7391400" cy="407987"/>
          </a:xfrm>
        </p:spPr>
        <p:txBody>
          <a:bodyPr>
            <a:normAutofit fontScale="90000"/>
          </a:bodyPr>
          <a:lstStyle/>
          <a:p>
            <a:r>
              <a:rPr lang="en-US" altLang="en-US" b="1" cap="none">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a typeface="ヒラギノ角ゴ Pro W3" pitchFamily="-102" charset="-128"/>
              </a:rPr>
              <a:t>Acknowledgements</a:t>
            </a:r>
          </a:p>
        </p:txBody>
      </p:sp>
      <p:pic>
        <p:nvPicPr>
          <p:cNvPr id="27651" name="Picture 4">
            <a:extLst>
              <a:ext uri="{FF2B5EF4-FFF2-40B4-BE49-F238E27FC236}">
                <a16:creationId xmlns:a16="http://schemas.microsoft.com/office/drawing/2014/main" id="{DCBA946B-AC4F-476A-9CF7-6CE7258984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9" y="2117725"/>
            <a:ext cx="1722437"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9">
            <a:extLst>
              <a:ext uri="{FF2B5EF4-FFF2-40B4-BE49-F238E27FC236}">
                <a16:creationId xmlns:a16="http://schemas.microsoft.com/office/drawing/2014/main" id="{220CE06C-D275-4CE9-81E5-0BCFE22EC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6" y="4103689"/>
            <a:ext cx="2136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1">
            <a:extLst>
              <a:ext uri="{FF2B5EF4-FFF2-40B4-BE49-F238E27FC236}">
                <a16:creationId xmlns:a16="http://schemas.microsoft.com/office/drawing/2014/main" id="{BDB9F88C-A48A-45CC-A1C5-5459C56D2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9" y="4103689"/>
            <a:ext cx="165417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3">
            <a:extLst>
              <a:ext uri="{FF2B5EF4-FFF2-40B4-BE49-F238E27FC236}">
                <a16:creationId xmlns:a16="http://schemas.microsoft.com/office/drawing/2014/main" id="{08A84A2F-53EA-4AE9-9C2D-F9D7118080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0175" y="4222751"/>
            <a:ext cx="1906588"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5">
            <a:extLst>
              <a:ext uri="{FF2B5EF4-FFF2-40B4-BE49-F238E27FC236}">
                <a16:creationId xmlns:a16="http://schemas.microsoft.com/office/drawing/2014/main" id="{74295E65-23E2-4F56-A523-B8B26644EA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3301" y="2117726"/>
            <a:ext cx="22272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8">
            <a:extLst>
              <a:ext uri="{FF2B5EF4-FFF2-40B4-BE49-F238E27FC236}">
                <a16:creationId xmlns:a16="http://schemas.microsoft.com/office/drawing/2014/main" id="{3A0BF576-543A-40EF-8D7B-9D262378BC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163" y="2297113"/>
            <a:ext cx="261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5451378"/>
      </p:ext>
    </p:extLst>
  </p:cSld>
  <p:clrMapOvr>
    <a:masterClrMapping/>
  </p:clrMapOvr>
  <mc:AlternateContent xmlns:mc="http://schemas.openxmlformats.org/markup-compatibility/2006" xmlns:p14="http://schemas.microsoft.com/office/powerpoint/2010/main">
    <mc:Choice Requires="p14">
      <p:transition spd="med" p14:dur="700" advTm="2735">
        <p:fade/>
      </p:transition>
    </mc:Choice>
    <mc:Fallback xmlns="">
      <p:transition spd="med" advTm="273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Background</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906450"/>
            <a:ext cx="10487770" cy="5324535"/>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This is the content of email from Kelsey on 5 Dec., 2018.</a:t>
            </a:r>
            <a:endParaRPr lang="en-AU" sz="1000" b="1">
              <a:latin typeface="Calibri" panose="020F0502020204030204" pitchFamily="34" charset="0"/>
              <a:cs typeface="Calibri" panose="020F0502020204030204" pitchFamily="34" charset="0"/>
            </a:endParaRPr>
          </a:p>
          <a:p>
            <a:r>
              <a:rPr lang="en-AU" sz="1000">
                <a:latin typeface="Calibri" panose="020F0502020204030204" pitchFamily="34" charset="0"/>
                <a:cs typeface="Calibri" panose="020F0502020204030204" pitchFamily="34" charset="0"/>
              </a:rPr>
              <a:t>(Ref: </a:t>
            </a:r>
            <a:r>
              <a:rPr lang="en-AU" sz="1000" i="1">
                <a:latin typeface="Calibri" panose="020F0502020204030204" pitchFamily="34" charset="0"/>
                <a:cs typeface="Calibri" panose="020F0502020204030204" pitchFamily="34" charset="0"/>
              </a:rPr>
              <a:t>Email from Kelsey on 5/12/2018: </a:t>
            </a:r>
            <a:r>
              <a:rPr lang="en-US" sz="1000" i="1">
                <a:latin typeface="Calibri" panose="020F0502020204030204" pitchFamily="34" charset="0"/>
                <a:cs typeface="Calibri" panose="020F0502020204030204" pitchFamily="34" charset="0"/>
              </a:rPr>
              <a:t>Subject: “GSKY OPeNDAP/Subsetting thoughts”</a:t>
            </a:r>
            <a:r>
              <a:rPr lang="en-US" sz="1000">
                <a:latin typeface="Calibri" panose="020F0502020204030204" pitchFamily="34" charset="0"/>
                <a:cs typeface="Calibri" panose="020F0502020204030204" pitchFamily="34" charset="0"/>
              </a:rPr>
              <a:t>)</a:t>
            </a:r>
            <a:endParaRPr lang="en-AU" sz="1000">
              <a:latin typeface="Calibri" panose="020F0502020204030204" pitchFamily="34" charset="0"/>
              <a:cs typeface="Calibri" panose="020F0502020204030204" pitchFamily="34" charset="0"/>
            </a:endParaRPr>
          </a:p>
          <a:p>
            <a:pPr lvl="0"/>
            <a:endParaRPr lang="en-US" sz="1000">
              <a:latin typeface="Calibri" panose="020F0502020204030204" pitchFamily="34" charset="0"/>
              <a:cs typeface="Calibri" panose="020F0502020204030204" pitchFamily="34" charset="0"/>
            </a:endParaRPr>
          </a:p>
          <a:p>
            <a:r>
              <a:rPr lang="en-AU" sz="1000" b="1">
                <a:latin typeface="Calibri" panose="020F0502020204030204" pitchFamily="34" charset="0"/>
                <a:cs typeface="Calibri" panose="020F0502020204030204" pitchFamily="34" charset="0"/>
              </a:rPr>
              <a:t>Summary around DAP-like gsky service: </a:t>
            </a:r>
          </a:p>
          <a:p>
            <a:pPr lvl="0"/>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currently offers OGC options (WMS, WCS) that allow a user to view/discover data through a map request (WMS) and then also select that same data for download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However, there is a gap that (currently) neither our GSKY or THREDDS server can meet in terms of data access options: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is great for discovering and downloading predefined products and does the complex/time-consuming spatial aggregation behind the scenes. But it is lacking in terms of allowing more flexible queries to the lower-level data contained in the dataset (such as they would from working with it direct on the filesystem or through our THREDDS server). Accessing the netcdf or tiff contents means a user has more options, can compute their own composites, etc.</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is basically the opposite case. It allows a user to access the contents but only in a file based manner but lacks the complex aggregation GSKY offers. (Though it should be noted it does do aggregation across time fairly well in most cases but terrible with spatial aggregations, can't do it in the way needed.)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GSKY could potentially fill this gap by offering a DAP-like service to an endpoint that acts like the aggregated "file" for the dataset. Similar to how our THREDDS aggregated endpoints work. E.g., </a:t>
            </a:r>
            <a:r>
              <a:rPr lang="en-AU" sz="1000" u="sng">
                <a:latin typeface="Calibri" panose="020F0502020204030204" pitchFamily="34" charset="0"/>
                <a:cs typeface="Calibri" panose="020F0502020204030204" pitchFamily="34" charset="0"/>
                <a:hlinkClick r:id="rId3"/>
              </a:rPr>
              <a:t>http://dapds00.nci.org.au/thredds/catalogs/rr9/collection/dataset/ANUClimate_v1-0_rainfall_daily_0-01deg_1970-2014.html?dataset=ANUClimate_v1-0_rainfall_daily_0-01deg_1970-2014_agg</a:t>
            </a:r>
            <a:r>
              <a:rPr lang="en-AU" sz="10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example, with a DAP endpoint a user can access contents of this aggregated "file" remotely from many tools just as though they were working direct on the filesystem. You feed the endpoint into tools in the exact manner as you were inputing a file path.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Here's a very simple example of using DAP from a python notebook: </a:t>
            </a:r>
            <a:r>
              <a:rPr lang="en-AU" sz="1000" u="sng">
                <a:latin typeface="Calibri" panose="020F0502020204030204" pitchFamily="34" charset="0"/>
                <a:cs typeface="Calibri" panose="020F0502020204030204" pitchFamily="34" charset="0"/>
                <a:hlinkClick r:id="rId4"/>
              </a:rPr>
              <a:t>https://nbviewer.jupyter.org/github/nci/Data-Training/blob/master/NCI_Autumn_Training/05_Python_Data_Examples_I/Python_DataAccessBasics.ipynb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For a collection like DEA, this could be really useful because it would allow users to work more natively with the actual band data vs having to use the predefined composites. It's a super easy way to subset/extract data compared with WCS. No special query needed or "middleman" tool needed to construct the query to then call it like you need to do with WCS.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THREDDS also offers another service very similar to DAP- the Netcdf Subset Service (NCSS). NCSS starts to look more similar to a WCS request as it allows for the query to be in lat/lon/time units vs index-based ones. I think it's a bit more flexible than WCS personally, probably because it's not part of a standardised body like OGC. </a:t>
            </a:r>
          </a:p>
          <a:p>
            <a:pPr marL="628650" lvl="1" indent="-171450">
              <a:buFont typeface="Arial" panose="020B0604020202020204" pitchFamily="34" charset="0"/>
              <a:buChar char="•"/>
            </a:pPr>
            <a:r>
              <a:rPr lang="en-AU" sz="1000">
                <a:latin typeface="Calibri" panose="020F0502020204030204" pitchFamily="34" charset="0"/>
                <a:cs typeface="Calibri" panose="020F0502020204030204" pitchFamily="34" charset="0"/>
              </a:rPr>
              <a:t>To see the format of DAP and NCSS requests, follow these notebooks to make a request through the webpage form. It'll then display what the format looks like: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DAP request thru webpage interface: </a:t>
            </a:r>
            <a:r>
              <a:rPr lang="en-AU" sz="1000" u="sng">
                <a:latin typeface="Calibri" panose="020F0502020204030204" pitchFamily="34" charset="0"/>
                <a:cs typeface="Calibri" panose="020F0502020204030204" pitchFamily="34" charset="0"/>
                <a:hlinkClick r:id="rId5"/>
              </a:rPr>
              <a:t>https://nbviewer.jupyter.org/github/nci/Data-Training/blob/master/NCI_Autumn_Training/01_Data_Services/THREDDS_OPeNDAP.ipynb</a:t>
            </a:r>
            <a:r>
              <a:rPr lang="en-AU" sz="1000">
                <a:latin typeface="Calibri" panose="020F0502020204030204" pitchFamily="34" charset="0"/>
                <a:cs typeface="Calibri" panose="020F0502020204030204" pitchFamily="34" charset="0"/>
              </a:rPr>
              <a:t> </a:t>
            </a:r>
          </a:p>
          <a:p>
            <a:pPr marL="1085850" lvl="2" indent="-171450">
              <a:buFont typeface="Arial" panose="020B0604020202020204" pitchFamily="34" charset="0"/>
              <a:buChar char="•"/>
            </a:pPr>
            <a:r>
              <a:rPr lang="en-AU" sz="1000">
                <a:latin typeface="Calibri" panose="020F0502020204030204" pitchFamily="34" charset="0"/>
                <a:cs typeface="Calibri" panose="020F0502020204030204" pitchFamily="34" charset="0"/>
              </a:rPr>
              <a:t>Basic NCSS request thru webpage interface: </a:t>
            </a:r>
            <a:r>
              <a:rPr lang="en-AU" sz="1000" u="sng">
                <a:latin typeface="Calibri" panose="020F0502020204030204" pitchFamily="34" charset="0"/>
                <a:cs typeface="Calibri" panose="020F0502020204030204" pitchFamily="34" charset="0"/>
                <a:hlinkClick r:id="rId6"/>
              </a:rPr>
              <a:t>https://nbviewer.jupyter.org/github/nci/Data-Training/blob/master/NCI_Autumn_Training/01_Data_Services/NetcdfSubset_Examples.ipynb</a:t>
            </a:r>
            <a:r>
              <a:rPr lang="en-AU" sz="1000">
                <a:latin typeface="Calibri" panose="020F0502020204030204" pitchFamily="34" charset="0"/>
                <a:cs typeface="Calibri" panose="020F0502020204030204" pitchFamily="34" charset="0"/>
              </a:rPr>
              <a:t> </a:t>
            </a:r>
          </a:p>
          <a:p>
            <a:pPr marL="171450" lvl="0" indent="-171450">
              <a:buFont typeface="Arial" panose="020B0604020202020204" pitchFamily="34" charset="0"/>
              <a:buChar char="•"/>
            </a:pPr>
            <a:r>
              <a:rPr lang="en-AU" sz="1000">
                <a:latin typeface="Calibri" panose="020F0502020204030204" pitchFamily="34" charset="0"/>
                <a:cs typeface="Calibri" panose="020F0502020204030204" pitchFamily="34" charset="0"/>
              </a:rPr>
              <a:t>Lastly, possible pro of following the DAP protocol standard is that it would work across heaps of netcdf-based tools/packages. Depending on goals/aims of gsky this could be beneficial. Would certainly set ourselves up well for tackling climate-based data collections. (And I'm sure there are cons that we'll think of too but will leave it to this for now! ;)) </a:t>
            </a:r>
          </a:p>
          <a:p>
            <a:pPr marL="171450" indent="-171450">
              <a:buFont typeface="Arial" panose="020B0604020202020204" pitchFamily="34" charset="0"/>
              <a:buChar char="•"/>
            </a:pPr>
            <a:r>
              <a:rPr lang="en-AU" sz="1000">
                <a:latin typeface="Calibri" panose="020F0502020204030204" pitchFamily="34" charset="0"/>
                <a:cs typeface="Calibri" panose="020F0502020204030204" pitchFamily="34" charset="0"/>
              </a:rPr>
              <a:t>Some additional Python versions of these services: </a:t>
            </a: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7"/>
              </a:rPr>
              <a:t>https://nbviewer.jupyter.org/github/nci/Data-Training/blob/master/NCI_Autumn_Training/05_Python_Data_Examples_I/Python_Siphon_I.ipynb</a:t>
            </a:r>
            <a:endParaRPr lang="en-AU" sz="1000" u="sng">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AU" sz="1000" u="sng">
                <a:latin typeface="Calibri" panose="020F0502020204030204" pitchFamily="34" charset="0"/>
                <a:cs typeface="Calibri" panose="020F0502020204030204" pitchFamily="34" charset="0"/>
                <a:hlinkClick r:id="rId8"/>
              </a:rPr>
              <a:t>https://nbviewer.jupyter.org/github/nci/Data-Training/blob/master/NCI_Autumn_Training/05_Python_Data_Examples_I/Python_NetcdfSubset_Examples.ipynb</a:t>
            </a:r>
            <a:endParaRPr lang="en-AU" sz="100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72636782"/>
      </p:ext>
    </p:extLst>
  </p:cSld>
  <p:clrMapOvr>
    <a:masterClrMapping/>
  </p:clrMapOvr>
  <mc:AlternateContent xmlns:mc="http://schemas.openxmlformats.org/markup-compatibility/2006" xmlns:p14="http://schemas.microsoft.com/office/powerpoint/2010/main">
    <mc:Choice Requires="p14">
      <p:transition spd="med" p14:dur="700" advTm="30893">
        <p:fade/>
      </p:transition>
    </mc:Choice>
    <mc:Fallback xmlns="">
      <p:transition spd="med" advTm="30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fade">
                                      <p:cBhvr>
                                        <p:cTn id="18" dur="500"/>
                                        <p:tgtEl>
                                          <p:spTgt spid="2">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fade">
                                      <p:cBhvr>
                                        <p:cTn id="21" dur="500"/>
                                        <p:tgtEl>
                                          <p:spTgt spid="2">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animEffect transition="in" filter="fade">
                                      <p:cBhvr>
                                        <p:cTn id="27" dur="500"/>
                                        <p:tgtEl>
                                          <p:spTgt spid="2">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2" end="12"/>
                                            </p:txEl>
                                          </p:spTgt>
                                        </p:tgtEl>
                                        <p:attrNameLst>
                                          <p:attrName>style.visibility</p:attrName>
                                        </p:attrNameLst>
                                      </p:cBhvr>
                                      <p:to>
                                        <p:strVal val="visible"/>
                                      </p:to>
                                    </p:set>
                                    <p:animEffect transition="in" filter="fade">
                                      <p:cBhvr>
                                        <p:cTn id="30" dur="500"/>
                                        <p:tgtEl>
                                          <p:spTgt spid="2">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animEffect transition="in" filter="fade">
                                      <p:cBhvr>
                                        <p:cTn id="35" dur="500"/>
                                        <p:tgtEl>
                                          <p:spTgt spid="2">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4" end="14"/>
                                            </p:txEl>
                                          </p:spTgt>
                                        </p:tgtEl>
                                        <p:attrNameLst>
                                          <p:attrName>style.visibility</p:attrName>
                                        </p:attrNameLst>
                                      </p:cBhvr>
                                      <p:to>
                                        <p:strVal val="visible"/>
                                      </p:to>
                                    </p:set>
                                    <p:animEffect transition="in" filter="fade">
                                      <p:cBhvr>
                                        <p:cTn id="38" dur="500"/>
                                        <p:tgtEl>
                                          <p:spTgt spid="2">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animEffect transition="in" filter="fade">
                                      <p:cBhvr>
                                        <p:cTn id="41" dur="500"/>
                                        <p:tgtEl>
                                          <p:spTgt spid="2">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6" end="16"/>
                                            </p:txEl>
                                          </p:spTgt>
                                        </p:tgtEl>
                                        <p:attrNameLst>
                                          <p:attrName>style.visibility</p:attrName>
                                        </p:attrNameLst>
                                      </p:cBhvr>
                                      <p:to>
                                        <p:strVal val="visible"/>
                                      </p:to>
                                    </p:set>
                                    <p:animEffect transition="in" filter="fade">
                                      <p:cBhvr>
                                        <p:cTn id="44" dur="500"/>
                                        <p:tgtEl>
                                          <p:spTgt spid="2">
                                            <p:txEl>
                                              <p:pRg st="16" end="1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7" end="17"/>
                                            </p:txEl>
                                          </p:spTgt>
                                        </p:tgtEl>
                                        <p:attrNameLst>
                                          <p:attrName>style.visibility</p:attrName>
                                        </p:attrNameLst>
                                      </p:cBhvr>
                                      <p:to>
                                        <p:strVal val="visible"/>
                                      </p:to>
                                    </p:set>
                                    <p:animEffect transition="in" filter="fade">
                                      <p:cBhvr>
                                        <p:cTn id="49" dur="500"/>
                                        <p:tgtEl>
                                          <p:spTgt spid="2">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
                                            <p:txEl>
                                              <p:pRg st="18" end="18"/>
                                            </p:txEl>
                                          </p:spTgt>
                                        </p:tgtEl>
                                        <p:attrNameLst>
                                          <p:attrName>style.visibility</p:attrName>
                                        </p:attrNameLst>
                                      </p:cBhvr>
                                      <p:to>
                                        <p:strVal val="visible"/>
                                      </p:to>
                                    </p:set>
                                    <p:animEffect transition="in" filter="fade">
                                      <p:cBhvr>
                                        <p:cTn id="54" dur="500"/>
                                        <p:tgtEl>
                                          <p:spTgt spid="2">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
                                            <p:txEl>
                                              <p:pRg st="19" end="19"/>
                                            </p:txEl>
                                          </p:spTgt>
                                        </p:tgtEl>
                                        <p:attrNameLst>
                                          <p:attrName>style.visibility</p:attrName>
                                        </p:attrNameLst>
                                      </p:cBhvr>
                                      <p:to>
                                        <p:strVal val="visible"/>
                                      </p:to>
                                    </p:set>
                                    <p:animEffect transition="in" filter="fade">
                                      <p:cBhvr>
                                        <p:cTn id="57" dur="500"/>
                                        <p:tgtEl>
                                          <p:spTgt spid="2">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2">
                                            <p:txEl>
                                              <p:pRg st="20" end="20"/>
                                            </p:txEl>
                                          </p:spTgt>
                                        </p:tgtEl>
                                        <p:attrNameLst>
                                          <p:attrName>style.visibility</p:attrName>
                                        </p:attrNameLst>
                                      </p:cBhvr>
                                      <p:to>
                                        <p:strVal val="visible"/>
                                      </p:to>
                                    </p:set>
                                    <p:animEffect transition="in" filter="fade">
                                      <p:cBhvr>
                                        <p:cTn id="60"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Objective</a:t>
            </a:r>
          </a:p>
        </p:txBody>
      </p:sp>
      <p:sp>
        <p:nvSpPr>
          <p:cNvPr id="2" name="TextBox 1">
            <a:extLst>
              <a:ext uri="{FF2B5EF4-FFF2-40B4-BE49-F238E27FC236}">
                <a16:creationId xmlns:a16="http://schemas.microsoft.com/office/drawing/2014/main" id="{AE3CBB1F-9135-4AA2-961A-EDA19F826677}"/>
              </a:ext>
            </a:extLst>
          </p:cNvPr>
          <p:cNvSpPr txBox="1"/>
          <p:nvPr/>
        </p:nvSpPr>
        <p:spPr>
          <a:xfrm>
            <a:off x="993913" y="2193517"/>
            <a:ext cx="3745064" cy="861774"/>
          </a:xfrm>
          <a:prstGeom prst="rect">
            <a:avLst/>
          </a:prstGeom>
          <a:noFill/>
        </p:spPr>
        <p:txBody>
          <a:bodyPr wrap="square" rtlCol="0">
            <a:spAutoFit/>
          </a:bodyPr>
          <a:lstStyle/>
          <a:p>
            <a:r>
              <a:rPr lang="en-US" sz="1000" b="1">
                <a:latin typeface="Calibri" panose="020F0502020204030204" pitchFamily="34" charset="0"/>
                <a:cs typeface="Calibri" panose="020F0502020204030204" pitchFamily="34" charset="0"/>
              </a:rPr>
              <a:t>Plan</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Display a layer through GSKY/TerriaMap</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list of the component NetCDF files from such display.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content directory.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Send the Thredds URL to TerriaMap for display.</a:t>
            </a:r>
          </a:p>
        </p:txBody>
      </p:sp>
      <p:sp>
        <p:nvSpPr>
          <p:cNvPr id="4" name="TextBox 3">
            <a:extLst>
              <a:ext uri="{FF2B5EF4-FFF2-40B4-BE49-F238E27FC236}">
                <a16:creationId xmlns:a16="http://schemas.microsoft.com/office/drawing/2014/main" id="{386A990E-85E8-40CA-80DC-86D4260A0EE3}"/>
              </a:ext>
            </a:extLst>
          </p:cNvPr>
          <p:cNvSpPr txBox="1"/>
          <p:nvPr/>
        </p:nvSpPr>
        <p:spPr>
          <a:xfrm>
            <a:off x="993913" y="1272207"/>
            <a:ext cx="6294410" cy="553998"/>
          </a:xfrm>
          <a:prstGeom prst="rect">
            <a:avLst/>
          </a:prstGeom>
          <a:noFill/>
        </p:spPr>
        <p:txBody>
          <a:bodyPr wrap="square" rtlCol="0">
            <a:spAutoFit/>
          </a:bodyPr>
          <a:lstStyle/>
          <a:p>
            <a:pPr algn="just"/>
            <a:r>
              <a:rPr lang="en-US" sz="1000">
                <a:latin typeface="Calibri" panose="020F0502020204030204" pitchFamily="34" charset="0"/>
                <a:cs typeface="Calibri" panose="020F0502020204030204" pitchFamily="34" charset="0"/>
              </a:rPr>
              <a:t>From the very preliminary discussions with Ben and Kelsey, I understand that there is a need to provide data files through THREDDS in a way that combines the power of GSKY. Instead of just showing the aggregate tiles on screen, it would be useful if the component files in the aggregation could be downloaded via </a:t>
            </a:r>
            <a:r>
              <a:rPr lang="en-US" sz="1000">
                <a:latin typeface="Calibri" panose="020F0502020204030204" pitchFamily="34" charset="0"/>
                <a:cs typeface="Calibri" panose="020F0502020204030204" pitchFamily="34" charset="0"/>
                <a:hlinkClick r:id="rId3"/>
              </a:rPr>
              <a:t>THREDDS</a:t>
            </a:r>
            <a:r>
              <a:rPr lang="en-US" sz="1000">
                <a:latin typeface="Calibri" panose="020F0502020204030204" pitchFamily="34" charset="0"/>
                <a:cs typeface="Calibri" panose="020F0502020204030204" pitchFamily="34" charset="0"/>
              </a:rPr>
              <a:t> as in the picture below.</a:t>
            </a:r>
            <a:endParaRPr lang="en-AU" sz="100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F42A2F7-C0E8-487E-B70C-6BF2E3A9DB47}"/>
              </a:ext>
            </a:extLst>
          </p:cNvPr>
          <p:cNvSpPr txBox="1"/>
          <p:nvPr/>
        </p:nvSpPr>
        <p:spPr>
          <a:xfrm>
            <a:off x="993913" y="3554232"/>
            <a:ext cx="6194067" cy="954107"/>
          </a:xfrm>
          <a:prstGeom prst="rect">
            <a:avLst/>
          </a:prstGeom>
          <a:solidFill>
            <a:schemeClr val="bg1">
              <a:lumMod val="95000"/>
            </a:schemeClr>
          </a:solidFill>
          <a:ln w="3175">
            <a:solidFill>
              <a:schemeClr val="tx1"/>
            </a:solidFill>
          </a:ln>
        </p:spPr>
        <p:txBody>
          <a:bodyPr wrap="square" rtlCol="0">
            <a:spAutoFit/>
          </a:bodyPr>
          <a:lstStyle/>
          <a:p>
            <a:pPr algn="just"/>
            <a:r>
              <a:rPr lang="en-US" sz="800" b="1">
                <a:latin typeface="Calibri" panose="020F0502020204030204" pitchFamily="34" charset="0"/>
                <a:cs typeface="Calibri" panose="020F0502020204030204" pitchFamily="34" charset="0"/>
              </a:rPr>
              <a:t>DISCLAIMER</a:t>
            </a:r>
          </a:p>
          <a:p>
            <a:pPr algn="just"/>
            <a:r>
              <a:rPr lang="en-US" sz="800">
                <a:latin typeface="Calibri" panose="020F0502020204030204" pitchFamily="34" charset="0"/>
                <a:cs typeface="Calibri" panose="020F0502020204030204" pitchFamily="34" charset="0"/>
              </a:rPr>
              <a:t>My understanding about the objective is very patchy, and the solution I propose could be way off target. If I am right, however, there appears to be very little work to achieve it. I have documented the </a:t>
            </a:r>
            <a:r>
              <a:rPr lang="en-US" sz="800">
                <a:latin typeface="Calibri" panose="020F0502020204030204" pitchFamily="34" charset="0"/>
                <a:cs typeface="Calibri" panose="020F0502020204030204" pitchFamily="34" charset="0"/>
                <a:hlinkClick r:id="rId4"/>
              </a:rPr>
              <a:t>GSKY</a:t>
            </a:r>
            <a:r>
              <a:rPr lang="en-US" sz="800">
                <a:latin typeface="Calibri" panose="020F0502020204030204" pitchFamily="34" charset="0"/>
                <a:cs typeface="Calibri" panose="020F0502020204030204" pitchFamily="34" charset="0"/>
              </a:rPr>
              <a:t> </a:t>
            </a:r>
            <a:r>
              <a:rPr lang="en-US" sz="800">
                <a:latin typeface="Calibri" panose="020F0502020204030204" pitchFamily="34" charset="0"/>
                <a:cs typeface="Calibri" panose="020F0502020204030204" pitchFamily="34" charset="0"/>
                <a:hlinkClick r:id="rId5"/>
              </a:rPr>
              <a:t>service</a:t>
            </a:r>
            <a:r>
              <a:rPr lang="en-US" sz="800">
                <a:latin typeface="Calibri" panose="020F0502020204030204" pitchFamily="34" charset="0"/>
                <a:cs typeface="Calibri" panose="020F0502020204030204" pitchFamily="34" charset="0"/>
              </a:rPr>
              <a:t> and the </a:t>
            </a:r>
            <a:r>
              <a:rPr lang="en-US" sz="800">
                <a:latin typeface="Calibri" panose="020F0502020204030204" pitchFamily="34" charset="0"/>
                <a:cs typeface="Calibri" panose="020F0502020204030204" pitchFamily="34" charset="0"/>
                <a:hlinkClick r:id="rId6"/>
              </a:rPr>
              <a:t>GSKY/TerriaMap </a:t>
            </a:r>
            <a:r>
              <a:rPr lang="en-US" sz="800">
                <a:latin typeface="Calibri" panose="020F0502020204030204" pitchFamily="34" charset="0"/>
                <a:cs typeface="Calibri" panose="020F0502020204030204" pitchFamily="34" charset="0"/>
              </a:rPr>
              <a:t>conversation after studying the codes for both. It appears that minimal changes in TerriaJS and GSKY codes will enable us to get the list of files that go into the aggregate map. TerriaJS is open source, but perhaps TerriaMap is copyrighted. I have played with TerriaJS and believe that after sorting out some server issues it can be installed locally and then be able to change the code to suit. This, however, has not been tested. I am reasonably confident to change the GSKY code. My current knowledge about Thredds is minimal too and, hence, there may be logical errors in the proposal.</a:t>
            </a:r>
            <a:endParaRPr lang="en-AU" sz="80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898F6E1-D659-420A-8BA2-A84238E42A6B}"/>
              </a:ext>
            </a:extLst>
          </p:cNvPr>
          <p:cNvPicPr>
            <a:picLocks noChangeAspect="1"/>
          </p:cNvPicPr>
          <p:nvPr/>
        </p:nvPicPr>
        <p:blipFill>
          <a:blip r:embed="rId7"/>
          <a:stretch>
            <a:fillRect/>
          </a:stretch>
        </p:blipFill>
        <p:spPr>
          <a:xfrm>
            <a:off x="5084073" y="2498555"/>
            <a:ext cx="1364436" cy="986756"/>
          </a:xfrm>
          <a:prstGeom prst="rect">
            <a:avLst/>
          </a:prstGeom>
        </p:spPr>
      </p:pic>
      <p:sp>
        <p:nvSpPr>
          <p:cNvPr id="7" name="Arrow: Right 6">
            <a:extLst>
              <a:ext uri="{FF2B5EF4-FFF2-40B4-BE49-F238E27FC236}">
                <a16:creationId xmlns:a16="http://schemas.microsoft.com/office/drawing/2014/main" id="{00CE16A0-2190-4B65-BBDC-FC307979401F}"/>
              </a:ext>
            </a:extLst>
          </p:cNvPr>
          <p:cNvSpPr/>
          <p:nvPr/>
        </p:nvSpPr>
        <p:spPr>
          <a:xfrm>
            <a:off x="6559826" y="2959877"/>
            <a:ext cx="614903" cy="19679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DA0EC63B-EA89-476C-932B-2E8472F07F70}"/>
              </a:ext>
            </a:extLst>
          </p:cNvPr>
          <p:cNvSpPr/>
          <p:nvPr/>
        </p:nvSpPr>
        <p:spPr>
          <a:xfrm>
            <a:off x="6032389" y="3156672"/>
            <a:ext cx="127221" cy="1113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8563901-9803-4BDD-AB6C-ABA2D98D4846}"/>
              </a:ext>
            </a:extLst>
          </p:cNvPr>
          <p:cNvSpPr txBox="1"/>
          <p:nvPr/>
        </p:nvSpPr>
        <p:spPr>
          <a:xfrm>
            <a:off x="4667572" y="2083247"/>
            <a:ext cx="2197439" cy="369332"/>
          </a:xfrm>
          <a:prstGeom prst="rect">
            <a:avLst/>
          </a:prstGeom>
          <a:noFill/>
        </p:spPr>
        <p:txBody>
          <a:bodyPr wrap="square" rtlCol="0">
            <a:spAutoFit/>
          </a:bodyPr>
          <a:lstStyle/>
          <a:p>
            <a:pPr algn="ctr"/>
            <a:r>
              <a:rPr lang="en-US"/>
              <a:t>GSKY/TerriaMap</a:t>
            </a:r>
            <a:endParaRPr lang="en-AU"/>
          </a:p>
        </p:txBody>
      </p:sp>
      <p:sp>
        <p:nvSpPr>
          <p:cNvPr id="12" name="TextBox 11">
            <a:extLst>
              <a:ext uri="{FF2B5EF4-FFF2-40B4-BE49-F238E27FC236}">
                <a16:creationId xmlns:a16="http://schemas.microsoft.com/office/drawing/2014/main" id="{0A0B182D-5229-42F0-8F0F-3720A48A8C92}"/>
              </a:ext>
            </a:extLst>
          </p:cNvPr>
          <p:cNvSpPr txBox="1"/>
          <p:nvPr/>
        </p:nvSpPr>
        <p:spPr>
          <a:xfrm>
            <a:off x="8243884" y="1896743"/>
            <a:ext cx="2007124" cy="369332"/>
          </a:xfrm>
          <a:prstGeom prst="rect">
            <a:avLst/>
          </a:prstGeom>
          <a:noFill/>
        </p:spPr>
        <p:txBody>
          <a:bodyPr wrap="square" rtlCol="0">
            <a:spAutoFit/>
          </a:bodyPr>
          <a:lstStyle/>
          <a:p>
            <a:pPr algn="ctr"/>
            <a:r>
              <a:rPr lang="en-US"/>
              <a:t>GSKY/THREDDS</a:t>
            </a:r>
            <a:endParaRPr lang="en-AU"/>
          </a:p>
        </p:txBody>
      </p:sp>
      <p:pic>
        <p:nvPicPr>
          <p:cNvPr id="9" name="Picture 8">
            <a:extLst>
              <a:ext uri="{FF2B5EF4-FFF2-40B4-BE49-F238E27FC236}">
                <a16:creationId xmlns:a16="http://schemas.microsoft.com/office/drawing/2014/main" id="{D41BF417-21D9-4E22-AC0F-9A9C73027FBB}"/>
              </a:ext>
            </a:extLst>
          </p:cNvPr>
          <p:cNvPicPr>
            <a:picLocks noChangeAspect="1"/>
          </p:cNvPicPr>
          <p:nvPr/>
        </p:nvPicPr>
        <p:blipFill>
          <a:blip r:embed="rId8"/>
          <a:stretch>
            <a:fillRect/>
          </a:stretch>
        </p:blipFill>
        <p:spPr>
          <a:xfrm>
            <a:off x="7299297" y="2325591"/>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1393306936"/>
      </p:ext>
    </p:extLst>
  </p:cSld>
  <p:clrMapOvr>
    <a:masterClrMapping/>
  </p:clrMapOvr>
  <mc:AlternateContent xmlns:mc="http://schemas.openxmlformats.org/markup-compatibility/2006" xmlns:p14="http://schemas.microsoft.com/office/powerpoint/2010/main">
    <mc:Choice Requires="p14">
      <p:transition spd="med" p14:dur="700" advTm="25543">
        <p:fade/>
      </p:transition>
    </mc:Choice>
    <mc:Fallback xmlns="">
      <p:transition spd="med" advTm="2554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Plan of action</a:t>
            </a:r>
          </a:p>
        </p:txBody>
      </p:sp>
      <p:sp>
        <p:nvSpPr>
          <p:cNvPr id="6" name="TextBox 5">
            <a:extLst>
              <a:ext uri="{FF2B5EF4-FFF2-40B4-BE49-F238E27FC236}">
                <a16:creationId xmlns:a16="http://schemas.microsoft.com/office/drawing/2014/main" id="{82786200-AEF1-4A57-B39D-3DCAD62BFB42}"/>
              </a:ext>
            </a:extLst>
          </p:cNvPr>
          <p:cNvSpPr txBox="1"/>
          <p:nvPr/>
        </p:nvSpPr>
        <p:spPr>
          <a:xfrm>
            <a:off x="1113259" y="1073428"/>
            <a:ext cx="8062463" cy="261610"/>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View </a:t>
            </a:r>
            <a:r>
              <a:rPr lang="en-AU" sz="1050" b="1">
                <a:latin typeface="Calibri" panose="020F0502020204030204" pitchFamily="34" charset="0"/>
                <a:cs typeface="Calibri" panose="020F0502020204030204" pitchFamily="34" charset="0"/>
                <a:hlinkClick r:id="rId3" tooltip="GSKY_User_Guide.ppsx"/>
              </a:rPr>
              <a:t>GSKY_User_Guide.ppsx</a:t>
            </a:r>
            <a:r>
              <a:rPr lang="en-AU" sz="1050" b="1">
                <a:latin typeface="Calibri" panose="020F0502020204030204" pitchFamily="34" charset="0"/>
                <a:cs typeface="Calibri" panose="020F0502020204030204" pitchFamily="34" charset="0"/>
              </a:rPr>
              <a:t> or </a:t>
            </a:r>
            <a:r>
              <a:rPr lang="en-AU" sz="1050" b="1">
                <a:latin typeface="Calibri" panose="020F0502020204030204" pitchFamily="34" charset="0"/>
                <a:cs typeface="Calibri" panose="020F0502020204030204" pitchFamily="34" charset="0"/>
                <a:hlinkClick r:id="rId4" tooltip="GSKY_Developer_Guide.ppsx"/>
              </a:rPr>
              <a:t>GSKY_Developer_Guide.ppsx</a:t>
            </a:r>
            <a:r>
              <a:rPr lang="en-AU" sz="1050" b="1">
                <a:latin typeface="Calibri" panose="020F0502020204030204" pitchFamily="34" charset="0"/>
                <a:cs typeface="Calibri" panose="020F0502020204030204" pitchFamily="34" charset="0"/>
              </a:rPr>
              <a:t> to run GSKY/TerriaMap to display something like below.</a:t>
            </a:r>
          </a:p>
        </p:txBody>
      </p:sp>
      <p:pic>
        <p:nvPicPr>
          <p:cNvPr id="7" name="Picture 6">
            <a:extLst>
              <a:ext uri="{FF2B5EF4-FFF2-40B4-BE49-F238E27FC236}">
                <a16:creationId xmlns:a16="http://schemas.microsoft.com/office/drawing/2014/main" id="{A0E6AEF4-B7C7-4DC3-88AC-2CC93F23A412}"/>
              </a:ext>
            </a:extLst>
          </p:cNvPr>
          <p:cNvPicPr>
            <a:picLocks noChangeAspect="1"/>
          </p:cNvPicPr>
          <p:nvPr/>
        </p:nvPicPr>
        <p:blipFill>
          <a:blip r:embed="rId5"/>
          <a:stretch>
            <a:fillRect/>
          </a:stretch>
        </p:blipFill>
        <p:spPr>
          <a:xfrm>
            <a:off x="7513981" y="1356732"/>
            <a:ext cx="1708928" cy="1235892"/>
          </a:xfrm>
          <a:prstGeom prst="rect">
            <a:avLst/>
          </a:prstGeom>
        </p:spPr>
      </p:pic>
      <p:sp>
        <p:nvSpPr>
          <p:cNvPr id="8" name="Rectangle 7">
            <a:extLst>
              <a:ext uri="{FF2B5EF4-FFF2-40B4-BE49-F238E27FC236}">
                <a16:creationId xmlns:a16="http://schemas.microsoft.com/office/drawing/2014/main" id="{B3EE9DD6-5524-4A61-9760-C4DB586F5772}"/>
              </a:ext>
            </a:extLst>
          </p:cNvPr>
          <p:cNvSpPr/>
          <p:nvPr/>
        </p:nvSpPr>
        <p:spPr>
          <a:xfrm>
            <a:off x="8740222" y="2239036"/>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A669A201-697A-40D1-9F6D-6B6415AEC31F}"/>
              </a:ext>
            </a:extLst>
          </p:cNvPr>
          <p:cNvSpPr txBox="1"/>
          <p:nvPr/>
        </p:nvSpPr>
        <p:spPr>
          <a:xfrm>
            <a:off x="1113259" y="2005372"/>
            <a:ext cx="6297434" cy="127727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Process flow</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Let us say, we want the files that make up the square area in the map on right.</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When drawing the square, with “Shift-mouse drag”, several calls go to the GSKY server.</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742950" lvl="1" indent="-285750">
              <a:buFont typeface="Arial" panose="020B0604020202020204" pitchFamily="34" charset="0"/>
              <a:buChar char="•"/>
            </a:pPr>
            <a:r>
              <a:rPr lang="en-US" sz="900" i="1">
                <a:latin typeface="Calibri" panose="020F0502020204030204" pitchFamily="34" charset="0"/>
                <a:cs typeface="Calibri" panose="020F0502020204030204" pitchFamily="34" charset="0"/>
              </a:rPr>
              <a:t>http://130.56.242.15/ows/geoglam?time=2... &amp;service=WMS&amp;request=GetMap&amp;layers=g…&amp;bbox=15…</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Each call aggregates the data from several source (*.nc) files and sends as a PNG image.</a:t>
            </a:r>
          </a:p>
          <a:p>
            <a:pPr marL="285750" indent="-285750">
              <a:buFont typeface="Arial" panose="020B0604020202020204" pitchFamily="34" charset="0"/>
              <a:buChar char="•"/>
            </a:pPr>
            <a:r>
              <a:rPr lang="en-US" sz="1000">
                <a:latin typeface="Calibri" panose="020F0502020204030204" pitchFamily="34" charset="0"/>
                <a:cs typeface="Calibri" panose="020F0502020204030204" pitchFamily="34" charset="0"/>
              </a:rPr>
              <a:t>By modifying the GSKY code, we can get the list of files gathered by each call.</a:t>
            </a:r>
          </a:p>
        </p:txBody>
      </p:sp>
      <p:sp>
        <p:nvSpPr>
          <p:cNvPr id="11" name="TextBox 10">
            <a:extLst>
              <a:ext uri="{FF2B5EF4-FFF2-40B4-BE49-F238E27FC236}">
                <a16:creationId xmlns:a16="http://schemas.microsoft.com/office/drawing/2014/main" id="{FE338601-D289-4798-9400-AC668142B677}"/>
              </a:ext>
            </a:extLst>
          </p:cNvPr>
          <p:cNvSpPr txBox="1"/>
          <p:nvPr/>
        </p:nvSpPr>
        <p:spPr>
          <a:xfrm>
            <a:off x="1113259" y="3815997"/>
            <a:ext cx="6297434" cy="1015663"/>
          </a:xfrm>
          <a:prstGeom prst="rect">
            <a:avLst/>
          </a:prstGeom>
          <a:no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Plan outline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a Thredds server with a ‘catalog.xml’ that points to a directory.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This needs to be done only once.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Get a list of NC files that make up the tile(s) in a ‘request=GetWMS’ call.</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to the NC files in the Thredds directory or a sub-dir within it.</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URL of the Thredds server to view/downlod the NC files.</a:t>
            </a:r>
          </a:p>
        </p:txBody>
      </p:sp>
      <p:sp>
        <p:nvSpPr>
          <p:cNvPr id="13" name="TextBox 12">
            <a:extLst>
              <a:ext uri="{FF2B5EF4-FFF2-40B4-BE49-F238E27FC236}">
                <a16:creationId xmlns:a16="http://schemas.microsoft.com/office/drawing/2014/main" id="{83CAECAD-B365-4D87-96CB-333C14C187A1}"/>
              </a:ext>
            </a:extLst>
          </p:cNvPr>
          <p:cNvSpPr txBox="1"/>
          <p:nvPr/>
        </p:nvSpPr>
        <p:spPr>
          <a:xfrm>
            <a:off x="1113259" y="1606163"/>
            <a:ext cx="6297432" cy="369332"/>
          </a:xfrm>
          <a:prstGeom prst="rect">
            <a:avLst/>
          </a:prstGeom>
          <a:noFill/>
        </p:spPr>
        <p:txBody>
          <a:bodyPr wrap="square" rtlCol="0">
            <a:spAutoFit/>
          </a:bodyPr>
          <a:lstStyle/>
          <a:p>
            <a:r>
              <a:rPr lang="en-US"/>
              <a:t>How GSKY works now</a:t>
            </a:r>
            <a:endParaRPr lang="en-AU"/>
          </a:p>
        </p:txBody>
      </p:sp>
      <p:sp>
        <p:nvSpPr>
          <p:cNvPr id="15" name="TextBox 14">
            <a:extLst>
              <a:ext uri="{FF2B5EF4-FFF2-40B4-BE49-F238E27FC236}">
                <a16:creationId xmlns:a16="http://schemas.microsoft.com/office/drawing/2014/main" id="{E67525C9-5F35-4525-9018-E11A5B271F49}"/>
              </a:ext>
            </a:extLst>
          </p:cNvPr>
          <p:cNvSpPr txBox="1"/>
          <p:nvPr/>
        </p:nvSpPr>
        <p:spPr>
          <a:xfrm>
            <a:off x="1113259" y="3429000"/>
            <a:ext cx="6297433" cy="369332"/>
          </a:xfrm>
          <a:prstGeom prst="rect">
            <a:avLst/>
          </a:prstGeom>
          <a:noFill/>
        </p:spPr>
        <p:txBody>
          <a:bodyPr wrap="square" rtlCol="0">
            <a:spAutoFit/>
          </a:bodyPr>
          <a:lstStyle/>
          <a:p>
            <a:r>
              <a:rPr lang="en-US"/>
              <a:t>How to connect GSKY with Thredds</a:t>
            </a:r>
            <a:endParaRPr lang="en-AU"/>
          </a:p>
        </p:txBody>
      </p:sp>
      <p:pic>
        <p:nvPicPr>
          <p:cNvPr id="14" name="Picture 13">
            <a:extLst>
              <a:ext uri="{FF2B5EF4-FFF2-40B4-BE49-F238E27FC236}">
                <a16:creationId xmlns:a16="http://schemas.microsoft.com/office/drawing/2014/main" id="{87D12131-DADC-47E4-BB6F-B5238331D52B}"/>
              </a:ext>
            </a:extLst>
          </p:cNvPr>
          <p:cNvPicPr>
            <a:picLocks noChangeAspect="1"/>
          </p:cNvPicPr>
          <p:nvPr/>
        </p:nvPicPr>
        <p:blipFill>
          <a:blip r:embed="rId6"/>
          <a:stretch>
            <a:fillRect/>
          </a:stretch>
        </p:blipFill>
        <p:spPr>
          <a:xfrm>
            <a:off x="7513981" y="2647728"/>
            <a:ext cx="4326048" cy="21827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2264574827"/>
      </p:ext>
    </p:extLst>
  </p:cSld>
  <p:clrMapOvr>
    <a:masterClrMapping/>
  </p:clrMapOvr>
  <mc:AlternateContent xmlns:mc="http://schemas.openxmlformats.org/markup-compatibility/2006" xmlns:p14="http://schemas.microsoft.com/office/powerpoint/2010/main">
    <mc:Choice Requires="p14">
      <p:transition spd="med" p14:dur="700" advTm="54961">
        <p:fade/>
      </p:transition>
    </mc:Choice>
    <mc:Fallback xmlns="">
      <p:transition spd="med" advTm="5496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6" end="6"/>
                                            </p:txEl>
                                          </p:spTgt>
                                        </p:tgtEl>
                                        <p:attrNameLst>
                                          <p:attrName>style.visibility</p:attrName>
                                        </p:attrNameLst>
                                      </p:cBhvr>
                                      <p:to>
                                        <p:strVal val="visible"/>
                                      </p:to>
                                    </p:set>
                                    <p:animEffect transition="in" filter="fade">
                                      <p:cBhvr>
                                        <p:cTn id="26" dur="500"/>
                                        <p:tgtEl>
                                          <p:spTgt spid="10">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animEffect transition="in" filter="fade">
                                      <p:cBhvr>
                                        <p:cTn id="31" dur="500"/>
                                        <p:tgtEl>
                                          <p:spTgt spid="1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xEl>
                                              <p:pRg st="1" end="1"/>
                                            </p:txEl>
                                          </p:spTgt>
                                        </p:tgtEl>
                                        <p:attrNameLst>
                                          <p:attrName>style.visibility</p:attrName>
                                        </p:attrNameLst>
                                      </p:cBhvr>
                                      <p:to>
                                        <p:strVal val="visible"/>
                                      </p:to>
                                    </p:set>
                                    <p:animEffect transition="in" filter="fade">
                                      <p:cBhvr>
                                        <p:cTn id="36" dur="500"/>
                                        <p:tgtEl>
                                          <p:spTgt spid="11">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animEffect transition="in" filter="fade">
                                      <p:cBhvr>
                                        <p:cTn id="39" dur="500"/>
                                        <p:tgtEl>
                                          <p:spTgt spid="11">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
                                            <p:txEl>
                                              <p:pRg st="3" end="3"/>
                                            </p:txEl>
                                          </p:spTgt>
                                        </p:tgtEl>
                                        <p:attrNameLst>
                                          <p:attrName>style.visibility</p:attrName>
                                        </p:attrNameLst>
                                      </p:cBhvr>
                                      <p:to>
                                        <p:strVal val="visible"/>
                                      </p:to>
                                    </p:set>
                                    <p:animEffect transition="in" filter="fade">
                                      <p:cBhvr>
                                        <p:cTn id="44" dur="500"/>
                                        <p:tgtEl>
                                          <p:spTgt spid="11">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500"/>
                                        <p:tgtEl>
                                          <p:spTgt spid="11">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1">
                                            <p:txEl>
                                              <p:pRg st="5" end="5"/>
                                            </p:txEl>
                                          </p:spTgt>
                                        </p:tgtEl>
                                        <p:attrNameLst>
                                          <p:attrName>style.visibility</p:attrName>
                                        </p:attrNameLst>
                                      </p:cBhvr>
                                      <p:to>
                                        <p:strVal val="visible"/>
                                      </p:to>
                                    </p:set>
                                    <p:animEffect transition="in" filter="fade">
                                      <p:cBhvr>
                                        <p:cTn id="54" dur="500"/>
                                        <p:tgtEl>
                                          <p:spTgt spid="11">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Prototyping</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369332"/>
          </a:xfrm>
          <a:prstGeom prst="rect">
            <a:avLst/>
          </a:prstGeom>
          <a:noFill/>
        </p:spPr>
        <p:txBody>
          <a:bodyPr wrap="square" rtlCol="0">
            <a:spAutoFit/>
          </a:bodyPr>
          <a:lstStyle/>
          <a:p>
            <a:r>
              <a:rPr lang="en-US"/>
              <a:t>A quick way to try it out without modifications to Terria…</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1240401" y="1860605"/>
            <a:ext cx="5971429" cy="3016210"/>
          </a:xfrm>
          <a:prstGeom prst="rect">
            <a:avLst/>
          </a:prstGeom>
          <a:noFill/>
        </p:spPr>
        <p:txBody>
          <a:bodyPr wrap="square" rtlCol="0">
            <a:spAutoFit/>
          </a:bodyPr>
          <a:lstStyle/>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Keep everything the same as of now.</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 Thredds server on the same VM as the GSKY. </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Change the ows.go and its packages alone.</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Use the ‘request=GetMap’ call from TerriaMap.</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will send the map data as of now, plus process the results for Thredds.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Parse the results returned from the MAS server to get a file-list.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Create soft links the NC files in the directory pointed to by Thredds catalog.</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Test it manually.</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Benefits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Quick and easy.</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Can work out bugs and pitfalls.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No interference with third party software (Terria).</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Next steps</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Install Terria on the VM.</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Modify Terria code to just add a link to view the Thredds catalog.</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can be like the ‘Export’ link, but using a Thredds URL.</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It should take only minimal changes (I hope) in Terria.</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Work out a way to push the catalog to the NCI Thredds server.</a:t>
            </a:r>
          </a:p>
          <a:p>
            <a:pPr marL="1085850" lvl="2" indent="-171450">
              <a:buFont typeface="Arial" panose="020B0604020202020204" pitchFamily="34" charset="0"/>
              <a:buChar char="•"/>
            </a:pPr>
            <a:r>
              <a:rPr lang="en-US" sz="1000">
                <a:latin typeface="Calibri" panose="020F0502020204030204" pitchFamily="34" charset="0"/>
                <a:cs typeface="Calibri" panose="020F0502020204030204" pitchFamily="34" charset="0"/>
              </a:rPr>
              <a:t>Must also be able to delete the catalog after the user session ends.</a:t>
            </a:r>
          </a:p>
        </p:txBody>
      </p:sp>
    </p:spTree>
    <p:custDataLst>
      <p:tags r:id="rId1"/>
    </p:custDataLst>
    <p:extLst>
      <p:ext uri="{BB962C8B-B14F-4D97-AF65-F5344CB8AC3E}">
        <p14:creationId xmlns:p14="http://schemas.microsoft.com/office/powerpoint/2010/main" val="2651735585"/>
      </p:ext>
    </p:extLst>
  </p:cSld>
  <p:clrMapOvr>
    <a:masterClrMapping/>
  </p:clrMapOvr>
  <mc:AlternateContent xmlns:mc="http://schemas.openxmlformats.org/markup-compatibility/2006" xmlns:p14="http://schemas.microsoft.com/office/powerpoint/2010/main">
    <mc:Choice Requires="p14">
      <p:transition spd="med" p14:dur="700" advTm="30584">
        <p:fade/>
      </p:transition>
    </mc:Choice>
    <mc:Fallback xmlns="">
      <p:transition spd="med" advTm="3058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Technical</a:t>
            </a:r>
          </a:p>
        </p:txBody>
      </p:sp>
      <p:sp>
        <p:nvSpPr>
          <p:cNvPr id="2" name="TextBox 1">
            <a:extLst>
              <a:ext uri="{FF2B5EF4-FFF2-40B4-BE49-F238E27FC236}">
                <a16:creationId xmlns:a16="http://schemas.microsoft.com/office/drawing/2014/main" id="{FC451BE1-5605-4FF5-B7BC-0AC4C101F623}"/>
              </a:ext>
            </a:extLst>
          </p:cNvPr>
          <p:cNvSpPr txBox="1"/>
          <p:nvPr/>
        </p:nvSpPr>
        <p:spPr>
          <a:xfrm>
            <a:off x="302151" y="921201"/>
            <a:ext cx="5494350" cy="369332"/>
          </a:xfrm>
          <a:prstGeom prst="rect">
            <a:avLst/>
          </a:prstGeom>
          <a:noFill/>
        </p:spPr>
        <p:txBody>
          <a:bodyPr wrap="square" rtlCol="0">
            <a:spAutoFit/>
          </a:bodyPr>
          <a:lstStyle/>
          <a:p>
            <a:r>
              <a:rPr lang="en-US"/>
              <a:t>Code added...</a:t>
            </a:r>
            <a:endParaRPr lang="en-AU"/>
          </a:p>
        </p:txBody>
      </p:sp>
      <p:sp>
        <p:nvSpPr>
          <p:cNvPr id="3" name="TextBox 2">
            <a:extLst>
              <a:ext uri="{FF2B5EF4-FFF2-40B4-BE49-F238E27FC236}">
                <a16:creationId xmlns:a16="http://schemas.microsoft.com/office/drawing/2014/main" id="{B09D08CC-502C-44C5-BBEF-5F2D3290397D}"/>
              </a:ext>
            </a:extLst>
          </p:cNvPr>
          <p:cNvSpPr txBox="1"/>
          <p:nvPr/>
        </p:nvSpPr>
        <p:spPr>
          <a:xfrm>
            <a:off x="302151" y="1469841"/>
            <a:ext cx="5009322" cy="4385816"/>
          </a:xfrm>
          <a:prstGeom prst="rect">
            <a:avLst/>
          </a:prstGeom>
          <a:noFill/>
          <a:ln w="3175">
            <a:solidFill>
              <a:schemeClr val="tx1"/>
            </a:solidFill>
          </a:ln>
        </p:spPr>
        <p:txBody>
          <a:bodyPr wrap="square" rtlCol="0">
            <a:spAutoFit/>
          </a:bodyPr>
          <a:lstStyle/>
          <a:p>
            <a:r>
              <a:rPr lang="en-US" sz="900">
                <a:latin typeface="Calibri" panose="020F0502020204030204" pitchFamily="34" charset="0"/>
                <a:cs typeface="Calibri" panose="020F0502020204030204" pitchFamily="34" charset="0"/>
              </a:rPr>
              <a:t>In</a:t>
            </a:r>
            <a:r>
              <a:rPr lang="en-US" sz="900" b="1">
                <a:latin typeface="Calibri" panose="020F0502020204030204" pitchFamily="34" charset="0"/>
                <a:cs typeface="Calibri" panose="020F0502020204030204" pitchFamily="34" charset="0"/>
              </a:rPr>
              <a:t> processor/tile_indexer.go: </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3: import (</a:t>
            </a:r>
          </a:p>
          <a:p>
            <a:pPr marL="628650" lvl="1" indent="-171450">
              <a:buFont typeface="Arial" panose="020B0604020202020204" pitchFamily="34" charset="0"/>
              <a:buChar char="•"/>
            </a:pPr>
            <a:r>
              <a:rPr lang="pt-BR" sz="900">
                <a:latin typeface="Calibri" panose="020F0502020204030204" pitchFamily="34" charset="0"/>
                <a:cs typeface="Calibri" panose="020F0502020204030204" pitchFamily="34" charset="0"/>
              </a:rPr>
              <a:t>"strconv"</a:t>
            </a:r>
          </a:p>
          <a:p>
            <a:pPr marL="628650" lvl="1" indent="-171450">
              <a:buFont typeface="Arial" panose="020B0604020202020204" pitchFamily="34" charset="0"/>
              <a:buChar char="•"/>
            </a:pPr>
            <a:r>
              <a:rPr lang="pt-BR" sz="900">
                <a:latin typeface="Calibri" panose="020F0502020204030204" pitchFamily="34" charset="0"/>
                <a:cs typeface="Calibri" panose="020F0502020204030204" pitchFamily="34" charset="0"/>
              </a:rPr>
              <a:t>"os/exec"</a:t>
            </a:r>
          </a:p>
          <a:p>
            <a:pPr marL="628650" lvl="1" indent="-171450">
              <a:buFont typeface="Arial" panose="020B0604020202020204" pitchFamily="34" charset="0"/>
              <a:buChar char="•"/>
            </a:pPr>
            <a:r>
              <a:rPr lang="pt-BR" sz="900">
                <a:latin typeface="Calibri" panose="020F0502020204030204" pitchFamily="34" charset="0"/>
                <a:cs typeface="Calibri" panose="020F0502020204030204" pitchFamily="34" charset="0"/>
              </a:rPr>
              <a:t>"os"</a:t>
            </a:r>
          </a:p>
          <a:p>
            <a:pPr marL="628650" lvl="1" indent="-171450">
              <a:buFont typeface="Arial" panose="020B0604020202020204" pitchFamily="34" charset="0"/>
              <a:buChar char="•"/>
            </a:pPr>
            <a:r>
              <a:rPr lang="pt-BR" sz="900">
                <a:latin typeface="Calibri" panose="020F0502020204030204" pitchFamily="34" charset="0"/>
                <a:cs typeface="Calibri" panose="020F0502020204030204" pitchFamily="34" charset="0"/>
              </a:rPr>
              <a:t>"regexp"</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19: var ThreddsDataDir = "/usr/local/tds/apache-tomcat-8.5.35/content/thredds/public/gsky/“</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118: func </a:t>
            </a:r>
            <a:r>
              <a:rPr lang="en-US" sz="900">
                <a:solidFill>
                  <a:srgbClr val="00B0F0"/>
                </a:solidFill>
                <a:latin typeface="Calibri" panose="020F0502020204030204" pitchFamily="34" charset="0"/>
                <a:cs typeface="Calibri" panose="020F0502020204030204" pitchFamily="34" charset="0"/>
              </a:rPr>
              <a:t>delete_thredds_nc</a:t>
            </a:r>
            <a:r>
              <a:rPr lang="en-US" sz="900">
                <a:latin typeface="Calibri" panose="020F0502020204030204" pitchFamily="34" charset="0"/>
                <a:cs typeface="Calibri" panose="020F0502020204030204" pitchFamily="34" charset="0"/>
              </a:rPr>
              <a:t>()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thredds_last := ThreddsDataDir + "thredds_last"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thredds_nc := ThreddsDataDir + "*.nc"</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timestamp, _ := ioutil.ReadFile(thredds_last)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timestamp_int, _ := strconv.Atoi(string(timestamp))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et := time.Now().Unix() - int64(timestamp_int)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if (et &gt; 2)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f, _ := os.Create(thredds_last)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defer f.Close()</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now := strconv.FormatInt(time.Now().Unix(), 10)</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f.WriteString(now)</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rm_thredds_nc := "rm -f " + thredds_nc</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exec.Command("/bin/sh", "-c", rm_thredds_nc).CombinedOutput()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141: func </a:t>
            </a:r>
            <a:r>
              <a:rPr lang="en-US" sz="900">
                <a:solidFill>
                  <a:srgbClr val="00B0F0"/>
                </a:solidFill>
                <a:latin typeface="Calibri" panose="020F0502020204030204" pitchFamily="34" charset="0"/>
                <a:cs typeface="Calibri" panose="020F0502020204030204" pitchFamily="34" charset="0"/>
              </a:rPr>
              <a:t>add_thredds_nc</a:t>
            </a:r>
            <a:r>
              <a:rPr lang="en-US" sz="900">
                <a:latin typeface="Calibri" panose="020F0502020204030204" pitchFamily="34" charset="0"/>
                <a:cs typeface="Calibri" panose="020F0502020204030204" pitchFamily="34" charset="0"/>
              </a:rPr>
              <a:t> (ds GDALDataset) {</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r := regexp.MustCompile(`(?P&lt;Type&gt;.*):"(?P&lt;File&gt;.*)":(?P&lt;NameSpace&gt;.*)`)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m := r.FindStringSubmatch(ds.DSName)</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    exec.Command("ln", "-s", m[2], ThreddsDataDir).CombinedOutput()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178: </a:t>
            </a:r>
            <a:r>
              <a:rPr lang="en-US" sz="900">
                <a:solidFill>
                  <a:srgbClr val="00B0F0"/>
                </a:solidFill>
                <a:latin typeface="Calibri" panose="020F0502020204030204" pitchFamily="34" charset="0"/>
                <a:cs typeface="Calibri" panose="020F0502020204030204" pitchFamily="34" charset="0"/>
              </a:rPr>
              <a:t>delete_thredds_nc</a:t>
            </a:r>
            <a:r>
              <a:rPr lang="en-US" sz="90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900">
                <a:latin typeface="Calibri" panose="020F0502020204030204" pitchFamily="34" charset="0"/>
                <a:cs typeface="Calibri" panose="020F0502020204030204" pitchFamily="34" charset="0"/>
              </a:rPr>
              <a:t>Line 180: </a:t>
            </a:r>
            <a:r>
              <a:rPr lang="en-US" sz="900">
                <a:solidFill>
                  <a:srgbClr val="00B0F0"/>
                </a:solidFill>
                <a:latin typeface="Calibri" panose="020F0502020204030204" pitchFamily="34" charset="0"/>
                <a:cs typeface="Calibri" panose="020F0502020204030204" pitchFamily="34" charset="0"/>
              </a:rPr>
              <a:t>add_thredds_nc</a:t>
            </a:r>
            <a:r>
              <a:rPr lang="en-US" sz="900">
                <a:latin typeface="Calibri" panose="020F0502020204030204" pitchFamily="34" charset="0"/>
                <a:cs typeface="Calibri" panose="020F0502020204030204" pitchFamily="34" charset="0"/>
              </a:rPr>
              <a:t>(ds)</a:t>
            </a:r>
          </a:p>
          <a:p>
            <a:r>
              <a:rPr lang="en-US" sz="900">
                <a:latin typeface="Calibri" panose="020F0502020204030204" pitchFamily="34" charset="0"/>
                <a:cs typeface="Calibri" panose="020F0502020204030204" pitchFamily="34" charset="0"/>
              </a:rPr>
              <a:t>(line numbers are approximate)</a:t>
            </a:r>
          </a:p>
        </p:txBody>
      </p:sp>
      <p:sp>
        <p:nvSpPr>
          <p:cNvPr id="4" name="TextBox 3">
            <a:extLst>
              <a:ext uri="{FF2B5EF4-FFF2-40B4-BE49-F238E27FC236}">
                <a16:creationId xmlns:a16="http://schemas.microsoft.com/office/drawing/2014/main" id="{5735F0EC-2C75-4A9F-9A0E-D8AAC31A1CD7}"/>
              </a:ext>
            </a:extLst>
          </p:cNvPr>
          <p:cNvSpPr txBox="1"/>
          <p:nvPr/>
        </p:nvSpPr>
        <p:spPr>
          <a:xfrm>
            <a:off x="6202018" y="1469841"/>
            <a:ext cx="5009322" cy="661720"/>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000" b="1">
                <a:latin typeface="Calibri" panose="020F0502020204030204" pitchFamily="34" charset="0"/>
                <a:cs typeface="Calibri" panose="020F0502020204030204" pitchFamily="34" charset="0"/>
              </a:rPr>
              <a:t>Still to be worked out:</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Display the Thredds URL as a link on TerriaMap.</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Identify the user and keep the files separate for each user.</a:t>
            </a:r>
          </a:p>
          <a:p>
            <a:pPr marL="628650" lvl="1" indent="-171450">
              <a:buFont typeface="Arial" panose="020B0604020202020204" pitchFamily="34" charset="0"/>
              <a:buChar char="•"/>
            </a:pPr>
            <a:r>
              <a:rPr lang="en-US" sz="900">
                <a:latin typeface="Calibri" panose="020F0502020204030204" pitchFamily="34" charset="0"/>
                <a:cs typeface="Calibri" panose="020F0502020204030204" pitchFamily="34" charset="0"/>
              </a:rPr>
              <a:t>Any copyright issue(s) with modifying Terria or TerriaMap?</a:t>
            </a:r>
          </a:p>
        </p:txBody>
      </p:sp>
    </p:spTree>
    <p:custDataLst>
      <p:tags r:id="rId1"/>
    </p:custDataLst>
    <p:extLst>
      <p:ext uri="{BB962C8B-B14F-4D97-AF65-F5344CB8AC3E}">
        <p14:creationId xmlns:p14="http://schemas.microsoft.com/office/powerpoint/2010/main" val="3812162471"/>
      </p:ext>
    </p:extLst>
  </p:cSld>
  <p:clrMapOvr>
    <a:masterClrMapping/>
  </p:clrMapOvr>
  <mc:AlternateContent xmlns:mc="http://schemas.openxmlformats.org/markup-compatibility/2006" xmlns:p14="http://schemas.microsoft.com/office/powerpoint/2010/main">
    <mc:Choice Requires="p14">
      <p:transition spd="med" p14:dur="700" advTm="18568">
        <p:fade/>
      </p:transition>
    </mc:Choice>
    <mc:Fallback xmlns="">
      <p:transition spd="med" advTm="1856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89C9E6C-F213-41FB-B055-34C2D402A4FA}"/>
              </a:ext>
            </a:extLst>
          </p:cNvPr>
          <p:cNvSpPr txBox="1"/>
          <p:nvPr/>
        </p:nvSpPr>
        <p:spPr>
          <a:xfrm>
            <a:off x="5648741" y="2730239"/>
            <a:ext cx="5379718" cy="230832"/>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http://130.56.242.15/ows/geoglam?time=2... &amp;service=WMS&amp;request=GetMap&amp;layers=&amp;bbox=15…</a:t>
            </a:r>
          </a:p>
        </p:txBody>
      </p:sp>
      <p:sp>
        <p:nvSpPr>
          <p:cNvPr id="13" name="TextBox 12">
            <a:extLst>
              <a:ext uri="{FF2B5EF4-FFF2-40B4-BE49-F238E27FC236}">
                <a16:creationId xmlns:a16="http://schemas.microsoft.com/office/drawing/2014/main" id="{E960DDDB-8008-4DDD-8149-6BF1B2F1255C}"/>
              </a:ext>
            </a:extLst>
          </p:cNvPr>
          <p:cNvSpPr txBox="1"/>
          <p:nvPr/>
        </p:nvSpPr>
        <p:spPr>
          <a:xfrm>
            <a:off x="5648741" y="2979078"/>
            <a:ext cx="5379718" cy="507831"/>
          </a:xfrm>
          <a:prstGeom prst="rect">
            <a:avLst/>
          </a:prstGeom>
          <a:noFill/>
          <a:ln w="3175">
            <a:solidFill>
              <a:schemeClr val="tx1"/>
            </a:solidFill>
          </a:ln>
        </p:spPr>
        <p:txBody>
          <a:bodyPr wrap="square" rtlCol="0">
            <a:spAutoFit/>
          </a:bodyPr>
          <a:lstStyle/>
          <a:p>
            <a:r>
              <a:rPr lang="en-US" sz="900" i="1">
                <a:latin typeface="Calibri" panose="020F0502020204030204" pitchFamily="34" charset="0"/>
                <a:cs typeface="Calibri" panose="020F0502020204030204" pitchFamily="34" charset="0"/>
              </a:rPr>
              <a:t>"files": [</a:t>
            </a:r>
          </a:p>
          <a:p>
            <a:r>
              <a:rPr lang="en-US" sz="900" i="1">
                <a:latin typeface="Calibri" panose="020F0502020204030204" pitchFamily="34" charset="0"/>
                <a:cs typeface="Calibri" panose="020F0502020204030204" pitchFamily="34" charset="0"/>
              </a:rPr>
              <a:t>"/g/data2/tc43/modis-fc/v310/tiles/monthly/anomalies/FC_Mean_Diff.v310.MCD43A4.h31v10.2018.006.nc", </a:t>
            </a:r>
          </a:p>
          <a:p>
            <a:r>
              <a:rPr lang="en-US" sz="900" i="1">
                <a:latin typeface="Calibri" panose="020F0502020204030204" pitchFamily="34" charset="0"/>
                <a:cs typeface="Calibri" panose="020F0502020204030204" pitchFamily="34" charset="0"/>
              </a:rPr>
              <a:t>"/g/data2/tc43/modis-fc/v310/tiles/monthly/anomalies/FC_Mean_Diff.v310.MCD43A4.h31v11.2018.006.nc", ]</a:t>
            </a:r>
          </a:p>
        </p:txBody>
      </p:sp>
      <p:pic>
        <p:nvPicPr>
          <p:cNvPr id="33" name="Picture 32">
            <a:extLst>
              <a:ext uri="{FF2B5EF4-FFF2-40B4-BE49-F238E27FC236}">
                <a16:creationId xmlns:a16="http://schemas.microsoft.com/office/drawing/2014/main" id="{FBF4851A-8D47-46FB-ABD5-7BE6765959FB}"/>
              </a:ext>
            </a:extLst>
          </p:cNvPr>
          <p:cNvPicPr>
            <a:picLocks noChangeAspect="1"/>
          </p:cNvPicPr>
          <p:nvPr/>
        </p:nvPicPr>
        <p:blipFill>
          <a:blip r:embed="rId3"/>
          <a:stretch>
            <a:fillRect/>
          </a:stretch>
        </p:blipFill>
        <p:spPr>
          <a:xfrm>
            <a:off x="8366250" y="3673870"/>
            <a:ext cx="3282730" cy="2182748"/>
          </a:xfrm>
          <a:prstGeom prst="rect">
            <a:avLst/>
          </a:prstGeom>
          <a:ln w="3175">
            <a:solidFill>
              <a:schemeClr val="tx1"/>
            </a:solidFill>
          </a:ln>
        </p:spPr>
      </p:pic>
      <p:sp>
        <p:nvSpPr>
          <p:cNvPr id="27" name="Arrow: Pentagon 26">
            <a:extLst>
              <a:ext uri="{FF2B5EF4-FFF2-40B4-BE49-F238E27FC236}">
                <a16:creationId xmlns:a16="http://schemas.microsoft.com/office/drawing/2014/main" id="{D18FD897-33DB-42AE-9402-8EE9B97A46BF}"/>
              </a:ext>
            </a:extLst>
          </p:cNvPr>
          <p:cNvSpPr/>
          <p:nvPr/>
        </p:nvSpPr>
        <p:spPr>
          <a:xfrm>
            <a:off x="1280156" y="5846395"/>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User clicks a link to see the GSKY/Thredds catalog</a:t>
            </a:r>
            <a:endParaRPr lang="en-AU" sz="1400">
              <a:solidFill>
                <a:schemeClr val="tx1"/>
              </a:solidFill>
              <a:latin typeface="Calibri" panose="020F0502020204030204" pitchFamily="34" charset="0"/>
              <a:cs typeface="Calibri" panose="020F0502020204030204" pitchFamily="34" charset="0"/>
            </a:endParaRPr>
          </a:p>
        </p:txBody>
      </p:sp>
      <p:sp>
        <p:nvSpPr>
          <p:cNvPr id="3" name="Oval 2">
            <a:extLst>
              <a:ext uri="{FF2B5EF4-FFF2-40B4-BE49-F238E27FC236}">
                <a16:creationId xmlns:a16="http://schemas.microsoft.com/office/drawing/2014/main" id="{50541743-7BA0-441A-AF95-E42211A9323E}"/>
              </a:ext>
            </a:extLst>
          </p:cNvPr>
          <p:cNvSpPr/>
          <p:nvPr/>
        </p:nvSpPr>
        <p:spPr>
          <a:xfrm>
            <a:off x="10662698" y="5966539"/>
            <a:ext cx="210806" cy="210806"/>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DEF87545-817B-45BB-A684-8B73767A9F6B}"/>
              </a:ext>
            </a:extLst>
          </p:cNvPr>
          <p:cNvSpPr/>
          <p:nvPr/>
        </p:nvSpPr>
        <p:spPr>
          <a:xfrm>
            <a:off x="10605872" y="5905222"/>
            <a:ext cx="375139" cy="3357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Outcome</a:t>
            </a:r>
          </a:p>
        </p:txBody>
      </p:sp>
      <p:pic>
        <p:nvPicPr>
          <p:cNvPr id="4" name="Picture 3">
            <a:extLst>
              <a:ext uri="{FF2B5EF4-FFF2-40B4-BE49-F238E27FC236}">
                <a16:creationId xmlns:a16="http://schemas.microsoft.com/office/drawing/2014/main" id="{C4DD6E09-86CF-4579-8C3B-746882A1673F}"/>
              </a:ext>
            </a:extLst>
          </p:cNvPr>
          <p:cNvPicPr>
            <a:picLocks noChangeAspect="1"/>
          </p:cNvPicPr>
          <p:nvPr/>
        </p:nvPicPr>
        <p:blipFill>
          <a:blip r:embed="rId4"/>
          <a:stretch>
            <a:fillRect/>
          </a:stretch>
        </p:blipFill>
        <p:spPr>
          <a:xfrm>
            <a:off x="5648741" y="1486899"/>
            <a:ext cx="1720650" cy="1219490"/>
          </a:xfrm>
          <a:prstGeom prst="rect">
            <a:avLst/>
          </a:prstGeom>
        </p:spPr>
      </p:pic>
      <p:sp>
        <p:nvSpPr>
          <p:cNvPr id="5" name="Arrow: Pentagon 4">
            <a:extLst>
              <a:ext uri="{FF2B5EF4-FFF2-40B4-BE49-F238E27FC236}">
                <a16:creationId xmlns:a16="http://schemas.microsoft.com/office/drawing/2014/main" id="{814BFCC4-42BD-46E8-80F3-E58B1489A994}"/>
              </a:ext>
            </a:extLst>
          </p:cNvPr>
          <p:cNvSpPr/>
          <p:nvPr/>
        </p:nvSpPr>
        <p:spPr>
          <a:xfrm>
            <a:off x="1304014" y="165387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Load a layer and get to this display</a:t>
            </a:r>
            <a:endParaRPr lang="en-AU" sz="1400">
              <a:solidFill>
                <a:schemeClr val="tx1"/>
              </a:solidFill>
              <a:latin typeface="Calibri" panose="020F0502020204030204" pitchFamily="34" charset="0"/>
              <a:cs typeface="Calibri" panose="020F0502020204030204" pitchFamily="34" charset="0"/>
            </a:endParaRPr>
          </a:p>
        </p:txBody>
      </p:sp>
      <p:sp>
        <p:nvSpPr>
          <p:cNvPr id="7" name="Arrow: Pentagon 6">
            <a:extLst>
              <a:ext uri="{FF2B5EF4-FFF2-40B4-BE49-F238E27FC236}">
                <a16:creationId xmlns:a16="http://schemas.microsoft.com/office/drawing/2014/main" id="{65246F70-A485-4050-823A-51B4119A0B89}"/>
              </a:ext>
            </a:extLst>
          </p:cNvPr>
          <p:cNvSpPr/>
          <p:nvPr/>
        </p:nvSpPr>
        <p:spPr>
          <a:xfrm>
            <a:off x="1304013" y="204893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Draw a square (Shift-drag)</a:t>
            </a:r>
            <a:endParaRPr lang="en-AU" sz="1400">
              <a:solidFill>
                <a:schemeClr val="tx1"/>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7ECE73C-7808-44EB-B58D-7F5067FC3B5F}"/>
              </a:ext>
            </a:extLst>
          </p:cNvPr>
          <p:cNvSpPr/>
          <p:nvPr/>
        </p:nvSpPr>
        <p:spPr>
          <a:xfrm>
            <a:off x="6949440" y="2369490"/>
            <a:ext cx="143124" cy="1431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Arrow: Pentagon 8">
            <a:extLst>
              <a:ext uri="{FF2B5EF4-FFF2-40B4-BE49-F238E27FC236}">
                <a16:creationId xmlns:a16="http://schemas.microsoft.com/office/drawing/2014/main" id="{DB38EF37-CE40-4D65-BFEF-8A5AD4C6D049}"/>
              </a:ext>
            </a:extLst>
          </p:cNvPr>
          <p:cNvSpPr/>
          <p:nvPr/>
        </p:nvSpPr>
        <p:spPr>
          <a:xfrm>
            <a:off x="1304013" y="2674582"/>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Pass the ‘</a:t>
            </a:r>
            <a:r>
              <a:rPr lang="en-US" sz="1400" i="1">
                <a:solidFill>
                  <a:schemeClr val="tx1"/>
                </a:solidFill>
                <a:latin typeface="Calibri" panose="020F0502020204030204" pitchFamily="34" charset="0"/>
                <a:cs typeface="Calibri" panose="020F0502020204030204" pitchFamily="34" charset="0"/>
              </a:rPr>
              <a:t>request=GetMap</a:t>
            </a:r>
            <a:r>
              <a:rPr lang="en-US" sz="1400">
                <a:solidFill>
                  <a:schemeClr val="tx1"/>
                </a:solidFill>
                <a:latin typeface="Calibri" panose="020F0502020204030204" pitchFamily="34" charset="0"/>
                <a:cs typeface="Calibri" panose="020F0502020204030204" pitchFamily="34" charset="0"/>
              </a:rPr>
              <a:t>’ calls to GSKY by Terria</a:t>
            </a:r>
            <a:endParaRPr lang="en-AU" sz="1400">
              <a:solidFill>
                <a:schemeClr val="tx1"/>
              </a:solidFill>
              <a:latin typeface="Calibri" panose="020F0502020204030204" pitchFamily="34" charset="0"/>
              <a:cs typeface="Calibri" panose="020F0502020204030204" pitchFamily="34" charset="0"/>
            </a:endParaRPr>
          </a:p>
        </p:txBody>
      </p:sp>
      <p:sp>
        <p:nvSpPr>
          <p:cNvPr id="12" name="Arrow: Pentagon 11">
            <a:extLst>
              <a:ext uri="{FF2B5EF4-FFF2-40B4-BE49-F238E27FC236}">
                <a16:creationId xmlns:a16="http://schemas.microsoft.com/office/drawing/2014/main" id="{CCEC4923-286E-484F-B7B8-9108C187001E}"/>
              </a:ext>
            </a:extLst>
          </p:cNvPr>
          <p:cNvSpPr/>
          <p:nvPr/>
        </p:nvSpPr>
        <p:spPr>
          <a:xfrm>
            <a:off x="1304013" y="308013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Get the list of NC files</a:t>
            </a:r>
            <a:endParaRPr lang="en-AU" sz="1400">
              <a:solidFill>
                <a:schemeClr val="tx1"/>
              </a:solidFill>
              <a:latin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216A56CC-A18C-4399-84DD-CBE0EFEC9FE9}"/>
              </a:ext>
            </a:extLst>
          </p:cNvPr>
          <p:cNvGrpSpPr/>
          <p:nvPr/>
        </p:nvGrpSpPr>
        <p:grpSpPr>
          <a:xfrm>
            <a:off x="1287972" y="3485508"/>
            <a:ext cx="7036827" cy="1443558"/>
            <a:chOff x="1287064" y="3483210"/>
            <a:chExt cx="6219651" cy="1547744"/>
          </a:xfrm>
        </p:grpSpPr>
        <p:sp>
          <p:nvSpPr>
            <p:cNvPr id="14" name="Rectangle 13">
              <a:extLst>
                <a:ext uri="{FF2B5EF4-FFF2-40B4-BE49-F238E27FC236}">
                  <a16:creationId xmlns:a16="http://schemas.microsoft.com/office/drawing/2014/main" id="{2EF3F417-C15E-4AF4-98B2-09D4FFAAAE6A}"/>
                </a:ext>
              </a:extLst>
            </p:cNvPr>
            <p:cNvSpPr/>
            <p:nvPr/>
          </p:nvSpPr>
          <p:spPr>
            <a:xfrm>
              <a:off x="1289510" y="3483210"/>
              <a:ext cx="2901512"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Thredds catalog.xml</a:t>
              </a:r>
              <a:endParaRPr lang="en-AU" sz="1400" i="1">
                <a:solidFill>
                  <a:schemeClr val="tx1"/>
                </a:solidFill>
                <a:latin typeface="Calibri" panose="020F0502020204030204" pitchFamily="34" charset="0"/>
                <a:cs typeface="Calibri" panose="020F0502020204030204" pitchFamily="34" charset="0"/>
              </a:endParaRPr>
            </a:p>
          </p:txBody>
        </p:sp>
        <p:sp>
          <p:nvSpPr>
            <p:cNvPr id="17" name="Rectangle 3">
              <a:extLst>
                <a:ext uri="{FF2B5EF4-FFF2-40B4-BE49-F238E27FC236}">
                  <a16:creationId xmlns:a16="http://schemas.microsoft.com/office/drawing/2014/main" id="{34DE53DA-538B-443C-B259-80EDD5249CB6}"/>
                </a:ext>
              </a:extLst>
            </p:cNvPr>
            <p:cNvSpPr>
              <a:spLocks noChangeArrowheads="1"/>
            </p:cNvSpPr>
            <p:nvPr/>
          </p:nvSpPr>
          <p:spPr bwMode="auto">
            <a:xfrm>
              <a:off x="1287064" y="3903532"/>
              <a:ext cx="6219651" cy="1127422"/>
            </a:xfrm>
            <a:prstGeom prst="rect">
              <a:avLst/>
            </a:prstGeom>
            <a:solidFill>
              <a:srgbClr val="FAF8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600">
                <a:latin typeface="Arial" panose="020B0604020202020204" pitchFamily="34" charset="0"/>
              </a:endParaRPr>
            </a:p>
            <a:p>
              <a:pPr lvl="0" defTabSz="914400" eaLnBrk="0" fontAlgn="base" hangingPunct="0">
                <a:spcBef>
                  <a:spcPct val="0"/>
                </a:spcBef>
                <a:spcAft>
                  <a:spcPct val="0"/>
                </a:spcAft>
              </a:pPr>
              <a:r>
                <a:rPr lang="en-US" altLang="en-US" sz="600">
                  <a:latin typeface="Arial" panose="020B0604020202020204" pitchFamily="34" charset="0"/>
                </a:rPr>
                <a:t>&lt;?xml version="1.0" encoding="UTF-8"?&gt;</a:t>
              </a:r>
            </a:p>
            <a:p>
              <a:pPr lvl="0" defTabSz="914400" eaLnBrk="0" fontAlgn="base" hangingPunct="0">
                <a:spcBef>
                  <a:spcPct val="0"/>
                </a:spcBef>
                <a:spcAft>
                  <a:spcPct val="0"/>
                </a:spcAft>
              </a:pPr>
              <a:r>
                <a:rPr lang="en-US" altLang="en-US" sz="600">
                  <a:latin typeface="Arial" panose="020B0604020202020204" pitchFamily="34" charset="0"/>
                </a:rPr>
                <a:t>&lt;catalog name="Thredds Data Server for GSKY" xmlns="http://www.unidata.ucar.edu/namespaces/thredds/InvCatalog/v1.0" xmlns:xlink="http://www.w3.org/1999/xlink" </a:t>
              </a:r>
            </a:p>
            <a:p>
              <a:pPr lvl="0" defTabSz="914400" eaLnBrk="0" fontAlgn="base" hangingPunct="0">
                <a:spcBef>
                  <a:spcPct val="0"/>
                </a:spcBef>
                <a:spcAft>
                  <a:spcPct val="0"/>
                </a:spcAft>
              </a:pPr>
              <a:r>
                <a:rPr lang="en-US" altLang="en-US" sz="600">
                  <a:latin typeface="Arial" panose="020B0604020202020204" pitchFamily="34" charset="0"/>
                </a:rPr>
                <a:t>xmlns:xsi="http://www.w3.org/2001/XMLSchema-instance" xsi:schemaLocation="http://www.unidata.ucar.edu/namespaces/thredds/InvCatalog/v1.0 </a:t>
              </a:r>
            </a:p>
            <a:p>
              <a:pPr lvl="0" defTabSz="914400" eaLnBrk="0" fontAlgn="base" hangingPunct="0">
                <a:spcBef>
                  <a:spcPct val="0"/>
                </a:spcBef>
                <a:spcAft>
                  <a:spcPct val="0"/>
                </a:spcAft>
              </a:pPr>
              <a:r>
                <a:rPr lang="en-US" altLang="en-US" sz="600">
                  <a:latin typeface="Arial" panose="020B0604020202020204" pitchFamily="34" charset="0"/>
                </a:rPr>
                <a:t>http://www.unidata.ucar.edu/schemas/thredds/InvCatalog.1.0.6.xsd"&gt;</a:t>
              </a:r>
            </a:p>
            <a:p>
              <a:pPr lvl="0" defTabSz="914400" eaLnBrk="0" fontAlgn="base" hangingPunct="0">
                <a:spcBef>
                  <a:spcPct val="0"/>
                </a:spcBef>
                <a:spcAft>
                  <a:spcPct val="0"/>
                </a:spcAft>
              </a:pPr>
              <a:r>
                <a:rPr lang="en-US" altLang="en-US" sz="600">
                  <a:latin typeface="Arial" panose="020B0604020202020204" pitchFamily="34" charset="0"/>
                </a:rPr>
                <a:t> &lt;service name="all" base="" serviceType="compound"&gt;&lt;service name="odap" serviceType="OpenDAP" base="/thredds/dodsC/" /&gt;</a:t>
              </a:r>
            </a:p>
            <a:p>
              <a:pPr lvl="0" defTabSz="914400" eaLnBrk="0" fontAlgn="base" hangingPunct="0">
                <a:spcBef>
                  <a:spcPct val="0"/>
                </a:spcBef>
                <a:spcAft>
                  <a:spcPct val="0"/>
                </a:spcAft>
              </a:pPr>
              <a:r>
                <a:rPr lang="en-US" altLang="en-US" sz="600">
                  <a:latin typeface="Arial" panose="020B0604020202020204" pitchFamily="34" charset="0"/>
                </a:rPr>
                <a:t>&lt;service name="http" serviceType="HTTPServer" base="/thredds/fileServer/" /&gt;&lt;/service&gt;</a:t>
              </a:r>
            </a:p>
            <a:p>
              <a:pPr lvl="0" defTabSz="914400" eaLnBrk="0" fontAlgn="base" hangingPunct="0">
                <a:spcBef>
                  <a:spcPct val="0"/>
                </a:spcBef>
                <a:spcAft>
                  <a:spcPct val="0"/>
                </a:spcAft>
              </a:pPr>
              <a:r>
                <a:rPr lang="en-US" altLang="en-US" sz="600">
                  <a:latin typeface="Arial" panose="020B0604020202020204" pitchFamily="34" charset="0"/>
                </a:rPr>
                <a:t>  &lt;datasetScan name="GSKY NC Files" ID="gsky" path="gsky" location="content/gsky"&gt;&lt;metadata inherited="true"&gt;&lt;serviceName&gt;all&lt;/serviceName&gt;&lt;dataType&gt;Grid&lt;/dataType&gt;&lt;/metadata&gt;</a:t>
              </a:r>
            </a:p>
            <a:p>
              <a:pPr lvl="0" defTabSz="914400" eaLnBrk="0" fontAlgn="base" hangingPunct="0">
                <a:spcBef>
                  <a:spcPct val="0"/>
                </a:spcBef>
                <a:spcAft>
                  <a:spcPct val="0"/>
                </a:spcAft>
              </a:pPr>
              <a:r>
                <a:rPr lang="en-US" altLang="en-US" sz="600">
                  <a:latin typeface="Arial" panose="020B0604020202020204" pitchFamily="34" charset="0"/>
                </a:rPr>
                <a:t>    &lt;filter&gt;&lt;include wildcard="*.nc"/&gt;&lt;/filter&gt;&lt;/datasetScan&gt;</a:t>
              </a:r>
            </a:p>
            <a:p>
              <a:pPr lvl="0" defTabSz="914400" eaLnBrk="0" fontAlgn="base" hangingPunct="0">
                <a:spcBef>
                  <a:spcPct val="0"/>
                </a:spcBef>
                <a:spcAft>
                  <a:spcPct val="0"/>
                </a:spcAft>
              </a:pPr>
              <a:r>
                <a:rPr lang="en-US" altLang="en-US" sz="600">
                  <a:latin typeface="Arial" panose="020B0604020202020204" pitchFamily="34" charset="0"/>
                </a:rPr>
                <a:t>&lt;/catalog&gt;</a:t>
              </a:r>
            </a:p>
          </p:txBody>
        </p:sp>
      </p:grpSp>
      <p:grpSp>
        <p:nvGrpSpPr>
          <p:cNvPr id="31" name="Group 30">
            <a:extLst>
              <a:ext uri="{FF2B5EF4-FFF2-40B4-BE49-F238E27FC236}">
                <a16:creationId xmlns:a16="http://schemas.microsoft.com/office/drawing/2014/main" id="{5090A16C-A089-4A7F-A01F-815331B90940}"/>
              </a:ext>
            </a:extLst>
          </p:cNvPr>
          <p:cNvGrpSpPr/>
          <p:nvPr/>
        </p:nvGrpSpPr>
        <p:grpSpPr>
          <a:xfrm>
            <a:off x="1284135" y="5023874"/>
            <a:ext cx="7050838" cy="369332"/>
            <a:chOff x="1284135" y="4920511"/>
            <a:chExt cx="7050838" cy="369332"/>
          </a:xfrm>
        </p:grpSpPr>
        <p:sp>
          <p:nvSpPr>
            <p:cNvPr id="19" name="Arrow: Pentagon 18">
              <a:extLst>
                <a:ext uri="{FF2B5EF4-FFF2-40B4-BE49-F238E27FC236}">
                  <a16:creationId xmlns:a16="http://schemas.microsoft.com/office/drawing/2014/main" id="{1AD2EC76-13DB-4AE9-919A-4A393F7C508E}"/>
                </a:ext>
              </a:extLst>
            </p:cNvPr>
            <p:cNvSpPr/>
            <p:nvPr/>
          </p:nvSpPr>
          <p:spPr>
            <a:xfrm>
              <a:off x="1284135" y="4920511"/>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Symbolic links to the NC files in Thredds directory</a:t>
              </a:r>
              <a:endParaRPr lang="en-AU" sz="1400">
                <a:solidFill>
                  <a:schemeClr val="tx1"/>
                </a:solidFill>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F6BE84B-8FF5-47B9-B1B1-8642FB8B751E}"/>
                </a:ext>
              </a:extLst>
            </p:cNvPr>
            <p:cNvSpPr txBox="1"/>
            <p:nvPr/>
          </p:nvSpPr>
          <p:spPr>
            <a:xfrm>
              <a:off x="5593082" y="4993757"/>
              <a:ext cx="2741891" cy="215444"/>
            </a:xfrm>
            <a:prstGeom prst="rect">
              <a:avLst/>
            </a:prstGeom>
            <a:noFill/>
            <a:ln w="3175">
              <a:solidFill>
                <a:schemeClr val="tx1"/>
              </a:solidFill>
            </a:ln>
          </p:spPr>
          <p:txBody>
            <a:bodyPr wrap="square" rtlCol="0">
              <a:spAutoFit/>
            </a:bodyPr>
            <a:lstStyle/>
            <a:p>
              <a:r>
                <a:rPr lang="en-US" sz="800" i="1">
                  <a:latin typeface="Calibri" panose="020F0502020204030204" pitchFamily="34" charset="0"/>
                  <a:cs typeface="Calibri" panose="020F0502020204030204" pitchFamily="34" charset="0"/>
                </a:rPr>
                <a:t>ln -s </a:t>
              </a:r>
              <a:r>
                <a:rPr lang="en-US" sz="800" i="1">
                  <a:solidFill>
                    <a:schemeClr val="accent1">
                      <a:lumMod val="75000"/>
                    </a:schemeClr>
                  </a:solidFill>
                  <a:latin typeface="Calibri" panose="020F0502020204030204" pitchFamily="34" charset="0"/>
                  <a:cs typeface="Calibri" panose="020F0502020204030204" pitchFamily="34" charset="0"/>
                </a:rPr>
                <a:t>/g/dat…/FC_...006.nc </a:t>
              </a:r>
              <a:r>
                <a:rPr lang="en-US" sz="800" i="1">
                  <a:solidFill>
                    <a:schemeClr val="accent2">
                      <a:lumMod val="50000"/>
                    </a:schemeClr>
                  </a:solidFill>
                  <a:latin typeface="Calibri" panose="020F0502020204030204" pitchFamily="34" charset="0"/>
                  <a:cs typeface="Calibri" panose="020F0502020204030204" pitchFamily="34" charset="0"/>
                </a:rPr>
                <a:t>/usr/local/…/thredds/public/gsky</a:t>
              </a:r>
              <a:endParaRPr lang="en-AU" sz="800" i="1">
                <a:solidFill>
                  <a:schemeClr val="accent2">
                    <a:lumMod val="50000"/>
                  </a:schemeClr>
                </a:solidFill>
                <a:latin typeface="Calibri" panose="020F0502020204030204" pitchFamily="34" charset="0"/>
                <a:cs typeface="Calibri" panose="020F0502020204030204" pitchFamily="34" charset="0"/>
              </a:endParaRPr>
            </a:p>
          </p:txBody>
        </p:sp>
      </p:grpSp>
      <p:grpSp>
        <p:nvGrpSpPr>
          <p:cNvPr id="32" name="Group 31">
            <a:extLst>
              <a:ext uri="{FF2B5EF4-FFF2-40B4-BE49-F238E27FC236}">
                <a16:creationId xmlns:a16="http://schemas.microsoft.com/office/drawing/2014/main" id="{23CD2A88-0181-46C6-88B0-CC6FFB5F531E}"/>
              </a:ext>
            </a:extLst>
          </p:cNvPr>
          <p:cNvGrpSpPr/>
          <p:nvPr/>
        </p:nvGrpSpPr>
        <p:grpSpPr>
          <a:xfrm>
            <a:off x="1280157" y="5432673"/>
            <a:ext cx="7054816" cy="428625"/>
            <a:chOff x="1280157" y="5329310"/>
            <a:chExt cx="7054816" cy="428625"/>
          </a:xfrm>
        </p:grpSpPr>
        <p:sp>
          <p:nvSpPr>
            <p:cNvPr id="21" name="Arrow: Pentagon 20">
              <a:extLst>
                <a:ext uri="{FF2B5EF4-FFF2-40B4-BE49-F238E27FC236}">
                  <a16:creationId xmlns:a16="http://schemas.microsoft.com/office/drawing/2014/main" id="{6039C4D1-9C85-4A5E-9417-F7DB61AED612}"/>
                </a:ext>
              </a:extLst>
            </p:cNvPr>
            <p:cNvSpPr/>
            <p:nvPr/>
          </p:nvSpPr>
          <p:spPr>
            <a:xfrm>
              <a:off x="1280157" y="5329310"/>
              <a:ext cx="4214191" cy="369332"/>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URL to Terria: </a:t>
              </a:r>
              <a:r>
                <a:rPr lang="en-US" sz="800">
                  <a:solidFill>
                    <a:schemeClr val="tx1"/>
                  </a:solidFill>
                  <a:latin typeface="Calibri" panose="020F0502020204030204" pitchFamily="34" charset="0"/>
                  <a:cs typeface="Calibri" panose="020F0502020204030204" pitchFamily="34" charset="0"/>
                </a:rPr>
                <a:t>http://localhost:8080/thredds/catalog.html</a:t>
              </a:r>
              <a:endParaRPr lang="en-AU" sz="1400">
                <a:solidFill>
                  <a:schemeClr val="tx1"/>
                </a:solidFill>
                <a:latin typeface="Calibri" panose="020F0502020204030204" pitchFamily="34" charset="0"/>
                <a:cs typeface="Calibri" panose="020F0502020204030204" pitchFamily="34" charset="0"/>
              </a:endParaRPr>
            </a:p>
          </p:txBody>
        </p:sp>
        <p:pic>
          <p:nvPicPr>
            <p:cNvPr id="18" name="Picture 17">
              <a:extLst>
                <a:ext uri="{FF2B5EF4-FFF2-40B4-BE49-F238E27FC236}">
                  <a16:creationId xmlns:a16="http://schemas.microsoft.com/office/drawing/2014/main" id="{4EEA3EAC-5BAA-4655-871C-CB0FAC84E82B}"/>
                </a:ext>
              </a:extLst>
            </p:cNvPr>
            <p:cNvPicPr>
              <a:picLocks noChangeAspect="1"/>
            </p:cNvPicPr>
            <p:nvPr/>
          </p:nvPicPr>
          <p:blipFill>
            <a:blip r:embed="rId5"/>
            <a:stretch>
              <a:fillRect/>
            </a:stretch>
          </p:blipFill>
          <p:spPr>
            <a:xfrm>
              <a:off x="5593082" y="5329310"/>
              <a:ext cx="2741891" cy="428625"/>
            </a:xfrm>
            <a:prstGeom prst="rect">
              <a:avLst/>
            </a:prstGeom>
          </p:spPr>
        </p:pic>
      </p:grpSp>
      <p:sp>
        <p:nvSpPr>
          <p:cNvPr id="22" name="Rectangle 21">
            <a:extLst>
              <a:ext uri="{FF2B5EF4-FFF2-40B4-BE49-F238E27FC236}">
                <a16:creationId xmlns:a16="http://schemas.microsoft.com/office/drawing/2014/main" id="{15284EBE-82CE-4F2F-88A0-79A7BA4CB7C0}"/>
              </a:ext>
            </a:extLst>
          </p:cNvPr>
          <p:cNvSpPr/>
          <p:nvPr/>
        </p:nvSpPr>
        <p:spPr>
          <a:xfrm>
            <a:off x="7265724" y="5557957"/>
            <a:ext cx="654074" cy="282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rgbClr val="FFFF00"/>
                </a:solidFill>
                <a:latin typeface="Calibri" panose="020F0502020204030204" pitchFamily="34" charset="0"/>
                <a:cs typeface="Calibri" panose="020F0502020204030204" pitchFamily="34" charset="0"/>
              </a:rPr>
              <a:t>Thredds</a:t>
            </a:r>
            <a:endParaRPr lang="en-AU" sz="1000" b="1">
              <a:solidFill>
                <a:srgbClr val="FFFF00"/>
              </a:solidFill>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DA461723-9842-4D78-8ABD-89B245FBBFBE}"/>
              </a:ext>
            </a:extLst>
          </p:cNvPr>
          <p:cNvSpPr/>
          <p:nvPr/>
        </p:nvSpPr>
        <p:spPr>
          <a:xfrm>
            <a:off x="270343" y="914400"/>
            <a:ext cx="10392355" cy="52097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If on the right track with expectations, below is how it should go. </a:t>
            </a:r>
            <a:endParaRPr lang="en-AU">
              <a:solidFill>
                <a:schemeClr val="tx1"/>
              </a:solidFill>
            </a:endParaRPr>
          </a:p>
        </p:txBody>
      </p:sp>
      <p:sp>
        <p:nvSpPr>
          <p:cNvPr id="29" name="Rectangle 28">
            <a:extLst>
              <a:ext uri="{FF2B5EF4-FFF2-40B4-BE49-F238E27FC236}">
                <a16:creationId xmlns:a16="http://schemas.microsoft.com/office/drawing/2014/main" id="{E3024585-CF69-4DE6-A32D-238E34351A83}"/>
              </a:ext>
            </a:extLst>
          </p:cNvPr>
          <p:cNvSpPr/>
          <p:nvPr/>
        </p:nvSpPr>
        <p:spPr>
          <a:xfrm>
            <a:off x="5593082" y="5887276"/>
            <a:ext cx="5435377"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1400">
                <a:solidFill>
                  <a:schemeClr val="tx1"/>
                </a:solidFill>
                <a:latin typeface="Calibri" panose="020F0502020204030204" pitchFamily="34" charset="0"/>
                <a:cs typeface="Calibri" panose="020F0502020204030204" pitchFamily="34" charset="0"/>
              </a:rPr>
              <a:t>Delete the NC symlinks when the user session ends</a:t>
            </a:r>
            <a:endParaRPr lang="en-AU" sz="1400">
              <a:solidFill>
                <a:schemeClr val="tx1"/>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6045821-CC21-4E9A-8EBD-E3BB10F1BB10}"/>
              </a:ext>
            </a:extLst>
          </p:cNvPr>
          <p:cNvSpPr txBox="1"/>
          <p:nvPr/>
        </p:nvSpPr>
        <p:spPr>
          <a:xfrm>
            <a:off x="7651262" y="1486899"/>
            <a:ext cx="3377197" cy="553998"/>
          </a:xfrm>
          <a:prstGeom prst="rect">
            <a:avLst/>
          </a:prstGeom>
          <a:solidFill>
            <a:srgbClr val="FFFFFF"/>
          </a:solidFill>
          <a:ln w="3175">
            <a:solidFill>
              <a:schemeClr val="tx1"/>
            </a:solidFill>
          </a:ln>
        </p:spPr>
        <p:txBody>
          <a:bodyPr wrap="square" rtlCol="0">
            <a:spAutoFit/>
          </a:bodyPr>
          <a:lstStyle/>
          <a:p>
            <a:r>
              <a:rPr lang="en-US" sz="1000" b="1">
                <a:latin typeface="Calibri" panose="020F0502020204030204" pitchFamily="34" charset="0"/>
                <a:cs typeface="Calibri" panose="020F0502020204030204" pitchFamily="34" charset="0"/>
              </a:rPr>
              <a:t>Time estimates (if plan is acceptable)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2 days for the prototype</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10 days to v1.0.0</a:t>
            </a:r>
          </a:p>
        </p:txBody>
      </p:sp>
    </p:spTree>
    <p:custDataLst>
      <p:tags r:id="rId1"/>
    </p:custDataLst>
    <p:extLst>
      <p:ext uri="{BB962C8B-B14F-4D97-AF65-F5344CB8AC3E}">
        <p14:creationId xmlns:p14="http://schemas.microsoft.com/office/powerpoint/2010/main" val="2181144297"/>
      </p:ext>
    </p:extLst>
  </p:cSld>
  <p:clrMapOvr>
    <a:masterClrMapping/>
  </p:clrMapOvr>
  <mc:AlternateContent xmlns:mc="http://schemas.openxmlformats.org/markup-compatibility/2006" xmlns:p14="http://schemas.microsoft.com/office/powerpoint/2010/main">
    <mc:Choice Requires="p14">
      <p:transition spd="med" p14:dur="700" advTm="61299">
        <p:fade/>
      </p:transition>
    </mc:Choice>
    <mc:Fallback xmlns="">
      <p:transition spd="med" advTm="6129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3000" fill="hold"/>
                                        <p:tgtEl>
                                          <p:spTgt spid="4"/>
                                        </p:tgtEl>
                                        <p:attrNameLst>
                                          <p:attrName>ppt_w</p:attrName>
                                        </p:attrNameLst>
                                      </p:cBhvr>
                                      <p:tavLst>
                                        <p:tav tm="0">
                                          <p:val>
                                            <p:fltVal val="0"/>
                                          </p:val>
                                        </p:tav>
                                        <p:tav tm="100000">
                                          <p:val>
                                            <p:strVal val="#ppt_w"/>
                                          </p:val>
                                        </p:tav>
                                      </p:tavLst>
                                    </p:anim>
                                    <p:anim calcmode="lin" valueType="num">
                                      <p:cBhvr>
                                        <p:cTn id="13" dur="3000" fill="hold"/>
                                        <p:tgtEl>
                                          <p:spTgt spid="4"/>
                                        </p:tgtEl>
                                        <p:attrNameLst>
                                          <p:attrName>ppt_h</p:attrName>
                                        </p:attrNameLst>
                                      </p:cBhvr>
                                      <p:tavLst>
                                        <p:tav tm="0">
                                          <p:val>
                                            <p:fltVal val="0"/>
                                          </p:val>
                                        </p:tav>
                                        <p:tav tm="100000">
                                          <p:val>
                                            <p:strVal val="#ppt_h"/>
                                          </p:val>
                                        </p:tav>
                                      </p:tavLst>
                                    </p:anim>
                                    <p:anim calcmode="lin" valueType="num">
                                      <p:cBhvr>
                                        <p:cTn id="14" dur="3000" fill="hold"/>
                                        <p:tgtEl>
                                          <p:spTgt spid="4"/>
                                        </p:tgtEl>
                                        <p:attrNameLst>
                                          <p:attrName>style.rotation</p:attrName>
                                        </p:attrNameLst>
                                      </p:cBhvr>
                                      <p:tavLst>
                                        <p:tav tm="0">
                                          <p:val>
                                            <p:fltVal val="90"/>
                                          </p:val>
                                        </p:tav>
                                        <p:tav tm="100000">
                                          <p:val>
                                            <p:fltVal val="0"/>
                                          </p:val>
                                        </p:tav>
                                      </p:tavLst>
                                    </p:anim>
                                    <p:animEffect transition="in" filter="fade">
                                      <p:cBhvr>
                                        <p:cTn id="15" dur="3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3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30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1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1000" fill="hold"/>
                                        <p:tgtEl>
                                          <p:spTgt spid="22"/>
                                        </p:tgtEl>
                                        <p:attrNameLst>
                                          <p:attrName>ppt_w</p:attrName>
                                        </p:attrNameLst>
                                      </p:cBhvr>
                                      <p:tavLst>
                                        <p:tav tm="0">
                                          <p:val>
                                            <p:fltVal val="0"/>
                                          </p:val>
                                        </p:tav>
                                        <p:tav tm="100000">
                                          <p:val>
                                            <p:strVal val="#ppt_w"/>
                                          </p:val>
                                        </p:tav>
                                      </p:tavLst>
                                    </p:anim>
                                    <p:anim calcmode="lin" valueType="num">
                                      <p:cBhvr>
                                        <p:cTn id="62" dur="1000" fill="hold"/>
                                        <p:tgtEl>
                                          <p:spTgt spid="22"/>
                                        </p:tgtEl>
                                        <p:attrNameLst>
                                          <p:attrName>ppt_h</p:attrName>
                                        </p:attrNameLst>
                                      </p:cBhvr>
                                      <p:tavLst>
                                        <p:tav tm="0">
                                          <p:val>
                                            <p:fltVal val="0"/>
                                          </p:val>
                                        </p:tav>
                                        <p:tav tm="100000">
                                          <p:val>
                                            <p:strVal val="#ppt_h"/>
                                          </p:val>
                                        </p:tav>
                                      </p:tavLst>
                                    </p:anim>
                                    <p:anim calcmode="lin" valueType="num">
                                      <p:cBhvr>
                                        <p:cTn id="63" dur="1000" fill="hold"/>
                                        <p:tgtEl>
                                          <p:spTgt spid="22"/>
                                        </p:tgtEl>
                                        <p:attrNameLst>
                                          <p:attrName>style.rotation</p:attrName>
                                        </p:attrNameLst>
                                      </p:cBhvr>
                                      <p:tavLst>
                                        <p:tav tm="0">
                                          <p:val>
                                            <p:fltVal val="90"/>
                                          </p:val>
                                        </p:tav>
                                        <p:tav tm="100000">
                                          <p:val>
                                            <p:fltVal val="0"/>
                                          </p:val>
                                        </p:tav>
                                      </p:tavLst>
                                    </p:anim>
                                    <p:animEffect transition="in" filter="fade">
                                      <p:cBhvr>
                                        <p:cTn id="64" dur="1000"/>
                                        <p:tgtEl>
                                          <p:spTgt spid="2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fade">
                                      <p:cBhvr>
                                        <p:cTn id="74" dur="500"/>
                                        <p:tgtEl>
                                          <p:spTgt spid="3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64" presetClass="path" presetSubtype="0" accel="50000" decel="50000" fill="hold" grpId="0" nodeType="clickEffect">
                                  <p:stCondLst>
                                    <p:cond delay="0"/>
                                  </p:stCondLst>
                                  <p:childTnLst>
                                    <p:animMotion origin="layout" path="M -3.125E-6 4.81481E-6 L -3.125E-6 -0.61297 " pathEditMode="relative" rAng="0" ptsTypes="AA">
                                      <p:cBhvr>
                                        <p:cTn id="83" dur="2000" fill="hold"/>
                                        <p:tgtEl>
                                          <p:spTgt spid="3"/>
                                        </p:tgtEl>
                                        <p:attrNameLst>
                                          <p:attrName>ppt_x</p:attrName>
                                          <p:attrName>ppt_y</p:attrName>
                                        </p:attrNameLst>
                                      </p:cBhvr>
                                      <p:rCtr x="0" y="-30648"/>
                                    </p:animMotion>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
                                        </p:tgtEl>
                                        <p:attrNameLst>
                                          <p:attrName>style.visibility</p:attrName>
                                        </p:attrNameLst>
                                      </p:cBhvr>
                                      <p:to>
                                        <p:strVal val="visible"/>
                                      </p:to>
                                    </p:set>
                                    <p:animEffect transition="in" filter="fade">
                                      <p:cBhvr>
                                        <p:cTn id="8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27" grpId="0" animBg="1"/>
      <p:bldP spid="3" grpId="0" animBg="1"/>
      <p:bldP spid="5" grpId="0" animBg="1"/>
      <p:bldP spid="7" grpId="0" animBg="1"/>
      <p:bldP spid="6" grpId="0" animBg="1"/>
      <p:bldP spid="9" grpId="0" animBg="1"/>
      <p:bldP spid="12" grpId="0" animBg="1"/>
      <p:bldP spid="22" grpId="0" animBg="1"/>
      <p:bldP spid="29"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0136E1E2-B6DA-4F09-A358-51306B3EDA71}"/>
              </a:ext>
            </a:extLst>
          </p:cNvPr>
          <p:cNvSpPr/>
          <p:nvPr/>
        </p:nvSpPr>
        <p:spPr>
          <a:xfrm>
            <a:off x="70351" y="94349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Oval 43">
            <a:extLst>
              <a:ext uri="{FF2B5EF4-FFF2-40B4-BE49-F238E27FC236}">
                <a16:creationId xmlns:a16="http://schemas.microsoft.com/office/drawing/2014/main" id="{88F988A5-ADC1-4465-97A4-B79E5C025C51}"/>
              </a:ext>
            </a:extLst>
          </p:cNvPr>
          <p:cNvSpPr/>
          <p:nvPr/>
        </p:nvSpPr>
        <p:spPr>
          <a:xfrm>
            <a:off x="6843223" y="531658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Oval 42">
            <a:extLst>
              <a:ext uri="{FF2B5EF4-FFF2-40B4-BE49-F238E27FC236}">
                <a16:creationId xmlns:a16="http://schemas.microsoft.com/office/drawing/2014/main" id="{211BE850-8F10-4FF0-B316-D70CE84C7DDD}"/>
              </a:ext>
            </a:extLst>
          </p:cNvPr>
          <p:cNvSpPr/>
          <p:nvPr/>
        </p:nvSpPr>
        <p:spPr>
          <a:xfrm>
            <a:off x="6848780" y="520424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Rectangle 50">
            <a:extLst>
              <a:ext uri="{FF2B5EF4-FFF2-40B4-BE49-F238E27FC236}">
                <a16:creationId xmlns:a16="http://schemas.microsoft.com/office/drawing/2014/main" id="{D41A2D72-AB72-4750-8A39-0B0339166DB3}"/>
              </a:ext>
            </a:extLst>
          </p:cNvPr>
          <p:cNvSpPr/>
          <p:nvPr/>
        </p:nvSpPr>
        <p:spPr>
          <a:xfrm>
            <a:off x="6777130" y="5206594"/>
            <a:ext cx="296308" cy="23782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B6608F71-E089-42E1-8914-75F712936FCE}"/>
              </a:ext>
            </a:extLst>
          </p:cNvPr>
          <p:cNvSpPr/>
          <p:nvPr/>
        </p:nvSpPr>
        <p:spPr>
          <a:xfrm>
            <a:off x="4312235" y="4825794"/>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Rectangle 49">
            <a:extLst>
              <a:ext uri="{FF2B5EF4-FFF2-40B4-BE49-F238E27FC236}">
                <a16:creationId xmlns:a16="http://schemas.microsoft.com/office/drawing/2014/main" id="{9EAF88C5-C0D4-4AE4-AAF6-604821369E20}"/>
              </a:ext>
            </a:extLst>
          </p:cNvPr>
          <p:cNvSpPr/>
          <p:nvPr/>
        </p:nvSpPr>
        <p:spPr>
          <a:xfrm>
            <a:off x="4240206" y="480879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5F3A21CF-7A7E-4E38-89C7-2EF16A4B8A7E}"/>
              </a:ext>
            </a:extLst>
          </p:cNvPr>
          <p:cNvSpPr/>
          <p:nvPr/>
        </p:nvSpPr>
        <p:spPr>
          <a:xfrm>
            <a:off x="1878637" y="4535721"/>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Rectangle 48">
            <a:extLst>
              <a:ext uri="{FF2B5EF4-FFF2-40B4-BE49-F238E27FC236}">
                <a16:creationId xmlns:a16="http://schemas.microsoft.com/office/drawing/2014/main" id="{B0748CAB-A254-4E59-9832-4A7D8933D2EC}"/>
              </a:ext>
            </a:extLst>
          </p:cNvPr>
          <p:cNvSpPr/>
          <p:nvPr/>
        </p:nvSpPr>
        <p:spPr>
          <a:xfrm>
            <a:off x="1821324" y="4502449"/>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CAEBA9EC-6267-4FFB-ADB2-47F8045BF532}"/>
              </a:ext>
            </a:extLst>
          </p:cNvPr>
          <p:cNvSpPr/>
          <p:nvPr/>
        </p:nvSpPr>
        <p:spPr>
          <a:xfrm>
            <a:off x="1556183" y="414784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Rectangle 47">
            <a:extLst>
              <a:ext uri="{FF2B5EF4-FFF2-40B4-BE49-F238E27FC236}">
                <a16:creationId xmlns:a16="http://schemas.microsoft.com/office/drawing/2014/main" id="{C56D872F-7084-44AD-B492-BA71EA13844D}"/>
              </a:ext>
            </a:extLst>
          </p:cNvPr>
          <p:cNvSpPr/>
          <p:nvPr/>
        </p:nvSpPr>
        <p:spPr>
          <a:xfrm>
            <a:off x="1443976" y="4091295"/>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Oval 44">
            <a:extLst>
              <a:ext uri="{FF2B5EF4-FFF2-40B4-BE49-F238E27FC236}">
                <a16:creationId xmlns:a16="http://schemas.microsoft.com/office/drawing/2014/main" id="{110E6CBA-072B-498F-9688-D74DB91E5649}"/>
              </a:ext>
            </a:extLst>
          </p:cNvPr>
          <p:cNvSpPr/>
          <p:nvPr/>
        </p:nvSpPr>
        <p:spPr>
          <a:xfrm>
            <a:off x="5373343" y="3212056"/>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Rectangle 46">
            <a:extLst>
              <a:ext uri="{FF2B5EF4-FFF2-40B4-BE49-F238E27FC236}">
                <a16:creationId xmlns:a16="http://schemas.microsoft.com/office/drawing/2014/main" id="{E058EF91-C7A8-4EEA-82AA-A319F77EF992}"/>
              </a:ext>
            </a:extLst>
          </p:cNvPr>
          <p:cNvSpPr/>
          <p:nvPr/>
        </p:nvSpPr>
        <p:spPr>
          <a:xfrm>
            <a:off x="5291620" y="31683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5EF221CC-9191-4284-BFE3-55B4CC939013}"/>
              </a:ext>
            </a:extLst>
          </p:cNvPr>
          <p:cNvSpPr/>
          <p:nvPr/>
        </p:nvSpPr>
        <p:spPr>
          <a:xfrm>
            <a:off x="2409703" y="3878170"/>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Rectangle 45">
            <a:extLst>
              <a:ext uri="{FF2B5EF4-FFF2-40B4-BE49-F238E27FC236}">
                <a16:creationId xmlns:a16="http://schemas.microsoft.com/office/drawing/2014/main" id="{BE8C124A-2B53-44AB-ADAC-7AD1ADB75AF7}"/>
              </a:ext>
            </a:extLst>
          </p:cNvPr>
          <p:cNvSpPr/>
          <p:nvPr/>
        </p:nvSpPr>
        <p:spPr>
          <a:xfrm>
            <a:off x="2300389" y="3857507"/>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Oval 31">
            <a:extLst>
              <a:ext uri="{FF2B5EF4-FFF2-40B4-BE49-F238E27FC236}">
                <a16:creationId xmlns:a16="http://schemas.microsoft.com/office/drawing/2014/main" id="{BE348F8B-BB2C-4868-BF07-A234A38BE0DE}"/>
              </a:ext>
            </a:extLst>
          </p:cNvPr>
          <p:cNvSpPr/>
          <p:nvPr/>
        </p:nvSpPr>
        <p:spPr>
          <a:xfrm>
            <a:off x="1423321" y="2946417"/>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Rectangle 35">
            <a:extLst>
              <a:ext uri="{FF2B5EF4-FFF2-40B4-BE49-F238E27FC236}">
                <a16:creationId xmlns:a16="http://schemas.microsoft.com/office/drawing/2014/main" id="{9182579F-D251-4FBC-A138-0EB4F1C4E012}"/>
              </a:ext>
            </a:extLst>
          </p:cNvPr>
          <p:cNvSpPr/>
          <p:nvPr/>
        </p:nvSpPr>
        <p:spPr>
          <a:xfrm>
            <a:off x="1361208" y="2913503"/>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Arrow: Right 28">
            <a:extLst>
              <a:ext uri="{FF2B5EF4-FFF2-40B4-BE49-F238E27FC236}">
                <a16:creationId xmlns:a16="http://schemas.microsoft.com/office/drawing/2014/main" id="{CAA4B605-28FE-4AD6-817D-9E1B52C8E84B}"/>
              </a:ext>
            </a:extLst>
          </p:cNvPr>
          <p:cNvSpPr/>
          <p:nvPr/>
        </p:nvSpPr>
        <p:spPr>
          <a:xfrm>
            <a:off x="2477012" y="3220784"/>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956D30E4-73F0-443E-8D8C-1A1D50C6B697}"/>
              </a:ext>
            </a:extLst>
          </p:cNvPr>
          <p:cNvSpPr/>
          <p:nvPr/>
        </p:nvSpPr>
        <p:spPr>
          <a:xfrm>
            <a:off x="2386171" y="3191056"/>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Oval 30">
            <a:extLst>
              <a:ext uri="{FF2B5EF4-FFF2-40B4-BE49-F238E27FC236}">
                <a16:creationId xmlns:a16="http://schemas.microsoft.com/office/drawing/2014/main" id="{1993694A-C9E9-40E4-A61A-88E9D3006852}"/>
              </a:ext>
            </a:extLst>
          </p:cNvPr>
          <p:cNvSpPr/>
          <p:nvPr/>
        </p:nvSpPr>
        <p:spPr>
          <a:xfrm>
            <a:off x="5461844" y="2580628"/>
            <a:ext cx="132862" cy="132862"/>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DB151454-4CA8-4E73-B546-B29DB88A8E2C}"/>
              </a:ext>
            </a:extLst>
          </p:cNvPr>
          <p:cNvSpPr/>
          <p:nvPr/>
        </p:nvSpPr>
        <p:spPr>
          <a:xfrm>
            <a:off x="5284737" y="2542064"/>
            <a:ext cx="358533"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Arrow: Right 14">
            <a:extLst>
              <a:ext uri="{FF2B5EF4-FFF2-40B4-BE49-F238E27FC236}">
                <a16:creationId xmlns:a16="http://schemas.microsoft.com/office/drawing/2014/main" id="{7B90EF4A-B566-469F-B71C-014F9809EF55}"/>
              </a:ext>
            </a:extLst>
          </p:cNvPr>
          <p:cNvSpPr/>
          <p:nvPr/>
        </p:nvSpPr>
        <p:spPr>
          <a:xfrm>
            <a:off x="3486497" y="2563977"/>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246C6F5-CEC3-49FD-ACA3-294B3E924218}"/>
              </a:ext>
            </a:extLst>
          </p:cNvPr>
          <p:cNvSpPr/>
          <p:nvPr/>
        </p:nvSpPr>
        <p:spPr>
          <a:xfrm>
            <a:off x="3424545" y="2551828"/>
            <a:ext cx="358533" cy="1786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Arrow: Right 12">
            <a:extLst>
              <a:ext uri="{FF2B5EF4-FFF2-40B4-BE49-F238E27FC236}">
                <a16:creationId xmlns:a16="http://schemas.microsoft.com/office/drawing/2014/main" id="{BC523B2A-7E4C-496F-AD53-8C8F5433C66D}"/>
              </a:ext>
            </a:extLst>
          </p:cNvPr>
          <p:cNvSpPr/>
          <p:nvPr/>
        </p:nvSpPr>
        <p:spPr>
          <a:xfrm>
            <a:off x="1969478" y="2556162"/>
            <a:ext cx="252062" cy="153853"/>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3A750A1-5481-42A2-A7EA-9818327AA612}"/>
              </a:ext>
            </a:extLst>
          </p:cNvPr>
          <p:cNvSpPr/>
          <p:nvPr/>
        </p:nvSpPr>
        <p:spPr>
          <a:xfrm>
            <a:off x="1888324" y="2529417"/>
            <a:ext cx="358533" cy="26161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B0F815C5-6FD3-4491-A255-DB6F5D47D8C2}"/>
              </a:ext>
            </a:extLst>
          </p:cNvPr>
          <p:cNvSpPr/>
          <p:nvPr/>
        </p:nvSpPr>
        <p:spPr>
          <a:xfrm>
            <a:off x="1285122"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F95EE0D8-2A93-4697-B99B-8060F8234D7C}"/>
              </a:ext>
            </a:extLst>
          </p:cNvPr>
          <p:cNvSpPr txBox="1"/>
          <p:nvPr/>
        </p:nvSpPr>
        <p:spPr>
          <a:xfrm>
            <a:off x="2037840" y="182880"/>
            <a:ext cx="722180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Working Prototype</a:t>
            </a:r>
          </a:p>
        </p:txBody>
      </p:sp>
      <p:sp>
        <p:nvSpPr>
          <p:cNvPr id="2" name="TextBox 1">
            <a:extLst>
              <a:ext uri="{FF2B5EF4-FFF2-40B4-BE49-F238E27FC236}">
                <a16:creationId xmlns:a16="http://schemas.microsoft.com/office/drawing/2014/main" id="{FC451BE1-5605-4FF5-B7BC-0AC4C101F623}"/>
              </a:ext>
            </a:extLst>
          </p:cNvPr>
          <p:cNvSpPr txBox="1"/>
          <p:nvPr/>
        </p:nvSpPr>
        <p:spPr>
          <a:xfrm>
            <a:off x="1144988" y="1311965"/>
            <a:ext cx="8706678" cy="461665"/>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A working prototype has been created on the server: 130.56.242.15</a:t>
            </a:r>
          </a:p>
          <a:p>
            <a:r>
              <a:rPr lang="en-US" sz="1100">
                <a:latin typeface="Calibri" panose="020F0502020204030204" pitchFamily="34" charset="0"/>
                <a:cs typeface="Calibri" panose="020F0502020204030204" pitchFamily="34" charset="0"/>
              </a:rPr>
              <a:t>Follow the instructions below to test it in action. (see </a:t>
            </a:r>
            <a:r>
              <a:rPr lang="en-AU" sz="900" u="sng">
                <a:latin typeface="Calibri" panose="020F0502020204030204" pitchFamily="34" charset="0"/>
                <a:cs typeface="Calibri" panose="020F0502020204030204" pitchFamily="34" charset="0"/>
                <a:hlinkClick r:id="rId3" tooltip="GSKY_User_Guide.ppsx"/>
              </a:rPr>
              <a:t>GSKY_User_Guide.ppsx</a:t>
            </a:r>
            <a:r>
              <a:rPr lang="en-AU" sz="1100" u="sng">
                <a:latin typeface="Calibri" panose="020F0502020204030204" pitchFamily="34" charset="0"/>
                <a:cs typeface="Calibri" panose="020F0502020204030204" pitchFamily="34" charset="0"/>
              </a:rPr>
              <a:t> for details)</a:t>
            </a:r>
            <a:endParaRPr lang="en-AU" sz="110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C704340-854B-42BB-964E-789FB0BDEC26}"/>
              </a:ext>
            </a:extLst>
          </p:cNvPr>
          <p:cNvSpPr/>
          <p:nvPr/>
        </p:nvSpPr>
        <p:spPr>
          <a:xfrm>
            <a:off x="1144988" y="2111103"/>
            <a:ext cx="2903359" cy="261610"/>
          </a:xfrm>
          <a:prstGeom prst="rect">
            <a:avLst/>
          </a:prstGeom>
        </p:spPr>
        <p:txBody>
          <a:bodyPr wrap="none">
            <a:spAutoFit/>
          </a:bodyPr>
          <a:lstStyle/>
          <a:p>
            <a:pPr marL="742950" lvl="1" indent="-285750">
              <a:buFont typeface="Arial" panose="020B0604020202020204" pitchFamily="34" charset="0"/>
              <a:buChar char="•"/>
            </a:pPr>
            <a:r>
              <a:rPr lang="en-AU" sz="1100">
                <a:latin typeface="Calibri" panose="020F0502020204030204" pitchFamily="34" charset="0"/>
                <a:cs typeface="Calibri" panose="020F0502020204030204" pitchFamily="34" charset="0"/>
              </a:rPr>
              <a:t>URL: </a:t>
            </a:r>
            <a:r>
              <a:rPr lang="en-AU" sz="1100">
                <a:latin typeface="Calibri" panose="020F0502020204030204" pitchFamily="34" charset="0"/>
                <a:cs typeface="Calibri" panose="020F0502020204030204" pitchFamily="34" charset="0"/>
                <a:hlinkClick r:id="rId4"/>
              </a:rPr>
              <a:t>http://130.56.242.16/terria/</a:t>
            </a:r>
            <a:r>
              <a:rPr lang="en-AU" sz="1100">
                <a:latin typeface="Calibri" panose="020F0502020204030204" pitchFamily="34" charset="0"/>
                <a:cs typeface="Calibri" panose="020F0502020204030204" pitchFamily="34" charset="0"/>
              </a:rPr>
              <a:t> </a:t>
            </a:r>
          </a:p>
        </p:txBody>
      </p:sp>
      <p:sp>
        <p:nvSpPr>
          <p:cNvPr id="7" name="Rectangle: Rounded Corners 6">
            <a:extLst>
              <a:ext uri="{FF2B5EF4-FFF2-40B4-BE49-F238E27FC236}">
                <a16:creationId xmlns:a16="http://schemas.microsoft.com/office/drawing/2014/main" id="{DB3D5157-C47F-4D89-A8B6-9B540140ABCF}"/>
              </a:ext>
            </a:extLst>
          </p:cNvPr>
          <p:cNvSpPr/>
          <p:nvPr/>
        </p:nvSpPr>
        <p:spPr>
          <a:xfrm>
            <a:off x="2861789" y="2547873"/>
            <a:ext cx="948100"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My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00847DCE-3CA4-4677-8564-B68656A6F403}"/>
              </a:ext>
            </a:extLst>
          </p:cNvPr>
          <p:cNvSpPr/>
          <p:nvPr/>
        </p:nvSpPr>
        <p:spPr>
          <a:xfrm>
            <a:off x="4266523" y="2547873"/>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Web Data</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CDE2DDE9-F72E-4C13-B426-AB1DC101C456}"/>
              </a:ext>
            </a:extLst>
          </p:cNvPr>
          <p:cNvSpPr/>
          <p:nvPr/>
        </p:nvSpPr>
        <p:spPr>
          <a:xfrm>
            <a:off x="1275083" y="3180029"/>
            <a:ext cx="2526855" cy="198372"/>
          </a:xfrm>
          <a:prstGeom prst="round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a:solidFill>
                  <a:srgbClr val="002060"/>
                </a:solidFill>
                <a:latin typeface="Calibri" panose="020F0502020204030204" pitchFamily="34" charset="0"/>
                <a:cs typeface="Calibri" panose="020F0502020204030204" pitchFamily="34" charset="0"/>
              </a:rPr>
              <a:t>GEOGLAM Anomaly Fractional Cover C6</a:t>
            </a:r>
            <a:endParaRPr lang="en-AU" sz="1100">
              <a:solidFill>
                <a:srgbClr val="002060"/>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1B896AC2-B653-41BD-816B-37682BB574FC}"/>
              </a:ext>
            </a:extLst>
          </p:cNvPr>
          <p:cNvSpPr/>
          <p:nvPr/>
        </p:nvSpPr>
        <p:spPr>
          <a:xfrm>
            <a:off x="4266523" y="3180029"/>
            <a:ext cx="1388113" cy="198372"/>
          </a:xfrm>
          <a:prstGeom prst="roundRect">
            <a:avLst/>
          </a:prstGeom>
          <a:solidFill>
            <a:srgbClr val="08A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Add to the map</a:t>
            </a:r>
            <a:endParaRPr lang="en-AU" sz="1400" b="1">
              <a:solidFill>
                <a:srgbClr val="FFC0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2C1F652-78E9-456D-A46C-33DFD27A34F5}"/>
              </a:ext>
            </a:extLst>
          </p:cNvPr>
          <p:cNvSpPr txBox="1"/>
          <p:nvPr/>
        </p:nvSpPr>
        <p:spPr>
          <a:xfrm>
            <a:off x="1211385" y="1836616"/>
            <a:ext cx="4767384" cy="276999"/>
          </a:xfrm>
          <a:prstGeom prst="rect">
            <a:avLst/>
          </a:prstGeom>
          <a:noFill/>
        </p:spPr>
        <p:txBody>
          <a:bodyPr wrap="square" rtlCol="0">
            <a:spAutoFit/>
          </a:bodyPr>
          <a:lstStyle/>
          <a:p>
            <a:r>
              <a:rPr lang="en-US" sz="1200" b="1">
                <a:latin typeface="Calibri" panose="020F0502020204030204" pitchFamily="34" charset="0"/>
                <a:cs typeface="Calibri" panose="020F0502020204030204" pitchFamily="34" charset="0"/>
              </a:rPr>
              <a:t>1. Bring up TerriaMap and load the GEOGLAM config</a:t>
            </a:r>
            <a:endParaRPr lang="en-AU" sz="1200" b="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D13D945D-87F0-42E4-9338-1E3C945D176D}"/>
              </a:ext>
            </a:extLst>
          </p:cNvPr>
          <p:cNvSpPr txBox="1"/>
          <p:nvPr/>
        </p:nvSpPr>
        <p:spPr>
          <a:xfrm>
            <a:off x="1211385" y="3853178"/>
            <a:ext cx="6041292" cy="276999"/>
          </a:xfrm>
          <a:prstGeom prst="rect">
            <a:avLst/>
          </a:prstGeom>
          <a:noFill/>
        </p:spPr>
        <p:txBody>
          <a:bodyPr wrap="square" rtlCol="0">
            <a:spAutoFit/>
          </a:bodyPr>
          <a:lstStyle>
            <a:defPPr>
              <a:defRPr lang="en-US"/>
            </a:defPPr>
            <a:lvl1pPr marL="228600" indent="-228600">
              <a:buFont typeface="+mj-lt"/>
              <a:buAutoNum type="arabicPeriod"/>
              <a:defRPr sz="1200" b="1">
                <a:latin typeface="Calibri" panose="020F0502020204030204" pitchFamily="34" charset="0"/>
                <a:cs typeface="Calibri" panose="020F0502020204030204" pitchFamily="34" charset="0"/>
              </a:defRPr>
            </a:lvl1pPr>
          </a:lstStyle>
          <a:p>
            <a:pPr marL="0" indent="0">
              <a:buNone/>
            </a:pPr>
            <a:r>
              <a:rPr lang="en-US"/>
              <a:t>2. View and/or download the component NC files on Thredds server</a:t>
            </a:r>
            <a:endParaRPr lang="en-AU"/>
          </a:p>
        </p:txBody>
      </p:sp>
      <p:sp>
        <p:nvSpPr>
          <p:cNvPr id="26" name="Rectangle 25">
            <a:extLst>
              <a:ext uri="{FF2B5EF4-FFF2-40B4-BE49-F238E27FC236}">
                <a16:creationId xmlns:a16="http://schemas.microsoft.com/office/drawing/2014/main" id="{47123FD9-6D87-4470-BD9E-8FEB6DABC3B4}"/>
              </a:ext>
            </a:extLst>
          </p:cNvPr>
          <p:cNvSpPr/>
          <p:nvPr/>
        </p:nvSpPr>
        <p:spPr>
          <a:xfrm>
            <a:off x="-85" y="927294"/>
            <a:ext cx="296308" cy="1965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4CFB6C4A-6999-457E-96EF-75BA965FD434}"/>
              </a:ext>
            </a:extLst>
          </p:cNvPr>
          <p:cNvSpPr/>
          <p:nvPr/>
        </p:nvSpPr>
        <p:spPr>
          <a:xfrm>
            <a:off x="1288647" y="2862736"/>
            <a:ext cx="2225289"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rPr>
              <a:t>http://130.56.242.15/ows/geoglam</a:t>
            </a:r>
          </a:p>
        </p:txBody>
      </p:sp>
      <p:pic>
        <p:nvPicPr>
          <p:cNvPr id="30" name="Picture 29">
            <a:extLst>
              <a:ext uri="{FF2B5EF4-FFF2-40B4-BE49-F238E27FC236}">
                <a16:creationId xmlns:a16="http://schemas.microsoft.com/office/drawing/2014/main" id="{F49C3F5A-263F-4322-9FBB-EB72D691CF71}"/>
              </a:ext>
            </a:extLst>
          </p:cNvPr>
          <p:cNvPicPr>
            <a:picLocks noChangeAspect="1"/>
          </p:cNvPicPr>
          <p:nvPr/>
        </p:nvPicPr>
        <p:blipFill>
          <a:blip r:embed="rId5"/>
          <a:stretch>
            <a:fillRect/>
          </a:stretch>
        </p:blipFill>
        <p:spPr>
          <a:xfrm>
            <a:off x="6111270" y="2364885"/>
            <a:ext cx="1463907" cy="1022500"/>
          </a:xfrm>
          <a:prstGeom prst="rect">
            <a:avLst/>
          </a:prstGeom>
        </p:spPr>
      </p:pic>
      <p:pic>
        <p:nvPicPr>
          <p:cNvPr id="22" name="Picture 21">
            <a:extLst>
              <a:ext uri="{FF2B5EF4-FFF2-40B4-BE49-F238E27FC236}">
                <a16:creationId xmlns:a16="http://schemas.microsoft.com/office/drawing/2014/main" id="{3EC9421B-CBBD-4991-9145-BE784921287F}"/>
              </a:ext>
            </a:extLst>
          </p:cNvPr>
          <p:cNvPicPr>
            <a:picLocks noChangeAspect="1"/>
          </p:cNvPicPr>
          <p:nvPr/>
        </p:nvPicPr>
        <p:blipFill>
          <a:blip r:embed="rId6"/>
          <a:stretch>
            <a:fillRect/>
          </a:stretch>
        </p:blipFill>
        <p:spPr>
          <a:xfrm>
            <a:off x="4766505" y="4111102"/>
            <a:ext cx="2976054" cy="1931612"/>
          </a:xfrm>
          <a:prstGeom prst="rect">
            <a:avLst/>
          </a:prstGeom>
          <a:ln w="3175">
            <a:solidFill>
              <a:schemeClr val="tx1"/>
            </a:solidFill>
          </a:ln>
        </p:spPr>
      </p:pic>
      <p:pic>
        <p:nvPicPr>
          <p:cNvPr id="24" name="Picture 23">
            <a:extLst>
              <a:ext uri="{FF2B5EF4-FFF2-40B4-BE49-F238E27FC236}">
                <a16:creationId xmlns:a16="http://schemas.microsoft.com/office/drawing/2014/main" id="{FAF591BE-2651-4D3D-826B-8BFEF7108A23}"/>
              </a:ext>
            </a:extLst>
          </p:cNvPr>
          <p:cNvPicPr>
            <a:picLocks noChangeAspect="1"/>
          </p:cNvPicPr>
          <p:nvPr/>
        </p:nvPicPr>
        <p:blipFill>
          <a:blip r:embed="rId7"/>
          <a:stretch>
            <a:fillRect/>
          </a:stretch>
        </p:blipFill>
        <p:spPr>
          <a:xfrm>
            <a:off x="7792744" y="875267"/>
            <a:ext cx="3344985" cy="4701060"/>
          </a:xfrm>
          <a:prstGeom prst="rect">
            <a:avLst/>
          </a:prstGeom>
          <a:ln w="3175">
            <a:solidFill>
              <a:schemeClr val="tx1"/>
            </a:solidFill>
          </a:ln>
        </p:spPr>
      </p:pic>
      <p:pic>
        <p:nvPicPr>
          <p:cNvPr id="25" name="Picture 24">
            <a:extLst>
              <a:ext uri="{FF2B5EF4-FFF2-40B4-BE49-F238E27FC236}">
                <a16:creationId xmlns:a16="http://schemas.microsoft.com/office/drawing/2014/main" id="{E66ED814-714A-4335-89E9-92CD3B0F8DB3}"/>
              </a:ext>
            </a:extLst>
          </p:cNvPr>
          <p:cNvPicPr>
            <a:picLocks noChangeAspect="1"/>
          </p:cNvPicPr>
          <p:nvPr/>
        </p:nvPicPr>
        <p:blipFill>
          <a:blip r:embed="rId8"/>
          <a:stretch>
            <a:fillRect/>
          </a:stretch>
        </p:blipFill>
        <p:spPr>
          <a:xfrm>
            <a:off x="8262250" y="5600180"/>
            <a:ext cx="2464333" cy="442491"/>
          </a:xfrm>
          <a:prstGeom prst="rect">
            <a:avLst/>
          </a:prstGeom>
          <a:ln w="3175">
            <a:solidFill>
              <a:schemeClr val="tx1"/>
            </a:solidFill>
          </a:ln>
        </p:spPr>
      </p:pic>
      <p:grpSp>
        <p:nvGrpSpPr>
          <p:cNvPr id="52" name="Group 51">
            <a:extLst>
              <a:ext uri="{FF2B5EF4-FFF2-40B4-BE49-F238E27FC236}">
                <a16:creationId xmlns:a16="http://schemas.microsoft.com/office/drawing/2014/main" id="{D27809CB-B56F-485E-865D-F7486303DF2C}"/>
              </a:ext>
            </a:extLst>
          </p:cNvPr>
          <p:cNvGrpSpPr/>
          <p:nvPr/>
        </p:nvGrpSpPr>
        <p:grpSpPr>
          <a:xfrm>
            <a:off x="1191878" y="4088035"/>
            <a:ext cx="3391526" cy="2002717"/>
            <a:chOff x="1144988" y="4088035"/>
            <a:chExt cx="3391526" cy="2002717"/>
          </a:xfrm>
        </p:grpSpPr>
        <p:sp>
          <p:nvSpPr>
            <p:cNvPr id="14" name="Rectangle 13">
              <a:extLst>
                <a:ext uri="{FF2B5EF4-FFF2-40B4-BE49-F238E27FC236}">
                  <a16:creationId xmlns:a16="http://schemas.microsoft.com/office/drawing/2014/main" id="{45D0A3C7-6E68-4BDE-8870-8D083A2E1D85}"/>
                </a:ext>
              </a:extLst>
            </p:cNvPr>
            <p:cNvSpPr/>
            <p:nvPr/>
          </p:nvSpPr>
          <p:spPr>
            <a:xfrm>
              <a:off x="1283034" y="4088035"/>
              <a:ext cx="2778325" cy="261610"/>
            </a:xfrm>
            <a:prstGeom prst="rect">
              <a:avLst/>
            </a:prstGeom>
            <a:solidFill>
              <a:srgbClr val="FFFFFF"/>
            </a:solidFill>
          </p:spPr>
          <p:txBody>
            <a:bodyPr wrap="none">
              <a:spAutoFit/>
            </a:bodyPr>
            <a:lstStyle/>
            <a:p>
              <a:r>
                <a:rPr lang="en-AU" sz="1100">
                  <a:latin typeface="Calibri" panose="020F0502020204030204" pitchFamily="34" charset="0"/>
                  <a:cs typeface="Calibri" panose="020F0502020204030204" pitchFamily="34" charset="0"/>
                  <a:hlinkClick r:id="rId9"/>
                </a:rPr>
                <a:t>http://localhost:8080/thredds/catalog.html</a:t>
              </a:r>
              <a:r>
                <a:rPr lang="en-AU" sz="1100">
                  <a:latin typeface="Calibri" panose="020F0502020204030204" pitchFamily="34" charset="0"/>
                  <a:cs typeface="Calibri" panose="020F0502020204030204" pitchFamily="34" charset="0"/>
                </a:rPr>
                <a:t>* </a:t>
              </a:r>
            </a:p>
          </p:txBody>
        </p:sp>
        <p:sp>
          <p:nvSpPr>
            <p:cNvPr id="38" name="TextBox 37">
              <a:extLst>
                <a:ext uri="{FF2B5EF4-FFF2-40B4-BE49-F238E27FC236}">
                  <a16:creationId xmlns:a16="http://schemas.microsoft.com/office/drawing/2014/main" id="{E575194F-680C-40F0-BEA4-EA0B3EEC8778}"/>
                </a:ext>
              </a:extLst>
            </p:cNvPr>
            <p:cNvSpPr txBox="1"/>
            <p:nvPr/>
          </p:nvSpPr>
          <p:spPr>
            <a:xfrm>
              <a:off x="1144988" y="5444421"/>
              <a:ext cx="3391526" cy="646331"/>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 Thredds server listens on port 8080 which is not open to the outside. Must do a “port forwarding” to use the above link. See next slide on how to do it. In the production version we must devise a way to interact with a public server.</a:t>
              </a:r>
              <a:endParaRPr lang="en-AU" sz="900">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FD7CF5A2-55C7-433B-8F93-E9997936A2DB}"/>
              </a:ext>
            </a:extLst>
          </p:cNvPr>
          <p:cNvSpPr txBox="1"/>
          <p:nvPr/>
        </p:nvSpPr>
        <p:spPr>
          <a:xfrm>
            <a:off x="1265199" y="3433767"/>
            <a:ext cx="6309978" cy="369332"/>
          </a:xfrm>
          <a:prstGeom prst="rect">
            <a:avLst/>
          </a:prstGeom>
          <a:noFill/>
          <a:ln w="3175">
            <a:solidFill>
              <a:schemeClr val="tx1"/>
            </a:solidFill>
          </a:ln>
        </p:spPr>
        <p:txBody>
          <a:bodyPr wrap="square" rtlCol="0">
            <a:spAutoFit/>
          </a:bodyPr>
          <a:lstStyle/>
          <a:p>
            <a:pPr algn="just"/>
            <a:r>
              <a:rPr lang="en-US" sz="900">
                <a:latin typeface="Calibri" panose="020F0502020204030204" pitchFamily="34" charset="0"/>
                <a:cs typeface="Calibri" panose="020F0502020204030204" pitchFamily="34" charset="0"/>
              </a:rPr>
              <a:t>All the NC files would be made available to the Thredds server when the map appears. Drawing a rectangle or zooming will replace the NC files with the new relevant ones. They will appear as links on the Thredds website as shown below.</a:t>
            </a:r>
            <a:endParaRPr lang="en-AU" sz="900">
              <a:latin typeface="Calibri" panose="020F0502020204030204" pitchFamily="34" charset="0"/>
              <a:cs typeface="Calibri" panose="020F0502020204030204" pitchFamily="34" charset="0"/>
            </a:endParaRPr>
          </a:p>
        </p:txBody>
      </p:sp>
      <p:pic>
        <p:nvPicPr>
          <p:cNvPr id="56" name="Picture 55">
            <a:extLst>
              <a:ext uri="{FF2B5EF4-FFF2-40B4-BE49-F238E27FC236}">
                <a16:creationId xmlns:a16="http://schemas.microsoft.com/office/drawing/2014/main" id="{25FA583D-BBD7-40C2-9AF1-C2ED2B5701A1}"/>
              </a:ext>
            </a:extLst>
          </p:cNvPr>
          <p:cNvPicPr>
            <a:picLocks noChangeAspect="1"/>
          </p:cNvPicPr>
          <p:nvPr/>
        </p:nvPicPr>
        <p:blipFill>
          <a:blip r:embed="rId10"/>
          <a:stretch>
            <a:fillRect/>
          </a:stretch>
        </p:blipFill>
        <p:spPr>
          <a:xfrm>
            <a:off x="2628581" y="4377967"/>
            <a:ext cx="1954823" cy="686268"/>
          </a:xfrm>
          <a:prstGeom prst="rect">
            <a:avLst/>
          </a:prstGeom>
          <a:ln w="3175">
            <a:solidFill>
              <a:schemeClr val="tx1"/>
            </a:solidFill>
          </a:ln>
        </p:spPr>
      </p:pic>
      <p:sp>
        <p:nvSpPr>
          <p:cNvPr id="57" name="Rectangle 56">
            <a:extLst>
              <a:ext uri="{FF2B5EF4-FFF2-40B4-BE49-F238E27FC236}">
                <a16:creationId xmlns:a16="http://schemas.microsoft.com/office/drawing/2014/main" id="{75591848-1DEE-4943-AF90-CD7D77C84B7B}"/>
              </a:ext>
            </a:extLst>
          </p:cNvPr>
          <p:cNvSpPr/>
          <p:nvPr/>
        </p:nvSpPr>
        <p:spPr>
          <a:xfrm>
            <a:off x="7173816" y="3073917"/>
            <a:ext cx="159342" cy="1295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8" name="Picture 57">
            <a:extLst>
              <a:ext uri="{FF2B5EF4-FFF2-40B4-BE49-F238E27FC236}">
                <a16:creationId xmlns:a16="http://schemas.microsoft.com/office/drawing/2014/main" id="{137E9645-8C7D-4916-B3FE-FA2E634972E5}"/>
              </a:ext>
            </a:extLst>
          </p:cNvPr>
          <p:cNvPicPr>
            <a:picLocks noChangeAspect="1"/>
          </p:cNvPicPr>
          <p:nvPr/>
        </p:nvPicPr>
        <p:blipFill>
          <a:blip r:embed="rId11"/>
          <a:stretch>
            <a:fillRect/>
          </a:stretch>
        </p:blipFill>
        <p:spPr>
          <a:xfrm>
            <a:off x="1207697" y="4357608"/>
            <a:ext cx="1251716" cy="906648"/>
          </a:xfrm>
          <a:prstGeom prst="rect">
            <a:avLst/>
          </a:prstGeom>
          <a:ln w="3175">
            <a:solidFill>
              <a:schemeClr val="tx1"/>
            </a:solidFill>
          </a:ln>
        </p:spPr>
      </p:pic>
    </p:spTree>
    <p:custDataLst>
      <p:tags r:id="rId1"/>
    </p:custDataLst>
    <p:extLst>
      <p:ext uri="{BB962C8B-B14F-4D97-AF65-F5344CB8AC3E}">
        <p14:creationId xmlns:p14="http://schemas.microsoft.com/office/powerpoint/2010/main" val="435395023"/>
      </p:ext>
    </p:extLst>
  </p:cSld>
  <p:clrMapOvr>
    <a:masterClrMapping/>
  </p:clrMapOvr>
  <mc:AlternateContent xmlns:mc="http://schemas.openxmlformats.org/markup-compatibility/2006" xmlns:p14="http://schemas.microsoft.com/office/powerpoint/2010/main">
    <mc:Choice Requires="p14">
      <p:transition spd="med" p14:dur="700" advTm="84222">
        <p:fade/>
      </p:transition>
    </mc:Choice>
    <mc:Fallback xmlns="">
      <p:transition spd="med" advTm="8422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grpId="0" nodeType="clickEffect">
                                  <p:stCondLst>
                                    <p:cond delay="0"/>
                                  </p:stCondLst>
                                  <p:childTnLst>
                                    <p:animMotion origin="layout" path="M 5E-6 0.00115 L 0.09675 0.00115 " pathEditMode="relative" rAng="0" ptsTypes="AA">
                                      <p:cBhvr>
                                        <p:cTn id="11" dur="2000" fill="hold"/>
                                        <p:tgtEl>
                                          <p:spTgt spid="13"/>
                                        </p:tgtEl>
                                        <p:attrNameLst>
                                          <p:attrName>ppt_x</p:attrName>
                                          <p:attrName>ppt_y</p:attrName>
                                        </p:attrNameLst>
                                      </p:cBhvr>
                                      <p:rCtr x="4831" y="0"/>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grpId="0" nodeType="clickEffect">
                                  <p:stCondLst>
                                    <p:cond delay="0"/>
                                  </p:stCondLst>
                                  <p:childTnLst>
                                    <p:animMotion origin="layout" path="M -3.95833E-6 -3.7037E-6 L 0.09245 -3.7037E-6 " pathEditMode="relative" rAng="0" ptsTypes="AA">
                                      <p:cBhvr>
                                        <p:cTn id="20" dur="2000" fill="hold"/>
                                        <p:tgtEl>
                                          <p:spTgt spid="15"/>
                                        </p:tgtEl>
                                        <p:attrNameLst>
                                          <p:attrName>ppt_x</p:attrName>
                                          <p:attrName>ppt_y</p:attrName>
                                        </p:attrNameLst>
                                      </p:cBhvr>
                                      <p:rCtr x="4622"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36" presetClass="path" presetSubtype="0" accel="50000" decel="50000" fill="hold" grpId="0" nodeType="clickEffect">
                                  <p:stCondLst>
                                    <p:cond delay="0"/>
                                  </p:stCondLst>
                                  <p:childTnLst>
                                    <p:animMotion origin="layout" path="M 4.58333E-6 3.7037E-7 L 4.58333E-6 0.02523 C 4.58333E-6 0.03634 -0.05131 0.05046 -0.09284 0.05046 L -0.18555 0.05046 " pathEditMode="relative" rAng="0" ptsTypes="AAAA">
                                      <p:cBhvr>
                                        <p:cTn id="29" dur="2000" fill="hold"/>
                                        <p:tgtEl>
                                          <p:spTgt spid="31"/>
                                        </p:tgtEl>
                                        <p:attrNameLst>
                                          <p:attrName>ppt_x</p:attrName>
                                          <p:attrName>ppt_y</p:attrName>
                                        </p:attrNameLst>
                                      </p:cBhvr>
                                      <p:rCtr x="-9284" y="2523"/>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grpId="0" nodeType="clickEffect">
                                  <p:stCondLst>
                                    <p:cond delay="0"/>
                                  </p:stCondLst>
                                  <p:childTnLst>
                                    <p:animMotion origin="layout" path="M 0.00468 -0.00463 L -0.01862 -0.01643 C -0.02396 -0.01898 -0.02709 -0.01829 -0.02891 -0.01412 C -0.03047 -0.00995 -0.02969 -0.00324 -0.02657 0.00371 L -0.01224 0.03843 " pathEditMode="relative" rAng="18300000" ptsTypes="AAAAA">
                                      <p:cBhvr>
                                        <p:cTn id="38" dur="2000" fill="hold"/>
                                        <p:tgtEl>
                                          <p:spTgt spid="32"/>
                                        </p:tgtEl>
                                        <p:attrNameLst>
                                          <p:attrName>ppt_x</p:attrName>
                                          <p:attrName>ppt_y</p:attrName>
                                        </p:attrNameLst>
                                      </p:cBhvr>
                                      <p:rCtr x="-2109" y="602"/>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grpId="0" nodeType="clickEffect">
                                  <p:stCondLst>
                                    <p:cond delay="0"/>
                                  </p:stCondLst>
                                  <p:childTnLst>
                                    <p:animMotion origin="layout" path="M -1.45833E-6 -0.00232 L 0.18333 -0.00232 " pathEditMode="relative" rAng="0" ptsTypes="AA">
                                      <p:cBhvr>
                                        <p:cTn id="47" dur="2000" fill="hold"/>
                                        <p:tgtEl>
                                          <p:spTgt spid="29"/>
                                        </p:tgtEl>
                                        <p:attrNameLst>
                                          <p:attrName>ppt_x</p:attrName>
                                          <p:attrName>ppt_y</p:attrName>
                                        </p:attrNameLst>
                                      </p:cBhvr>
                                      <p:rCtr x="9167" y="0"/>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0" nodeType="clickEffect">
                                  <p:stCondLst>
                                    <p:cond delay="0"/>
                                  </p:stCondLst>
                                  <p:childTnLst>
                                    <p:animMotion origin="layout" path="M -3.75E-6 7.40741E-7 L 0.11524 7.40741E-7 " pathEditMode="relative" rAng="0" ptsTypes="AA">
                                      <p:cBhvr>
                                        <p:cTn id="56" dur="2000" fill="hold"/>
                                        <p:tgtEl>
                                          <p:spTgt spid="45"/>
                                        </p:tgtEl>
                                        <p:attrNameLst>
                                          <p:attrName>ppt_x</p:attrName>
                                          <p:attrName>ppt_y</p:attrName>
                                        </p:attrNameLst>
                                      </p:cBhvr>
                                      <p:rCtr x="5755" y="0"/>
                                    </p:animMotion>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9"/>
                                        </p:tgtEl>
                                        <p:attrNameLst>
                                          <p:attrName>style.visibility</p:attrName>
                                        </p:attrNameLst>
                                      </p:cBhvr>
                                      <p:to>
                                        <p:strVal val="visible"/>
                                      </p:to>
                                    </p:set>
                                    <p:animEffect transition="in" filter="fade">
                                      <p:cBhvr>
                                        <p:cTn id="76" dur="500"/>
                                        <p:tgtEl>
                                          <p:spTgt spid="19"/>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0"/>
                                  </p:stCondLst>
                                  <p:childTnLst>
                                    <p:animMotion origin="layout" path="M 5E-6 -1.48148E-6 L 5E-6 0.04005 " pathEditMode="relative" rAng="0" ptsTypes="AA">
                                      <p:cBhvr>
                                        <p:cTn id="80" dur="2000" fill="hold"/>
                                        <p:tgtEl>
                                          <p:spTgt spid="39"/>
                                        </p:tgtEl>
                                        <p:attrNameLst>
                                          <p:attrName>ppt_x</p:attrName>
                                          <p:attrName>ppt_y</p:attrName>
                                        </p:attrNameLst>
                                      </p:cBhvr>
                                      <p:rCtr x="0" y="1991"/>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2"/>
                                        </p:tgtEl>
                                        <p:attrNameLst>
                                          <p:attrName>style.visibility</p:attrName>
                                        </p:attrNameLst>
                                      </p:cBhvr>
                                      <p:to>
                                        <p:strVal val="visible"/>
                                      </p:to>
                                    </p:set>
                                    <p:animEffect transition="in" filter="fade">
                                      <p:cBhvr>
                                        <p:cTn id="85" dur="500"/>
                                        <p:tgtEl>
                                          <p:spTgt spid="52"/>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path" presetSubtype="0" accel="50000" decel="50000" fill="hold" grpId="0" nodeType="clickEffect">
                                  <p:stCondLst>
                                    <p:cond delay="0"/>
                                  </p:stCondLst>
                                  <p:childTnLst>
                                    <p:animMotion origin="layout" path="M -2.91667E-6 -3.33333E-6 L -2.91667E-6 0.04005 " pathEditMode="relative" rAng="0" ptsTypes="AA">
                                      <p:cBhvr>
                                        <p:cTn id="89" dur="2000" fill="hold"/>
                                        <p:tgtEl>
                                          <p:spTgt spid="40"/>
                                        </p:tgtEl>
                                        <p:attrNameLst>
                                          <p:attrName>ppt_x</p:attrName>
                                          <p:attrName>ppt_y</p:attrName>
                                        </p:attrNameLst>
                                      </p:cBhvr>
                                      <p:rCtr x="0" y="1991"/>
                                    </p:animMotion>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Effect transition="in" filter="fade">
                                      <p:cBhvr>
                                        <p:cTn id="94" dur="500"/>
                                        <p:tgtEl>
                                          <p:spTgt spid="58"/>
                                        </p:tgtEl>
                                      </p:cBhvr>
                                    </p:animEffec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grpId="0" nodeType="clickEffect">
                                  <p:stCondLst>
                                    <p:cond delay="0"/>
                                  </p:stCondLst>
                                  <p:childTnLst>
                                    <p:animMotion origin="layout" path="M 4.79167E-6 0.00116 L 0.08346 0.00116 " pathEditMode="relative" rAng="0" ptsTypes="AA">
                                      <p:cBhvr>
                                        <p:cTn id="98" dur="2000" fill="hold"/>
                                        <p:tgtEl>
                                          <p:spTgt spid="41"/>
                                        </p:tgtEl>
                                        <p:attrNameLst>
                                          <p:attrName>ppt_x</p:attrName>
                                          <p:attrName>ppt_y</p:attrName>
                                        </p:attrNameLst>
                                      </p:cBhvr>
                                      <p:rCtr x="4167" y="0"/>
                                    </p:animMotion>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fade">
                                      <p:cBhvr>
                                        <p:cTn id="103" dur="500"/>
                                        <p:tgtEl>
                                          <p:spTgt spid="56"/>
                                        </p:tgtEl>
                                      </p:cBhvr>
                                    </p:animEffect>
                                  </p:childTnLst>
                                </p:cTn>
                              </p:par>
                            </p:childTnLst>
                          </p:cTn>
                        </p:par>
                      </p:childTnLst>
                    </p:cTn>
                  </p:par>
                  <p:par>
                    <p:cTn id="104" fill="hold">
                      <p:stCondLst>
                        <p:cond delay="indefinite"/>
                      </p:stCondLst>
                      <p:childTnLst>
                        <p:par>
                          <p:cTn id="105" fill="hold">
                            <p:stCondLst>
                              <p:cond delay="0"/>
                            </p:stCondLst>
                            <p:childTnLst>
                              <p:par>
                                <p:cTn id="106" presetID="63" presetClass="path" presetSubtype="0" accel="50000" decel="50000" fill="hold" grpId="0" nodeType="clickEffect">
                                  <p:stCondLst>
                                    <p:cond delay="0"/>
                                  </p:stCondLst>
                                  <p:childTnLst>
                                    <p:animMotion origin="layout" path="M -4.58333E-6 4.07407E-6 L 0.05092 4.07407E-6 " pathEditMode="relative" rAng="0" ptsTypes="AA">
                                      <p:cBhvr>
                                        <p:cTn id="107" dur="2000" fill="hold"/>
                                        <p:tgtEl>
                                          <p:spTgt spid="42"/>
                                        </p:tgtEl>
                                        <p:attrNameLst>
                                          <p:attrName>ppt_x</p:attrName>
                                          <p:attrName>ppt_y</p:attrName>
                                        </p:attrNameLst>
                                      </p:cBhvr>
                                      <p:rCtr x="2539"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fade">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63" presetClass="path" presetSubtype="0" accel="50000" decel="50000" fill="hold" grpId="0" nodeType="clickEffect">
                                  <p:stCondLst>
                                    <p:cond delay="0"/>
                                  </p:stCondLst>
                                  <p:childTnLst>
                                    <p:animMotion origin="layout" path="M 2.5E-6 1.48148E-6 L 0.14114 1.48148E-6 " pathEditMode="relative" rAng="0" ptsTypes="AA">
                                      <p:cBhvr>
                                        <p:cTn id="116" dur="2000" fill="hold"/>
                                        <p:tgtEl>
                                          <p:spTgt spid="43"/>
                                        </p:tgtEl>
                                        <p:attrNameLst>
                                          <p:attrName>ppt_x</p:attrName>
                                          <p:attrName>ppt_y</p:attrName>
                                        </p:attrNameLst>
                                      </p:cBhvr>
                                      <p:rCtr x="7057" y="0"/>
                                    </p:animMotion>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24"/>
                                        </p:tgtEl>
                                        <p:attrNameLst>
                                          <p:attrName>style.visibility</p:attrName>
                                        </p:attrNameLst>
                                      </p:cBhvr>
                                      <p:to>
                                        <p:strVal val="visible"/>
                                      </p:to>
                                    </p:set>
                                    <p:animEffect transition="in" filter="fade">
                                      <p:cBhvr>
                                        <p:cTn id="121" dur="500"/>
                                        <p:tgtEl>
                                          <p:spTgt spid="24"/>
                                        </p:tgtEl>
                                      </p:cBhvr>
                                    </p:animEffect>
                                  </p:childTnLst>
                                </p:cTn>
                              </p:par>
                            </p:childTnLst>
                          </p:cTn>
                        </p:par>
                      </p:childTnLst>
                    </p:cTn>
                  </p:par>
                  <p:par>
                    <p:cTn id="122" fill="hold">
                      <p:stCondLst>
                        <p:cond delay="indefinite"/>
                      </p:stCondLst>
                      <p:childTnLst>
                        <p:par>
                          <p:cTn id="123" fill="hold">
                            <p:stCondLst>
                              <p:cond delay="0"/>
                            </p:stCondLst>
                            <p:childTnLst>
                              <p:par>
                                <p:cTn id="124" presetID="63" presetClass="path" presetSubtype="0" accel="50000" decel="50000" fill="hold" grpId="0" nodeType="clickEffect">
                                  <p:stCondLst>
                                    <p:cond delay="0"/>
                                  </p:stCondLst>
                                  <p:childTnLst>
                                    <p:animMotion origin="layout" path="M 3.33333E-6 0.00695 L 0.14492 0.06806 " pathEditMode="relative" rAng="0" ptsTypes="AA">
                                      <p:cBhvr>
                                        <p:cTn id="125" dur="2000" fill="hold"/>
                                        <p:tgtEl>
                                          <p:spTgt spid="44"/>
                                        </p:tgtEl>
                                        <p:attrNameLst>
                                          <p:attrName>ppt_x</p:attrName>
                                          <p:attrName>ppt_y</p:attrName>
                                        </p:attrNameLst>
                                      </p:cBhvr>
                                      <p:rCtr x="7240" y="3056"/>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0" grpId="0" animBg="1"/>
      <p:bldP spid="45" grpId="0" animBg="1"/>
      <p:bldP spid="39" grpId="0" animBg="1"/>
      <p:bldP spid="32" grpId="0" animBg="1"/>
      <p:bldP spid="29" grpId="0" animBg="1"/>
      <p:bldP spid="31" grpId="0" animBg="1"/>
      <p:bldP spid="15" grpId="0" animBg="1"/>
      <p:bldP spid="13" grpId="0" animBg="1"/>
      <p:bldP spid="6" grpId="0" animBg="1"/>
      <p:bldP spid="7" grpId="0" animBg="1"/>
      <p:bldP spid="8" grpId="0" animBg="1"/>
      <p:bldP spid="10" grpId="0" animBg="1"/>
      <p:bldP spid="11" grpId="0" animBg="1"/>
      <p:bldP spid="19" grpId="0"/>
      <p:bldP spid="5" grpId="0" animBg="1"/>
      <p:bldP spid="53"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CF6350-8E73-4AF8-801A-BE4DFD1AAF25}"/>
              </a:ext>
            </a:extLst>
          </p:cNvPr>
          <p:cNvPicPr>
            <a:picLocks noChangeAspect="1"/>
          </p:cNvPicPr>
          <p:nvPr/>
        </p:nvPicPr>
        <p:blipFill>
          <a:blip r:embed="rId3"/>
          <a:stretch>
            <a:fillRect/>
          </a:stretch>
        </p:blipFill>
        <p:spPr>
          <a:xfrm>
            <a:off x="6459838" y="3135612"/>
            <a:ext cx="2696400" cy="1400236"/>
          </a:xfrm>
          <a:prstGeom prst="rect">
            <a:avLst/>
          </a:prstGeom>
          <a:ln w="3175">
            <a:solidFill>
              <a:schemeClr val="tx1"/>
            </a:solidFill>
          </a:ln>
        </p:spPr>
      </p:pic>
      <p:sp>
        <p:nvSpPr>
          <p:cNvPr id="4" name="Slide Number Placeholder 3">
            <a:extLst>
              <a:ext uri="{FF2B5EF4-FFF2-40B4-BE49-F238E27FC236}">
                <a16:creationId xmlns:a16="http://schemas.microsoft.com/office/drawing/2014/main" id="{8B89F407-E38F-48B5-A82B-5A5754E687B4}"/>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Box 4">
            <a:extLst>
              <a:ext uri="{FF2B5EF4-FFF2-40B4-BE49-F238E27FC236}">
                <a16:creationId xmlns:a16="http://schemas.microsoft.com/office/drawing/2014/main" id="{D1AD77F4-523A-40E2-9D88-50C6C1ACC7E4}"/>
              </a:ext>
            </a:extLst>
          </p:cNvPr>
          <p:cNvSpPr txBox="1"/>
          <p:nvPr/>
        </p:nvSpPr>
        <p:spPr>
          <a:xfrm>
            <a:off x="1031421" y="987878"/>
            <a:ext cx="8184141" cy="3070071"/>
          </a:xfrm>
          <a:prstGeom prst="rect">
            <a:avLst/>
          </a:prstGeom>
          <a:noFill/>
        </p:spPr>
        <p:txBody>
          <a:bodyPr wrap="square" rtlCol="0">
            <a:spAutoFit/>
          </a:bodyPr>
          <a:lstStyle/>
          <a:p>
            <a:r>
              <a:rPr lang="en-US" sz="1050" b="1">
                <a:latin typeface="Calibri" panose="020F0502020204030204" pitchFamily="34" charset="0"/>
                <a:cs typeface="Calibri" panose="020F0502020204030204" pitchFamily="34" charset="0"/>
              </a:rPr>
              <a:t>Setup Port forwarding:</a:t>
            </a:r>
            <a:br>
              <a:rPr lang="en-US" sz="1050" b="1">
                <a:latin typeface="Calibri" panose="020F0502020204030204" pitchFamily="34" charset="0"/>
                <a:cs typeface="Calibri" panose="020F0502020204030204" pitchFamily="34" charset="0"/>
              </a:rPr>
            </a:br>
            <a:r>
              <a:rPr lang="en-US" sz="1050">
                <a:latin typeface="Calibri" panose="020F0502020204030204" pitchFamily="34" charset="0"/>
                <a:cs typeface="Calibri" panose="020F0502020204030204" pitchFamily="34" charset="0"/>
              </a:rPr>
              <a:t>Only the port 80 is open on the VM, and that too within the NCI network. Tomcat, which is required for Thredds, listens on port 8080. We need to setup a port forwarding so that a call to </a:t>
            </a:r>
            <a:r>
              <a:rPr lang="en-US" sz="1050">
                <a:latin typeface="Calibri" panose="020F0502020204030204" pitchFamily="34" charset="0"/>
                <a:cs typeface="Calibri" panose="020F0502020204030204" pitchFamily="34" charset="0"/>
                <a:hlinkClick r:id="rId4"/>
              </a:rPr>
              <a:t>http://localhost:8080</a:t>
            </a:r>
            <a:r>
              <a:rPr lang="en-US" sz="1050">
                <a:latin typeface="Calibri" panose="020F0502020204030204" pitchFamily="34" charset="0"/>
                <a:cs typeface="Calibri" panose="020F0502020204030204" pitchFamily="34" charset="0"/>
              </a:rPr>
              <a:t> will display the Tomcat browser. To do it, we must use an SSH session to the server where Tomcat is running. Given below are the instructions.</a:t>
            </a:r>
          </a:p>
          <a:p>
            <a:endParaRPr lang="en-US" sz="105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50">
                <a:latin typeface="Calibri" panose="020F0502020204030204" pitchFamily="34" charset="0"/>
                <a:cs typeface="Calibri" panose="020F0502020204030204" pitchFamily="34" charset="0"/>
              </a:rPr>
              <a:t>Start Putty</a:t>
            </a: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Setup an SSH tunnel as below.</a:t>
            </a:r>
            <a:endParaRPr lang="en-AU" sz="100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Add new forwarded port:</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Source port: any free port on your local PC</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Destination: localhost:port</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Best to use the same number for both</a:t>
            </a: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Click Add</a:t>
            </a:r>
          </a:p>
          <a:p>
            <a:pPr marL="171450" indent="-171450">
              <a:buFont typeface="Arial" panose="020B0604020202020204" pitchFamily="34" charset="0"/>
              <a:buChar char="•"/>
            </a:pPr>
            <a:r>
              <a:rPr lang="en-US" sz="1000">
                <a:latin typeface="Calibri" panose="020F0502020204030204" pitchFamily="34" charset="0"/>
                <a:cs typeface="Calibri" panose="020F0502020204030204" pitchFamily="34" charset="0"/>
              </a:rPr>
              <a:t>Save the session as e.g. ssh_tunnel_8080</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Login to the GSKY/Thredds server at 130.56.242.15</a:t>
            </a:r>
            <a:endParaRPr lang="en-AU" sz="1000">
              <a:latin typeface="Calibri" panose="020F0502020204030204" pitchFamily="34" charset="0"/>
              <a:cs typeface="Calibri" panose="020F0502020204030204" pitchFamily="34" charset="0"/>
            </a:endParaRPr>
          </a:p>
          <a:p>
            <a:pPr marL="628650" lvl="1" indent="-171450">
              <a:buFont typeface="Arial" panose="020B0604020202020204" pitchFamily="34" charset="0"/>
              <a:buChar char="•"/>
            </a:pPr>
            <a:r>
              <a:rPr lang="en-US" sz="1000">
                <a:latin typeface="Calibri" panose="020F0502020204030204" pitchFamily="34" charset="0"/>
                <a:cs typeface="Calibri" panose="020F0502020204030204" pitchFamily="34" charset="0"/>
              </a:rPr>
              <a:t>e.g. </a:t>
            </a:r>
            <a:r>
              <a:rPr lang="en-US" sz="1000" u="sng">
                <a:latin typeface="Calibri" panose="020F0502020204030204" pitchFamily="34" charset="0"/>
                <a:cs typeface="Calibri" panose="020F0502020204030204" pitchFamily="34" charset="0"/>
              </a:rPr>
              <a:t>xxx900@130.56.242.15</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rPr>
              <a:t>Leave the login shell running.</a:t>
            </a:r>
            <a:endParaRPr lang="en-AU" sz="1000">
              <a:latin typeface="Calibri" panose="020F0502020204030204" pitchFamily="34" charset="0"/>
              <a:cs typeface="Calibri" panose="020F0502020204030204" pitchFamily="34" charset="0"/>
            </a:endParaRPr>
          </a:p>
          <a:p>
            <a:pPr marL="171450" lvl="0" indent="-171450">
              <a:buFont typeface="Arial" panose="020B0604020202020204" pitchFamily="34" charset="0"/>
              <a:buChar char="•"/>
            </a:pPr>
            <a:r>
              <a:rPr lang="en-US" sz="1000">
                <a:latin typeface="Calibri" panose="020F0502020204030204" pitchFamily="34" charset="0"/>
                <a:cs typeface="Calibri" panose="020F0502020204030204" pitchFamily="34" charset="0"/>
                <a:hlinkClick r:id="rId5"/>
              </a:rPr>
              <a:t>http://localhost:8080/thredds/catalog.html</a:t>
            </a:r>
            <a:r>
              <a:rPr lang="en-US" sz="1000">
                <a:latin typeface="Calibri" panose="020F0502020204030204" pitchFamily="34" charset="0"/>
                <a:cs typeface="Calibri" panose="020F0502020204030204" pitchFamily="34" charset="0"/>
              </a:rPr>
              <a:t> will open the Thredds server.</a:t>
            </a:r>
            <a:endParaRPr lang="en-AU" sz="1000">
              <a:latin typeface="Calibri" panose="020F0502020204030204" pitchFamily="34" charset="0"/>
              <a:cs typeface="Calibri" panose="020F0502020204030204" pitchFamily="34" charset="0"/>
            </a:endParaRPr>
          </a:p>
          <a:p>
            <a:endParaRPr lang="en-US" sz="1050">
              <a:latin typeface="Calibri" panose="020F0502020204030204" pitchFamily="34" charset="0"/>
              <a:cs typeface="Calibri" panose="020F0502020204030204" pitchFamily="34" charset="0"/>
            </a:endParaRPr>
          </a:p>
          <a:p>
            <a:endParaRPr lang="en-AU" sz="100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90FA1A3B-0912-41AC-8DE6-1C6DD4F353A9}"/>
              </a:ext>
            </a:extLst>
          </p:cNvPr>
          <p:cNvPicPr>
            <a:picLocks noChangeAspect="1"/>
          </p:cNvPicPr>
          <p:nvPr/>
        </p:nvPicPr>
        <p:blipFill>
          <a:blip r:embed="rId6"/>
          <a:stretch>
            <a:fillRect/>
          </a:stretch>
        </p:blipFill>
        <p:spPr>
          <a:xfrm>
            <a:off x="6459838" y="4635265"/>
            <a:ext cx="2695575" cy="600075"/>
          </a:xfrm>
          <a:prstGeom prst="rect">
            <a:avLst/>
          </a:prstGeom>
          <a:ln w="3175">
            <a:solidFill>
              <a:schemeClr val="tx1"/>
            </a:solidFill>
          </a:ln>
        </p:spPr>
      </p:pic>
      <p:sp>
        <p:nvSpPr>
          <p:cNvPr id="14" name="TextBox 13">
            <a:extLst>
              <a:ext uri="{FF2B5EF4-FFF2-40B4-BE49-F238E27FC236}">
                <a16:creationId xmlns:a16="http://schemas.microsoft.com/office/drawing/2014/main" id="{1447C5BB-E649-4AEC-9199-D77DEC660B99}"/>
              </a:ext>
            </a:extLst>
          </p:cNvPr>
          <p:cNvSpPr txBox="1"/>
          <p:nvPr/>
        </p:nvSpPr>
        <p:spPr>
          <a:xfrm>
            <a:off x="2278532" y="146819"/>
            <a:ext cx="7943983" cy="646331"/>
          </a:xfrm>
          <a:prstGeom prst="rect">
            <a:avLst/>
          </a:prstGeom>
          <a:noFill/>
        </p:spPr>
        <p:txBody>
          <a:bodyPr wrap="square" rtlCol="0">
            <a:spAutoFit/>
          </a:bodyPr>
          <a:lstStyle/>
          <a:p>
            <a:pPr algn="ctr"/>
            <a:r>
              <a:rPr lang="en-US" sz="3600" b="1">
                <a:ln w="0"/>
                <a:solidFill>
                  <a:schemeClr val="accent4">
                    <a:lumMod val="60000"/>
                    <a:lumOff val="40000"/>
                  </a:schemeClr>
                </a:solidFill>
                <a:effectLst>
                  <a:reflection blurRad="6350" stA="53000" endA="300" endPos="35500" dir="5400000" sy="-90000" algn="bl" rotWithShape="0"/>
                </a:effectLst>
                <a:latin typeface="Calibri" panose="020F0502020204030204" pitchFamily="34" charset="0"/>
                <a:cs typeface="Calibri" panose="020F0502020204030204" pitchFamily="34" charset="0"/>
              </a:rPr>
              <a:t>Port Forwarding to use Thredds</a:t>
            </a:r>
          </a:p>
        </p:txBody>
      </p:sp>
      <p:grpSp>
        <p:nvGrpSpPr>
          <p:cNvPr id="7" name="Group 6">
            <a:extLst>
              <a:ext uri="{FF2B5EF4-FFF2-40B4-BE49-F238E27FC236}">
                <a16:creationId xmlns:a16="http://schemas.microsoft.com/office/drawing/2014/main" id="{32906517-FD66-4496-BE54-440E262E6F1B}"/>
              </a:ext>
            </a:extLst>
          </p:cNvPr>
          <p:cNvGrpSpPr/>
          <p:nvPr/>
        </p:nvGrpSpPr>
        <p:grpSpPr>
          <a:xfrm>
            <a:off x="5143916" y="1965013"/>
            <a:ext cx="4011497" cy="1552575"/>
            <a:chOff x="5143916" y="1965013"/>
            <a:chExt cx="4011497" cy="1552575"/>
          </a:xfrm>
        </p:grpSpPr>
        <p:pic>
          <p:nvPicPr>
            <p:cNvPr id="8" name="Picture 7">
              <a:extLst>
                <a:ext uri="{FF2B5EF4-FFF2-40B4-BE49-F238E27FC236}">
                  <a16:creationId xmlns:a16="http://schemas.microsoft.com/office/drawing/2014/main" id="{12387C5D-9BC4-444C-A404-3A77FC8AAA64}"/>
                </a:ext>
              </a:extLst>
            </p:cNvPr>
            <p:cNvPicPr>
              <a:picLocks noChangeAspect="1"/>
            </p:cNvPicPr>
            <p:nvPr/>
          </p:nvPicPr>
          <p:blipFill>
            <a:blip r:embed="rId7"/>
            <a:stretch>
              <a:fillRect/>
            </a:stretch>
          </p:blipFill>
          <p:spPr>
            <a:xfrm>
              <a:off x="6459838" y="1965013"/>
              <a:ext cx="2695575" cy="1085850"/>
            </a:xfrm>
            <a:prstGeom prst="rect">
              <a:avLst/>
            </a:prstGeom>
            <a:ln w="3175">
              <a:solidFill>
                <a:schemeClr val="tx1"/>
              </a:solidFill>
            </a:ln>
          </p:spPr>
        </p:pic>
        <p:grpSp>
          <p:nvGrpSpPr>
            <p:cNvPr id="16" name="Group 15">
              <a:extLst>
                <a:ext uri="{FF2B5EF4-FFF2-40B4-BE49-F238E27FC236}">
                  <a16:creationId xmlns:a16="http://schemas.microsoft.com/office/drawing/2014/main" id="{62A54306-D59E-4013-BAAB-AC991B403B93}"/>
                </a:ext>
              </a:extLst>
            </p:cNvPr>
            <p:cNvGrpSpPr/>
            <p:nvPr/>
          </p:nvGrpSpPr>
          <p:grpSpPr>
            <a:xfrm>
              <a:off x="5143916" y="1965013"/>
              <a:ext cx="1123950" cy="1552575"/>
              <a:chOff x="5519472" y="4318906"/>
              <a:chExt cx="1123950" cy="1552575"/>
            </a:xfrm>
          </p:grpSpPr>
          <p:pic>
            <p:nvPicPr>
              <p:cNvPr id="6" name="Picture 5">
                <a:extLst>
                  <a:ext uri="{FF2B5EF4-FFF2-40B4-BE49-F238E27FC236}">
                    <a16:creationId xmlns:a16="http://schemas.microsoft.com/office/drawing/2014/main" id="{974F101B-5EDD-4CC8-96F6-7BE9BDA032D9}"/>
                  </a:ext>
                </a:extLst>
              </p:cNvPr>
              <p:cNvPicPr>
                <a:picLocks noChangeAspect="1"/>
              </p:cNvPicPr>
              <p:nvPr/>
            </p:nvPicPr>
            <p:blipFill>
              <a:blip r:embed="rId8"/>
              <a:stretch>
                <a:fillRect/>
              </a:stretch>
            </p:blipFill>
            <p:spPr>
              <a:xfrm>
                <a:off x="5519472" y="4318906"/>
                <a:ext cx="1123950" cy="1552575"/>
              </a:xfrm>
              <a:prstGeom prst="rect">
                <a:avLst/>
              </a:prstGeom>
              <a:ln w="3175">
                <a:solidFill>
                  <a:schemeClr val="tx1"/>
                </a:solidFill>
              </a:ln>
            </p:spPr>
          </p:pic>
          <p:sp>
            <p:nvSpPr>
              <p:cNvPr id="15" name="Rectangle 14">
                <a:extLst>
                  <a:ext uri="{FF2B5EF4-FFF2-40B4-BE49-F238E27FC236}">
                    <a16:creationId xmlns:a16="http://schemas.microsoft.com/office/drawing/2014/main" id="{B61BD2AD-78CF-41A9-990F-9647F8FE8217}"/>
                  </a:ext>
                </a:extLst>
              </p:cNvPr>
              <p:cNvSpPr/>
              <p:nvPr/>
            </p:nvSpPr>
            <p:spPr>
              <a:xfrm>
                <a:off x="6071508" y="5392893"/>
                <a:ext cx="410936" cy="158822"/>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pic>
        <p:nvPicPr>
          <p:cNvPr id="3" name="Picture 2">
            <a:extLst>
              <a:ext uri="{FF2B5EF4-FFF2-40B4-BE49-F238E27FC236}">
                <a16:creationId xmlns:a16="http://schemas.microsoft.com/office/drawing/2014/main" id="{2DE64DAF-AB93-4889-BB8F-5BCC051895A0}"/>
              </a:ext>
            </a:extLst>
          </p:cNvPr>
          <p:cNvPicPr>
            <a:picLocks noChangeAspect="1"/>
          </p:cNvPicPr>
          <p:nvPr/>
        </p:nvPicPr>
        <p:blipFill>
          <a:blip r:embed="rId9"/>
          <a:stretch>
            <a:fillRect/>
          </a:stretch>
        </p:blipFill>
        <p:spPr>
          <a:xfrm>
            <a:off x="983829" y="3958990"/>
            <a:ext cx="1762125" cy="1276350"/>
          </a:xfrm>
          <a:prstGeom prst="rect">
            <a:avLst/>
          </a:prstGeom>
          <a:ln w="3175">
            <a:solidFill>
              <a:schemeClr val="tx1"/>
            </a:solidFill>
          </a:ln>
        </p:spPr>
      </p:pic>
      <p:sp>
        <p:nvSpPr>
          <p:cNvPr id="13" name="Rectangle 12">
            <a:extLst>
              <a:ext uri="{FF2B5EF4-FFF2-40B4-BE49-F238E27FC236}">
                <a16:creationId xmlns:a16="http://schemas.microsoft.com/office/drawing/2014/main" id="{1B381E0A-03CA-4181-AB44-F6328FF35E03}"/>
              </a:ext>
            </a:extLst>
          </p:cNvPr>
          <p:cNvSpPr/>
          <p:nvPr/>
        </p:nvSpPr>
        <p:spPr>
          <a:xfrm>
            <a:off x="6581783" y="3541853"/>
            <a:ext cx="948102" cy="871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8">
            <a:extLst>
              <a:ext uri="{FF2B5EF4-FFF2-40B4-BE49-F238E27FC236}">
                <a16:creationId xmlns:a16="http://schemas.microsoft.com/office/drawing/2014/main" id="{AE08BF01-862B-43E7-8839-8AFB4EA697DA}"/>
              </a:ext>
            </a:extLst>
          </p:cNvPr>
          <p:cNvPicPr>
            <a:picLocks noChangeAspect="1"/>
          </p:cNvPicPr>
          <p:nvPr/>
        </p:nvPicPr>
        <p:blipFill>
          <a:blip r:embed="rId10"/>
          <a:stretch>
            <a:fillRect/>
          </a:stretch>
        </p:blipFill>
        <p:spPr>
          <a:xfrm>
            <a:off x="2835136" y="3682765"/>
            <a:ext cx="3565378" cy="1552575"/>
          </a:xfrm>
          <a:prstGeom prst="rect">
            <a:avLst/>
          </a:prstGeom>
          <a:ln w="3175">
            <a:solidFill>
              <a:schemeClr val="tx1"/>
            </a:solidFill>
          </a:ln>
        </p:spPr>
      </p:pic>
    </p:spTree>
    <p:custDataLst>
      <p:tags r:id="rId1"/>
    </p:custDataLst>
    <p:extLst>
      <p:ext uri="{BB962C8B-B14F-4D97-AF65-F5344CB8AC3E}">
        <p14:creationId xmlns:p14="http://schemas.microsoft.com/office/powerpoint/2010/main" val="3303203580"/>
      </p:ext>
    </p:extLst>
  </p:cSld>
  <p:clrMapOvr>
    <a:masterClrMapping/>
  </p:clrMapOvr>
  <mc:AlternateContent xmlns:mc="http://schemas.openxmlformats.org/markup-compatibility/2006" xmlns:p14="http://schemas.microsoft.com/office/powerpoint/2010/main">
    <mc:Choice Requires="p14">
      <p:transition spd="slow" p14:dur="2000" advTm="41099"/>
    </mc:Choice>
    <mc:Fallback xmlns="">
      <p:transition spd="slow" advTm="4109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animEffect transition="in" filter="fade">
                                      <p:cBhvr>
                                        <p:cTn id="39" dur="500"/>
                                        <p:tgtEl>
                                          <p:spTgt spid="5">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fade">
                                      <p:cBhvr>
                                        <p:cTn id="49" dur="500"/>
                                        <p:tgtEl>
                                          <p:spTgt spid="5">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500"/>
                                        <p:tgtEl>
                                          <p:spTgt spid="5">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Effect transition="in" filter="fade">
                                      <p:cBhvr>
                                        <p:cTn id="67" dur="500"/>
                                        <p:tgtEl>
                                          <p:spTgt spid="5">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
                                            <p:txEl>
                                              <p:pRg st="13" end="13"/>
                                            </p:txEl>
                                          </p:spTgt>
                                        </p:tgtEl>
                                        <p:attrNameLst>
                                          <p:attrName>style.visibility</p:attrName>
                                        </p:attrNameLst>
                                      </p:cBhvr>
                                      <p:to>
                                        <p:strVal val="visible"/>
                                      </p:to>
                                    </p:set>
                                    <p:animEffect transition="in" filter="fade">
                                      <p:cBhvr>
                                        <p:cTn id="72" dur="500"/>
                                        <p:tgtEl>
                                          <p:spTgt spid="5">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4.2|6.5|5.9|5.1"/>
</p:tagLst>
</file>

<file path=ppt/tags/tag2.xml><?xml version="1.0" encoding="utf-8"?>
<p:tagLst xmlns:a="http://schemas.openxmlformats.org/drawingml/2006/main" xmlns:r="http://schemas.openxmlformats.org/officeDocument/2006/relationships" xmlns:p="http://schemas.openxmlformats.org/presentationml/2006/main">
  <p:tag name="TIMING" val="|7.3|6.5"/>
</p:tagLst>
</file>

<file path=ppt/tags/tag3.xml><?xml version="1.0" encoding="utf-8"?>
<p:tagLst xmlns:a="http://schemas.openxmlformats.org/drawingml/2006/main" xmlns:r="http://schemas.openxmlformats.org/officeDocument/2006/relationships" xmlns:p="http://schemas.openxmlformats.org/presentationml/2006/main">
  <p:tag name="TIMING" val="|5.9|4.6|4.1|4.5|4.4|5.7|5.8|5.4|4.6"/>
</p:tagLst>
</file>

<file path=ppt/tags/tag4.xml><?xml version="1.0" encoding="utf-8"?>
<p:tagLst xmlns:a="http://schemas.openxmlformats.org/drawingml/2006/main" xmlns:r="http://schemas.openxmlformats.org/officeDocument/2006/relationships" xmlns:p="http://schemas.openxmlformats.org/presentationml/2006/main">
  <p:tag name="TIMING" val="|4.9|2.2|2.4|6.8|5.1"/>
</p:tagLst>
</file>

<file path=ppt/tags/tag5.xml><?xml version="1.0" encoding="utf-8"?>
<p:tagLst xmlns:a="http://schemas.openxmlformats.org/drawingml/2006/main" xmlns:r="http://schemas.openxmlformats.org/officeDocument/2006/relationships" xmlns:p="http://schemas.openxmlformats.org/presentationml/2006/main">
  <p:tag name="TIMING" val="|4.4|9.3"/>
</p:tagLst>
</file>

<file path=ppt/tags/tag6.xml><?xml version="1.0" encoding="utf-8"?>
<p:tagLst xmlns:a="http://schemas.openxmlformats.org/drawingml/2006/main" xmlns:r="http://schemas.openxmlformats.org/officeDocument/2006/relationships" xmlns:p="http://schemas.openxmlformats.org/presentationml/2006/main">
  <p:tag name="TIMING" val="|3.7|2|4.1|1.6|1.7|5.4|6.3|5.1|5.2|3|2.9|3.4|5.6|3.4|1.9"/>
</p:tagLst>
</file>

<file path=ppt/tags/tag7.xml><?xml version="1.0" encoding="utf-8"?>
<p:tagLst xmlns:a="http://schemas.openxmlformats.org/drawingml/2006/main" xmlns:r="http://schemas.openxmlformats.org/officeDocument/2006/relationships" xmlns:p="http://schemas.openxmlformats.org/presentationml/2006/main">
  <p:tag name="TIMING" val="|5.6|1.4|2|1.7|1.9|1.4|2.1|1.7|2|2.2|2.1|1.6|2|2.2|1.8|6.6|4.8|1.9|5.8|2.1|3.6|2.1|3.8|2.1|3.9|2.1|5.6|2.2"/>
</p:tagLst>
</file>

<file path=ppt/tags/tag8.xml><?xml version="1.0" encoding="utf-8"?>
<p:tagLst xmlns:a="http://schemas.openxmlformats.org/drawingml/2006/main" xmlns:r="http://schemas.openxmlformats.org/officeDocument/2006/relationships" xmlns:p="http://schemas.openxmlformats.org/presentationml/2006/main">
  <p:tag name="TIMING" val="|11.2|1.9|1.4|3|4.4|1.9|3.9|1|4.5|1.7|2.3|1.3"/>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48EA457E-F5DB-4C1D-B085-B6F3525955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3AF4D9E3-E1C9-40B3-8E0C-096B21B3D0C0}" vid="{5EB82708-1EBF-40DE-9190-11AC785AE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NCI_Template</Template>
  <TotalTime>1042</TotalTime>
  <Words>1745</Words>
  <Application>Microsoft Office PowerPoint</Application>
  <PresentationFormat>Widescreen</PresentationFormat>
  <Paragraphs>177</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Tw Cen MT</vt:lpstr>
      <vt:lpstr>ヒラギノ角ゴ Pro W3</vt:lpstr>
      <vt:lpstr>Droplet</vt:lpstr>
      <vt:lpstr>Custom Design</vt:lpstr>
      <vt:lpstr>Connecting GSKY with THREDDS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Acknowledgements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Arapaut Sivaprasad</dc:creator>
  <cp:lastModifiedBy>Arapaut Sivaprasad</cp:lastModifiedBy>
  <cp:revision>143</cp:revision>
  <dcterms:created xsi:type="dcterms:W3CDTF">2018-12-13T03:55:37Z</dcterms:created>
  <dcterms:modified xsi:type="dcterms:W3CDTF">2018-12-20T03:46:52Z</dcterms:modified>
</cp:coreProperties>
</file>